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262" r:id="rId3"/>
    <p:sldId id="258" r:id="rId4"/>
    <p:sldId id="269" r:id="rId5"/>
    <p:sldId id="270" r:id="rId6"/>
    <p:sldId id="266" r:id="rId7"/>
    <p:sldId id="271" r:id="rId8"/>
    <p:sldId id="272" r:id="rId9"/>
    <p:sldId id="273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48" d="100"/>
          <a:sy n="48" d="100"/>
        </p:scale>
        <p:origin x="48" y="93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5112" y="367873"/>
            <a:ext cx="11658600" cy="1384727"/>
          </a:xfrm>
        </p:spPr>
        <p:txBody>
          <a:bodyPr/>
          <a:lstStyle/>
          <a:p>
            <a:pPr algn="ctr"/>
            <a:r>
              <a:rPr lang="en-US" sz="11000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Communication</a:t>
            </a:r>
            <a:r>
              <a:rPr lang="en-US" sz="11000" dirty="0" smtClean="0"/>
              <a:t> </a:t>
            </a:r>
            <a:endParaRPr lang="en-US" sz="11000" dirty="0"/>
          </a:p>
        </p:txBody>
      </p:sp>
      <p:pic>
        <p:nvPicPr>
          <p:cNvPr id="1026" name="Picture 2" descr="http://blogs.baruch.cuny.edu/publicrelations/files/2015/02/jeff-ramson-commun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842" y="1752600"/>
            <a:ext cx="8689140" cy="469059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0436" y="1447800"/>
            <a:ext cx="7320376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500" b="1" u="sng" dirty="0" smtClean="0"/>
              <a:t>Child-Like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easiest</a:t>
            </a:r>
            <a:r>
              <a:rPr lang="en-US" b="1" dirty="0" smtClean="0"/>
              <a:t> and most natural communication to use. </a:t>
            </a:r>
          </a:p>
          <a:p>
            <a:pPr lvl="1"/>
            <a:r>
              <a:rPr lang="en-US" b="1" dirty="0" smtClean="0"/>
              <a:t>Very </a:t>
            </a:r>
            <a:r>
              <a:rPr lang="en-US" b="1" u="sng" dirty="0" smtClean="0"/>
              <a:t>immature</a:t>
            </a:r>
            <a:r>
              <a:rPr lang="en-US" b="1" dirty="0" smtClean="0"/>
              <a:t> method and the </a:t>
            </a:r>
            <a:r>
              <a:rPr lang="en-US" b="1" u="sng" dirty="0" smtClean="0"/>
              <a:t>least effective</a:t>
            </a:r>
            <a:r>
              <a:rPr lang="en-US" b="1" dirty="0" smtClean="0"/>
              <a:t> when you are an adult. </a:t>
            </a:r>
          </a:p>
          <a:p>
            <a:pPr lvl="0"/>
            <a:r>
              <a:rPr lang="en-US" b="1" u="sng" dirty="0" smtClean="0"/>
              <a:t>Characteristics</a:t>
            </a:r>
            <a:r>
              <a:rPr lang="en-US" b="1" dirty="0" smtClean="0"/>
              <a:t>: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Self-centered	   </a:t>
            </a:r>
            <a:r>
              <a:rPr lang="en-US" sz="1800" b="1" dirty="0" smtClean="0"/>
              <a:t>•</a:t>
            </a:r>
            <a:r>
              <a:rPr lang="en-US" b="1" dirty="0" smtClean="0"/>
              <a:t> Interrupting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No listening	   </a:t>
            </a:r>
            <a:r>
              <a:rPr lang="en-US" sz="18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Acting out of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Whining		   </a:t>
            </a:r>
            <a:r>
              <a:rPr lang="en-US" sz="18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Yelling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Name calling	   </a:t>
            </a:r>
            <a:r>
              <a:rPr lang="en-US" sz="18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Throwing tantrums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Giving Orders	   </a:t>
            </a:r>
            <a:r>
              <a:rPr lang="en-US" sz="1800" b="1" dirty="0"/>
              <a:t>•</a:t>
            </a:r>
            <a:r>
              <a:rPr lang="en-US" b="1" dirty="0"/>
              <a:t> </a:t>
            </a:r>
            <a:r>
              <a:rPr lang="en-US" b="1" dirty="0" smtClean="0"/>
              <a:t>Topping / “One Upping”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12" y="-96837"/>
            <a:ext cx="11963400" cy="1239837"/>
          </a:xfrm>
        </p:spPr>
        <p:txBody>
          <a:bodyPr>
            <a:noAutofit/>
          </a:bodyPr>
          <a:lstStyle/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Styles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2050" name="Picture 2" descr="http://franthony.com/wp-content/uploads/2014/05/Temper-Tantrum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50"/>
          <a:stretch/>
        </p:blipFill>
        <p:spPr bwMode="auto">
          <a:xfrm>
            <a:off x="7389812" y="1905000"/>
            <a:ext cx="4373798" cy="3657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0436" y="1562100"/>
            <a:ext cx="7320376" cy="4572000"/>
          </a:xfrm>
        </p:spPr>
        <p:txBody>
          <a:bodyPr>
            <a:normAutofit/>
          </a:bodyPr>
          <a:lstStyle/>
          <a:p>
            <a:pPr lvl="0"/>
            <a:r>
              <a:rPr lang="en-US" sz="3500" b="1" u="sng" dirty="0"/>
              <a:t>Parent-Like</a:t>
            </a:r>
          </a:p>
          <a:p>
            <a:pPr lvl="1"/>
            <a:r>
              <a:rPr lang="en-US" b="1" u="sng" dirty="0"/>
              <a:t>Nothing</a:t>
            </a:r>
            <a:r>
              <a:rPr lang="en-US" b="1" dirty="0"/>
              <a:t> to do with actually being a parent. </a:t>
            </a:r>
            <a:r>
              <a:rPr lang="en-US" b="1" dirty="0" smtClean="0"/>
              <a:t>(Two year olds are pro!)</a:t>
            </a:r>
            <a:endParaRPr lang="en-US" b="1" dirty="0"/>
          </a:p>
          <a:p>
            <a:pPr lvl="1"/>
            <a:r>
              <a:rPr lang="en-US" b="1" dirty="0"/>
              <a:t>Tries to direct others behavior.</a:t>
            </a:r>
          </a:p>
          <a:p>
            <a:pPr lvl="1"/>
            <a:r>
              <a:rPr lang="en-US" b="1" dirty="0"/>
              <a:t>Only effective because it usually gets someone else to </a:t>
            </a:r>
            <a:r>
              <a:rPr lang="en-US" b="1" u="sng" dirty="0"/>
              <a:t>comply</a:t>
            </a:r>
            <a:r>
              <a:rPr lang="en-US" b="1" dirty="0"/>
              <a:t> or </a:t>
            </a:r>
            <a:r>
              <a:rPr lang="en-US" b="1" u="sng" dirty="0"/>
              <a:t>give in</a:t>
            </a:r>
            <a:r>
              <a:rPr lang="en-US" b="1" dirty="0"/>
              <a:t>.  </a:t>
            </a:r>
          </a:p>
          <a:p>
            <a:pPr lvl="0"/>
            <a:r>
              <a:rPr lang="en-US" b="1" u="sng" dirty="0"/>
              <a:t>Characteristics</a:t>
            </a:r>
            <a:r>
              <a:rPr lang="en-US" b="1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Giving </a:t>
            </a:r>
            <a:r>
              <a:rPr lang="en-US" b="1" dirty="0" smtClean="0"/>
              <a:t>instructions</a:t>
            </a:r>
            <a:r>
              <a:rPr lang="en-US" b="1" dirty="0"/>
              <a:t>	 </a:t>
            </a:r>
            <a:r>
              <a:rPr lang="en-US" sz="1800" b="1" dirty="0"/>
              <a:t>•</a:t>
            </a:r>
            <a:r>
              <a:rPr lang="en-US" b="1" dirty="0"/>
              <a:t> Demanding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Directing		 </a:t>
            </a:r>
            <a:r>
              <a:rPr lang="en-US" sz="1800" b="1" dirty="0"/>
              <a:t>•</a:t>
            </a:r>
            <a:r>
              <a:rPr lang="en-US" b="1" dirty="0"/>
              <a:t> Ordering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Not </a:t>
            </a:r>
            <a:r>
              <a:rPr lang="en-US" b="1" dirty="0" smtClean="0"/>
              <a:t>listening</a:t>
            </a:r>
            <a:r>
              <a:rPr lang="en-US" b="1" dirty="0"/>
              <a:t>		 </a:t>
            </a:r>
            <a:r>
              <a:rPr lang="en-US" sz="1800" b="1" dirty="0"/>
              <a:t>•</a:t>
            </a:r>
            <a:r>
              <a:rPr lang="en-US" b="1" dirty="0"/>
              <a:t> Punishing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12" y="-96837"/>
            <a:ext cx="11963400" cy="1239837"/>
          </a:xfrm>
        </p:spPr>
        <p:txBody>
          <a:bodyPr>
            <a:noAutofit/>
          </a:bodyPr>
          <a:lstStyle/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Styles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3074" name="Picture 2" descr="https://encrypted-tbn0.gstatic.com/images?q=tbn:ANd9GcSWOQxxoNCY3F2GKVe0bW6UIS1Z67wKwKFI45XCSHsFu6Ncgd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2" y="1371600"/>
            <a:ext cx="3295996" cy="49530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3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0436" y="1485900"/>
            <a:ext cx="6101177" cy="51435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b="1" u="sng" dirty="0"/>
              <a:t>Adult-Like</a:t>
            </a:r>
          </a:p>
          <a:p>
            <a:pPr lvl="1"/>
            <a:r>
              <a:rPr lang="en-US" sz="2600" b="1" u="sng" dirty="0"/>
              <a:t>Highest</a:t>
            </a:r>
            <a:r>
              <a:rPr lang="en-US" sz="2600" b="1" dirty="0"/>
              <a:t> level of communication and the most effective.</a:t>
            </a:r>
          </a:p>
          <a:p>
            <a:pPr lvl="1"/>
            <a:r>
              <a:rPr lang="en-US" sz="2600" b="1" dirty="0"/>
              <a:t>It takes </a:t>
            </a:r>
            <a:r>
              <a:rPr lang="en-US" sz="2600" b="1" u="sng" dirty="0"/>
              <a:t>time</a:t>
            </a:r>
            <a:r>
              <a:rPr lang="en-US" sz="2600" b="1" dirty="0"/>
              <a:t> to learn and use.</a:t>
            </a:r>
          </a:p>
          <a:p>
            <a:pPr lvl="1"/>
            <a:r>
              <a:rPr lang="en-US" sz="2600" b="1" dirty="0"/>
              <a:t>Involves active </a:t>
            </a:r>
            <a:r>
              <a:rPr lang="en-US" sz="2600" b="1" u="sng" dirty="0"/>
              <a:t>listening</a:t>
            </a:r>
            <a:r>
              <a:rPr lang="en-US" sz="2600" b="1" dirty="0"/>
              <a:t>.  </a:t>
            </a:r>
          </a:p>
          <a:p>
            <a:pPr lvl="0"/>
            <a:r>
              <a:rPr lang="en-US" sz="3000" b="1" u="sng" dirty="0"/>
              <a:t>Characteristics</a:t>
            </a:r>
            <a:r>
              <a:rPr lang="en-US" b="1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Open </a:t>
            </a:r>
            <a:r>
              <a:rPr lang="en-US" sz="2600" b="1" dirty="0" smtClean="0"/>
              <a:t>two-way communication</a:t>
            </a:r>
            <a:endParaRPr lang="en-US" sz="2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All take responsibility for comments/actions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All remain calm and control strong emotions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Respect for each other’s feelings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All have a “win-win” attitude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12" y="-96837"/>
            <a:ext cx="11963400" cy="1239837"/>
          </a:xfrm>
        </p:spPr>
        <p:txBody>
          <a:bodyPr>
            <a:noAutofit/>
          </a:bodyPr>
          <a:lstStyle/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Styles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4100" name="Picture 4" descr="http://hdfs.missouri.edu/images/grad/you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2301545"/>
            <a:ext cx="5257800" cy="351221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4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79413" y="1219200"/>
            <a:ext cx="6400799" cy="5486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300" b="1" u="sng" dirty="0" smtClean="0"/>
              <a:t>Constructive</a:t>
            </a:r>
          </a:p>
          <a:p>
            <a:pPr lvl="1"/>
            <a:r>
              <a:rPr lang="en-US" b="1" u="sng" dirty="0" smtClean="0"/>
              <a:t>Positive</a:t>
            </a:r>
            <a:r>
              <a:rPr lang="en-US" b="1" dirty="0" smtClean="0"/>
              <a:t> communication that contributes to a meaningful exchange of ideas and builds up yourself and others. </a:t>
            </a:r>
          </a:p>
          <a:p>
            <a:pPr lvl="0"/>
            <a:r>
              <a:rPr lang="en-US" b="1" u="sng" dirty="0" smtClean="0"/>
              <a:t>Examples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en-US" b="1" dirty="0" smtClean="0"/>
              <a:t>Giving positive &amp; encouraging messages</a:t>
            </a:r>
          </a:p>
          <a:p>
            <a:pPr lvl="1"/>
            <a:r>
              <a:rPr lang="en-US" b="1" dirty="0" smtClean="0"/>
              <a:t>Sending clear messages</a:t>
            </a:r>
          </a:p>
          <a:p>
            <a:pPr lvl="1"/>
            <a:r>
              <a:rPr lang="en-US" b="1" dirty="0" smtClean="0"/>
              <a:t>Keeping the confidences (appropriate secrets) of others</a:t>
            </a:r>
          </a:p>
          <a:p>
            <a:pPr lvl="1"/>
            <a:r>
              <a:rPr lang="en-US" b="1" dirty="0" smtClean="0"/>
              <a:t>Using tact (saying something sensitive without hurting or offending)</a:t>
            </a:r>
          </a:p>
          <a:p>
            <a:pPr lvl="1"/>
            <a:r>
              <a:rPr lang="en-US" b="1" dirty="0" smtClean="0"/>
              <a:t>Using “I” Messages</a:t>
            </a:r>
          </a:p>
          <a:p>
            <a:pPr lvl="1"/>
            <a:r>
              <a:rPr lang="en-US" b="1" dirty="0" smtClean="0"/>
              <a:t>Asking questions</a:t>
            </a:r>
          </a:p>
          <a:p>
            <a:pPr lvl="1"/>
            <a:r>
              <a:rPr lang="en-US" b="1" dirty="0" smtClean="0"/>
              <a:t>Being honest &amp; open</a:t>
            </a:r>
          </a:p>
          <a:p>
            <a:pPr lvl="1"/>
            <a:r>
              <a:rPr lang="en-US" b="1" dirty="0" smtClean="0"/>
              <a:t>Speaking with respect</a:t>
            </a:r>
          </a:p>
          <a:p>
            <a:pPr lvl="1"/>
            <a:r>
              <a:rPr lang="en-US" b="1" dirty="0" smtClean="0"/>
              <a:t>Using active listening skills</a:t>
            </a:r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74612" y="-96837"/>
            <a:ext cx="11963400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Types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5122" name="Picture 2" descr="http://www.theblaze.com/wp-content/uploads/2014/07/awesome-man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2" y="2286000"/>
            <a:ext cx="4800600" cy="3207068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7012" y="1295400"/>
            <a:ext cx="6019799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b="1" u="sng" dirty="0"/>
              <a:t>Destructive</a:t>
            </a:r>
          </a:p>
          <a:p>
            <a:pPr lvl="1"/>
            <a:r>
              <a:rPr lang="en-US" b="1" u="sng" dirty="0"/>
              <a:t>Negative</a:t>
            </a:r>
            <a:r>
              <a:rPr lang="en-US" b="1" dirty="0"/>
              <a:t> communication that “tears down” yourself and others </a:t>
            </a:r>
          </a:p>
          <a:p>
            <a:pPr lvl="0"/>
            <a:r>
              <a:rPr lang="en-US" b="1" u="sng" dirty="0"/>
              <a:t>Examples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Insults, harassment &amp; teasing</a:t>
            </a:r>
          </a:p>
          <a:p>
            <a:pPr lvl="1"/>
            <a:r>
              <a:rPr lang="en-US" b="1" dirty="0"/>
              <a:t>Threatening</a:t>
            </a:r>
          </a:p>
          <a:p>
            <a:pPr lvl="1"/>
            <a:r>
              <a:rPr lang="en-US" b="1" dirty="0"/>
              <a:t>Lying &amp; accusing</a:t>
            </a:r>
          </a:p>
          <a:p>
            <a:pPr lvl="1"/>
            <a:r>
              <a:rPr lang="en-US" b="1" dirty="0"/>
              <a:t>Using “You” Messages</a:t>
            </a:r>
          </a:p>
          <a:p>
            <a:pPr lvl="1"/>
            <a:r>
              <a:rPr lang="en-US" b="1" dirty="0"/>
              <a:t>Swearing</a:t>
            </a:r>
          </a:p>
          <a:p>
            <a:pPr lvl="1"/>
            <a:r>
              <a:rPr lang="en-US" b="1" dirty="0"/>
              <a:t>Sarcasm</a:t>
            </a:r>
          </a:p>
          <a:p>
            <a:pPr lvl="1"/>
            <a:r>
              <a:rPr lang="en-US" b="1" dirty="0"/>
              <a:t>Gossip</a:t>
            </a:r>
          </a:p>
          <a:p>
            <a:pPr lvl="1"/>
            <a:r>
              <a:rPr lang="en-US" b="1" dirty="0"/>
              <a:t>Topping</a:t>
            </a:r>
          </a:p>
          <a:p>
            <a:pPr lvl="1"/>
            <a:r>
              <a:rPr lang="en-US" b="1" dirty="0"/>
              <a:t>Not listening </a:t>
            </a:r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74612" y="-96837"/>
            <a:ext cx="11963400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Types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6146" name="Picture 2" descr="http://www.abc.net.au/news/image/2608642-3x2-340x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2" y="1981200"/>
            <a:ext cx="5820737" cy="38862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7013" y="1866900"/>
            <a:ext cx="5105399" cy="4191000"/>
          </a:xfrm>
        </p:spPr>
        <p:txBody>
          <a:bodyPr>
            <a:normAutofit/>
          </a:bodyPr>
          <a:lstStyle/>
          <a:p>
            <a:pPr lvl="0"/>
            <a:r>
              <a:rPr lang="en-US" sz="4000" b="1" u="sng" dirty="0"/>
              <a:t>Non-Verbal</a:t>
            </a:r>
          </a:p>
          <a:p>
            <a:pPr lvl="1"/>
            <a:r>
              <a:rPr lang="en-US" b="1" dirty="0"/>
              <a:t>The way a person expresses themselves through </a:t>
            </a:r>
            <a:r>
              <a:rPr lang="en-US" b="1" u="sng" dirty="0"/>
              <a:t>movement</a:t>
            </a:r>
            <a:r>
              <a:rPr lang="en-US" b="1" dirty="0"/>
              <a:t>, </a:t>
            </a:r>
            <a:r>
              <a:rPr lang="en-US" b="1" u="sng" dirty="0"/>
              <a:t>posture</a:t>
            </a:r>
            <a:r>
              <a:rPr lang="en-US" b="1" dirty="0"/>
              <a:t> and </a:t>
            </a:r>
            <a:r>
              <a:rPr lang="en-US" b="1" u="sng" dirty="0"/>
              <a:t>facial expression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Can </a:t>
            </a:r>
            <a:r>
              <a:rPr lang="en-US" b="1" dirty="0" smtClean="0"/>
              <a:t>often be </a:t>
            </a:r>
            <a:r>
              <a:rPr lang="en-US" b="1" u="sng" dirty="0" smtClean="0"/>
              <a:t>misread</a:t>
            </a:r>
            <a:r>
              <a:rPr lang="en-US" b="1" dirty="0" smtClean="0"/>
              <a:t> and misunderstood.  </a:t>
            </a:r>
            <a:endParaRPr lang="en-US" b="1" dirty="0"/>
          </a:p>
          <a:p>
            <a:pPr lvl="1"/>
            <a:r>
              <a:rPr lang="en-US" b="1" dirty="0"/>
              <a:t>Possible to send one type of verbal message and a </a:t>
            </a:r>
            <a:r>
              <a:rPr lang="en-US" b="1" u="sng" dirty="0"/>
              <a:t>different</a:t>
            </a:r>
            <a:r>
              <a:rPr lang="en-US" b="1" dirty="0"/>
              <a:t> type of non-verbal message at the same time.  </a:t>
            </a:r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74612" y="-96837"/>
            <a:ext cx="11963400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Types of Communication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7178" name="Picture 10" descr="http://bass-schuler.com/wp-content/uploads/2012/09/Student-Body-Language-Poster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6" r="6538" b="11598"/>
          <a:stretch/>
        </p:blipFill>
        <p:spPr bwMode="auto">
          <a:xfrm>
            <a:off x="5180012" y="1371600"/>
            <a:ext cx="6581260" cy="5181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7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7013" y="1066800"/>
            <a:ext cx="5943599" cy="5791200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Pay attention.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Look at the </a:t>
            </a:r>
            <a:r>
              <a:rPr lang="en-US" sz="2300" b="1" dirty="0" smtClean="0"/>
              <a:t>speaker / </a:t>
            </a:r>
            <a:r>
              <a:rPr lang="en-US" sz="2300" b="1" u="sng" dirty="0" smtClean="0"/>
              <a:t>eye contact</a:t>
            </a:r>
            <a:r>
              <a:rPr lang="en-US" sz="2300" b="1" dirty="0" smtClean="0"/>
              <a:t>.</a:t>
            </a:r>
            <a:endParaRPr lang="en-US" sz="23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Stop other tasks and listen.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Listen with appropriate body language.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Give verbal clues that show you are listening. 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u="sng" dirty="0"/>
              <a:t>Don’t interrupt</a:t>
            </a:r>
            <a:r>
              <a:rPr lang="en-US" sz="2300" b="1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smtClean="0"/>
              <a:t>Don’t </a:t>
            </a:r>
            <a:r>
              <a:rPr lang="en-US" sz="2300" b="1" dirty="0"/>
              <a:t>let your emotions get in the way.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/>
              <a:t>Don’t rush the conversation.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300" b="1" dirty="0" smtClean="0"/>
              <a:t>Put the </a:t>
            </a:r>
            <a:r>
              <a:rPr lang="en-US" sz="2300" b="1" u="sng" dirty="0" smtClean="0"/>
              <a:t>phone</a:t>
            </a:r>
            <a:r>
              <a:rPr lang="en-US" sz="2300" b="1" dirty="0" smtClean="0"/>
              <a:t> away!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1" dirty="0"/>
              <a:t>Don’t shift your attention to your own problems.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300" b="1" dirty="0"/>
          </a:p>
        </p:txBody>
      </p:sp>
      <p:sp>
        <p:nvSpPr>
          <p:cNvPr id="5" name="Title 12"/>
          <p:cNvSpPr txBox="1">
            <a:spLocks/>
          </p:cNvSpPr>
          <p:nvPr/>
        </p:nvSpPr>
        <p:spPr>
          <a:xfrm>
            <a:off x="74612" y="-96837"/>
            <a:ext cx="11963400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000" u="sng" dirty="0" smtClean="0">
                <a:ln w="38100">
                  <a:solidFill>
                    <a:sysClr val="windowText" lastClr="000000"/>
                  </a:solidFill>
                  <a:prstDash val="solid"/>
                </a:ln>
              </a:rPr>
              <a:t>Active Listening Skills</a:t>
            </a:r>
            <a:endParaRPr lang="en-US" sz="7000" u="sng" dirty="0">
              <a:ln w="381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pic>
        <p:nvPicPr>
          <p:cNvPr id="9218" name="Picture 2" descr="http://www.sandovalkarate.net/wp-content/uploads/martial-arts-improves-listening-skill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2" r="4000"/>
          <a:stretch/>
        </p:blipFill>
        <p:spPr bwMode="auto">
          <a:xfrm>
            <a:off x="6170612" y="1707480"/>
            <a:ext cx="5410201" cy="412884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11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344</Words>
  <Application>Microsoft Office PowerPoint</Application>
  <PresentationFormat>Custom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Euphemia</vt:lpstr>
      <vt:lpstr>Jigsaw design template</vt:lpstr>
      <vt:lpstr>Communication </vt:lpstr>
      <vt:lpstr>Styles of Communication</vt:lpstr>
      <vt:lpstr>Styles of Communication</vt:lpstr>
      <vt:lpstr>Styles of Communication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2015-06-04T22:15:04Z</dcterms:created>
  <dcterms:modified xsi:type="dcterms:W3CDTF">2015-08-11T00:53:24Z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