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63" d="100"/>
          <a:sy n="63" d="100"/>
        </p:scale>
        <p:origin x="90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52F4B4A-E307-47E1-839B-29F1B8175CE0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D282FD4B-2110-4CA1-A54C-09B9C2E10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7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D6FDD18-DE22-4C8A-AD4A-80E4D221ED62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DBA6C2E0-B7F0-4AB2-8A87-0FCC1A736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9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3400" y="3619500"/>
            <a:ext cx="7848600" cy="838200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4800" kern="1200" cap="all" baseline="0">
                <a:solidFill>
                  <a:schemeClr val="tx1"/>
                </a:solidFill>
                <a:effectLst>
                  <a:outerShdw blurRad="94454" dist="50800" dir="2700000" algn="tl" rotWithShape="0">
                    <a:srgbClr val="000000">
                      <a:alpha val="3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90600" y="4343400"/>
            <a:ext cx="7391400" cy="914400"/>
          </a:xfrm>
        </p:spPr>
        <p:txBody>
          <a:bodyPr>
            <a:noAutofit/>
          </a:bodyPr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90600" y="1476375"/>
            <a:ext cx="5410200" cy="352425"/>
          </a:xfrm>
        </p:spPr>
        <p:txBody>
          <a:bodyPr anchor="b" anchorCtr="0"/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90600" y="5819777"/>
            <a:ext cx="7391400" cy="304799"/>
          </a:xfr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"/>
          <p:cNvSpPr>
            <a:spLocks noGrp="1"/>
          </p:cNvSpPr>
          <p:nvPr>
            <p:ph type="title"/>
          </p:nvPr>
        </p:nvSpPr>
        <p:spPr>
          <a:xfrm>
            <a:off x="990600" y="609599"/>
            <a:ext cx="8153400" cy="989013"/>
          </a:xfrm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7750" y="5808662"/>
            <a:ext cx="5334000" cy="1588"/>
          </a:xfrm>
          <a:prstGeom prst="line">
            <a:avLst/>
          </a:prstGeom>
          <a:noFill/>
          <a:ln w="6350" cap="rnd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35000">
              <a:schemeClr val="bg1"/>
            </a:gs>
            <a:gs pos="100000">
              <a:schemeClr val="accent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clouds.png"/>
            <p:cNvPicPr>
              <a:picLocks noChangeAspect="1"/>
            </p:cNvPicPr>
            <p:nvPr/>
          </p:nvPicPr>
          <p:blipFill>
            <a:blip r:embed="rId11">
              <a:duotone>
                <a:schemeClr val="accent5"/>
                <a:srgbClr val="FFFFFF"/>
              </a:duotone>
            </a:blip>
            <a:srcRect b="6067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2700" cap="rnd" cmpd="sng" algn="ctr">
              <a:gradFill>
                <a:gsLst>
                  <a:gs pos="0">
                    <a:schemeClr val="accent5"/>
                  </a:gs>
                  <a:gs pos="67000">
                    <a:schemeClr val="bg1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0DA51-C2E5-408A-8504-0C83EDDEDAF4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8650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495300" y="609599"/>
            <a:ext cx="8153400" cy="989013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/>
              <a:t>Values and Goals</a:t>
            </a:r>
            <a:endParaRPr lang="en-US" sz="8000" b="1" dirty="0"/>
          </a:p>
        </p:txBody>
      </p:sp>
      <p:pic>
        <p:nvPicPr>
          <p:cNvPr id="5" name="Picture 2" descr="http://icraved.files.wordpress.com/2012/09/personal-values-quo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69009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53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What are Values?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Anything in life that is </a:t>
            </a:r>
            <a:r>
              <a:rPr lang="en-US" u="sng" dirty="0" smtClean="0"/>
              <a:t>important</a:t>
            </a:r>
            <a:r>
              <a:rPr lang="en-US" dirty="0" smtClean="0"/>
              <a:t> to us. </a:t>
            </a:r>
          </a:p>
          <a:p>
            <a:r>
              <a:rPr lang="en-US" dirty="0" smtClean="0"/>
              <a:t>They determine how we </a:t>
            </a:r>
            <a:r>
              <a:rPr lang="en-US" u="sng" dirty="0" smtClean="0"/>
              <a:t>live</a:t>
            </a:r>
            <a:r>
              <a:rPr lang="en-US" dirty="0" smtClean="0"/>
              <a:t> and how we tell the difference between </a:t>
            </a:r>
            <a:r>
              <a:rPr lang="en-US" u="sng" dirty="0" smtClean="0"/>
              <a:t>right</a:t>
            </a:r>
            <a:r>
              <a:rPr lang="en-US" dirty="0" smtClean="0"/>
              <a:t> and </a:t>
            </a:r>
            <a:r>
              <a:rPr lang="en-US" u="sng" dirty="0" smtClean="0"/>
              <a:t>wrong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1026" name="Picture 2" descr="http://www.thecrewcoach.com/images/values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800"/>
            <a:ext cx="5029200" cy="336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04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Two Types of Values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Tangible</a:t>
            </a:r>
          </a:p>
          <a:p>
            <a:pPr lvl="1"/>
            <a:r>
              <a:rPr lang="en-US" dirty="0" smtClean="0"/>
              <a:t>Material things in our lives</a:t>
            </a:r>
          </a:p>
          <a:p>
            <a:pPr lvl="1"/>
            <a:r>
              <a:rPr lang="en-US" dirty="0" smtClean="0"/>
              <a:t>Usually cost money to obtain</a:t>
            </a:r>
          </a:p>
          <a:p>
            <a:pPr lvl="1"/>
            <a:r>
              <a:rPr lang="en-US" dirty="0" smtClean="0"/>
              <a:t>Examples:  jewelry, cars, clothes, etc.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Intangible</a:t>
            </a:r>
            <a:endParaRPr lang="en-US" b="1" dirty="0"/>
          </a:p>
          <a:p>
            <a:pPr lvl="1"/>
            <a:r>
              <a:rPr lang="en-US" dirty="0" smtClean="0"/>
              <a:t>Non-material things in our lives</a:t>
            </a:r>
          </a:p>
          <a:p>
            <a:pPr lvl="1"/>
            <a:r>
              <a:rPr lang="en-US" dirty="0" smtClean="0"/>
              <a:t>Usually can’t be bought with money</a:t>
            </a:r>
          </a:p>
          <a:p>
            <a:pPr lvl="1"/>
            <a:r>
              <a:rPr lang="en-US" dirty="0" smtClean="0"/>
              <a:t>Examples:  love, honesty, kindness, etc. 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2052" name="Picture 4" descr="http://brakodel.info/wp-content/uploads/2014/03/New-cars-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313" b="79792" l="10000" r="90000">
                        <a14:foregroundMark x1="53688" y1="33333" x2="53688" y2="33333"/>
                        <a14:foregroundMark x1="68438" y1="34792" x2="68438" y2="34792"/>
                        <a14:foregroundMark x1="54875" y1="33542" x2="54875" y2="33542"/>
                        <a14:foregroundMark x1="57534" y1="31459" x2="57534" y2="31459"/>
                        <a14:foregroundMark x1="71654" y1="32162" x2="71654" y2="32162"/>
                        <a14:foregroundMark x1="66596" y1="65026" x2="66596" y2="65026"/>
                        <a14:foregroundMark x1="59009" y1="68717" x2="63962" y2="65729"/>
                        <a14:foregroundMark x1="73656" y1="63269" x2="84405" y2="61160"/>
                        <a14:foregroundMark x1="65437" y1="69420" x2="51528" y2="73286"/>
                        <a14:foregroundMark x1="42782" y1="76450" x2="23393" y2="74692"/>
                        <a14:foregroundMark x1="22761" y1="73989" x2="16544" y2="69772"/>
                        <a14:foregroundMark x1="57956" y1="34271" x2="69336" y2="32513"/>
                        <a14:foregroundMark x1="43836" y1="37083" x2="49210" y2="34974"/>
                        <a14:foregroundMark x1="55848" y1="62917" x2="55848" y2="62917"/>
                        <a14:foregroundMark x1="50263" y1="31810" x2="55638" y2="28471"/>
                        <a14:foregroundMark x1="51528" y1="76626" x2="55216" y2="73989"/>
                        <a14:foregroundMark x1="56270" y1="28120" x2="58799" y2="28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78" t="24941" r="10000" b="18631"/>
          <a:stretch/>
        </p:blipFill>
        <p:spPr bwMode="auto">
          <a:xfrm>
            <a:off x="5791200" y="1828800"/>
            <a:ext cx="3147182" cy="133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verybestquotes.com/wp-content/uploads/2012/06/Albert-Einstein-qUOTES.Only-a-life-lived-in-the-service-to-others-is-worth-liv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57600"/>
            <a:ext cx="1885310" cy="188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43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Autofit/>
          </a:bodyPr>
          <a:lstStyle/>
          <a:p>
            <a:r>
              <a:rPr lang="en-US" sz="5000" b="1" dirty="0" smtClean="0"/>
              <a:t>VALUE CYCLE</a:t>
            </a:r>
            <a:endParaRPr lang="en-US" sz="5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14650" y="685800"/>
            <a:ext cx="3314700" cy="563562"/>
          </a:xfrm>
          <a:prstGeom prst="rect">
            <a:avLst/>
          </a:prstGeom>
        </p:spPr>
        <p:txBody>
          <a:bodyPr vert="horz" rtlCol="0" anchor="ctr">
            <a:normAutofit fontScale="8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latin typeface="+mn-lt"/>
              </a:rPr>
              <a:t>Personal Choice</a:t>
            </a:r>
            <a:endParaRPr lang="en-US" u="sng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5131" y="1318418"/>
            <a:ext cx="2609850" cy="891381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+mn-lt"/>
              </a:rPr>
              <a:t>Acting Against Your Values</a:t>
            </a:r>
            <a:endParaRPr lang="en-US" sz="3000" dirty="0"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83212" y="1314789"/>
            <a:ext cx="2521857" cy="891381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+mn-lt"/>
              </a:rPr>
              <a:t>Acting Within Your Values</a:t>
            </a:r>
            <a:endParaRPr lang="en-US" sz="3000" dirty="0"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0917" y="2667000"/>
            <a:ext cx="2790825" cy="2057400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latin typeface="+mn-lt"/>
              </a:rPr>
              <a:t>Feel Guilt</a:t>
            </a:r>
          </a:p>
          <a:p>
            <a:r>
              <a:rPr lang="en-US" sz="2600" u="sng" dirty="0" smtClean="0">
                <a:latin typeface="+mn-lt"/>
              </a:rPr>
              <a:t>Feel Ashamed</a:t>
            </a:r>
          </a:p>
          <a:p>
            <a:r>
              <a:rPr lang="en-US" sz="2600" dirty="0" smtClean="0">
                <a:latin typeface="+mn-lt"/>
              </a:rPr>
              <a:t>Legal Problems</a:t>
            </a:r>
          </a:p>
          <a:p>
            <a:r>
              <a:rPr lang="en-US" sz="2600" dirty="0" smtClean="0">
                <a:latin typeface="+mn-lt"/>
              </a:rPr>
              <a:t>Lose Trust</a:t>
            </a:r>
          </a:p>
          <a:p>
            <a:r>
              <a:rPr lang="en-US" sz="2600" u="sng" dirty="0" smtClean="0">
                <a:latin typeface="+mn-lt"/>
              </a:rPr>
              <a:t>Lose Self-Esteem</a:t>
            </a:r>
            <a:endParaRPr lang="en-US" sz="2600" u="sng" dirty="0"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55759" y="2667000"/>
            <a:ext cx="2803525" cy="2057400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latin typeface="+mn-lt"/>
              </a:rPr>
              <a:t>Clear Conscience</a:t>
            </a:r>
          </a:p>
          <a:p>
            <a:r>
              <a:rPr lang="en-US" sz="2600" u="sng" dirty="0" smtClean="0">
                <a:latin typeface="+mn-lt"/>
              </a:rPr>
              <a:t>Self-Confidence</a:t>
            </a:r>
          </a:p>
          <a:p>
            <a:r>
              <a:rPr lang="en-US" sz="2600" dirty="0" smtClean="0">
                <a:latin typeface="+mn-lt"/>
              </a:rPr>
              <a:t>Peace of Mind</a:t>
            </a:r>
          </a:p>
          <a:p>
            <a:r>
              <a:rPr lang="en-US" sz="2600" dirty="0" smtClean="0">
                <a:latin typeface="+mn-lt"/>
              </a:rPr>
              <a:t>Gain Trust</a:t>
            </a:r>
          </a:p>
          <a:p>
            <a:r>
              <a:rPr lang="en-US" sz="2600" u="sng" dirty="0" smtClean="0">
                <a:latin typeface="+mn-lt"/>
              </a:rPr>
              <a:t>Build Self-Esteem</a:t>
            </a:r>
            <a:endParaRPr lang="en-US" sz="2600" u="sng" dirty="0">
              <a:latin typeface="+mn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5181600"/>
            <a:ext cx="3143250" cy="1600200"/>
          </a:xfrm>
          <a:prstGeom prst="rect">
            <a:avLst/>
          </a:prstGeom>
        </p:spPr>
        <p:txBody>
          <a:bodyPr vert="horz" rtlCol="0" anchor="ctr">
            <a:normAutofit fontScale="67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latin typeface="+mn-lt"/>
              </a:rPr>
              <a:t>Consequences:</a:t>
            </a:r>
          </a:p>
          <a:p>
            <a:r>
              <a:rPr lang="en-US" dirty="0" smtClean="0">
                <a:latin typeface="+mn-lt"/>
              </a:rPr>
              <a:t>Unhappiness</a:t>
            </a:r>
          </a:p>
          <a:p>
            <a:r>
              <a:rPr lang="en-US" dirty="0" smtClean="0">
                <a:latin typeface="+mn-lt"/>
              </a:rPr>
              <a:t>Lowering of Values to Justify Actions</a:t>
            </a:r>
            <a:endParaRPr lang="en-US" dirty="0"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410200" y="5181600"/>
            <a:ext cx="3600450" cy="1600200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u="sng" dirty="0" smtClean="0">
                <a:latin typeface="+mn-lt"/>
              </a:rPr>
              <a:t>Consequences:</a:t>
            </a:r>
          </a:p>
          <a:p>
            <a:r>
              <a:rPr lang="en-US" sz="3000" dirty="0" smtClean="0">
                <a:latin typeface="+mn-lt"/>
              </a:rPr>
              <a:t>Happiness and Contentment for Keeping Values Intact</a:t>
            </a:r>
            <a:endParaRPr lang="en-US" sz="3000" dirty="0">
              <a:latin typeface="+mn-lt"/>
            </a:endParaRPr>
          </a:p>
        </p:txBody>
      </p:sp>
      <p:sp>
        <p:nvSpPr>
          <p:cNvPr id="12" name="Bent-Up Arrow 11"/>
          <p:cNvSpPr/>
          <p:nvPr/>
        </p:nvSpPr>
        <p:spPr>
          <a:xfrm flipV="1">
            <a:off x="6202911" y="912016"/>
            <a:ext cx="1112289" cy="402773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-Up Arrow 12"/>
          <p:cNvSpPr/>
          <p:nvPr/>
        </p:nvSpPr>
        <p:spPr>
          <a:xfrm flipH="1" flipV="1">
            <a:off x="1828800" y="892627"/>
            <a:ext cx="1112289" cy="402773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905000" y="2206170"/>
            <a:ext cx="190518" cy="38463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159171" y="2206170"/>
            <a:ext cx="190518" cy="38463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1905000" y="4796970"/>
            <a:ext cx="190518" cy="38463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159171" y="4796970"/>
            <a:ext cx="190518" cy="38463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 Arrow 10"/>
          <p:cNvSpPr/>
          <p:nvPr/>
        </p:nvSpPr>
        <p:spPr>
          <a:xfrm rot="16200000">
            <a:off x="3832989" y="4124834"/>
            <a:ext cx="2986911" cy="739012"/>
          </a:xfrm>
          <a:prstGeom prst="bentArrow">
            <a:avLst>
              <a:gd name="adj1" fmla="val 16752"/>
              <a:gd name="adj2" fmla="val 19226"/>
              <a:gd name="adj3" fmla="val 28300"/>
              <a:gd name="adj4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rot="16200000" flipV="1">
            <a:off x="2265748" y="4081840"/>
            <a:ext cx="2986911" cy="812807"/>
          </a:xfrm>
          <a:prstGeom prst="bentArrow">
            <a:avLst>
              <a:gd name="adj1" fmla="val 16752"/>
              <a:gd name="adj2" fmla="val 19226"/>
              <a:gd name="adj3" fmla="val 28300"/>
              <a:gd name="adj4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71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What are Goals?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b="1" u="sng" dirty="0" smtClean="0"/>
              <a:t>Plans</a:t>
            </a:r>
            <a:r>
              <a:rPr lang="en-US" dirty="0" smtClean="0"/>
              <a:t> you make to help you reach or </a:t>
            </a:r>
            <a:r>
              <a:rPr lang="en-US" b="1" u="sng" dirty="0" smtClean="0"/>
              <a:t>accomplish</a:t>
            </a:r>
            <a:r>
              <a:rPr lang="en-US" dirty="0" smtClean="0"/>
              <a:t> something in the future.  </a:t>
            </a:r>
            <a:endParaRPr lang="en-US" dirty="0"/>
          </a:p>
        </p:txBody>
      </p:sp>
      <p:pic>
        <p:nvPicPr>
          <p:cNvPr id="4098" name="Picture 2" descr="https://encrypted-tbn1.gstatic.com/images?q=tbn:ANd9GcTvdZUJ-7Xs8QI4jB6rKbhWMf-H23eA8NK3oPTTQ9I84xOR55n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48954"/>
            <a:ext cx="4800600" cy="344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25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Two Types of Goals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057" y="5468258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Achieving your short-term goals will </a:t>
            </a:r>
            <a:r>
              <a:rPr lang="en-US" b="1" u="sng" dirty="0" smtClean="0"/>
              <a:t>help you reach</a:t>
            </a:r>
            <a:r>
              <a:rPr lang="en-US" b="1" dirty="0" smtClean="0"/>
              <a:t> your long-term goals.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1"/>
            <a:ext cx="8229600" cy="37338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smtClean="0"/>
              <a:t>Short-Term Goals:</a:t>
            </a:r>
          </a:p>
          <a:p>
            <a:pPr lvl="1"/>
            <a:r>
              <a:rPr lang="en-US" dirty="0" smtClean="0"/>
              <a:t>Usually accomplished quickly (1-3 days)</a:t>
            </a:r>
          </a:p>
          <a:p>
            <a:pPr lvl="1"/>
            <a:r>
              <a:rPr lang="en-US" dirty="0" smtClean="0"/>
              <a:t>Examples:  Doing dishes, finishing a paper, etc.  </a:t>
            </a:r>
          </a:p>
          <a:p>
            <a:r>
              <a:rPr lang="en-US" b="1" u="sng" dirty="0" smtClean="0"/>
              <a:t>Long-Term Goals:</a:t>
            </a:r>
          </a:p>
          <a:p>
            <a:pPr lvl="1"/>
            <a:r>
              <a:rPr lang="en-US" dirty="0" smtClean="0"/>
              <a:t>Usually takes longer to accomplish (Months-Years)</a:t>
            </a:r>
          </a:p>
          <a:p>
            <a:pPr lvl="1"/>
            <a:r>
              <a:rPr lang="en-US" dirty="0" smtClean="0"/>
              <a:t>Examples:  Graduating from High School, getting a job, etc.</a:t>
            </a:r>
          </a:p>
        </p:txBody>
      </p:sp>
    </p:spTree>
    <p:extLst>
      <p:ext uri="{BB962C8B-B14F-4D97-AF65-F5344CB8AC3E}">
        <p14:creationId xmlns:p14="http://schemas.microsoft.com/office/powerpoint/2010/main" val="1240040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6000" b="1" u="sng" dirty="0" smtClean="0"/>
              <a:t>Setting Successful Goals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All goals should be:</a:t>
            </a:r>
          </a:p>
          <a:p>
            <a:pPr lvl="1"/>
            <a:r>
              <a:rPr lang="en-US" b="1" u="sng" dirty="0" smtClean="0"/>
              <a:t>Realistic</a:t>
            </a:r>
          </a:p>
          <a:p>
            <a:pPr lvl="1"/>
            <a:r>
              <a:rPr lang="en-US" b="1" u="sng" dirty="0" smtClean="0"/>
              <a:t>Measurable</a:t>
            </a:r>
          </a:p>
          <a:p>
            <a:pPr lvl="1"/>
            <a:r>
              <a:rPr lang="en-US" b="1" u="sng" dirty="0" smtClean="0"/>
              <a:t>Specific</a:t>
            </a:r>
            <a:endParaRPr lang="en-US" b="1" u="sng" dirty="0"/>
          </a:p>
        </p:txBody>
      </p:sp>
      <p:pic>
        <p:nvPicPr>
          <p:cNvPr id="5122" name="Picture 2" descr="http://providencepersonaltrainingandfitness.com/wp-content/uploads/2011/05/Photo-Focus-on-Goal-Set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0"/>
            <a:ext cx="463930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87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2119"/>
            <a:ext cx="8839200" cy="5973762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Don’t give up what you want </a:t>
            </a:r>
            <a:r>
              <a:rPr lang="en-US" sz="8000" b="1" u="sng" dirty="0" smtClean="0"/>
              <a:t>MOST</a:t>
            </a:r>
            <a:r>
              <a:rPr lang="en-US" sz="8000" b="1" dirty="0" smtClean="0"/>
              <a:t> for what you want right </a:t>
            </a:r>
            <a:r>
              <a:rPr lang="en-US" sz="8000" b="1" u="sng" dirty="0" smtClean="0"/>
              <a:t>now</a:t>
            </a:r>
            <a:r>
              <a:rPr lang="en-US" sz="8000" b="1" dirty="0" smtClean="0"/>
              <a:t>.  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645843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1329772-3BEE-4BBB-9876-220F377B57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Certificate of completion for course</Template>
  <TotalTime>0</TotalTime>
  <Words>233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Office Theme</vt:lpstr>
      <vt:lpstr>PowerPoint Presentation</vt:lpstr>
      <vt:lpstr>What are Values?</vt:lpstr>
      <vt:lpstr>Two Types of Values</vt:lpstr>
      <vt:lpstr>VALUE CYCLE</vt:lpstr>
      <vt:lpstr>What are Goals?</vt:lpstr>
      <vt:lpstr>Two Types of Goals</vt:lpstr>
      <vt:lpstr>Setting Successful Goals</vt:lpstr>
      <vt:lpstr>Don’t give up what you want MOST for what you want right now.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2015-06-04T19:33:03Z</dcterms:created>
  <dcterms:modified xsi:type="dcterms:W3CDTF">2015-08-11T00:55:16Z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TC101641899990</vt:lpwstr>
  </property>
</Properties>
</file>