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62" r:id="rId4"/>
    <p:sldId id="265" r:id="rId5"/>
    <p:sldId id="260" r:id="rId6"/>
    <p:sldId id="257" r:id="rId7"/>
    <p:sldId id="263" r:id="rId8"/>
    <p:sldId id="266" r:id="rId9"/>
    <p:sldId id="276" r:id="rId10"/>
    <p:sldId id="279" r:id="rId11"/>
    <p:sldId id="278" r:id="rId12"/>
    <p:sldId id="280" r:id="rId13"/>
    <p:sldId id="264" r:id="rId14"/>
    <p:sldId id="259" r:id="rId15"/>
    <p:sldId id="269" r:id="rId16"/>
    <p:sldId id="271" r:id="rId17"/>
    <p:sldId id="267" r:id="rId18"/>
    <p:sldId id="268" r:id="rId19"/>
    <p:sldId id="274" r:id="rId20"/>
    <p:sldId id="281" r:id="rId21"/>
    <p:sldId id="272" r:id="rId22"/>
    <p:sldId id="277" r:id="rId23"/>
    <p:sldId id="270" r:id="rId24"/>
    <p:sldId id="273" r:id="rId25"/>
    <p:sldId id="275"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72" y="5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42901-0130-B340-B452-99DDCA51047F}"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D1147-DDB6-6C41-AB7D-C11E56CA9D61}" type="slidenum">
              <a:rPr lang="en-US" smtClean="0"/>
              <a:t>‹#›</a:t>
            </a:fld>
            <a:endParaRPr lang="en-US"/>
          </a:p>
        </p:txBody>
      </p:sp>
    </p:spTree>
    <p:extLst>
      <p:ext uri="{BB962C8B-B14F-4D97-AF65-F5344CB8AC3E}">
        <p14:creationId xmlns:p14="http://schemas.microsoft.com/office/powerpoint/2010/main" val="273873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Try not to expect anything in return. Though it would be nice if the apology immediately fixed everything, that is unlikely to happen. It’s possible that your parents may not know the best way to respond to your apology.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words you use are less important than speaking genuinely.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Another part of apologizing is forgiving yourself.</a:t>
            </a:r>
          </a:p>
          <a:p>
            <a:endParaRPr lang="en-US" dirty="0"/>
          </a:p>
        </p:txBody>
      </p:sp>
      <p:sp>
        <p:nvSpPr>
          <p:cNvPr id="4" name="Slide Number Placeholder 3"/>
          <p:cNvSpPr>
            <a:spLocks noGrp="1"/>
          </p:cNvSpPr>
          <p:nvPr>
            <p:ph type="sldNum" sz="quarter" idx="10"/>
          </p:nvPr>
        </p:nvSpPr>
        <p:spPr/>
        <p:txBody>
          <a:bodyPr/>
          <a:lstStyle/>
          <a:p>
            <a:fld id="{045D1147-DDB6-6C41-AB7D-C11E56CA9D61}" type="slidenum">
              <a:rPr lang="en-US" smtClean="0"/>
              <a:t>17</a:t>
            </a:fld>
            <a:endParaRPr lang="en-US"/>
          </a:p>
        </p:txBody>
      </p:sp>
    </p:spTree>
    <p:extLst>
      <p:ext uri="{BB962C8B-B14F-4D97-AF65-F5344CB8AC3E}">
        <p14:creationId xmlns:p14="http://schemas.microsoft.com/office/powerpoint/2010/main" val="215762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02978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4985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18694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D5432-980D-CE47-813D-10991449F49D}"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88577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D5432-980D-CE47-813D-10991449F49D}"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87181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D5432-980D-CE47-813D-10991449F49D}"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211863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D5432-980D-CE47-813D-10991449F49D}"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89405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D5432-980D-CE47-813D-10991449F49D}"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15787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D5432-980D-CE47-813D-10991449F49D}"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428432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5432-980D-CE47-813D-10991449F49D}"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35901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D5432-980D-CE47-813D-10991449F49D}"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D5AE7-D9FB-9A42-B1D0-4DFCBB1091CC}" type="slidenum">
              <a:rPr lang="en-US" smtClean="0"/>
              <a:t>‹#›</a:t>
            </a:fld>
            <a:endParaRPr lang="en-US"/>
          </a:p>
        </p:txBody>
      </p:sp>
    </p:spTree>
    <p:extLst>
      <p:ext uri="{BB962C8B-B14F-4D97-AF65-F5344CB8AC3E}">
        <p14:creationId xmlns:p14="http://schemas.microsoft.com/office/powerpoint/2010/main" val="26416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5432-980D-CE47-813D-10991449F49D}" type="datetimeFigureOut">
              <a:rPr lang="en-US" smtClean="0"/>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D5AE7-D9FB-9A42-B1D0-4DFCBB1091CC}" type="slidenum">
              <a:rPr lang="en-US" smtClean="0"/>
              <a:t>‹#›</a:t>
            </a:fld>
            <a:endParaRPr lang="en-US"/>
          </a:p>
        </p:txBody>
      </p:sp>
    </p:spTree>
    <p:extLst>
      <p:ext uri="{BB962C8B-B14F-4D97-AF65-F5344CB8AC3E}">
        <p14:creationId xmlns:p14="http://schemas.microsoft.com/office/powerpoint/2010/main" val="66220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7512"/>
            <a:ext cx="8229600" cy="6160487"/>
          </a:xfrm>
        </p:spPr>
        <p:txBody>
          <a:bodyPr>
            <a:normAutofit fontScale="90000"/>
          </a:bodyPr>
          <a:lstStyle/>
          <a:p>
            <a:r>
              <a:rPr lang="en-US" sz="9600" b="1" u="sng" dirty="0" smtClean="0"/>
              <a:t>Teens &amp; Parents:</a:t>
            </a:r>
            <a:r>
              <a:rPr lang="en-US" sz="9600" b="1" dirty="0" smtClean="0"/>
              <a:t/>
            </a:r>
            <a:br>
              <a:rPr lang="en-US" sz="9600" b="1" dirty="0" smtClean="0"/>
            </a:br>
            <a:r>
              <a:rPr lang="en-US" sz="9600" b="1" dirty="0" smtClean="0"/>
              <a:t>How </a:t>
            </a:r>
            <a:r>
              <a:rPr lang="en-US" sz="9600" b="1" dirty="0"/>
              <a:t>t</a:t>
            </a:r>
            <a:r>
              <a:rPr lang="en-US" sz="9600" b="1" dirty="0" smtClean="0"/>
              <a:t>o </a:t>
            </a:r>
            <a:r>
              <a:rPr lang="en-US" sz="9600" b="1" dirty="0" smtClean="0"/>
              <a:t>Earn </a:t>
            </a:r>
            <a:r>
              <a:rPr lang="en-US" sz="9600" b="1" dirty="0" smtClean="0"/>
              <a:t>Your Parent’s</a:t>
            </a:r>
            <a:r>
              <a:rPr lang="en-US" sz="9600" b="1" dirty="0" smtClean="0"/>
              <a:t> </a:t>
            </a:r>
            <a:r>
              <a:rPr lang="en-US" sz="9600" b="1" dirty="0" smtClean="0"/>
              <a:t>Trust</a:t>
            </a:r>
            <a:r>
              <a:rPr lang="en-US" sz="9600" dirty="0"/>
              <a:t/>
            </a:r>
            <a:br>
              <a:rPr lang="en-US" sz="9600" dirty="0"/>
            </a:br>
            <a:endParaRPr lang="en-US" sz="9600" dirty="0"/>
          </a:p>
        </p:txBody>
      </p:sp>
    </p:spTree>
    <p:extLst>
      <p:ext uri="{BB962C8B-B14F-4D97-AF65-F5344CB8AC3E}">
        <p14:creationId xmlns:p14="http://schemas.microsoft.com/office/powerpoint/2010/main" val="2452013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121"/>
          </a:xfrm>
        </p:spPr>
        <p:txBody>
          <a:bodyPr>
            <a:noAutofit/>
          </a:bodyPr>
          <a:lstStyle/>
          <a:p>
            <a:r>
              <a:rPr lang="en-US" sz="6600" b="1" dirty="0" smtClean="0"/>
              <a:t>Follow The </a:t>
            </a:r>
            <a:r>
              <a:rPr lang="en-US" sz="6600" b="1" u="sng" dirty="0" smtClean="0"/>
              <a:t>Rules</a:t>
            </a:r>
            <a:endParaRPr lang="en-US" sz="6600" b="1" u="sng" dirty="0"/>
          </a:p>
        </p:txBody>
      </p:sp>
      <p:sp>
        <p:nvSpPr>
          <p:cNvPr id="7" name="Rectangle 6"/>
          <p:cNvSpPr/>
          <p:nvPr/>
        </p:nvSpPr>
        <p:spPr>
          <a:xfrm>
            <a:off x="457200" y="5540866"/>
            <a:ext cx="8229600" cy="1200329"/>
          </a:xfrm>
          <a:prstGeom prst="rect">
            <a:avLst/>
          </a:prstGeom>
        </p:spPr>
        <p:txBody>
          <a:bodyPr wrap="square">
            <a:spAutoFit/>
          </a:bodyPr>
          <a:lstStyle/>
          <a:p>
            <a:r>
              <a:rPr lang="en-US" dirty="0" smtClean="0"/>
              <a:t>Every time you follow a rule or meet an expectation, the baseline trust and respect expand. </a:t>
            </a:r>
            <a:r>
              <a:rPr lang="en-US" dirty="0"/>
              <a:t> Even if the party is "just getting started," go home when you're supposed to. Even better, be home before you are asked to be home. Remember: is one trivial party going to be worth the trouble and distrust you're going to get (in)?</a:t>
            </a:r>
          </a:p>
        </p:txBody>
      </p:sp>
      <p:pic>
        <p:nvPicPr>
          <p:cNvPr id="9" name="Content Placeholder 8"/>
          <p:cNvPicPr>
            <a:picLocks noGrp="1" noChangeAspect="1"/>
          </p:cNvPicPr>
          <p:nvPr>
            <p:ph idx="1"/>
          </p:nvPr>
        </p:nvPicPr>
        <p:blipFill>
          <a:blip r:embed="rId2"/>
          <a:srcRect t="13336" b="13336"/>
          <a:stretch>
            <a:fillRect/>
          </a:stretch>
        </p:blipFill>
        <p:spPr>
          <a:xfrm>
            <a:off x="457200" y="961122"/>
            <a:ext cx="8229600" cy="4579744"/>
          </a:xfrm>
        </p:spPr>
      </p:pic>
    </p:spTree>
    <p:extLst>
      <p:ext uri="{BB962C8B-B14F-4D97-AF65-F5344CB8AC3E}">
        <p14:creationId xmlns:p14="http://schemas.microsoft.com/office/powerpoint/2010/main" val="159631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961"/>
            <a:ext cx="8229600" cy="1452386"/>
          </a:xfrm>
        </p:spPr>
        <p:txBody>
          <a:bodyPr>
            <a:noAutofit/>
          </a:bodyPr>
          <a:lstStyle/>
          <a:p>
            <a:r>
              <a:rPr lang="en-US" sz="6600" b="1" dirty="0" smtClean="0"/>
              <a:t>Think </a:t>
            </a:r>
            <a:r>
              <a:rPr lang="en-US" sz="6600" b="1" u="sng" dirty="0" smtClean="0"/>
              <a:t>Twice</a:t>
            </a:r>
            <a:endParaRPr lang="en-US" sz="6600" b="1" u="sng" dirty="0"/>
          </a:p>
        </p:txBody>
      </p:sp>
      <p:pic>
        <p:nvPicPr>
          <p:cNvPr id="4" name="Content Placeholder 3"/>
          <p:cNvPicPr>
            <a:picLocks noGrp="1" noChangeAspect="1"/>
          </p:cNvPicPr>
          <p:nvPr>
            <p:ph idx="1"/>
          </p:nvPr>
        </p:nvPicPr>
        <p:blipFill>
          <a:blip r:embed="rId2"/>
          <a:srcRect t="18017" b="18017"/>
          <a:stretch>
            <a:fillRect/>
          </a:stretch>
        </p:blipFill>
        <p:spPr>
          <a:xfrm>
            <a:off x="457200" y="895315"/>
            <a:ext cx="8229600" cy="4320409"/>
          </a:xfrm>
        </p:spPr>
      </p:pic>
      <p:sp>
        <p:nvSpPr>
          <p:cNvPr id="6" name="Rectangle 5"/>
          <p:cNvSpPr/>
          <p:nvPr/>
        </p:nvSpPr>
        <p:spPr>
          <a:xfrm>
            <a:off x="166562" y="5103673"/>
            <a:ext cx="8665678" cy="1754327"/>
          </a:xfrm>
          <a:prstGeom prst="rect">
            <a:avLst/>
          </a:prstGeom>
        </p:spPr>
        <p:txBody>
          <a:bodyPr wrap="square">
            <a:spAutoFit/>
          </a:bodyPr>
          <a:lstStyle/>
          <a:p>
            <a:r>
              <a:rPr lang="en-US" dirty="0"/>
              <a:t>If you have to think twice about something, don't do it. Doing something that is illegal or </a:t>
            </a:r>
            <a:r>
              <a:rPr lang="en-US" dirty="0" smtClean="0"/>
              <a:t>against the rules </a:t>
            </a:r>
            <a:r>
              <a:rPr lang="en-US" dirty="0"/>
              <a:t>will be one of the fastest ways to lose your </a:t>
            </a:r>
            <a:r>
              <a:rPr lang="en-US" dirty="0" smtClean="0"/>
              <a:t>parents’ </a:t>
            </a:r>
            <a:r>
              <a:rPr lang="en-US" dirty="0"/>
              <a:t>trust</a:t>
            </a:r>
            <a:r>
              <a:rPr lang="en-US" dirty="0" smtClean="0"/>
              <a:t>. The key is remembering trust builds slowly and can be broken down easily. For every five times you do the right thing, it only takes one poor decision to undo the trust you’ve built. It’s much easier to keep the trust you already have than trying to regain their trust once you’ve lost it! </a:t>
            </a:r>
            <a:endParaRPr lang="en-US" dirty="0"/>
          </a:p>
        </p:txBody>
      </p:sp>
    </p:spTree>
    <p:extLst>
      <p:ext uri="{BB962C8B-B14F-4D97-AF65-F5344CB8AC3E}">
        <p14:creationId xmlns:p14="http://schemas.microsoft.com/office/powerpoint/2010/main" val="335761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517"/>
            <a:ext cx="8229600" cy="1020241"/>
          </a:xfrm>
        </p:spPr>
        <p:txBody>
          <a:bodyPr>
            <a:noAutofit/>
          </a:bodyPr>
          <a:lstStyle/>
          <a:p>
            <a:r>
              <a:rPr lang="en-US" sz="6600" b="1" dirty="0" smtClean="0"/>
              <a:t>Control Your </a:t>
            </a:r>
            <a:r>
              <a:rPr lang="en-US" sz="6600" b="1" u="sng" dirty="0" smtClean="0"/>
              <a:t>Emotions</a:t>
            </a:r>
            <a:endParaRPr lang="en-US" sz="6600" b="1" u="sng" dirty="0"/>
          </a:p>
        </p:txBody>
      </p:sp>
      <p:pic>
        <p:nvPicPr>
          <p:cNvPr id="4" name="Content Placeholder 3"/>
          <p:cNvPicPr>
            <a:picLocks noGrp="1" noChangeAspect="1"/>
          </p:cNvPicPr>
          <p:nvPr>
            <p:ph idx="1"/>
          </p:nvPr>
        </p:nvPicPr>
        <p:blipFill>
          <a:blip r:embed="rId2"/>
          <a:srcRect t="14249" b="14249"/>
          <a:stretch>
            <a:fillRect/>
          </a:stretch>
        </p:blipFill>
        <p:spPr>
          <a:xfrm>
            <a:off x="457200" y="1249363"/>
            <a:ext cx="8229600" cy="4413250"/>
          </a:xfrm>
        </p:spPr>
      </p:pic>
      <p:sp>
        <p:nvSpPr>
          <p:cNvPr id="6" name="Rectangle 5"/>
          <p:cNvSpPr/>
          <p:nvPr/>
        </p:nvSpPr>
        <p:spPr>
          <a:xfrm>
            <a:off x="457200" y="5782292"/>
            <a:ext cx="8229600" cy="923330"/>
          </a:xfrm>
          <a:prstGeom prst="rect">
            <a:avLst/>
          </a:prstGeom>
        </p:spPr>
        <p:txBody>
          <a:bodyPr wrap="square">
            <a:spAutoFit/>
          </a:bodyPr>
          <a:lstStyle/>
          <a:p>
            <a:r>
              <a:rPr lang="en-US" dirty="0"/>
              <a:t>Keep your cool if your parents don't let you do something. Shouting back and arguing gives a bad impression and makes you look like a 2 year old. After all, they may be right in not letting you do that activity.</a:t>
            </a:r>
          </a:p>
        </p:txBody>
      </p:sp>
    </p:spTree>
    <p:extLst>
      <p:ext uri="{BB962C8B-B14F-4D97-AF65-F5344CB8AC3E}">
        <p14:creationId xmlns:p14="http://schemas.microsoft.com/office/powerpoint/2010/main" val="143276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121"/>
          </a:xfrm>
        </p:spPr>
        <p:txBody>
          <a:bodyPr>
            <a:noAutofit/>
          </a:bodyPr>
          <a:lstStyle/>
          <a:p>
            <a:r>
              <a:rPr lang="en-US" sz="6600" b="1" dirty="0" smtClean="0"/>
              <a:t>Show That </a:t>
            </a:r>
            <a:r>
              <a:rPr lang="en-US" sz="6600" b="1" dirty="0"/>
              <a:t>Y</a:t>
            </a:r>
            <a:r>
              <a:rPr lang="en-US" sz="6600" b="1" dirty="0" smtClean="0"/>
              <a:t>ou </a:t>
            </a:r>
            <a:r>
              <a:rPr lang="en-US" sz="6600" b="1" u="sng" dirty="0"/>
              <a:t>C</a:t>
            </a:r>
            <a:r>
              <a:rPr lang="en-US" sz="6600" b="1" u="sng" dirty="0" smtClean="0"/>
              <a:t>are</a:t>
            </a:r>
            <a:endParaRPr lang="en-US" sz="6600" b="1" u="sng" dirty="0"/>
          </a:p>
        </p:txBody>
      </p:sp>
      <p:sp>
        <p:nvSpPr>
          <p:cNvPr id="6" name="Rectangle 5"/>
          <p:cNvSpPr/>
          <p:nvPr/>
        </p:nvSpPr>
        <p:spPr>
          <a:xfrm>
            <a:off x="457200" y="5380672"/>
            <a:ext cx="8229600" cy="1200329"/>
          </a:xfrm>
          <a:prstGeom prst="rect">
            <a:avLst/>
          </a:prstGeom>
        </p:spPr>
        <p:txBody>
          <a:bodyPr wrap="square">
            <a:spAutoFit/>
          </a:bodyPr>
          <a:lstStyle/>
          <a:p>
            <a:r>
              <a:rPr lang="en-US" dirty="0"/>
              <a:t>Demonstrating to your parents that you care about them, yourself, and your relationship is an important element of your two-way trust relationship.  Showing that you care may take on many different forms, but doing and saying things that you know will make </a:t>
            </a:r>
            <a:r>
              <a:rPr lang="en-US" dirty="0" smtClean="0"/>
              <a:t>them </a:t>
            </a:r>
            <a:r>
              <a:rPr lang="en-US" dirty="0"/>
              <a:t>feel good is a place to start.</a:t>
            </a:r>
          </a:p>
        </p:txBody>
      </p:sp>
      <p:pic>
        <p:nvPicPr>
          <p:cNvPr id="8" name="Content Placeholder 7"/>
          <p:cNvPicPr>
            <a:picLocks noGrp="1" noChangeAspect="1"/>
          </p:cNvPicPr>
          <p:nvPr>
            <p:ph idx="1"/>
          </p:nvPr>
        </p:nvPicPr>
        <p:blipFill>
          <a:blip r:embed="rId2"/>
          <a:srcRect t="13336" b="13336"/>
          <a:stretch>
            <a:fillRect/>
          </a:stretch>
        </p:blipFill>
        <p:spPr>
          <a:xfrm>
            <a:off x="457200" y="1052658"/>
            <a:ext cx="8229600" cy="4416580"/>
          </a:xfrm>
        </p:spPr>
      </p:pic>
    </p:spTree>
    <p:extLst>
      <p:ext uri="{BB962C8B-B14F-4D97-AF65-F5344CB8AC3E}">
        <p14:creationId xmlns:p14="http://schemas.microsoft.com/office/powerpoint/2010/main" val="91801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25"/>
            <a:ext cx="8229600" cy="834836"/>
          </a:xfrm>
        </p:spPr>
        <p:txBody>
          <a:bodyPr>
            <a:noAutofit/>
          </a:bodyPr>
          <a:lstStyle/>
          <a:p>
            <a:r>
              <a:rPr lang="en-US" sz="6600" b="1" dirty="0" smtClean="0"/>
              <a:t>Show </a:t>
            </a:r>
            <a:r>
              <a:rPr lang="en-US" sz="6600" b="1" u="sng" dirty="0" smtClean="0"/>
              <a:t>Respect</a:t>
            </a:r>
            <a:endParaRPr lang="en-US" sz="6600" b="1" u="sng" dirty="0"/>
          </a:p>
        </p:txBody>
      </p:sp>
      <p:pic>
        <p:nvPicPr>
          <p:cNvPr id="4" name="Content Placeholder 3"/>
          <p:cNvPicPr>
            <a:picLocks noGrp="1" noChangeAspect="1"/>
          </p:cNvPicPr>
          <p:nvPr>
            <p:ph idx="1"/>
          </p:nvPr>
        </p:nvPicPr>
        <p:blipFill>
          <a:blip r:embed="rId2"/>
          <a:srcRect t="13336" b="13336"/>
          <a:stretch>
            <a:fillRect/>
          </a:stretch>
        </p:blipFill>
        <p:spPr>
          <a:xfrm>
            <a:off x="457200" y="1058244"/>
            <a:ext cx="8229600" cy="4738574"/>
          </a:xfrm>
        </p:spPr>
      </p:pic>
      <p:sp>
        <p:nvSpPr>
          <p:cNvPr id="6" name="Rectangle 5"/>
          <p:cNvSpPr/>
          <p:nvPr/>
        </p:nvSpPr>
        <p:spPr>
          <a:xfrm>
            <a:off x="457200" y="5796818"/>
            <a:ext cx="8229600" cy="923330"/>
          </a:xfrm>
          <a:prstGeom prst="rect">
            <a:avLst/>
          </a:prstGeom>
        </p:spPr>
        <p:txBody>
          <a:bodyPr wrap="square">
            <a:spAutoFit/>
          </a:bodyPr>
          <a:lstStyle/>
          <a:p>
            <a:r>
              <a:rPr lang="en-US" dirty="0" smtClean="0"/>
              <a:t>This </a:t>
            </a:r>
            <a:r>
              <a:rPr lang="en-US" dirty="0"/>
              <a:t>goes both ways. You need to give your parents respect and they should do the same for you. Recognize that while you may be in different positions and coming from different points of view, each deserves to be treated with respect.</a:t>
            </a:r>
          </a:p>
        </p:txBody>
      </p:sp>
    </p:spTree>
    <p:extLst>
      <p:ext uri="{BB962C8B-B14F-4D97-AF65-F5344CB8AC3E}">
        <p14:creationId xmlns:p14="http://schemas.microsoft.com/office/powerpoint/2010/main" val="151567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36"/>
            <a:ext cx="8229600" cy="1109866"/>
          </a:xfrm>
        </p:spPr>
        <p:txBody>
          <a:bodyPr>
            <a:normAutofit/>
          </a:bodyPr>
          <a:lstStyle/>
          <a:p>
            <a:r>
              <a:rPr lang="en-US" sz="6600" b="1" u="sng" dirty="0"/>
              <a:t>Trust</a:t>
            </a:r>
            <a:r>
              <a:rPr lang="en-US" sz="6600" b="1" dirty="0"/>
              <a:t> </a:t>
            </a:r>
            <a:r>
              <a:rPr lang="en-US" sz="6600" b="1" dirty="0" smtClean="0"/>
              <a:t>Your </a:t>
            </a:r>
            <a:r>
              <a:rPr lang="en-US" sz="6600" b="1" dirty="0"/>
              <a:t>P</a:t>
            </a:r>
            <a:r>
              <a:rPr lang="en-US" sz="6600" b="1" dirty="0" smtClean="0"/>
              <a:t>arents</a:t>
            </a:r>
            <a:r>
              <a:rPr lang="en-US" sz="6600" dirty="0" smtClean="0">
                <a:effectLst/>
              </a:rPr>
              <a:t> </a:t>
            </a:r>
            <a:endParaRPr lang="en-US" sz="6600" dirty="0"/>
          </a:p>
        </p:txBody>
      </p:sp>
      <p:pic>
        <p:nvPicPr>
          <p:cNvPr id="6" name="Content Placeholder 5"/>
          <p:cNvPicPr>
            <a:picLocks noGrp="1" noChangeAspect="1"/>
          </p:cNvPicPr>
          <p:nvPr>
            <p:ph idx="1"/>
          </p:nvPr>
        </p:nvPicPr>
        <p:blipFill>
          <a:blip r:embed="rId2"/>
          <a:srcRect t="17914" b="17914"/>
          <a:stretch>
            <a:fillRect/>
          </a:stretch>
        </p:blipFill>
        <p:spPr>
          <a:xfrm>
            <a:off x="457200" y="1600200"/>
            <a:ext cx="8229600" cy="3960813"/>
          </a:xfrm>
        </p:spPr>
      </p:pic>
      <p:sp>
        <p:nvSpPr>
          <p:cNvPr id="5" name="Rectangle 4"/>
          <p:cNvSpPr/>
          <p:nvPr/>
        </p:nvSpPr>
        <p:spPr>
          <a:xfrm>
            <a:off x="457200" y="5560773"/>
            <a:ext cx="8229601" cy="1200329"/>
          </a:xfrm>
          <a:prstGeom prst="rect">
            <a:avLst/>
          </a:prstGeom>
        </p:spPr>
        <p:txBody>
          <a:bodyPr wrap="square">
            <a:spAutoFit/>
          </a:bodyPr>
          <a:lstStyle/>
          <a:p>
            <a:pPr lvl="0"/>
            <a:r>
              <a:rPr lang="en-US" dirty="0"/>
              <a:t>Trust builds trust, and trusting them will help encourage them to trust you. In fact, you may find that you do not feel like you trust them right now; it is normal to feel that way. Trust is a two-way relationship, not a one-way feeling, so you will need to work on trust on your end as well. </a:t>
            </a:r>
          </a:p>
        </p:txBody>
      </p:sp>
    </p:spTree>
    <p:extLst>
      <p:ext uri="{BB962C8B-B14F-4D97-AF65-F5344CB8AC3E}">
        <p14:creationId xmlns:p14="http://schemas.microsoft.com/office/powerpoint/2010/main" val="42828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1488"/>
          </a:xfrm>
        </p:spPr>
        <p:txBody>
          <a:bodyPr>
            <a:normAutofit/>
          </a:bodyPr>
          <a:lstStyle/>
          <a:p>
            <a:r>
              <a:rPr lang="en-US" sz="9600" b="1" dirty="0" smtClean="0"/>
              <a:t>How To </a:t>
            </a:r>
            <a:r>
              <a:rPr lang="en-US" sz="9600" b="1" dirty="0"/>
              <a:t>G</a:t>
            </a:r>
            <a:r>
              <a:rPr lang="en-US" sz="9600" b="1" dirty="0" smtClean="0"/>
              <a:t>et </a:t>
            </a:r>
            <a:r>
              <a:rPr lang="en-US" sz="9600" b="1" dirty="0"/>
              <a:t>Y</a:t>
            </a:r>
            <a:r>
              <a:rPr lang="en-US" sz="9600" b="1" dirty="0" smtClean="0"/>
              <a:t>our Parents’ </a:t>
            </a:r>
            <a:r>
              <a:rPr lang="en-US" sz="9600" b="1" dirty="0"/>
              <a:t>T</a:t>
            </a:r>
            <a:r>
              <a:rPr lang="en-US" sz="9600" b="1" dirty="0" smtClean="0"/>
              <a:t>rust </a:t>
            </a:r>
            <a:r>
              <a:rPr lang="en-US" sz="9600" b="1" dirty="0"/>
              <a:t>B</a:t>
            </a:r>
            <a:r>
              <a:rPr lang="en-US" sz="9600" b="1" dirty="0" smtClean="0"/>
              <a:t>ack </a:t>
            </a:r>
            <a:r>
              <a:rPr lang="en-US" sz="9600" b="1" dirty="0"/>
              <a:t>I</a:t>
            </a:r>
            <a:r>
              <a:rPr lang="en-US" sz="9600" b="1" dirty="0" smtClean="0"/>
              <a:t>f </a:t>
            </a:r>
            <a:r>
              <a:rPr lang="en-US" sz="9600" b="1" dirty="0"/>
              <a:t>Y</a:t>
            </a:r>
            <a:r>
              <a:rPr lang="en-US" sz="9600" b="1" dirty="0" smtClean="0"/>
              <a:t>ou’ve </a:t>
            </a:r>
            <a:r>
              <a:rPr lang="en-US" sz="9600" b="1" dirty="0"/>
              <a:t>L</a:t>
            </a:r>
            <a:r>
              <a:rPr lang="en-US" sz="9600" b="1" dirty="0" smtClean="0"/>
              <a:t>ost </a:t>
            </a:r>
            <a:r>
              <a:rPr lang="en-US" sz="9600" b="1" dirty="0"/>
              <a:t>I</a:t>
            </a:r>
            <a:r>
              <a:rPr lang="en-US" sz="9600" b="1" dirty="0" smtClean="0"/>
              <a:t>t</a:t>
            </a:r>
            <a:endParaRPr lang="en-US" sz="9600" b="1" dirty="0"/>
          </a:p>
        </p:txBody>
      </p:sp>
    </p:spTree>
    <p:extLst>
      <p:ext uri="{BB962C8B-B14F-4D97-AF65-F5344CB8AC3E}">
        <p14:creationId xmlns:p14="http://schemas.microsoft.com/office/powerpoint/2010/main" val="221617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36"/>
            <a:ext cx="8229600" cy="1167076"/>
          </a:xfrm>
        </p:spPr>
        <p:txBody>
          <a:bodyPr/>
          <a:lstStyle/>
          <a:p>
            <a:r>
              <a:rPr lang="en-US" sz="6600" b="1" u="sng" dirty="0"/>
              <a:t>Apologize</a:t>
            </a:r>
            <a:r>
              <a:rPr lang="en-US" u="sng" dirty="0" smtClean="0">
                <a:effectLst/>
              </a:rPr>
              <a:t> </a:t>
            </a:r>
            <a:endParaRPr lang="en-US" u="sng" dirty="0"/>
          </a:p>
        </p:txBody>
      </p:sp>
      <p:pic>
        <p:nvPicPr>
          <p:cNvPr id="6" name="Content Placeholder 5"/>
          <p:cNvPicPr>
            <a:picLocks noGrp="1" noChangeAspect="1"/>
          </p:cNvPicPr>
          <p:nvPr>
            <p:ph idx="1"/>
          </p:nvPr>
        </p:nvPicPr>
        <p:blipFill>
          <a:blip r:embed="rId3"/>
          <a:srcRect t="17670" b="17670"/>
          <a:stretch>
            <a:fillRect/>
          </a:stretch>
        </p:blipFill>
        <p:spPr>
          <a:xfrm>
            <a:off x="457200" y="1258888"/>
            <a:ext cx="8229600" cy="3990975"/>
          </a:xfrm>
        </p:spPr>
      </p:pic>
      <p:sp>
        <p:nvSpPr>
          <p:cNvPr id="5" name="Rectangle 4"/>
          <p:cNvSpPr/>
          <p:nvPr/>
        </p:nvSpPr>
        <p:spPr>
          <a:xfrm>
            <a:off x="457200" y="5249736"/>
            <a:ext cx="8229600" cy="1200329"/>
          </a:xfrm>
          <a:prstGeom prst="rect">
            <a:avLst/>
          </a:prstGeom>
        </p:spPr>
        <p:txBody>
          <a:bodyPr wrap="square">
            <a:spAutoFit/>
          </a:bodyPr>
          <a:lstStyle/>
          <a:p>
            <a:r>
              <a:rPr lang="en-US" dirty="0"/>
              <a:t>Apologize for violating their trust. A sincere apology can go a long way to making your parents trust you again. The best apology acknowledges your wrongdoing, restates what happened clearly, acknowledges the nature of the hurt or harm done, asks for forgiveness, and proposes a means of avoiding the error in the future</a:t>
            </a:r>
            <a:r>
              <a:rPr lang="en-US" dirty="0" smtClean="0"/>
              <a:t>.</a:t>
            </a:r>
            <a:endParaRPr lang="en-US" dirty="0"/>
          </a:p>
        </p:txBody>
      </p:sp>
    </p:spTree>
    <p:extLst>
      <p:ext uri="{BB962C8B-B14F-4D97-AF65-F5344CB8AC3E}">
        <p14:creationId xmlns:p14="http://schemas.microsoft.com/office/powerpoint/2010/main" val="356881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6600" b="1" dirty="0" smtClean="0"/>
              <a:t>Ask What </a:t>
            </a:r>
            <a:r>
              <a:rPr lang="en-US" sz="6600" b="1" dirty="0"/>
              <a:t>W</a:t>
            </a:r>
            <a:r>
              <a:rPr lang="en-US" sz="6600" b="1" dirty="0" smtClean="0"/>
              <a:t>ill </a:t>
            </a:r>
            <a:r>
              <a:rPr lang="en-US" sz="6600" b="1" u="sng" dirty="0"/>
              <a:t>R</a:t>
            </a:r>
            <a:r>
              <a:rPr lang="en-US" sz="6600" b="1" u="sng" dirty="0" smtClean="0"/>
              <a:t>ebuild</a:t>
            </a:r>
            <a:r>
              <a:rPr lang="en-US" sz="6600" b="1" dirty="0" smtClean="0"/>
              <a:t> </a:t>
            </a:r>
            <a:r>
              <a:rPr lang="en-US" sz="6600" b="1" dirty="0"/>
              <a:t>T</a:t>
            </a:r>
            <a:r>
              <a:rPr lang="en-US" sz="6600" b="1" dirty="0" smtClean="0"/>
              <a:t>heir </a:t>
            </a:r>
            <a:r>
              <a:rPr lang="en-US" sz="6600" b="1" dirty="0"/>
              <a:t>T</a:t>
            </a:r>
            <a:r>
              <a:rPr lang="en-US" sz="6600" b="1" dirty="0" smtClean="0"/>
              <a:t>rust</a:t>
            </a:r>
            <a:endParaRPr lang="en-US" sz="6600" b="1" dirty="0"/>
          </a:p>
        </p:txBody>
      </p:sp>
      <p:pic>
        <p:nvPicPr>
          <p:cNvPr id="6" name="Content Placeholder 5"/>
          <p:cNvPicPr>
            <a:picLocks noGrp="1" noChangeAspect="1"/>
          </p:cNvPicPr>
          <p:nvPr>
            <p:ph idx="1"/>
          </p:nvPr>
        </p:nvPicPr>
        <p:blipFill>
          <a:blip r:embed="rId2"/>
          <a:srcRect t="16821" b="16821"/>
          <a:stretch>
            <a:fillRect/>
          </a:stretch>
        </p:blipFill>
        <p:spPr>
          <a:xfrm>
            <a:off x="457200" y="1704975"/>
            <a:ext cx="8229600" cy="4095750"/>
          </a:xfrm>
        </p:spPr>
      </p:pic>
      <p:sp>
        <p:nvSpPr>
          <p:cNvPr id="5" name="Rectangle 4"/>
          <p:cNvSpPr/>
          <p:nvPr/>
        </p:nvSpPr>
        <p:spPr>
          <a:xfrm>
            <a:off x="457200" y="5738658"/>
            <a:ext cx="8229600" cy="923330"/>
          </a:xfrm>
          <a:prstGeom prst="rect">
            <a:avLst/>
          </a:prstGeom>
        </p:spPr>
        <p:txBody>
          <a:bodyPr wrap="square">
            <a:spAutoFit/>
          </a:bodyPr>
          <a:lstStyle/>
          <a:p>
            <a:r>
              <a:rPr lang="en-US" dirty="0"/>
              <a:t>The most obvious way to figure out how to get your parents’ trust back is simply to ask them what you can do. They may not have an answer ready, but tell them that they can think about it and let you know at a later time.</a:t>
            </a:r>
          </a:p>
        </p:txBody>
      </p:sp>
    </p:spTree>
    <p:extLst>
      <p:ext uri="{BB962C8B-B14F-4D97-AF65-F5344CB8AC3E}">
        <p14:creationId xmlns:p14="http://schemas.microsoft.com/office/powerpoint/2010/main" val="122237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77"/>
            <a:ext cx="8229600" cy="1314661"/>
          </a:xfrm>
        </p:spPr>
        <p:txBody>
          <a:bodyPr>
            <a:noAutofit/>
          </a:bodyPr>
          <a:lstStyle/>
          <a:p>
            <a:r>
              <a:rPr lang="en-US" sz="6600" b="1" dirty="0" smtClean="0"/>
              <a:t>Understand Their </a:t>
            </a:r>
            <a:br>
              <a:rPr lang="en-US" sz="6600" b="1" dirty="0" smtClean="0"/>
            </a:br>
            <a:r>
              <a:rPr lang="en-US" sz="6600" b="1" u="sng" dirty="0" smtClean="0"/>
              <a:t>Rules</a:t>
            </a:r>
            <a:r>
              <a:rPr lang="en-US" sz="6600" b="1" dirty="0" smtClean="0"/>
              <a:t> and Expectations </a:t>
            </a:r>
            <a:endParaRPr lang="en-US" sz="6600" b="1" dirty="0"/>
          </a:p>
        </p:txBody>
      </p:sp>
      <p:pic>
        <p:nvPicPr>
          <p:cNvPr id="4" name="Content Placeholder 3"/>
          <p:cNvPicPr>
            <a:picLocks noGrp="1" noChangeAspect="1"/>
          </p:cNvPicPr>
          <p:nvPr>
            <p:ph idx="1"/>
          </p:nvPr>
        </p:nvPicPr>
        <p:blipFill>
          <a:blip r:embed="rId2"/>
          <a:srcRect t="13336" b="13336"/>
          <a:stretch>
            <a:fillRect/>
          </a:stretch>
        </p:blipFill>
        <p:spPr>
          <a:xfrm>
            <a:off x="457200" y="1784939"/>
            <a:ext cx="8229600" cy="3766262"/>
          </a:xfrm>
        </p:spPr>
      </p:pic>
      <p:sp>
        <p:nvSpPr>
          <p:cNvPr id="5" name="TextBox 4"/>
          <p:cNvSpPr txBox="1"/>
          <p:nvPr/>
        </p:nvSpPr>
        <p:spPr>
          <a:xfrm>
            <a:off x="4198746" y="6464684"/>
            <a:ext cx="184666" cy="369332"/>
          </a:xfrm>
          <a:prstGeom prst="rect">
            <a:avLst/>
          </a:prstGeom>
          <a:noFill/>
        </p:spPr>
        <p:txBody>
          <a:bodyPr wrap="none" rtlCol="0">
            <a:spAutoFit/>
          </a:bodyPr>
          <a:lstStyle/>
          <a:p>
            <a:endParaRPr lang="en-US" dirty="0"/>
          </a:p>
        </p:txBody>
      </p:sp>
      <p:sp>
        <p:nvSpPr>
          <p:cNvPr id="9" name="Rectangle 8"/>
          <p:cNvSpPr/>
          <p:nvPr/>
        </p:nvSpPr>
        <p:spPr>
          <a:xfrm>
            <a:off x="457200" y="5551201"/>
            <a:ext cx="8229600" cy="1200329"/>
          </a:xfrm>
          <a:prstGeom prst="rect">
            <a:avLst/>
          </a:prstGeom>
        </p:spPr>
        <p:txBody>
          <a:bodyPr wrap="square">
            <a:spAutoFit/>
          </a:bodyPr>
          <a:lstStyle/>
          <a:p>
            <a:pPr lvl="0"/>
            <a:r>
              <a:rPr lang="en-US" dirty="0"/>
              <a:t>If you know what your parents don’t want you to do, it is easier to avoid doing it.  If you are unsure about their exact rules or expectations, ask them. If your violation of trust is recent, you should be extra vigilant about any activities that may be considered off-limits.</a:t>
            </a:r>
          </a:p>
        </p:txBody>
      </p:sp>
    </p:spTree>
    <p:extLst>
      <p:ext uri="{BB962C8B-B14F-4D97-AF65-F5344CB8AC3E}">
        <p14:creationId xmlns:p14="http://schemas.microsoft.com/office/powerpoint/2010/main" val="362651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8"/>
            <a:ext cx="8229600" cy="1089106"/>
          </a:xfrm>
        </p:spPr>
        <p:txBody>
          <a:bodyPr>
            <a:noAutofit/>
          </a:bodyPr>
          <a:lstStyle/>
          <a:p>
            <a:r>
              <a:rPr lang="en-US" sz="6600" b="1" u="sng" dirty="0" smtClean="0"/>
              <a:t>Communicate</a:t>
            </a:r>
            <a:r>
              <a:rPr lang="en-US" sz="6600" b="1" dirty="0" smtClean="0"/>
              <a:t/>
            </a:r>
            <a:br>
              <a:rPr lang="en-US" sz="6600" b="1" dirty="0" smtClean="0"/>
            </a:br>
            <a:r>
              <a:rPr lang="en-US" sz="1800" b="1" dirty="0" smtClean="0"/>
              <a:t>(Use Adult-Like Communication)</a:t>
            </a:r>
            <a:endParaRPr lang="en-US" sz="1800" b="1" dirty="0"/>
          </a:p>
        </p:txBody>
      </p:sp>
      <p:sp>
        <p:nvSpPr>
          <p:cNvPr id="5" name="TextBox 4"/>
          <p:cNvSpPr txBox="1"/>
          <p:nvPr/>
        </p:nvSpPr>
        <p:spPr>
          <a:xfrm>
            <a:off x="4345540" y="6163795"/>
            <a:ext cx="184666" cy="369332"/>
          </a:xfrm>
          <a:prstGeom prst="rect">
            <a:avLst/>
          </a:prstGeom>
          <a:noFill/>
        </p:spPr>
        <p:txBody>
          <a:bodyPr wrap="none" rtlCol="0">
            <a:spAutoFit/>
          </a:bodyPr>
          <a:lstStyle/>
          <a:p>
            <a:endParaRPr lang="en-US" dirty="0"/>
          </a:p>
        </p:txBody>
      </p:sp>
      <p:sp>
        <p:nvSpPr>
          <p:cNvPr id="6" name="Rectangle 5"/>
          <p:cNvSpPr/>
          <p:nvPr/>
        </p:nvSpPr>
        <p:spPr>
          <a:xfrm>
            <a:off x="457200" y="5286631"/>
            <a:ext cx="8229600" cy="1477328"/>
          </a:xfrm>
          <a:prstGeom prst="rect">
            <a:avLst/>
          </a:prstGeom>
        </p:spPr>
        <p:txBody>
          <a:bodyPr wrap="square">
            <a:spAutoFit/>
          </a:bodyPr>
          <a:lstStyle/>
          <a:p>
            <a:r>
              <a:rPr lang="en-US" dirty="0" smtClean="0"/>
              <a:t>Use I-Messages. If </a:t>
            </a:r>
            <a:r>
              <a:rPr lang="en-US" dirty="0"/>
              <a:t>you have something to discuss with your parents, make sure that you get it out and tell them. Respect each other</a:t>
            </a:r>
            <a:r>
              <a:rPr lang="en-US" dirty="0" smtClean="0"/>
              <a:t>. Let </a:t>
            </a:r>
            <a:r>
              <a:rPr lang="en-US" dirty="0"/>
              <a:t>them share their opinions with you</a:t>
            </a:r>
            <a:r>
              <a:rPr lang="en-US" dirty="0" smtClean="0"/>
              <a:t>. </a:t>
            </a:r>
            <a:r>
              <a:rPr lang="en-US" dirty="0"/>
              <a:t>Try not to talk back or use snide comments if your parents say something you don't particularly agree with! This may just earn you the trust you would like.</a:t>
            </a:r>
          </a:p>
          <a:p>
            <a:endParaRPr lang="en-US" dirty="0"/>
          </a:p>
        </p:txBody>
      </p:sp>
      <p:pic>
        <p:nvPicPr>
          <p:cNvPr id="8" name="Content Placeholder 7"/>
          <p:cNvPicPr>
            <a:picLocks noGrp="1" noChangeAspect="1"/>
          </p:cNvPicPr>
          <p:nvPr>
            <p:ph idx="1"/>
          </p:nvPr>
        </p:nvPicPr>
        <p:blipFill>
          <a:blip r:embed="rId2"/>
          <a:srcRect t="13336" b="13336"/>
          <a:stretch>
            <a:fillRect/>
          </a:stretch>
        </p:blipFill>
        <p:spPr>
          <a:xfrm>
            <a:off x="415406" y="1152309"/>
            <a:ext cx="8229600" cy="4134322"/>
          </a:xfrm>
        </p:spPr>
      </p:pic>
    </p:spTree>
    <p:extLst>
      <p:ext uri="{BB962C8B-B14F-4D97-AF65-F5344CB8AC3E}">
        <p14:creationId xmlns:p14="http://schemas.microsoft.com/office/powerpoint/2010/main" val="161160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86"/>
            <a:ext cx="9144000" cy="1353380"/>
          </a:xfrm>
        </p:spPr>
        <p:txBody>
          <a:bodyPr>
            <a:noAutofit/>
          </a:bodyPr>
          <a:lstStyle/>
          <a:p>
            <a:r>
              <a:rPr lang="en-US" sz="6600" b="1" u="sng" dirty="0" smtClean="0"/>
              <a:t>Demonstrate</a:t>
            </a:r>
            <a:r>
              <a:rPr lang="en-US" sz="6600" b="1" dirty="0" smtClean="0"/>
              <a:t> Responsible Actions</a:t>
            </a:r>
            <a:endParaRPr lang="en-US" sz="6600" b="1" dirty="0"/>
          </a:p>
        </p:txBody>
      </p:sp>
      <p:pic>
        <p:nvPicPr>
          <p:cNvPr id="4" name="Content Placeholder 3"/>
          <p:cNvPicPr>
            <a:picLocks noGrp="1" noChangeAspect="1"/>
          </p:cNvPicPr>
          <p:nvPr>
            <p:ph idx="1"/>
          </p:nvPr>
        </p:nvPicPr>
        <p:blipFill>
          <a:blip r:embed="rId2"/>
          <a:srcRect t="14914" b="14914"/>
          <a:stretch>
            <a:fillRect/>
          </a:stretch>
        </p:blipFill>
        <p:spPr>
          <a:xfrm>
            <a:off x="457200" y="1790701"/>
            <a:ext cx="8229600" cy="3945554"/>
          </a:xfrm>
        </p:spPr>
      </p:pic>
      <p:sp>
        <p:nvSpPr>
          <p:cNvPr id="6" name="Rectangle 5"/>
          <p:cNvSpPr/>
          <p:nvPr/>
        </p:nvSpPr>
        <p:spPr>
          <a:xfrm>
            <a:off x="197793" y="5657671"/>
            <a:ext cx="8859021" cy="1200329"/>
          </a:xfrm>
          <a:prstGeom prst="rect">
            <a:avLst/>
          </a:prstGeom>
        </p:spPr>
        <p:txBody>
          <a:bodyPr wrap="square">
            <a:spAutoFit/>
          </a:bodyPr>
          <a:lstStyle/>
          <a:p>
            <a:r>
              <a:rPr lang="en-US" dirty="0"/>
              <a:t>Do your chores. Pick your brother up from school on time. Offer to help with the dishes after dinner. Showing responsibility for everyday things can help your parents think of you as a responsible person. This alone may not be enough to rebuild trust, but combined with other </a:t>
            </a:r>
            <a:r>
              <a:rPr lang="en-US" dirty="0" smtClean="0"/>
              <a:t>actions, </a:t>
            </a:r>
            <a:r>
              <a:rPr lang="en-US" dirty="0"/>
              <a:t>these small steps can help.</a:t>
            </a:r>
          </a:p>
        </p:txBody>
      </p:sp>
    </p:spTree>
    <p:extLst>
      <p:ext uri="{BB962C8B-B14F-4D97-AF65-F5344CB8AC3E}">
        <p14:creationId xmlns:p14="http://schemas.microsoft.com/office/powerpoint/2010/main" val="208109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t>Alter</a:t>
            </a:r>
            <a:r>
              <a:rPr lang="en-US" sz="6600" b="1" dirty="0" smtClean="0"/>
              <a:t> Your Actions</a:t>
            </a:r>
            <a:endParaRPr lang="en-US" sz="6600" b="1" dirty="0"/>
          </a:p>
        </p:txBody>
      </p:sp>
      <p:pic>
        <p:nvPicPr>
          <p:cNvPr id="6" name="Content Placeholder 5"/>
          <p:cNvPicPr>
            <a:picLocks noGrp="1" noChangeAspect="1"/>
          </p:cNvPicPr>
          <p:nvPr>
            <p:ph idx="1"/>
          </p:nvPr>
        </p:nvPicPr>
        <p:blipFill>
          <a:blip r:embed="rId2"/>
          <a:srcRect t="13336" b="13336"/>
          <a:stretch>
            <a:fillRect/>
          </a:stretch>
        </p:blipFill>
        <p:spPr>
          <a:xfrm>
            <a:off x="457200" y="1600201"/>
            <a:ext cx="8229600" cy="3720292"/>
          </a:xfrm>
        </p:spPr>
      </p:pic>
      <p:sp>
        <p:nvSpPr>
          <p:cNvPr id="8" name="Rectangle 7"/>
          <p:cNvSpPr/>
          <p:nvPr/>
        </p:nvSpPr>
        <p:spPr>
          <a:xfrm>
            <a:off x="457201" y="5632889"/>
            <a:ext cx="8229600" cy="923330"/>
          </a:xfrm>
          <a:prstGeom prst="rect">
            <a:avLst/>
          </a:prstGeom>
        </p:spPr>
        <p:txBody>
          <a:bodyPr wrap="square">
            <a:spAutoFit/>
          </a:bodyPr>
          <a:lstStyle/>
          <a:p>
            <a:r>
              <a:rPr lang="en-US" dirty="0"/>
              <a:t> If there was a specific person, habit, activity, or event that broke you and your parents’ trust relationship, avoid it at all costs. If you feel that you need help avoiding it, ask for help.</a:t>
            </a:r>
          </a:p>
        </p:txBody>
      </p:sp>
    </p:spTree>
    <p:extLst>
      <p:ext uri="{BB962C8B-B14F-4D97-AF65-F5344CB8AC3E}">
        <p14:creationId xmlns:p14="http://schemas.microsoft.com/office/powerpoint/2010/main" val="185375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1" y="-176981"/>
            <a:ext cx="9060719" cy="1644879"/>
          </a:xfrm>
        </p:spPr>
        <p:txBody>
          <a:bodyPr>
            <a:noAutofit/>
          </a:bodyPr>
          <a:lstStyle/>
          <a:p>
            <a:r>
              <a:rPr lang="en-US" sz="6600" b="1" dirty="0" smtClean="0"/>
              <a:t>Set Personal </a:t>
            </a:r>
            <a:r>
              <a:rPr lang="en-US" sz="6600" b="1" u="sng" dirty="0" smtClean="0"/>
              <a:t>Boundaries</a:t>
            </a:r>
            <a:endParaRPr lang="en-US" sz="6600" b="1" u="sng" dirty="0"/>
          </a:p>
        </p:txBody>
      </p:sp>
      <p:pic>
        <p:nvPicPr>
          <p:cNvPr id="4" name="Content Placeholder 3"/>
          <p:cNvPicPr>
            <a:picLocks noGrp="1" noChangeAspect="1"/>
          </p:cNvPicPr>
          <p:nvPr>
            <p:ph idx="1"/>
          </p:nvPr>
        </p:nvPicPr>
        <p:blipFill>
          <a:blip r:embed="rId2"/>
          <a:srcRect t="13372" b="13372"/>
          <a:stretch>
            <a:fillRect/>
          </a:stretch>
        </p:blipFill>
        <p:spPr>
          <a:xfrm>
            <a:off x="457200" y="1186812"/>
            <a:ext cx="8229600" cy="4268356"/>
          </a:xfrm>
        </p:spPr>
      </p:pic>
      <p:sp>
        <p:nvSpPr>
          <p:cNvPr id="5" name="Rectangle 4"/>
          <p:cNvSpPr/>
          <p:nvPr/>
        </p:nvSpPr>
        <p:spPr>
          <a:xfrm>
            <a:off x="457200" y="5585319"/>
            <a:ext cx="8229600" cy="923330"/>
          </a:xfrm>
          <a:prstGeom prst="rect">
            <a:avLst/>
          </a:prstGeom>
        </p:spPr>
        <p:txBody>
          <a:bodyPr wrap="square">
            <a:spAutoFit/>
          </a:bodyPr>
          <a:lstStyle/>
          <a:p>
            <a:pPr lvl="0"/>
            <a:r>
              <a:rPr lang="en-US" dirty="0" smtClean="0"/>
              <a:t>Become aware of who and what negatively influences you. If </a:t>
            </a:r>
            <a:r>
              <a:rPr lang="en-US" dirty="0"/>
              <a:t>there is a particular friend who leads you to make bad decisions, it may be time to move on or take a break from that friendship.</a:t>
            </a:r>
          </a:p>
        </p:txBody>
      </p:sp>
    </p:spTree>
    <p:extLst>
      <p:ext uri="{BB962C8B-B14F-4D97-AF65-F5344CB8AC3E}">
        <p14:creationId xmlns:p14="http://schemas.microsoft.com/office/powerpoint/2010/main" val="130512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78"/>
            <a:ext cx="8229600" cy="892470"/>
          </a:xfrm>
        </p:spPr>
        <p:txBody>
          <a:bodyPr>
            <a:noAutofit/>
          </a:bodyPr>
          <a:lstStyle/>
          <a:p>
            <a:r>
              <a:rPr lang="en-US" sz="6600" b="1" u="sng" dirty="0" smtClean="0"/>
              <a:t>Repair</a:t>
            </a:r>
            <a:r>
              <a:rPr lang="en-US" sz="6600" b="1" dirty="0" smtClean="0"/>
              <a:t> The Damage</a:t>
            </a:r>
            <a:endParaRPr lang="en-US" sz="6600" b="1" dirty="0"/>
          </a:p>
        </p:txBody>
      </p:sp>
      <p:pic>
        <p:nvPicPr>
          <p:cNvPr id="4" name="Content Placeholder 3"/>
          <p:cNvPicPr>
            <a:picLocks noGrp="1" noChangeAspect="1"/>
          </p:cNvPicPr>
          <p:nvPr>
            <p:ph idx="1"/>
          </p:nvPr>
        </p:nvPicPr>
        <p:blipFill>
          <a:blip r:embed="rId2"/>
          <a:srcRect t="13336" b="13336"/>
          <a:stretch>
            <a:fillRect/>
          </a:stretch>
        </p:blipFill>
        <p:spPr>
          <a:xfrm>
            <a:off x="457200" y="1155634"/>
            <a:ext cx="8229600" cy="4302161"/>
          </a:xfrm>
        </p:spPr>
      </p:pic>
      <p:sp>
        <p:nvSpPr>
          <p:cNvPr id="6" name="Rectangle 5"/>
          <p:cNvSpPr/>
          <p:nvPr/>
        </p:nvSpPr>
        <p:spPr>
          <a:xfrm>
            <a:off x="460489" y="5114538"/>
            <a:ext cx="8286773" cy="2031325"/>
          </a:xfrm>
          <a:prstGeom prst="rect">
            <a:avLst/>
          </a:prstGeom>
        </p:spPr>
        <p:txBody>
          <a:bodyPr wrap="square">
            <a:spAutoFit/>
          </a:bodyPr>
          <a:lstStyle/>
          <a:p>
            <a:r>
              <a:rPr lang="en-US" dirty="0"/>
              <a:t> If </a:t>
            </a:r>
            <a:r>
              <a:rPr lang="en-US" dirty="0" smtClean="0"/>
              <a:t>you caused damage to property, you </a:t>
            </a:r>
            <a:r>
              <a:rPr lang="en-US" dirty="0"/>
              <a:t>need to do what you can to repair the damage. This may mean doing what you can yourself—painting over spray-painted graffiti, hammering out a dented car panel, or cleaning toilet paper out of trees. However, it may also mean offering to pay for the cost of repairs, as with a car accident</a:t>
            </a:r>
            <a:r>
              <a:rPr lang="en-US" dirty="0" smtClean="0"/>
              <a:t>.</a:t>
            </a:r>
            <a:r>
              <a:rPr lang="en-US" dirty="0"/>
              <a:t> Accepting financial responsibility can go a long way towards showing that you understand the consequences of your actions.</a:t>
            </a:r>
          </a:p>
          <a:p>
            <a:endParaRPr lang="en-US" dirty="0"/>
          </a:p>
        </p:txBody>
      </p:sp>
    </p:spTree>
    <p:extLst>
      <p:ext uri="{BB962C8B-B14F-4D97-AF65-F5344CB8AC3E}">
        <p14:creationId xmlns:p14="http://schemas.microsoft.com/office/powerpoint/2010/main" val="1350827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561"/>
            <a:ext cx="8229600" cy="2711735"/>
          </a:xfrm>
        </p:spPr>
        <p:txBody>
          <a:bodyPr>
            <a:noAutofit/>
          </a:bodyPr>
          <a:lstStyle/>
          <a:p>
            <a:r>
              <a:rPr lang="en-US" sz="6600" b="1" dirty="0" smtClean="0"/>
              <a:t>Always Be Completely </a:t>
            </a:r>
            <a:r>
              <a:rPr lang="en-US" sz="6600" b="1" u="sng" dirty="0" smtClean="0"/>
              <a:t>Honest</a:t>
            </a:r>
            <a:endParaRPr lang="en-US" sz="6600" b="1" u="sng" dirty="0"/>
          </a:p>
        </p:txBody>
      </p:sp>
      <p:pic>
        <p:nvPicPr>
          <p:cNvPr id="4" name="Content Placeholder 3"/>
          <p:cNvPicPr>
            <a:picLocks noGrp="1" noChangeAspect="1"/>
          </p:cNvPicPr>
          <p:nvPr>
            <p:ph idx="1"/>
          </p:nvPr>
        </p:nvPicPr>
        <p:blipFill>
          <a:blip r:embed="rId2"/>
          <a:srcRect t="16962" b="16962"/>
          <a:stretch>
            <a:fillRect/>
          </a:stretch>
        </p:blipFill>
        <p:spPr>
          <a:xfrm>
            <a:off x="457200" y="1819265"/>
            <a:ext cx="8229600" cy="3838407"/>
          </a:xfrm>
        </p:spPr>
      </p:pic>
      <p:sp>
        <p:nvSpPr>
          <p:cNvPr id="6" name="Rectangle 5"/>
          <p:cNvSpPr/>
          <p:nvPr/>
        </p:nvSpPr>
        <p:spPr>
          <a:xfrm>
            <a:off x="457200" y="5657671"/>
            <a:ext cx="8409361" cy="1200329"/>
          </a:xfrm>
          <a:prstGeom prst="rect">
            <a:avLst/>
          </a:prstGeom>
        </p:spPr>
        <p:txBody>
          <a:bodyPr wrap="square">
            <a:spAutoFit/>
          </a:bodyPr>
          <a:lstStyle/>
          <a:p>
            <a:r>
              <a:rPr lang="en-US" dirty="0"/>
              <a:t>Regaining their trust after lying may take a long time</a:t>
            </a:r>
            <a:r>
              <a:rPr lang="en-US" b="1" dirty="0"/>
              <a:t>.</a:t>
            </a:r>
            <a:r>
              <a:rPr lang="en-US" dirty="0"/>
              <a:t> If you violated your parents’ trust by lying to them, particularly if you have had a history of lying, then you need to make a practice of being </a:t>
            </a:r>
            <a:r>
              <a:rPr lang="en-US" b="1" dirty="0"/>
              <a:t>completely</a:t>
            </a:r>
            <a:r>
              <a:rPr lang="en-US" dirty="0"/>
              <a:t> honest all of the time. Demonstrating a commitment to complete honesty will enable you to slowly rebuild trust.</a:t>
            </a:r>
          </a:p>
        </p:txBody>
      </p:sp>
    </p:spTree>
    <p:extLst>
      <p:ext uri="{BB962C8B-B14F-4D97-AF65-F5344CB8AC3E}">
        <p14:creationId xmlns:p14="http://schemas.microsoft.com/office/powerpoint/2010/main" val="1915690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8331"/>
          </a:xfrm>
        </p:spPr>
        <p:txBody>
          <a:bodyPr>
            <a:noAutofit/>
          </a:bodyPr>
          <a:lstStyle/>
          <a:p>
            <a:r>
              <a:rPr lang="en-US" sz="6600" b="1" u="sng" dirty="0" smtClean="0"/>
              <a:t>Control</a:t>
            </a:r>
            <a:r>
              <a:rPr lang="en-US" sz="6600" b="1" dirty="0" smtClean="0"/>
              <a:t> Your Emotions</a:t>
            </a:r>
            <a:endParaRPr lang="en-US" sz="6600" b="1" dirty="0"/>
          </a:p>
        </p:txBody>
      </p:sp>
      <p:pic>
        <p:nvPicPr>
          <p:cNvPr id="4" name="Content Placeholder 3"/>
          <p:cNvPicPr>
            <a:picLocks noGrp="1" noChangeAspect="1"/>
          </p:cNvPicPr>
          <p:nvPr>
            <p:ph idx="1"/>
          </p:nvPr>
        </p:nvPicPr>
        <p:blipFill>
          <a:blip r:embed="rId2"/>
          <a:srcRect t="10507" b="10507"/>
          <a:stretch>
            <a:fillRect/>
          </a:stretch>
        </p:blipFill>
        <p:spPr>
          <a:xfrm>
            <a:off x="457200" y="1017588"/>
            <a:ext cx="8229600" cy="4640083"/>
          </a:xfrm>
        </p:spPr>
      </p:pic>
      <p:sp>
        <p:nvSpPr>
          <p:cNvPr id="6" name="Rectangle 5"/>
          <p:cNvSpPr/>
          <p:nvPr/>
        </p:nvSpPr>
        <p:spPr>
          <a:xfrm>
            <a:off x="457200" y="5657671"/>
            <a:ext cx="8252482" cy="1200329"/>
          </a:xfrm>
          <a:prstGeom prst="rect">
            <a:avLst/>
          </a:prstGeom>
        </p:spPr>
        <p:txBody>
          <a:bodyPr wrap="square">
            <a:spAutoFit/>
          </a:bodyPr>
          <a:lstStyle/>
          <a:p>
            <a:r>
              <a:rPr lang="en-US" dirty="0"/>
              <a:t>Often the situations and experiences that disrupt a trust relationship are motivated by rash or emotional decisions</a:t>
            </a:r>
            <a:r>
              <a:rPr lang="en-US" dirty="0" smtClean="0"/>
              <a:t>.</a:t>
            </a:r>
            <a:r>
              <a:rPr lang="en-US" dirty="0"/>
              <a:t> Trying to act rationally and control your feelings may help you become more trustworthy. If you do not feel like you can control your emotions on your own, consider meeting with a therapist to discuss strategies for coping</a:t>
            </a:r>
            <a:r>
              <a:rPr lang="en-US" dirty="0" smtClean="0"/>
              <a:t>.</a:t>
            </a:r>
            <a:endParaRPr lang="en-US" dirty="0"/>
          </a:p>
        </p:txBody>
      </p:sp>
    </p:spTree>
    <p:extLst>
      <p:ext uri="{BB962C8B-B14F-4D97-AF65-F5344CB8AC3E}">
        <p14:creationId xmlns:p14="http://schemas.microsoft.com/office/powerpoint/2010/main" val="398063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604"/>
            <a:ext cx="8229600" cy="1536154"/>
          </a:xfrm>
        </p:spPr>
        <p:txBody>
          <a:bodyPr>
            <a:normAutofit/>
          </a:bodyPr>
          <a:lstStyle/>
          <a:p>
            <a:r>
              <a:rPr lang="en-US" sz="6600" b="1" u="sng" dirty="0" smtClean="0"/>
              <a:t>Hang</a:t>
            </a:r>
            <a:r>
              <a:rPr lang="en-US" sz="6600" b="1" dirty="0" smtClean="0"/>
              <a:t> in there!</a:t>
            </a:r>
            <a:endParaRPr lang="en-US" sz="6600" b="1" dirty="0"/>
          </a:p>
        </p:txBody>
      </p:sp>
      <p:pic>
        <p:nvPicPr>
          <p:cNvPr id="4" name="Content Placeholder 3"/>
          <p:cNvPicPr>
            <a:picLocks noGrp="1" noChangeAspect="1"/>
          </p:cNvPicPr>
          <p:nvPr>
            <p:ph idx="1"/>
          </p:nvPr>
        </p:nvPicPr>
        <p:blipFill>
          <a:blip r:embed="rId2"/>
          <a:srcRect t="13336" b="13336"/>
          <a:stretch>
            <a:fillRect/>
          </a:stretch>
        </p:blipFill>
        <p:spPr>
          <a:xfrm>
            <a:off x="457200" y="884904"/>
            <a:ext cx="8229600" cy="4570264"/>
          </a:xfrm>
        </p:spPr>
      </p:pic>
      <p:sp>
        <p:nvSpPr>
          <p:cNvPr id="6" name="Rectangle 5"/>
          <p:cNvSpPr/>
          <p:nvPr/>
        </p:nvSpPr>
        <p:spPr>
          <a:xfrm>
            <a:off x="408768" y="5515029"/>
            <a:ext cx="8419024" cy="1477328"/>
          </a:xfrm>
          <a:prstGeom prst="rect">
            <a:avLst/>
          </a:prstGeom>
        </p:spPr>
        <p:txBody>
          <a:bodyPr wrap="square">
            <a:spAutoFit/>
          </a:bodyPr>
          <a:lstStyle/>
          <a:p>
            <a:r>
              <a:rPr lang="en-US" dirty="0" smtClean="0"/>
              <a:t> Don’t give up. If </a:t>
            </a:r>
            <a:r>
              <a:rPr lang="en-US" dirty="0"/>
              <a:t>your parents still don't seem to trust you, prove to them that you are capable and deserving of their trust. You have to get out there and show them just who you are and why they should trust you</a:t>
            </a:r>
            <a:r>
              <a:rPr lang="en-US" dirty="0" smtClean="0"/>
              <a:t>.</a:t>
            </a:r>
            <a:r>
              <a:rPr lang="en-US" dirty="0"/>
              <a:t> Trust-building is not an end in and of </a:t>
            </a:r>
            <a:r>
              <a:rPr lang="en-US" dirty="0" smtClean="0"/>
              <a:t>itself. It </a:t>
            </a:r>
            <a:r>
              <a:rPr lang="en-US" dirty="0"/>
              <a:t>is an ongoing </a:t>
            </a:r>
            <a:r>
              <a:rPr lang="en-US" dirty="0" smtClean="0"/>
              <a:t>process. It may take a long time. But in the long run it will be worth it!</a:t>
            </a:r>
            <a:endParaRPr lang="en-US" dirty="0"/>
          </a:p>
          <a:p>
            <a:endParaRPr lang="en-US" dirty="0"/>
          </a:p>
        </p:txBody>
      </p:sp>
    </p:spTree>
    <p:extLst>
      <p:ext uri="{BB962C8B-B14F-4D97-AF65-F5344CB8AC3E}">
        <p14:creationId xmlns:p14="http://schemas.microsoft.com/office/powerpoint/2010/main" val="219738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66"/>
            <a:ext cx="8229600" cy="1140550"/>
          </a:xfrm>
        </p:spPr>
        <p:txBody>
          <a:bodyPr>
            <a:normAutofit/>
          </a:bodyPr>
          <a:lstStyle/>
          <a:p>
            <a:r>
              <a:rPr lang="en-US" sz="6600" b="1" dirty="0" smtClean="0"/>
              <a:t>Always </a:t>
            </a:r>
            <a:r>
              <a:rPr lang="en-US" sz="6600" b="1" u="sng" dirty="0" smtClean="0"/>
              <a:t>Listen</a:t>
            </a:r>
            <a:r>
              <a:rPr lang="en-US" sz="6600" b="1" dirty="0" smtClean="0"/>
              <a:t> To Them</a:t>
            </a:r>
            <a:endParaRPr lang="en-US" sz="6600" b="1" dirty="0"/>
          </a:p>
        </p:txBody>
      </p:sp>
      <p:sp>
        <p:nvSpPr>
          <p:cNvPr id="6" name="Rectangle 5"/>
          <p:cNvSpPr/>
          <p:nvPr/>
        </p:nvSpPr>
        <p:spPr>
          <a:xfrm>
            <a:off x="471164" y="5852516"/>
            <a:ext cx="8229600" cy="923330"/>
          </a:xfrm>
          <a:prstGeom prst="rect">
            <a:avLst/>
          </a:prstGeom>
        </p:spPr>
        <p:txBody>
          <a:bodyPr wrap="square">
            <a:spAutoFit/>
          </a:bodyPr>
          <a:lstStyle/>
          <a:p>
            <a:r>
              <a:rPr lang="en-US" dirty="0" smtClean="0"/>
              <a:t>Use Active Listening Skills. You're </a:t>
            </a:r>
            <a:r>
              <a:rPr lang="en-US" dirty="0"/>
              <a:t>not the only one with opinions - your parents have opinions too. Explain to your parents that you want to hear what they think of your situation or what you are going through. Always take what they say into mind.</a:t>
            </a:r>
          </a:p>
        </p:txBody>
      </p:sp>
      <p:pic>
        <p:nvPicPr>
          <p:cNvPr id="8" name="Content Placeholder 7"/>
          <p:cNvPicPr>
            <a:picLocks noGrp="1" noChangeAspect="1"/>
          </p:cNvPicPr>
          <p:nvPr>
            <p:ph idx="1"/>
          </p:nvPr>
        </p:nvPicPr>
        <p:blipFill>
          <a:blip r:embed="rId2"/>
          <a:srcRect t="13336" b="13336"/>
          <a:stretch>
            <a:fillRect/>
          </a:stretch>
        </p:blipFill>
        <p:spPr>
          <a:xfrm>
            <a:off x="457200" y="1234617"/>
            <a:ext cx="8229600" cy="4617900"/>
          </a:xfrm>
        </p:spPr>
      </p:pic>
    </p:spTree>
    <p:extLst>
      <p:ext uri="{BB962C8B-B14F-4D97-AF65-F5344CB8AC3E}">
        <p14:creationId xmlns:p14="http://schemas.microsoft.com/office/powerpoint/2010/main" val="109763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66"/>
            <a:ext cx="8229600" cy="999451"/>
          </a:xfrm>
        </p:spPr>
        <p:txBody>
          <a:bodyPr>
            <a:noAutofit/>
          </a:bodyPr>
          <a:lstStyle/>
          <a:p>
            <a:r>
              <a:rPr lang="en-US" sz="6600" b="1" dirty="0" smtClean="0"/>
              <a:t>Give Specific </a:t>
            </a:r>
            <a:r>
              <a:rPr lang="en-US" sz="6600" b="1" u="sng" dirty="0" smtClean="0"/>
              <a:t>Details</a:t>
            </a:r>
            <a:endParaRPr lang="en-US" sz="6600" b="1" u="sng" dirty="0"/>
          </a:p>
        </p:txBody>
      </p:sp>
      <p:pic>
        <p:nvPicPr>
          <p:cNvPr id="4" name="Content Placeholder 3"/>
          <p:cNvPicPr>
            <a:picLocks noGrp="1" noChangeAspect="1"/>
          </p:cNvPicPr>
          <p:nvPr>
            <p:ph idx="1"/>
          </p:nvPr>
        </p:nvPicPr>
        <p:blipFill>
          <a:blip r:embed="rId2"/>
          <a:srcRect t="13336" b="13336"/>
          <a:stretch>
            <a:fillRect/>
          </a:stretch>
        </p:blipFill>
        <p:spPr>
          <a:xfrm>
            <a:off x="457200" y="1175826"/>
            <a:ext cx="8229600" cy="4204846"/>
          </a:xfrm>
        </p:spPr>
      </p:pic>
      <p:sp>
        <p:nvSpPr>
          <p:cNvPr id="6" name="Rectangle 5"/>
          <p:cNvSpPr/>
          <p:nvPr/>
        </p:nvSpPr>
        <p:spPr>
          <a:xfrm>
            <a:off x="420527" y="5380672"/>
            <a:ext cx="8522176" cy="1200329"/>
          </a:xfrm>
          <a:prstGeom prst="rect">
            <a:avLst/>
          </a:prstGeom>
        </p:spPr>
        <p:txBody>
          <a:bodyPr wrap="square">
            <a:spAutoFit/>
          </a:bodyPr>
          <a:lstStyle/>
          <a:p>
            <a:r>
              <a:rPr lang="en-US" dirty="0"/>
              <a:t>Be sure you have all the details about any place you're going to</a:t>
            </a:r>
            <a:r>
              <a:rPr lang="en-US" b="1" dirty="0"/>
              <a:t>.</a:t>
            </a:r>
            <a:r>
              <a:rPr lang="en-US" dirty="0"/>
              <a:t> This way you can tell your parents </a:t>
            </a:r>
            <a:r>
              <a:rPr lang="en-US" dirty="0" smtClean="0"/>
              <a:t>exactly what </a:t>
            </a:r>
            <a:r>
              <a:rPr lang="en-US" dirty="0"/>
              <a:t>is going to happen. You will need to let them know </a:t>
            </a:r>
            <a:r>
              <a:rPr lang="en-US" dirty="0" smtClean="0"/>
              <a:t>who </a:t>
            </a:r>
            <a:r>
              <a:rPr lang="en-US" dirty="0"/>
              <a:t>will be there, what adults will be there, what the activity involves, and what time it will be over. They want to know you are safe when you are away from them.</a:t>
            </a:r>
          </a:p>
        </p:txBody>
      </p:sp>
    </p:spTree>
    <p:extLst>
      <p:ext uri="{BB962C8B-B14F-4D97-AF65-F5344CB8AC3E}">
        <p14:creationId xmlns:p14="http://schemas.microsoft.com/office/powerpoint/2010/main" val="273289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08"/>
            <a:ext cx="8229600" cy="940660"/>
          </a:xfrm>
        </p:spPr>
        <p:txBody>
          <a:bodyPr>
            <a:noAutofit/>
          </a:bodyPr>
          <a:lstStyle/>
          <a:p>
            <a:r>
              <a:rPr lang="en-US" sz="6600" b="1" dirty="0" smtClean="0"/>
              <a:t>Be </a:t>
            </a:r>
            <a:r>
              <a:rPr lang="en-US" sz="6600" b="1" u="sng" dirty="0" smtClean="0"/>
              <a:t>Honest</a:t>
            </a:r>
            <a:endParaRPr lang="en-US" sz="6600" b="1" u="sng" dirty="0"/>
          </a:p>
        </p:txBody>
      </p:sp>
      <p:sp>
        <p:nvSpPr>
          <p:cNvPr id="6" name="Rectangle 5"/>
          <p:cNvSpPr/>
          <p:nvPr/>
        </p:nvSpPr>
        <p:spPr>
          <a:xfrm>
            <a:off x="530326" y="5408794"/>
            <a:ext cx="8229601" cy="1200329"/>
          </a:xfrm>
          <a:prstGeom prst="rect">
            <a:avLst/>
          </a:prstGeom>
        </p:spPr>
        <p:txBody>
          <a:bodyPr wrap="square">
            <a:spAutoFit/>
          </a:bodyPr>
          <a:lstStyle/>
          <a:p>
            <a:r>
              <a:rPr lang="en-US" dirty="0"/>
              <a:t>Lying is a horrible thing to do. If you lie, you're only making problems bigger, and if you lie, your parents will </a:t>
            </a:r>
            <a:r>
              <a:rPr lang="en-US" i="1" dirty="0"/>
              <a:t>never</a:t>
            </a:r>
            <a:r>
              <a:rPr lang="en-US" dirty="0"/>
              <a:t> trust you. This is a fact. If you've done something wrong, lying about it won't make matters better for anyone - including yourself - in the long-term. And it's the long-term that generates trust. </a:t>
            </a:r>
          </a:p>
        </p:txBody>
      </p:sp>
      <p:pic>
        <p:nvPicPr>
          <p:cNvPr id="8" name="Content Placeholder 7"/>
          <p:cNvPicPr>
            <a:picLocks noGrp="1" noChangeAspect="1"/>
          </p:cNvPicPr>
          <p:nvPr>
            <p:ph idx="1"/>
          </p:nvPr>
        </p:nvPicPr>
        <p:blipFill>
          <a:blip r:embed="rId2"/>
          <a:srcRect t="13336" b="13336"/>
          <a:stretch>
            <a:fillRect/>
          </a:stretch>
        </p:blipFill>
        <p:spPr>
          <a:xfrm>
            <a:off x="457200" y="1022968"/>
            <a:ext cx="8229600" cy="4385827"/>
          </a:xfrm>
        </p:spPr>
      </p:pic>
    </p:spTree>
    <p:extLst>
      <p:ext uri="{BB962C8B-B14F-4D97-AF65-F5344CB8AC3E}">
        <p14:creationId xmlns:p14="http://schemas.microsoft.com/office/powerpoint/2010/main" val="353766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08621"/>
          </a:xfrm>
        </p:spPr>
        <p:txBody>
          <a:bodyPr>
            <a:noAutofit/>
          </a:bodyPr>
          <a:lstStyle/>
          <a:p>
            <a:r>
              <a:rPr lang="en-US" sz="6600" b="1" dirty="0"/>
              <a:t>Stay </a:t>
            </a:r>
            <a:r>
              <a:rPr lang="en-US" sz="6600" b="1" dirty="0" smtClean="0"/>
              <a:t>On </a:t>
            </a:r>
            <a:r>
              <a:rPr lang="en-US" sz="6600" b="1" u="sng" dirty="0"/>
              <a:t>T</a:t>
            </a:r>
            <a:r>
              <a:rPr lang="en-US" sz="6600" b="1" u="sng" dirty="0" smtClean="0"/>
              <a:t>ask</a:t>
            </a:r>
            <a:r>
              <a:rPr lang="en-US" sz="6600" dirty="0" smtClean="0">
                <a:effectLst/>
              </a:rPr>
              <a:t> </a:t>
            </a:r>
            <a:endParaRPr lang="en-US" sz="6600" dirty="0"/>
          </a:p>
        </p:txBody>
      </p:sp>
      <p:sp>
        <p:nvSpPr>
          <p:cNvPr id="7" name="Rectangle 6"/>
          <p:cNvSpPr/>
          <p:nvPr/>
        </p:nvSpPr>
        <p:spPr>
          <a:xfrm>
            <a:off x="457200" y="5789385"/>
            <a:ext cx="8289912" cy="923330"/>
          </a:xfrm>
          <a:prstGeom prst="rect">
            <a:avLst/>
          </a:prstGeom>
        </p:spPr>
        <p:txBody>
          <a:bodyPr wrap="square">
            <a:spAutoFit/>
          </a:bodyPr>
          <a:lstStyle/>
          <a:p>
            <a:r>
              <a:rPr lang="en-US" dirty="0" smtClean="0"/>
              <a:t> If </a:t>
            </a:r>
            <a:r>
              <a:rPr lang="en-US" dirty="0"/>
              <a:t>you are asked to do something by your </a:t>
            </a:r>
            <a:r>
              <a:rPr lang="en-US" dirty="0" smtClean="0"/>
              <a:t>parent, </a:t>
            </a:r>
            <a:r>
              <a:rPr lang="en-US" dirty="0"/>
              <a:t>do it right away without any questions and stay on task while you do it. </a:t>
            </a:r>
            <a:r>
              <a:rPr lang="en-US" dirty="0" smtClean="0"/>
              <a:t>Don’t whine about it or say you will do it later, just do it!</a:t>
            </a:r>
            <a:r>
              <a:rPr lang="en-US" dirty="0"/>
              <a:t>!</a:t>
            </a:r>
          </a:p>
        </p:txBody>
      </p:sp>
      <p:pic>
        <p:nvPicPr>
          <p:cNvPr id="9" name="Content Placeholder 8"/>
          <p:cNvPicPr>
            <a:picLocks noGrp="1" noChangeAspect="1"/>
          </p:cNvPicPr>
          <p:nvPr>
            <p:ph idx="1"/>
          </p:nvPr>
        </p:nvPicPr>
        <p:blipFill>
          <a:blip r:embed="rId2"/>
          <a:srcRect t="13336" b="13336"/>
          <a:stretch>
            <a:fillRect/>
          </a:stretch>
        </p:blipFill>
        <p:spPr>
          <a:xfrm>
            <a:off x="457200" y="1164067"/>
            <a:ext cx="8229600" cy="4503409"/>
          </a:xfrm>
        </p:spPr>
      </p:pic>
    </p:spTree>
    <p:extLst>
      <p:ext uri="{BB962C8B-B14F-4D97-AF65-F5344CB8AC3E}">
        <p14:creationId xmlns:p14="http://schemas.microsoft.com/office/powerpoint/2010/main" val="401656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4" y="105823"/>
            <a:ext cx="9736353" cy="1246375"/>
          </a:xfrm>
        </p:spPr>
        <p:txBody>
          <a:bodyPr>
            <a:noAutofit/>
          </a:bodyPr>
          <a:lstStyle/>
          <a:p>
            <a:r>
              <a:rPr lang="en-US" sz="6000" b="1" u="sng" dirty="0" smtClean="0"/>
              <a:t>Help</a:t>
            </a:r>
            <a:r>
              <a:rPr lang="en-US" sz="6000" b="1" dirty="0" smtClean="0"/>
              <a:t> Without </a:t>
            </a:r>
            <a:r>
              <a:rPr lang="en-US" sz="6000" b="1" dirty="0"/>
              <a:t>B</a:t>
            </a:r>
            <a:r>
              <a:rPr lang="en-US" sz="6000" b="1" dirty="0" smtClean="0"/>
              <a:t>eing </a:t>
            </a:r>
            <a:r>
              <a:rPr lang="en-US" sz="6000" b="1" dirty="0"/>
              <a:t>A</a:t>
            </a:r>
            <a:r>
              <a:rPr lang="en-US" sz="6000" b="1" dirty="0" smtClean="0"/>
              <a:t>sked</a:t>
            </a:r>
            <a:r>
              <a:rPr lang="en-US" sz="6000" b="1" dirty="0" smtClean="0">
                <a:effectLst/>
              </a:rPr>
              <a:t> </a:t>
            </a:r>
            <a:endParaRPr lang="en-US" sz="6000" b="1" dirty="0"/>
          </a:p>
        </p:txBody>
      </p:sp>
      <p:pic>
        <p:nvPicPr>
          <p:cNvPr id="4" name="Content Placeholder 3"/>
          <p:cNvPicPr>
            <a:picLocks noGrp="1" noChangeAspect="1"/>
          </p:cNvPicPr>
          <p:nvPr>
            <p:ph idx="1"/>
          </p:nvPr>
        </p:nvPicPr>
        <p:blipFill>
          <a:blip r:embed="rId2"/>
          <a:srcRect t="13336" b="13336"/>
          <a:stretch>
            <a:fillRect/>
          </a:stretch>
        </p:blipFill>
        <p:spPr>
          <a:xfrm>
            <a:off x="457200" y="1869562"/>
            <a:ext cx="8229600" cy="4091872"/>
          </a:xfrm>
        </p:spPr>
      </p:pic>
      <p:sp>
        <p:nvSpPr>
          <p:cNvPr id="6" name="Rectangle 5"/>
          <p:cNvSpPr/>
          <p:nvPr/>
        </p:nvSpPr>
        <p:spPr>
          <a:xfrm>
            <a:off x="457200" y="5961434"/>
            <a:ext cx="8408996" cy="923330"/>
          </a:xfrm>
          <a:prstGeom prst="rect">
            <a:avLst/>
          </a:prstGeom>
        </p:spPr>
        <p:txBody>
          <a:bodyPr wrap="square">
            <a:spAutoFit/>
          </a:bodyPr>
          <a:lstStyle/>
          <a:p>
            <a:r>
              <a:rPr lang="en-US" dirty="0" smtClean="0"/>
              <a:t>Show them you are responsible by doing your chores </a:t>
            </a:r>
            <a:r>
              <a:rPr lang="en-US" u="sng" dirty="0" smtClean="0"/>
              <a:t>before</a:t>
            </a:r>
            <a:r>
              <a:rPr lang="en-US" dirty="0" smtClean="0"/>
              <a:t> they have to ask.</a:t>
            </a:r>
            <a:r>
              <a:rPr lang="en-US" dirty="0"/>
              <a:t> </a:t>
            </a:r>
            <a:r>
              <a:rPr lang="en-US" dirty="0" smtClean="0"/>
              <a:t>Ask </a:t>
            </a:r>
            <a:r>
              <a:rPr lang="en-US" dirty="0"/>
              <a:t>your parents if they need help with something. But don't constantly ask. It will make you seem too nice or annoying.</a:t>
            </a:r>
            <a:r>
              <a:rPr lang="en-US" dirty="0" smtClean="0">
                <a:effectLst/>
              </a:rPr>
              <a:t> </a:t>
            </a:r>
            <a:endParaRPr lang="en-US" dirty="0"/>
          </a:p>
        </p:txBody>
      </p:sp>
    </p:spTree>
    <p:extLst>
      <p:ext uri="{BB962C8B-B14F-4D97-AF65-F5344CB8AC3E}">
        <p14:creationId xmlns:p14="http://schemas.microsoft.com/office/powerpoint/2010/main" val="36824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42"/>
            <a:ext cx="8229600" cy="952418"/>
          </a:xfrm>
        </p:spPr>
        <p:txBody>
          <a:bodyPr>
            <a:noAutofit/>
          </a:bodyPr>
          <a:lstStyle/>
          <a:p>
            <a:r>
              <a:rPr lang="en-US" sz="6600" b="1" dirty="0" smtClean="0"/>
              <a:t>Be A </a:t>
            </a:r>
            <a:r>
              <a:rPr lang="en-US" sz="6600" b="1" dirty="0"/>
              <a:t>G</a:t>
            </a:r>
            <a:r>
              <a:rPr lang="en-US" sz="6600" b="1" dirty="0" smtClean="0"/>
              <a:t>ood </a:t>
            </a:r>
            <a:r>
              <a:rPr lang="en-US" sz="6600" b="1" u="sng" dirty="0" smtClean="0"/>
              <a:t>Student</a:t>
            </a:r>
            <a:endParaRPr lang="en-US" sz="6600" b="1" u="sng" dirty="0"/>
          </a:p>
        </p:txBody>
      </p:sp>
      <p:pic>
        <p:nvPicPr>
          <p:cNvPr id="4" name="Content Placeholder 3"/>
          <p:cNvPicPr>
            <a:picLocks noGrp="1" noChangeAspect="1"/>
          </p:cNvPicPr>
          <p:nvPr>
            <p:ph idx="1"/>
          </p:nvPr>
        </p:nvPicPr>
        <p:blipFill>
          <a:blip r:embed="rId2"/>
          <a:srcRect t="14660" b="14660"/>
          <a:stretch>
            <a:fillRect/>
          </a:stretch>
        </p:blipFill>
        <p:spPr>
          <a:xfrm>
            <a:off x="457200" y="1187450"/>
            <a:ext cx="8229600" cy="4362450"/>
          </a:xfrm>
        </p:spPr>
      </p:pic>
      <p:sp>
        <p:nvSpPr>
          <p:cNvPr id="5" name="TextBox 4"/>
          <p:cNvSpPr txBox="1"/>
          <p:nvPr/>
        </p:nvSpPr>
        <p:spPr>
          <a:xfrm>
            <a:off x="457201" y="5842749"/>
            <a:ext cx="8686799" cy="646331"/>
          </a:xfrm>
          <a:prstGeom prst="rect">
            <a:avLst/>
          </a:prstGeom>
          <a:noFill/>
        </p:spPr>
        <p:txBody>
          <a:bodyPr wrap="square" rtlCol="0">
            <a:spAutoFit/>
          </a:bodyPr>
          <a:lstStyle/>
          <a:p>
            <a:r>
              <a:rPr lang="en-US" dirty="0" smtClean="0"/>
              <a:t>Do the best you can do in school. Do all your assignments, turn them in on time and do  </a:t>
            </a:r>
          </a:p>
          <a:p>
            <a:r>
              <a:rPr lang="en-US" dirty="0" smtClean="0"/>
              <a:t> your homework without being asked. Let them see you are trying to be responsible.</a:t>
            </a:r>
            <a:endParaRPr lang="en-US" dirty="0"/>
          </a:p>
        </p:txBody>
      </p:sp>
    </p:spTree>
    <p:extLst>
      <p:ext uri="{BB962C8B-B14F-4D97-AF65-F5344CB8AC3E}">
        <p14:creationId xmlns:p14="http://schemas.microsoft.com/office/powerpoint/2010/main" val="217200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58886"/>
            <a:ext cx="8229600" cy="1291777"/>
          </a:xfrm>
        </p:spPr>
        <p:txBody>
          <a:bodyPr>
            <a:noAutofit/>
          </a:bodyPr>
          <a:lstStyle/>
          <a:p>
            <a:r>
              <a:rPr lang="en-US" sz="6600" b="1" dirty="0" smtClean="0"/>
              <a:t>Choose </a:t>
            </a:r>
            <a:r>
              <a:rPr lang="en-US" sz="6600" b="1" u="sng" dirty="0" smtClean="0"/>
              <a:t>Friends</a:t>
            </a:r>
            <a:r>
              <a:rPr lang="en-US" sz="6600" b="1" dirty="0" smtClean="0"/>
              <a:t> </a:t>
            </a:r>
            <a:r>
              <a:rPr lang="en-US" sz="6600" b="1" dirty="0"/>
              <a:t>O</a:t>
            </a:r>
            <a:r>
              <a:rPr lang="en-US" sz="6600" b="1" dirty="0" smtClean="0"/>
              <a:t>f </a:t>
            </a:r>
            <a:r>
              <a:rPr lang="en-US" sz="6600" b="1" dirty="0"/>
              <a:t>G</a:t>
            </a:r>
            <a:r>
              <a:rPr lang="en-US" sz="6600" b="1" dirty="0" smtClean="0"/>
              <a:t>ood </a:t>
            </a:r>
            <a:r>
              <a:rPr lang="en-US" sz="6600" b="1" dirty="0"/>
              <a:t>C</a:t>
            </a:r>
            <a:r>
              <a:rPr lang="en-US" sz="6600" b="1" dirty="0" smtClean="0"/>
              <a:t>haracter</a:t>
            </a:r>
            <a:endParaRPr lang="en-US" sz="6600" b="1" dirty="0"/>
          </a:p>
        </p:txBody>
      </p:sp>
      <p:pic>
        <p:nvPicPr>
          <p:cNvPr id="4" name="Content Placeholder 3"/>
          <p:cNvPicPr>
            <a:picLocks noGrp="1" noChangeAspect="1"/>
          </p:cNvPicPr>
          <p:nvPr>
            <p:ph idx="1"/>
          </p:nvPr>
        </p:nvPicPr>
        <p:blipFill>
          <a:blip r:embed="rId2"/>
          <a:srcRect t="13336" b="13336"/>
          <a:stretch>
            <a:fillRect/>
          </a:stretch>
        </p:blipFill>
        <p:spPr>
          <a:xfrm>
            <a:off x="457200" y="1716287"/>
            <a:ext cx="8229600" cy="4187743"/>
          </a:xfrm>
        </p:spPr>
      </p:pic>
      <p:sp>
        <p:nvSpPr>
          <p:cNvPr id="6" name="Rectangle 5"/>
          <p:cNvSpPr/>
          <p:nvPr/>
        </p:nvSpPr>
        <p:spPr>
          <a:xfrm>
            <a:off x="457201" y="5904031"/>
            <a:ext cx="8229600" cy="923330"/>
          </a:xfrm>
          <a:prstGeom prst="rect">
            <a:avLst/>
          </a:prstGeom>
        </p:spPr>
        <p:txBody>
          <a:bodyPr wrap="square">
            <a:spAutoFit/>
          </a:bodyPr>
          <a:lstStyle/>
          <a:p>
            <a:r>
              <a:rPr lang="en-US" dirty="0"/>
              <a:t>Your parents want to know you have the good decision making skills of choosing friends or people to hang out with that are only going to be a positive influence in your life.</a:t>
            </a:r>
          </a:p>
        </p:txBody>
      </p:sp>
    </p:spTree>
    <p:extLst>
      <p:ext uri="{BB962C8B-B14F-4D97-AF65-F5344CB8AC3E}">
        <p14:creationId xmlns:p14="http://schemas.microsoft.com/office/powerpoint/2010/main" val="178512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TotalTime>
  <Words>909</Words>
  <Application>Microsoft Office PowerPoint</Application>
  <PresentationFormat>On-screen Show (4:3)</PresentationFormat>
  <Paragraphs>53</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Teens &amp; Parents: How to Earn Your Parent’s Trust </vt:lpstr>
      <vt:lpstr>Communicate (Use Adult-Like Communication)</vt:lpstr>
      <vt:lpstr>Always Listen To Them</vt:lpstr>
      <vt:lpstr>Give Specific Details</vt:lpstr>
      <vt:lpstr>Be Honest</vt:lpstr>
      <vt:lpstr>Stay On Task </vt:lpstr>
      <vt:lpstr>Help Without Being Asked </vt:lpstr>
      <vt:lpstr>Be A Good Student</vt:lpstr>
      <vt:lpstr>Choose Friends Of Good Character</vt:lpstr>
      <vt:lpstr>Follow The Rules</vt:lpstr>
      <vt:lpstr>Think Twice</vt:lpstr>
      <vt:lpstr>Control Your Emotions</vt:lpstr>
      <vt:lpstr>Show That You Care</vt:lpstr>
      <vt:lpstr>Show Respect</vt:lpstr>
      <vt:lpstr>Trust Your Parents </vt:lpstr>
      <vt:lpstr>How To Get Your Parents’ Trust Back If You’ve Lost It</vt:lpstr>
      <vt:lpstr>Apologize </vt:lpstr>
      <vt:lpstr>Ask What Will Rebuild Their Trust</vt:lpstr>
      <vt:lpstr>Understand Their  Rules and Expectations </vt:lpstr>
      <vt:lpstr>Demonstrate Responsible Actions</vt:lpstr>
      <vt:lpstr>Alter Your Actions</vt:lpstr>
      <vt:lpstr>Set Personal Boundaries</vt:lpstr>
      <vt:lpstr>Repair The Damage</vt:lpstr>
      <vt:lpstr>Always Be Completely Honest</vt:lpstr>
      <vt:lpstr>Control Your Emotions</vt:lpstr>
      <vt:lpstr>Hang in there!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Earn Your Parents' Trust </dc:title>
  <dc:creator>Justin  Peterson</dc:creator>
  <cp:lastModifiedBy>Owner</cp:lastModifiedBy>
  <cp:revision>35</cp:revision>
  <dcterms:created xsi:type="dcterms:W3CDTF">2015-06-09T17:26:09Z</dcterms:created>
  <dcterms:modified xsi:type="dcterms:W3CDTF">2015-06-25T02:48:52Z</dcterms:modified>
</cp:coreProperties>
</file>