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9" r:id="rId4"/>
    <p:sldId id="263" r:id="rId5"/>
    <p:sldId id="260" r:id="rId6"/>
    <p:sldId id="261" r:id="rId7"/>
    <p:sldId id="258" r:id="rId8"/>
    <p:sldId id="262" r:id="rId9"/>
    <p:sldId id="264" r:id="rId10"/>
    <p:sldId id="268" r:id="rId11"/>
    <p:sldId id="265" r:id="rId12"/>
    <p:sldId id="267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3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FF8CE-14A9-C242-A466-89D19F5C042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9C00A-E70B-8347-BED3-584E8F651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inevitable that</a:t>
            </a:r>
            <a:r>
              <a:rPr lang="en-US" baseline="0" dirty="0" smtClean="0"/>
              <a:t> children will take on different roles in the family.  These roles create balance within the family and allow each child to receive attention from their parents without direct competition.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C00A-E70B-8347-BED3-584E8F6519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9C00A-E70B-8347-BED3-584E8F6519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F52AD02-0012-B648-AE13-EA4A6500B0F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76ACFC4B-6B8C-2F4D-9F8F-2AFD9F73195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365" y="685800"/>
            <a:ext cx="5091544" cy="88696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Siblings</a:t>
            </a:r>
            <a:endParaRPr lang="en-US" sz="9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20" y="2020889"/>
            <a:ext cx="5145382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72" y="685800"/>
            <a:ext cx="8180965" cy="886968"/>
          </a:xfrm>
        </p:spPr>
        <p:txBody>
          <a:bodyPr/>
          <a:lstStyle/>
          <a:p>
            <a:pPr algn="ctr"/>
            <a:r>
              <a:rPr lang="en-US" sz="5400" b="1" u="sng" dirty="0" smtClean="0"/>
              <a:t>The Oldest Child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545" y="2020888"/>
            <a:ext cx="6078057" cy="41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These children quickly learn how to please their parents- becoming conscientious, organized and reliable and serving as surrogate parents to younger parents.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319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6680" y="184727"/>
            <a:ext cx="7955279" cy="926359"/>
          </a:xfrm>
        </p:spPr>
        <p:txBody>
          <a:bodyPr/>
          <a:lstStyle/>
          <a:p>
            <a:pPr algn="ctr"/>
            <a:r>
              <a:rPr lang="en-US" sz="4400" b="1" u="sng" dirty="0" smtClean="0"/>
              <a:t>Oldest Child Characteristics:</a:t>
            </a:r>
            <a:endParaRPr lang="en-US" sz="4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6547" y="1377774"/>
            <a:ext cx="370332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Guinea pigs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Perfectionists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Reliable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Conscientious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List makers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Well-organized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Critical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Scholarly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Loyal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956412" y="1377774"/>
            <a:ext cx="3703320" cy="45259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Serious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Goal-oriented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People pleasers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Conservative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Supporters of law and order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Believers in authority and ritual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/>
              <a:t>Self-</a:t>
            </a:r>
            <a:r>
              <a:rPr lang="en-US" sz="2400" kern="0" dirty="0" smtClean="0"/>
              <a:t>reliant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/>
              <a:t>Controlling</a:t>
            </a:r>
            <a:endParaRPr lang="en-US" sz="2400" kern="0" dirty="0"/>
          </a:p>
          <a:p>
            <a:endParaRPr lang="en-US" sz="2400" dirty="0"/>
          </a:p>
        </p:txBody>
      </p:sp>
      <p:pic>
        <p:nvPicPr>
          <p:cNvPr id="5" name="Picture 2" descr="http://i3.cpcache.com/product/1506325114/adult_mens_tshirt_oldest.jpg?height=350&amp;width=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40" y="2594918"/>
            <a:ext cx="2579774" cy="25797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0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73" y="224118"/>
            <a:ext cx="7077363" cy="886968"/>
          </a:xfrm>
        </p:spPr>
        <p:txBody>
          <a:bodyPr/>
          <a:lstStyle/>
          <a:p>
            <a:pPr algn="ctr"/>
            <a:r>
              <a:rPr lang="en-US" sz="4000" b="1" u="sng" dirty="0" smtClean="0"/>
              <a:t>Top Careers for First-Borns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2008909"/>
            <a:ext cx="3703320" cy="34059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Government</a:t>
            </a:r>
          </a:p>
          <a:p>
            <a:r>
              <a:rPr lang="en-US" sz="4000" dirty="0" smtClean="0"/>
              <a:t>Engineering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2008909"/>
            <a:ext cx="3703320" cy="34059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Information Technology</a:t>
            </a:r>
          </a:p>
          <a:p>
            <a:r>
              <a:rPr lang="en-US" sz="3600" dirty="0" smtClean="0"/>
              <a:t>Science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2383" y="5414818"/>
            <a:ext cx="807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100% of Astronauts who’ve gone into </a:t>
            </a:r>
          </a:p>
          <a:p>
            <a:pPr algn="ctr"/>
            <a:r>
              <a:rPr lang="en-US" dirty="0" smtClean="0"/>
              <a:t>space were either eldest children or eldest 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1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83" y="173183"/>
            <a:ext cx="5156590" cy="715818"/>
          </a:xfrm>
        </p:spPr>
        <p:txBody>
          <a:bodyPr/>
          <a:lstStyle/>
          <a:p>
            <a:pPr algn="ctr"/>
            <a:r>
              <a:rPr lang="en-US" sz="4000" b="1" dirty="0" smtClean="0"/>
              <a:t>Famous First-Borns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flipH="1" flipV="1">
            <a:off x="5570632" y="110081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5303" b="15303"/>
          <a:stretch>
            <a:fillRect/>
          </a:stretch>
        </p:blipFill>
        <p:spPr>
          <a:xfrm flipH="1" flipV="1">
            <a:off x="1951181" y="4165600"/>
            <a:ext cx="2274453" cy="2281238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6821" b="6821"/>
          <a:stretch>
            <a:fillRect/>
          </a:stretch>
        </p:blipFill>
        <p:spPr>
          <a:xfrm flipV="1">
            <a:off x="6356928" y="4165601"/>
            <a:ext cx="2641600" cy="2281238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8213" b="18213"/>
          <a:stretch>
            <a:fillRect/>
          </a:stretch>
        </p:blipFill>
        <p:spPr>
          <a:xfrm>
            <a:off x="3048000" y="1100817"/>
            <a:ext cx="3694545" cy="2224273"/>
          </a:xfrm>
        </p:spPr>
      </p:pic>
      <p:sp>
        <p:nvSpPr>
          <p:cNvPr id="17" name="TextBox 16"/>
          <p:cNvSpPr txBox="1"/>
          <p:nvPr/>
        </p:nvSpPr>
        <p:spPr>
          <a:xfrm>
            <a:off x="6557818" y="2032490"/>
            <a:ext cx="25861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Oprah Winfrey</a:t>
            </a:r>
          </a:p>
          <a:p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ne of the most influential and wealthy women in the world.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6684" y="4165601"/>
            <a:ext cx="23048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Walter Cronkite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amously reported the assassination of President JFK AND the 1969 moon Landing.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80001" y="4165602"/>
            <a:ext cx="1477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Winston Churchill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ne of the greatest wartime leaders in history.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0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4182" y="427182"/>
            <a:ext cx="7823056" cy="808182"/>
          </a:xfrm>
        </p:spPr>
        <p:txBody>
          <a:bodyPr/>
          <a:lstStyle/>
          <a:p>
            <a:pPr algn="ctr"/>
            <a:r>
              <a:rPr lang="en-US" sz="4800" b="1" u="sng" dirty="0" smtClean="0"/>
              <a:t>The Middle Child</a:t>
            </a:r>
            <a:endParaRPr lang="en-US" sz="48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0" y="1581728"/>
            <a:ext cx="4946602" cy="4544436"/>
          </a:xfrm>
        </p:spPr>
        <p:txBody>
          <a:bodyPr>
            <a:noAutofit/>
          </a:bodyPr>
          <a:lstStyle/>
          <a:p>
            <a:r>
              <a:rPr lang="en-US" sz="2800" dirty="0" smtClean="0"/>
              <a:t>Difficult to categorize, they avoid being boxed in and have a more go-with-the-flow attitude than their older siblings.  They tend to be unbiased and levelheaded and are good at negotiations, most likely from playing mediator between their siblings.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088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8" y="323273"/>
            <a:ext cx="9063182" cy="1004453"/>
          </a:xfrm>
        </p:spPr>
        <p:txBody>
          <a:bodyPr/>
          <a:lstStyle/>
          <a:p>
            <a:pPr algn="ctr"/>
            <a:r>
              <a:rPr lang="en-US" sz="4800" b="1" u="sng" dirty="0" smtClean="0"/>
              <a:t> </a:t>
            </a:r>
            <a:r>
              <a:rPr lang="en-US" sz="4800" b="1" u="sng" dirty="0"/>
              <a:t>Middle </a:t>
            </a:r>
            <a:r>
              <a:rPr lang="en-US" sz="4800" b="1" u="sng" dirty="0" smtClean="0"/>
              <a:t>Child Characteristics: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62535"/>
            <a:ext cx="4946602" cy="4105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Independent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Loyal to peer group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Good </a:t>
            </a:r>
            <a:r>
              <a:rPr lang="en-US" sz="2000" dirty="0"/>
              <a:t>friends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Finds companionship outside the home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Sometimes feels left out of their own </a:t>
            </a:r>
            <a:r>
              <a:rPr lang="en-US" sz="2000" dirty="0" smtClean="0"/>
              <a:t>family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Follows the crowd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Competes for attention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Peacemaker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Somewhat Rebellious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4" descr="http://rlv.zcache.com/middle_child_joke_tshirt-r6afd62cccb714471a00a812944a6d693_804gs_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6" y="2310714"/>
            <a:ext cx="3064474" cy="30644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4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6" y="224118"/>
            <a:ext cx="4583546" cy="1646246"/>
          </a:xfrm>
        </p:spPr>
        <p:txBody>
          <a:bodyPr/>
          <a:lstStyle/>
          <a:p>
            <a:pPr algn="ctr"/>
            <a:r>
              <a:rPr lang="en-US" sz="3600" b="1" u="sng" dirty="0" smtClean="0"/>
              <a:t>Top careers for middle and second children</a:t>
            </a:r>
            <a:endParaRPr lang="en-US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52474" y="2389909"/>
            <a:ext cx="3703320" cy="24014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Public Service</a:t>
            </a:r>
          </a:p>
          <a:p>
            <a:r>
              <a:rPr lang="en-US" sz="3200" dirty="0" smtClean="0"/>
              <a:t>Education</a:t>
            </a:r>
          </a:p>
          <a:p>
            <a:r>
              <a:rPr lang="en-US" sz="3200" dirty="0" smtClean="0"/>
              <a:t>Law Enforcement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61647" y="2389909"/>
            <a:ext cx="3703320" cy="24014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Caretaking</a:t>
            </a:r>
          </a:p>
          <a:p>
            <a:r>
              <a:rPr lang="en-US" sz="3200" dirty="0" smtClean="0"/>
              <a:t>Construction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84728" y="5691800"/>
            <a:ext cx="862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65% of middle children put money into their savings accounts each month.</a:t>
            </a:r>
          </a:p>
          <a:p>
            <a:r>
              <a:rPr lang="en-US" dirty="0" smtClean="0"/>
              <a:t>They are also more likely to be asked for money from a sibling.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7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124" r="7124"/>
          <a:stretch>
            <a:fillRect/>
          </a:stretch>
        </p:blipFill>
        <p:spPr>
          <a:xfrm>
            <a:off x="4214813" y="1492250"/>
            <a:ext cx="2608262" cy="228123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8591" y="345310"/>
            <a:ext cx="6415045" cy="681892"/>
          </a:xfrm>
        </p:spPr>
        <p:txBody>
          <a:bodyPr/>
          <a:lstStyle/>
          <a:p>
            <a:pPr algn="ctr"/>
            <a:r>
              <a:rPr lang="en-US" sz="4000" b="1" u="sng" dirty="0" smtClean="0"/>
              <a:t>Famous Middle Children</a:t>
            </a:r>
            <a:endParaRPr lang="en-US" sz="4000" b="1" u="sng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663" r="6663"/>
          <a:stretch>
            <a:fillRect/>
          </a:stretch>
        </p:blipFill>
        <p:spPr>
          <a:xfrm flipH="1" flipV="1">
            <a:off x="1700213" y="4268788"/>
            <a:ext cx="2641600" cy="2281237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6821" b="6821"/>
          <a:stretch>
            <a:fillRect/>
          </a:stretch>
        </p:blipFill>
        <p:spPr>
          <a:xfrm flipV="1">
            <a:off x="6275388" y="4268788"/>
            <a:ext cx="2641600" cy="2281237"/>
          </a:xfrm>
        </p:spPr>
      </p:pic>
      <p:sp>
        <p:nvSpPr>
          <p:cNvPr id="13" name="TextBox 12"/>
          <p:cNvSpPr txBox="1"/>
          <p:nvPr/>
        </p:nvSpPr>
        <p:spPr>
          <a:xfrm>
            <a:off x="2101274" y="1492250"/>
            <a:ext cx="2113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Barbara Walters</a:t>
            </a:r>
          </a:p>
          <a:p>
            <a:r>
              <a:rPr lang="en-US" dirty="0" smtClean="0"/>
              <a:t>First women to co-host a nightly evening news show.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55" y="4606636"/>
            <a:ext cx="2135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John F. Kennedy</a:t>
            </a:r>
          </a:p>
          <a:p>
            <a:r>
              <a:rPr lang="en-US" dirty="0" smtClean="0"/>
              <a:t>P.O.T.U.S 1961-1963.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64364" y="4268788"/>
            <a:ext cx="1835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Martin Luther King JR</a:t>
            </a:r>
          </a:p>
          <a:p>
            <a:r>
              <a:rPr lang="en-US" dirty="0" smtClean="0"/>
              <a:t>Leader of the </a:t>
            </a:r>
            <a:r>
              <a:rPr lang="en-US" dirty="0"/>
              <a:t>c</a:t>
            </a:r>
            <a:r>
              <a:rPr lang="en-US" dirty="0" smtClean="0"/>
              <a:t>ivil rights movement.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2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0455" y="942109"/>
            <a:ext cx="7303511" cy="886968"/>
          </a:xfrm>
        </p:spPr>
        <p:txBody>
          <a:bodyPr/>
          <a:lstStyle/>
          <a:p>
            <a:pPr algn="ctr"/>
            <a:r>
              <a:rPr lang="en-US" sz="5400" b="1" u="sng" dirty="0" smtClean="0"/>
              <a:t>The Youngest Child</a:t>
            </a:r>
            <a:br>
              <a:rPr lang="en-US" sz="5400" b="1" u="sng" dirty="0" smtClean="0"/>
            </a:br>
            <a:r>
              <a:rPr lang="en-US" sz="5400" b="1" u="sng" dirty="0" smtClean="0"/>
              <a:t>“The Baby”</a:t>
            </a:r>
            <a:endParaRPr lang="en-US" sz="54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97909" y="2020888"/>
            <a:ext cx="5477693" cy="410527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These children usually receive the least discipline, the fewest responsibilities and the biggest audience.  As a result of being babied, they tend to be tender and altruistic.  They learn that being funny and adorable gains attention and approval.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536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937"/>
            <a:ext cx="7631545" cy="976608"/>
          </a:xfrm>
        </p:spPr>
        <p:txBody>
          <a:bodyPr/>
          <a:lstStyle/>
          <a:p>
            <a:pPr algn="ctr"/>
            <a:r>
              <a:rPr lang="en-US" sz="4800" b="1" u="sng" dirty="0" smtClean="0"/>
              <a:t>Youngest Characteristics</a:t>
            </a:r>
            <a:endParaRPr lang="en-US" sz="48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52474" y="1639823"/>
            <a:ext cx="3703320" cy="41403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Manipulative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Charming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Blame others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Shows off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People persons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Good salespersons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Uncomplicated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Self-Centered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Fun-Loving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Outgoing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36016" y="1142991"/>
            <a:ext cx="3703320" cy="4525963"/>
          </a:xfrm>
        </p:spPr>
        <p:txBody>
          <a:bodyPr>
            <a:noAutofit/>
          </a:bodyPr>
          <a:lstStyle/>
          <a:p>
            <a:pPr marL="0" indent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None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/>
              <a:t>Messy</a:t>
            </a:r>
          </a:p>
          <a:p>
            <a:r>
              <a:rPr lang="en-US" dirty="0" smtClean="0"/>
              <a:t>Class clowns</a:t>
            </a:r>
          </a:p>
          <a:p>
            <a:r>
              <a:rPr lang="en-US" dirty="0" smtClean="0"/>
              <a:t>Attention-Seeking</a:t>
            </a:r>
          </a:p>
          <a:p>
            <a:r>
              <a:rPr lang="en-US" dirty="0" smtClean="0"/>
              <a:t>Personable</a:t>
            </a:r>
          </a:p>
          <a:p>
            <a:r>
              <a:rPr lang="en-US" dirty="0" smtClean="0"/>
              <a:t>Manipulators</a:t>
            </a:r>
          </a:p>
          <a:p>
            <a:r>
              <a:rPr lang="en-US" dirty="0" smtClean="0"/>
              <a:t>Affectionate</a:t>
            </a:r>
          </a:p>
          <a:p>
            <a:r>
              <a:rPr lang="en-US" dirty="0" smtClean="0"/>
              <a:t>Absentminded</a:t>
            </a:r>
          </a:p>
          <a:p>
            <a:r>
              <a:rPr lang="en-US" dirty="0" smtClean="0"/>
              <a:t>Carefree</a:t>
            </a:r>
          </a:p>
          <a:p>
            <a:r>
              <a:rPr lang="en-US" dirty="0" smtClean="0"/>
              <a:t>Not taken seriously</a:t>
            </a:r>
            <a:endParaRPr lang="en-US" dirty="0"/>
          </a:p>
        </p:txBody>
      </p:sp>
      <p:pic>
        <p:nvPicPr>
          <p:cNvPr id="6" name="Picture 2" descr="https://s-media-cache-ak0.pinimg.com/236x/70/f2/60/70f2604b053ae40b4b5373fec15f4c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97" y="2914135"/>
            <a:ext cx="2247900" cy="20669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0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31" y="484909"/>
            <a:ext cx="7463938" cy="1881909"/>
          </a:xfrm>
        </p:spPr>
        <p:txBody>
          <a:bodyPr/>
          <a:lstStyle/>
          <a:p>
            <a:pPr algn="ctr"/>
            <a:r>
              <a:rPr lang="en-US" sz="6600" b="1" dirty="0" smtClean="0"/>
              <a:t>Sibling Relationships</a:t>
            </a:r>
            <a:endParaRPr lang="en-US" sz="6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52600" y="2874818"/>
            <a:ext cx="7056119" cy="2921000"/>
          </a:xfrm>
        </p:spPr>
        <p:txBody>
          <a:bodyPr>
            <a:normAutofit/>
          </a:bodyPr>
          <a:lstStyle/>
          <a:p>
            <a:pPr marL="0" lvl="1" algn="ctr"/>
            <a:r>
              <a:rPr lang="en-US" sz="4000" dirty="0" smtClean="0"/>
              <a:t>*Siblings are Brothers</a:t>
            </a:r>
          </a:p>
          <a:p>
            <a:pPr marL="0" lvl="1" algn="ctr"/>
            <a:r>
              <a:rPr lang="en-US" sz="4000" dirty="0" smtClean="0"/>
              <a:t>and </a:t>
            </a:r>
            <a:r>
              <a:rPr lang="en-US" sz="4000" dirty="0"/>
              <a:t>Sisters </a:t>
            </a:r>
            <a:endParaRPr lang="en-US" sz="4000" dirty="0" smtClean="0"/>
          </a:p>
          <a:p>
            <a:pPr marL="0" lvl="1" algn="ctr"/>
            <a:r>
              <a:rPr lang="en-US" sz="4000" dirty="0" smtClean="0"/>
              <a:t>(</a:t>
            </a:r>
            <a:r>
              <a:rPr lang="en-US" sz="4000" dirty="0"/>
              <a:t>I</a:t>
            </a:r>
            <a:r>
              <a:rPr lang="en-US" sz="4000" dirty="0" smtClean="0"/>
              <a:t>ncluding </a:t>
            </a:r>
            <a:r>
              <a:rPr lang="en-US" sz="4000" dirty="0"/>
              <a:t>Step and Half)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4118"/>
            <a:ext cx="7804727" cy="886968"/>
          </a:xfrm>
        </p:spPr>
        <p:txBody>
          <a:bodyPr/>
          <a:lstStyle/>
          <a:p>
            <a:pPr algn="ctr"/>
            <a:r>
              <a:rPr lang="en-US" sz="3200" b="1" u="sng" dirty="0" smtClean="0"/>
              <a:t>Top Careers For Youngest Children</a:t>
            </a:r>
            <a:endParaRPr lang="en-US" sz="3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52474" y="1600201"/>
            <a:ext cx="3703320" cy="3479800"/>
          </a:xfrm>
        </p:spPr>
        <p:txBody>
          <a:bodyPr/>
          <a:lstStyle/>
          <a:p>
            <a:r>
              <a:rPr lang="en-US" sz="3200" dirty="0" smtClean="0"/>
              <a:t>Design</a:t>
            </a:r>
          </a:p>
          <a:p>
            <a:r>
              <a:rPr lang="en-US" sz="3200" dirty="0" smtClean="0"/>
              <a:t>Editing</a:t>
            </a:r>
          </a:p>
          <a:p>
            <a:r>
              <a:rPr lang="en-US" sz="3200" dirty="0" smtClean="0"/>
              <a:t>Writing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34798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Sales</a:t>
            </a:r>
          </a:p>
          <a:p>
            <a:r>
              <a:rPr lang="en-US" sz="2800" dirty="0" smtClean="0"/>
              <a:t>Art</a:t>
            </a:r>
          </a:p>
          <a:p>
            <a:r>
              <a:rPr lang="en-US" sz="2800" dirty="0" smtClean="0"/>
              <a:t>Information Technology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9977" y="5183909"/>
            <a:ext cx="845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85% of youngest children suffer from nightmares.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1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654" b="28654"/>
          <a:stretch>
            <a:fillRect/>
          </a:stretch>
        </p:blipFill>
        <p:spPr>
          <a:xfrm>
            <a:off x="3452091" y="1119909"/>
            <a:ext cx="3313545" cy="275936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6636" y="102606"/>
            <a:ext cx="7596909" cy="681892"/>
          </a:xfrm>
        </p:spPr>
        <p:txBody>
          <a:bodyPr/>
          <a:lstStyle/>
          <a:p>
            <a:pPr algn="ctr"/>
            <a:r>
              <a:rPr lang="en-US" sz="4000" b="1" u="sng" dirty="0" smtClean="0"/>
              <a:t>Famous Youngest Children </a:t>
            </a:r>
            <a:endParaRPr lang="en-US" sz="4000" b="1" u="sng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3813" b="13813"/>
          <a:stretch>
            <a:fillRect/>
          </a:stretch>
        </p:blipFill>
        <p:spPr>
          <a:xfrm flipH="1" flipV="1">
            <a:off x="1743364" y="4280849"/>
            <a:ext cx="2642616" cy="2281238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2056" b="12056"/>
          <a:stretch>
            <a:fillRect/>
          </a:stretch>
        </p:blipFill>
        <p:spPr>
          <a:xfrm flipV="1">
            <a:off x="6045288" y="4280848"/>
            <a:ext cx="2642616" cy="2281238"/>
          </a:xfrm>
        </p:spPr>
      </p:pic>
      <p:sp>
        <p:nvSpPr>
          <p:cNvPr id="14" name="TextBox 13"/>
          <p:cNvSpPr txBox="1"/>
          <p:nvPr/>
        </p:nvSpPr>
        <p:spPr>
          <a:xfrm>
            <a:off x="1743364" y="1397000"/>
            <a:ext cx="155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Mark Twain</a:t>
            </a:r>
          </a:p>
          <a:p>
            <a:r>
              <a:rPr lang="en-US" dirty="0" smtClean="0"/>
              <a:t>American author and humorist.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273" y="4280849"/>
            <a:ext cx="154709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Stephen Colbert</a:t>
            </a:r>
          </a:p>
          <a:p>
            <a:r>
              <a:rPr lang="en-US" dirty="0" smtClean="0"/>
              <a:t>Newsman and youngest of 11 siblings.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45182" y="4445001"/>
            <a:ext cx="13001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Prince Harry</a:t>
            </a:r>
          </a:p>
          <a:p>
            <a:r>
              <a:rPr lang="en-US" dirty="0" smtClean="0"/>
              <a:t>Youngest of the two English Princes.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4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7909" y="685800"/>
            <a:ext cx="8019329" cy="886968"/>
          </a:xfrm>
        </p:spPr>
        <p:txBody>
          <a:bodyPr/>
          <a:lstStyle/>
          <a:p>
            <a:pPr algn="ctr"/>
            <a:r>
              <a:rPr lang="en-US" sz="5400" b="1" u="sng" dirty="0" smtClean="0"/>
              <a:t>The Only Child</a:t>
            </a:r>
            <a:endParaRPr lang="en-US" sz="54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43909" y="2020888"/>
            <a:ext cx="5731693" cy="4105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These children are typically mature for their age due to time spent with adults.  Many are high achievers, with a few rebelling and following their own path.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6794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909" y="685800"/>
            <a:ext cx="8382000" cy="886968"/>
          </a:xfrm>
        </p:spPr>
        <p:txBody>
          <a:bodyPr/>
          <a:lstStyle/>
          <a:p>
            <a:pPr algn="ctr"/>
            <a:r>
              <a:rPr lang="en-US" sz="4000" b="1" u="sng" dirty="0" smtClean="0"/>
              <a:t>Only Child Characteristics</a:t>
            </a:r>
            <a:endParaRPr lang="en-US" sz="40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Mature</a:t>
            </a:r>
          </a:p>
          <a:p>
            <a:r>
              <a:rPr lang="en-US" sz="3600" dirty="0" smtClean="0"/>
              <a:t>Perfectionist</a:t>
            </a:r>
          </a:p>
          <a:p>
            <a:r>
              <a:rPr lang="en-US" sz="3600" dirty="0" smtClean="0"/>
              <a:t>Conscientious</a:t>
            </a:r>
          </a:p>
          <a:p>
            <a:r>
              <a:rPr lang="en-US" sz="3600" dirty="0" smtClean="0"/>
              <a:t>Diligent</a:t>
            </a:r>
          </a:p>
          <a:p>
            <a:r>
              <a:rPr lang="en-US" sz="3600" dirty="0" smtClean="0"/>
              <a:t>High Academic Achievement</a:t>
            </a:r>
          </a:p>
          <a:p>
            <a:r>
              <a:rPr lang="en-US" sz="3600" dirty="0" smtClean="0"/>
              <a:t>Organized</a:t>
            </a:r>
          </a:p>
          <a:p>
            <a:r>
              <a:rPr lang="en-US" sz="3600" dirty="0" smtClean="0"/>
              <a:t>Pays attention to detail</a:t>
            </a:r>
          </a:p>
          <a:p>
            <a:r>
              <a:rPr lang="en-US" sz="3600" dirty="0" smtClean="0"/>
              <a:t>Confident 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11268" name="Picture 4" descr="https://s-media-cache-ak0.pinimg.com/236x/84/f1/95/84f19542eaea5313929e9b1d38a151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9"/>
          <a:stretch/>
        </p:blipFill>
        <p:spPr bwMode="auto">
          <a:xfrm>
            <a:off x="308949" y="4223522"/>
            <a:ext cx="3120051" cy="19026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8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545" y="173182"/>
            <a:ext cx="8111693" cy="1027545"/>
          </a:xfrm>
        </p:spPr>
        <p:txBody>
          <a:bodyPr/>
          <a:lstStyle/>
          <a:p>
            <a:pPr algn="ctr"/>
            <a:r>
              <a:rPr lang="en-US" sz="4000" b="1" u="sng" dirty="0" smtClean="0"/>
              <a:t>Top Careers For Only Children</a:t>
            </a:r>
            <a:endParaRPr lang="en-US" sz="40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0" y="2020888"/>
            <a:ext cx="4946602" cy="2447203"/>
          </a:xfrm>
        </p:spPr>
        <p:txBody>
          <a:bodyPr>
            <a:noAutofit/>
          </a:bodyPr>
          <a:lstStyle/>
          <a:p>
            <a:r>
              <a:rPr lang="en-US" sz="2800" dirty="0" smtClean="0"/>
              <a:t>Law Enforcement</a:t>
            </a:r>
          </a:p>
          <a:p>
            <a:r>
              <a:rPr lang="en-US" sz="2800" dirty="0" smtClean="0"/>
              <a:t>Information Technology</a:t>
            </a:r>
          </a:p>
          <a:p>
            <a:r>
              <a:rPr lang="en-US" sz="2800" dirty="0" smtClean="0"/>
              <a:t>Nursing</a:t>
            </a:r>
          </a:p>
          <a:p>
            <a:r>
              <a:rPr lang="en-US" sz="2800" dirty="0" smtClean="0"/>
              <a:t>Engineering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703455"/>
            <a:ext cx="728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18% of households are one-child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6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539" b="21539"/>
          <a:stretch>
            <a:fillRect/>
          </a:stretch>
        </p:blipFill>
        <p:spPr>
          <a:xfrm>
            <a:off x="4167909" y="1373909"/>
            <a:ext cx="3059546" cy="248233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227" y="333764"/>
            <a:ext cx="8689500" cy="681892"/>
          </a:xfrm>
        </p:spPr>
        <p:txBody>
          <a:bodyPr/>
          <a:lstStyle/>
          <a:p>
            <a:pPr algn="ctr"/>
            <a:r>
              <a:rPr lang="en-US" sz="4800" b="1" u="sng" dirty="0" smtClean="0"/>
              <a:t>Famous Only Children</a:t>
            </a:r>
            <a:endParaRPr lang="en-US" sz="4800" b="1" u="sng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6847" b="6847"/>
          <a:stretch>
            <a:fillRect/>
          </a:stretch>
        </p:blipFill>
        <p:spPr>
          <a:xfrm flipH="1" flipV="1">
            <a:off x="1699798" y="4142303"/>
            <a:ext cx="2642616" cy="2281238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0548" r="10548"/>
          <a:stretch>
            <a:fillRect/>
          </a:stretch>
        </p:blipFill>
        <p:spPr>
          <a:xfrm flipV="1">
            <a:off x="6501384" y="4142303"/>
            <a:ext cx="2642616" cy="2281238"/>
          </a:xfrm>
        </p:spPr>
      </p:pic>
      <p:sp>
        <p:nvSpPr>
          <p:cNvPr id="12" name="TextBox 11"/>
          <p:cNvSpPr txBox="1"/>
          <p:nvPr/>
        </p:nvSpPr>
        <p:spPr>
          <a:xfrm>
            <a:off x="2182090" y="1662545"/>
            <a:ext cx="1985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Elvis Presley</a:t>
            </a:r>
          </a:p>
          <a:p>
            <a:r>
              <a:rPr lang="en-US" dirty="0" smtClean="0"/>
              <a:t>The best-selling solo artist in the history of music.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1227" y="4142303"/>
            <a:ext cx="156857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Frank Sinatra</a:t>
            </a:r>
          </a:p>
          <a:p>
            <a:r>
              <a:rPr lang="en-US" dirty="0" smtClean="0"/>
              <a:t>Defined an entire genre of popular music.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06818" y="4142304"/>
            <a:ext cx="15945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Franklin D. Roosevelt</a:t>
            </a:r>
          </a:p>
          <a:p>
            <a:r>
              <a:rPr lang="en-US" dirty="0" smtClean="0"/>
              <a:t>Longest serving P.O.T.U.S.</a:t>
            </a:r>
          </a:p>
          <a:p>
            <a:r>
              <a:rPr lang="en-US" dirty="0" smtClean="0"/>
              <a:t>1933-1945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0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2545" y="685800"/>
            <a:ext cx="8428182" cy="886968"/>
          </a:xfrm>
        </p:spPr>
        <p:txBody>
          <a:bodyPr/>
          <a:lstStyle/>
          <a:p>
            <a:pPr algn="ctr"/>
            <a:r>
              <a:rPr lang="en-US" sz="3600" dirty="0">
                <a:latin typeface="Arial Black" charset="0"/>
              </a:rPr>
              <a:t>Making Your Birth Order Work for You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The following slides have some suggestions for making your birth order work in your best interest.</a:t>
            </a:r>
          </a:p>
          <a:p>
            <a:r>
              <a:rPr lang="en-US" sz="2800" dirty="0">
                <a:latin typeface="Arial" charset="0"/>
              </a:rPr>
              <a:t>People who are wise learn to make their birth order work for them and to their advantage.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00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5" y="685800"/>
            <a:ext cx="7626783" cy="886968"/>
          </a:xfrm>
        </p:spPr>
        <p:txBody>
          <a:bodyPr/>
          <a:lstStyle/>
          <a:p>
            <a:pPr algn="ctr"/>
            <a:r>
              <a:rPr lang="en-US" sz="3600" dirty="0">
                <a:latin typeface="Arial Black" charset="0"/>
              </a:rPr>
              <a:t>Tips for the </a:t>
            </a:r>
            <a:r>
              <a:rPr lang="en-US" sz="3600" dirty="0" smtClean="0">
                <a:latin typeface="Arial Black" charset="0"/>
              </a:rPr>
              <a:t>First Born Child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091" y="2020888"/>
            <a:ext cx="5304511" cy="41052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overextend yourself</a:t>
            </a:r>
          </a:p>
          <a:p>
            <a:r>
              <a:rPr lang="en-US" sz="2400" dirty="0">
                <a:latin typeface="Arial" charset="0"/>
              </a:rPr>
              <a:t>Learn to say no—you can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do everything</a:t>
            </a:r>
          </a:p>
          <a:p>
            <a:r>
              <a:rPr lang="en-US" sz="2400" dirty="0">
                <a:latin typeface="Arial" charset="0"/>
              </a:rPr>
              <a:t>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expect so much from yourself.  You 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have to be perfect.</a:t>
            </a:r>
          </a:p>
          <a:p>
            <a:r>
              <a:rPr lang="en-US" sz="2400" dirty="0">
                <a:latin typeface="Arial" charset="0"/>
              </a:rPr>
              <a:t>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be afraid of being a detail person.</a:t>
            </a:r>
          </a:p>
          <a:p>
            <a:r>
              <a:rPr lang="en-US" sz="2400" dirty="0">
                <a:latin typeface="Arial" charset="0"/>
              </a:rPr>
              <a:t>Take problem solving step-by-step</a:t>
            </a:r>
          </a:p>
          <a:p>
            <a:endParaRPr lang="en-US" dirty="0"/>
          </a:p>
        </p:txBody>
      </p:sp>
      <p:pic>
        <p:nvPicPr>
          <p:cNvPr id="5" name="Picture 2" descr="https://s-media-cache-ak0.pinimg.com/236x/93/96/eb/9396eb820903f4d9064e23537c59b3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11"/>
          <a:stretch/>
        </p:blipFill>
        <p:spPr bwMode="auto">
          <a:xfrm>
            <a:off x="408334" y="4430712"/>
            <a:ext cx="2247900" cy="11668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27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15238" cy="886968"/>
          </a:xfrm>
        </p:spPr>
        <p:txBody>
          <a:bodyPr/>
          <a:lstStyle/>
          <a:p>
            <a:pPr algn="ctr"/>
            <a:r>
              <a:rPr lang="en-US" sz="3600" dirty="0">
                <a:latin typeface="Arial Black" charset="0"/>
              </a:rPr>
              <a:t>Tips for the </a:t>
            </a:r>
            <a:r>
              <a:rPr lang="en-US" sz="3600" dirty="0" smtClean="0">
                <a:latin typeface="Arial Black" charset="0"/>
              </a:rPr>
              <a:t>First Born </a:t>
            </a:r>
            <a:r>
              <a:rPr lang="en-US" sz="3600" dirty="0">
                <a:latin typeface="Arial Black" charset="0"/>
              </a:rPr>
              <a:t>Child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let others pressure you into making decisions.  Take your time.</a:t>
            </a:r>
          </a:p>
          <a:p>
            <a:r>
              <a:rPr lang="en-US" sz="2400" dirty="0">
                <a:latin typeface="Arial" charset="0"/>
              </a:rPr>
              <a:t>Try to develop a sense of humor and laugh at your mistakes.</a:t>
            </a:r>
          </a:p>
          <a:p>
            <a:r>
              <a:rPr lang="en-US" sz="2400" dirty="0">
                <a:latin typeface="Arial" charset="0"/>
              </a:rPr>
              <a:t>Never apologize for being conscientious or over organized.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9148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24636" cy="886968"/>
          </a:xfrm>
        </p:spPr>
        <p:txBody>
          <a:bodyPr/>
          <a:lstStyle/>
          <a:p>
            <a:pPr algn="ctr"/>
            <a:r>
              <a:rPr lang="en-US" sz="4000" dirty="0">
                <a:latin typeface="Arial Black" charset="0"/>
              </a:rPr>
              <a:t>Tips for the Middle Child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Use your people skills to see both sides of issues and deal with life as it really is.</a:t>
            </a:r>
          </a:p>
          <a:p>
            <a:r>
              <a:rPr lang="en-US" sz="2400" dirty="0">
                <a:latin typeface="Arial" charset="0"/>
              </a:rPr>
              <a:t>If you are a free spirit, fight to keep your unique qualities.</a:t>
            </a:r>
          </a:p>
          <a:p>
            <a:r>
              <a:rPr lang="en-US" sz="2400" dirty="0">
                <a:latin typeface="Arial" charset="0"/>
              </a:rPr>
              <a:t>Middle children grow up thinking that no one ever listened to them and they never had a chance to express their ideas.  Share your ideas!</a:t>
            </a:r>
          </a:p>
          <a:p>
            <a:endParaRPr lang="en-US" dirty="0"/>
          </a:p>
        </p:txBody>
      </p:sp>
      <p:pic>
        <p:nvPicPr>
          <p:cNvPr id="6" name="Picture 2" descr="https://s-media-cache-ak0.pinimg.com/236x/93/96/eb/9396eb820903f4d9064e23537c59b3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8" b="34736"/>
          <a:stretch/>
        </p:blipFill>
        <p:spPr bwMode="auto">
          <a:xfrm>
            <a:off x="519545" y="4791633"/>
            <a:ext cx="2247900" cy="13345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3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4069" y="224118"/>
            <a:ext cx="5975385" cy="886968"/>
          </a:xfrm>
        </p:spPr>
        <p:txBody>
          <a:bodyPr/>
          <a:lstStyle/>
          <a:p>
            <a:pPr algn="ctr"/>
            <a:r>
              <a:rPr lang="en-US" sz="5400" b="1" u="sng" dirty="0" smtClean="0"/>
              <a:t>Sibling Roles</a:t>
            </a:r>
            <a:endParaRPr lang="en-US" sz="54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52474" y="2804161"/>
            <a:ext cx="3703320" cy="3611880"/>
          </a:xfrm>
        </p:spPr>
        <p:txBody>
          <a:bodyPr/>
          <a:lstStyle/>
          <a:p>
            <a:r>
              <a:rPr lang="en-US" b="1" dirty="0" smtClean="0"/>
              <a:t>Playmate</a:t>
            </a:r>
          </a:p>
          <a:p>
            <a:r>
              <a:rPr lang="en-US" b="1" dirty="0" smtClean="0"/>
              <a:t>Companion</a:t>
            </a:r>
          </a:p>
          <a:p>
            <a:r>
              <a:rPr lang="en-US" b="1" u="sng" dirty="0" smtClean="0"/>
              <a:t>Teacher</a:t>
            </a:r>
          </a:p>
          <a:p>
            <a:r>
              <a:rPr lang="en-US" b="1" dirty="0" smtClean="0"/>
              <a:t>Learner</a:t>
            </a:r>
          </a:p>
          <a:p>
            <a:r>
              <a:rPr lang="en-US" b="1" dirty="0" smtClean="0"/>
              <a:t>Protector</a:t>
            </a:r>
          </a:p>
          <a:p>
            <a:r>
              <a:rPr lang="en-US" b="1" dirty="0" smtClean="0"/>
              <a:t>Dependent</a:t>
            </a:r>
          </a:p>
          <a:p>
            <a:r>
              <a:rPr lang="en-US" b="1" u="sng" dirty="0" smtClean="0"/>
              <a:t>Role Model</a:t>
            </a:r>
            <a:endParaRPr lang="en-US" b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809987" y="2834641"/>
            <a:ext cx="3703320" cy="3505200"/>
          </a:xfrm>
        </p:spPr>
        <p:txBody>
          <a:bodyPr/>
          <a:lstStyle/>
          <a:p>
            <a:r>
              <a:rPr lang="en-US" b="1" dirty="0" smtClean="0"/>
              <a:t>Intimidator</a:t>
            </a:r>
          </a:p>
          <a:p>
            <a:r>
              <a:rPr lang="en-US" b="1" dirty="0" smtClean="0"/>
              <a:t>Brown-</a:t>
            </a:r>
            <a:r>
              <a:rPr lang="en-US" b="1" dirty="0" err="1" smtClean="0"/>
              <a:t>noser</a:t>
            </a:r>
            <a:endParaRPr lang="en-US" b="1" dirty="0" smtClean="0"/>
          </a:p>
          <a:p>
            <a:r>
              <a:rPr lang="en-US" b="1" dirty="0" smtClean="0"/>
              <a:t>Aggressor</a:t>
            </a:r>
          </a:p>
          <a:p>
            <a:r>
              <a:rPr lang="en-US" b="1" dirty="0" smtClean="0"/>
              <a:t>Victim</a:t>
            </a:r>
          </a:p>
          <a:p>
            <a:r>
              <a:rPr lang="en-US" b="1" u="sng" dirty="0" smtClean="0"/>
              <a:t>Tattle-tale</a:t>
            </a:r>
          </a:p>
          <a:p>
            <a:r>
              <a:rPr lang="en-US" b="1" dirty="0" smtClean="0"/>
              <a:t>Baby</a:t>
            </a:r>
          </a:p>
          <a:p>
            <a:r>
              <a:rPr lang="en-US" b="1" dirty="0"/>
              <a:t>Adversary</a:t>
            </a:r>
          </a:p>
          <a:p>
            <a:endParaRPr lang="en-US" dirty="0"/>
          </a:p>
        </p:txBody>
      </p:sp>
      <p:pic>
        <p:nvPicPr>
          <p:cNvPr id="1026" name="Picture 2" descr="http://blogimages.serenataassets.com/pollennation/wp-content/uploads/2015/04/siblings-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37" y="3346750"/>
            <a:ext cx="4000500" cy="28956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243840" y="1303157"/>
            <a:ext cx="7056119" cy="1403514"/>
          </a:xfrm>
          <a:prstGeom prst="rect">
            <a:avLst/>
          </a:prstGeom>
        </p:spPr>
        <p:txBody>
          <a:bodyPr vert="horz" lIns="4572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28800" indent="-227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4000" dirty="0" smtClean="0"/>
              <a:t>*Siblings play many roles throughout our lives: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685800"/>
            <a:ext cx="7926965" cy="886968"/>
          </a:xfrm>
        </p:spPr>
        <p:txBody>
          <a:bodyPr/>
          <a:lstStyle/>
          <a:p>
            <a:pPr algn="ctr"/>
            <a:r>
              <a:rPr lang="en-US" sz="4000" dirty="0">
                <a:latin typeface="Arial Black" charset="0"/>
              </a:rPr>
              <a:t>Tips for the Middle Child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Enjoy your many friends, but 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spread yourself too thin.</a:t>
            </a:r>
          </a:p>
          <a:p>
            <a:r>
              <a:rPr lang="en-US" sz="2400" dirty="0">
                <a:latin typeface="Arial" charset="0"/>
              </a:rPr>
              <a:t>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compare yourself to others—just be you!</a:t>
            </a:r>
          </a:p>
          <a:p>
            <a:r>
              <a:rPr lang="en-US" sz="2400" dirty="0">
                <a:latin typeface="Arial" charset="0"/>
              </a:rPr>
              <a:t>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think only firstborns are leaders; you understand, negotiate, and compromise.  Try being a leader!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14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685800"/>
            <a:ext cx="7857693" cy="886968"/>
          </a:xfrm>
        </p:spPr>
        <p:txBody>
          <a:bodyPr/>
          <a:lstStyle/>
          <a:p>
            <a:pPr algn="ctr"/>
            <a:r>
              <a:rPr lang="en-US" sz="4000" dirty="0">
                <a:latin typeface="Arial Black" charset="0"/>
              </a:rPr>
              <a:t>Tips for the Youngest Child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Accept responsibility for yourself!</a:t>
            </a:r>
          </a:p>
          <a:p>
            <a:r>
              <a:rPr lang="en-US" sz="2400" dirty="0">
                <a:latin typeface="Arial" charset="0"/>
              </a:rPr>
              <a:t>Many </a:t>
            </a:r>
            <a:r>
              <a:rPr lang="en-US" sz="2400" dirty="0" smtClean="0">
                <a:latin typeface="Arial" charset="0"/>
              </a:rPr>
              <a:t>lastborn </a:t>
            </a:r>
            <a:r>
              <a:rPr lang="en-US" sz="2400" dirty="0">
                <a:latin typeface="Arial" charset="0"/>
              </a:rPr>
              <a:t>are messy; learn to pick up after yourself.</a:t>
            </a:r>
          </a:p>
          <a:p>
            <a:r>
              <a:rPr lang="en-US" sz="2400" dirty="0">
                <a:latin typeface="Arial" charset="0"/>
              </a:rPr>
              <a:t>Choose jobs where you interact with people because you will do well!</a:t>
            </a:r>
          </a:p>
          <a:p>
            <a:r>
              <a:rPr lang="en-US" sz="2400" dirty="0">
                <a:latin typeface="Arial" charset="0"/>
              </a:rPr>
              <a:t>Be less self-centered and offer to help others. </a:t>
            </a:r>
          </a:p>
          <a:p>
            <a:endParaRPr lang="en-US" dirty="0"/>
          </a:p>
        </p:txBody>
      </p:sp>
      <p:pic>
        <p:nvPicPr>
          <p:cNvPr id="7170" name="Picture 2" descr="https://s-media-cache-ak0.pinimg.com/236x/93/96/eb/9396eb820903f4d9064e23537c59b3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59"/>
          <a:stretch/>
        </p:blipFill>
        <p:spPr bwMode="auto">
          <a:xfrm>
            <a:off x="519545" y="4794422"/>
            <a:ext cx="2247900" cy="11958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83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73" y="685800"/>
            <a:ext cx="7799965" cy="886968"/>
          </a:xfrm>
        </p:spPr>
        <p:txBody>
          <a:bodyPr/>
          <a:lstStyle/>
          <a:p>
            <a:pPr algn="ctr"/>
            <a:r>
              <a:rPr lang="en-US" sz="4000" dirty="0">
                <a:latin typeface="Arial Black" charset="0"/>
              </a:rPr>
              <a:t>Tips for the Youngest Child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charset="0"/>
              </a:rPr>
              <a:t>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blame others if you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re the one who really caused the situation.</a:t>
            </a:r>
          </a:p>
          <a:p>
            <a:r>
              <a:rPr lang="en-US" sz="2400" dirty="0">
                <a:latin typeface="Arial" charset="0"/>
              </a:rPr>
              <a:t>Your gift of humor will be an asset; use it correctly.  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be an attention seeker.</a:t>
            </a:r>
          </a:p>
          <a:p>
            <a:r>
              <a:rPr lang="en-US" sz="2400" dirty="0">
                <a:latin typeface="Arial" charset="0"/>
              </a:rPr>
              <a:t>Give others a chance to share the limelight.  Concentrate on asking others about them!</a:t>
            </a:r>
          </a:p>
          <a:p>
            <a:r>
              <a:rPr lang="en-US" sz="2400" dirty="0" smtClean="0">
                <a:latin typeface="Arial" charset="0"/>
              </a:rPr>
              <a:t>Lastborn </a:t>
            </a:r>
            <a:r>
              <a:rPr lang="en-US" sz="2400" dirty="0">
                <a:latin typeface="Arial" charset="0"/>
              </a:rPr>
              <a:t>tend to be the most compatible.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41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09" y="1281545"/>
            <a:ext cx="7765329" cy="4918364"/>
          </a:xfrm>
        </p:spPr>
        <p:txBody>
          <a:bodyPr/>
          <a:lstStyle/>
          <a:p>
            <a:pPr algn="ctr"/>
            <a:r>
              <a:rPr lang="en-US" sz="6000" u="sng" kern="0" dirty="0"/>
              <a:t>WHAT IS YOUR TEACHER</a:t>
            </a:r>
            <a:r>
              <a:rPr lang="en-US" sz="6000" u="sng" kern="0" dirty="0" smtClean="0"/>
              <a:t>?</a:t>
            </a:r>
            <a:br>
              <a:rPr lang="en-US" sz="6000" u="sng" kern="0" dirty="0" smtClean="0"/>
            </a:br>
            <a:r>
              <a:rPr lang="en-US" sz="6000" u="sng" kern="0" dirty="0"/>
              <a:t/>
            </a:r>
            <a:br>
              <a:rPr lang="en-US" sz="6000" u="sng" kern="0" dirty="0"/>
            </a:br>
            <a:r>
              <a:rPr lang="en-US" sz="6000" u="sng" kern="0" dirty="0" smtClean="0"/>
              <a:t>  Can </a:t>
            </a:r>
            <a:r>
              <a:rPr lang="en-US" sz="6000" u="sng" kern="0" dirty="0"/>
              <a:t>You Guess?</a:t>
            </a:r>
            <a:r>
              <a:rPr lang="en-US" sz="6000" kern="0" dirty="0"/>
              <a:t/>
            </a:r>
            <a:br>
              <a:rPr lang="en-US" sz="6000" kern="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73261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55" y="369455"/>
            <a:ext cx="7880783" cy="946727"/>
          </a:xfrm>
        </p:spPr>
        <p:txBody>
          <a:bodyPr/>
          <a:lstStyle/>
          <a:p>
            <a:pPr algn="ctr"/>
            <a:r>
              <a:rPr lang="en-US" sz="4000" b="1" u="sng" dirty="0" smtClean="0"/>
              <a:t>An Oldest Child Teacher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b="1" kern="0" dirty="0"/>
              <a:t>Creates complicated projects for students to complete  </a:t>
            </a:r>
          </a:p>
          <a:p>
            <a:pPr lvl="1">
              <a:defRPr/>
            </a:pPr>
            <a:r>
              <a:rPr lang="en-US" b="1" kern="0" dirty="0"/>
              <a:t>They like structure and order in the classroom </a:t>
            </a:r>
          </a:p>
          <a:p>
            <a:pPr lvl="1">
              <a:defRPr/>
            </a:pPr>
            <a:r>
              <a:rPr lang="en-US" b="1" kern="0" dirty="0"/>
              <a:t>They are happiest when students are sitting in nicely arrange desks, in a straight line </a:t>
            </a:r>
          </a:p>
          <a:p>
            <a:pPr lvl="1">
              <a:defRPr/>
            </a:pPr>
            <a:r>
              <a:rPr lang="en-US" b="1" kern="0" dirty="0"/>
              <a:t>Students are quiet and do as they are told </a:t>
            </a:r>
          </a:p>
          <a:p>
            <a:pPr lvl="1">
              <a:defRPr/>
            </a:pPr>
            <a:r>
              <a:rPr lang="en-US" b="1" kern="0" dirty="0"/>
              <a:t>The oldest child teacher becomes frustrated when the lesson plan is interrupted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3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45" y="288636"/>
            <a:ext cx="7603693" cy="1500909"/>
          </a:xfrm>
        </p:spPr>
        <p:txBody>
          <a:bodyPr/>
          <a:lstStyle/>
          <a:p>
            <a:pPr algn="ctr"/>
            <a:r>
              <a:rPr lang="en-US" sz="4000" b="1" u="sng" dirty="0">
                <a:latin typeface="Arial" charset="0"/>
              </a:rPr>
              <a:t>A Middle Child Teacher:</a:t>
            </a:r>
            <a:r>
              <a:rPr lang="en-US" sz="4000" b="1" dirty="0">
                <a:latin typeface="Arial" charset="0"/>
              </a:rPr>
              <a:t/>
            </a:r>
            <a:br>
              <a:rPr lang="en-US" sz="4000" b="1" dirty="0">
                <a:latin typeface="Arial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200" b="1" dirty="0" smtClean="0">
                <a:latin typeface="Arial" charset="0"/>
              </a:rPr>
              <a:t>Is interested in the psychological well being, as well as the academic achievement, of the student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>
                <a:latin typeface="Arial" charset="0"/>
              </a:rPr>
              <a:t>They </a:t>
            </a:r>
            <a:r>
              <a:rPr lang="en-US" sz="2200" b="1" dirty="0">
                <a:latin typeface="Arial" charset="0"/>
              </a:rPr>
              <a:t>seek out the rebellious students in hope of influencing them in a more positive direction 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latin typeface="Arial" charset="0"/>
              </a:rPr>
              <a:t>They try to achieve order through mutual respect and understanding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latin typeface="Arial" charset="0"/>
              </a:rPr>
              <a:t>They are sometimes strict, but sometimes easy going about classroom rules</a:t>
            </a:r>
            <a:endParaRPr lang="en-US" sz="22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09" y="323273"/>
            <a:ext cx="7765329" cy="819727"/>
          </a:xfrm>
        </p:spPr>
        <p:txBody>
          <a:bodyPr/>
          <a:lstStyle/>
          <a:p>
            <a:pPr algn="ctr"/>
            <a:r>
              <a:rPr lang="en-US" sz="4000" b="1" u="sng" dirty="0">
                <a:latin typeface="Arial" charset="0"/>
              </a:rPr>
              <a:t>A Youngest Child </a:t>
            </a:r>
            <a:r>
              <a:rPr lang="en-US" sz="4000" b="1" u="sng" dirty="0" smtClean="0">
                <a:latin typeface="Arial" charset="0"/>
              </a:rPr>
              <a:t>Teacher: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sz="3000" b="1" dirty="0">
                <a:latin typeface="Arial" charset="0"/>
              </a:rPr>
              <a:t>More creative, fun loving and adjust well to noise and disorder.</a:t>
            </a:r>
          </a:p>
          <a:p>
            <a:pPr lvl="1"/>
            <a:r>
              <a:rPr lang="en-US" sz="3000" b="1" dirty="0">
                <a:latin typeface="Arial" charset="0"/>
              </a:rPr>
              <a:t>Activities are fun and spontaneous</a:t>
            </a:r>
          </a:p>
          <a:p>
            <a:pPr lvl="1"/>
            <a:r>
              <a:rPr lang="en-US" sz="3000" b="1" dirty="0">
                <a:latin typeface="Arial" charset="0"/>
              </a:rPr>
              <a:t>Student choose their own seats and have a lot of choice in classroom decision making</a:t>
            </a:r>
          </a:p>
          <a:p>
            <a:pPr lvl="1"/>
            <a:r>
              <a:rPr lang="en-US" sz="3000" b="1" dirty="0">
                <a:latin typeface="Arial" charset="0"/>
              </a:rPr>
              <a:t>Teachers allow students to take more responsibility so they won’t have to do everything themselves</a:t>
            </a:r>
          </a:p>
          <a:p>
            <a:pPr lvl="1"/>
            <a:r>
              <a:rPr lang="en-US" sz="3000" b="1" dirty="0">
                <a:latin typeface="Arial" charset="0"/>
              </a:rPr>
              <a:t>Sometimes activities go awry because of poor classroom management skills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0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455" y="323273"/>
            <a:ext cx="8509000" cy="1917007"/>
          </a:xfrm>
        </p:spPr>
        <p:txBody>
          <a:bodyPr/>
          <a:lstStyle/>
          <a:p>
            <a:pPr algn="ctr"/>
            <a:r>
              <a:rPr lang="en-US" sz="3800" b="1" dirty="0" smtClean="0"/>
              <a:t>Next to the parent-child relationship, the sibling relationship is probably the </a:t>
            </a:r>
            <a:r>
              <a:rPr lang="en-US" sz="3800" b="1" u="sng" dirty="0" smtClean="0"/>
              <a:t>strongest</a:t>
            </a:r>
            <a:r>
              <a:rPr lang="en-US" sz="3800" b="1" dirty="0" smtClean="0"/>
              <a:t>.</a:t>
            </a:r>
            <a:endParaRPr lang="en-US" sz="3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09273" y="2459182"/>
            <a:ext cx="5766329" cy="410925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They have deep sharing of </a:t>
            </a:r>
            <a:r>
              <a:rPr lang="en-US" sz="2800" u="sng" dirty="0" smtClean="0"/>
              <a:t>emotions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Teaching and </a:t>
            </a:r>
            <a:r>
              <a:rPr lang="en-US" sz="2800" u="sng" dirty="0" smtClean="0"/>
              <a:t>socializing</a:t>
            </a:r>
            <a:r>
              <a:rPr lang="en-US" sz="2800" dirty="0" smtClean="0"/>
              <a:t> is often the role of the older brother or sister.</a:t>
            </a:r>
          </a:p>
          <a:p>
            <a:r>
              <a:rPr lang="en-US" sz="2800" dirty="0" smtClean="0"/>
              <a:t>The older sibling is not only a teacher, but a </a:t>
            </a:r>
            <a:r>
              <a:rPr lang="en-US" sz="2800" u="sng" dirty="0" smtClean="0"/>
              <a:t>caretaker</a:t>
            </a:r>
            <a:r>
              <a:rPr lang="en-US" sz="2800" dirty="0" smtClean="0"/>
              <a:t> and companion.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6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6364" y="304800"/>
            <a:ext cx="7926995" cy="719424"/>
          </a:xfrm>
        </p:spPr>
        <p:txBody>
          <a:bodyPr/>
          <a:lstStyle/>
          <a:p>
            <a:pPr algn="ctr"/>
            <a:r>
              <a:rPr lang="en-US" sz="6600" b="1" dirty="0" smtClean="0"/>
              <a:t>Sibling Rivalry</a:t>
            </a:r>
            <a:endParaRPr lang="en-US" sz="6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12473" y="2292824"/>
            <a:ext cx="4959126" cy="3833339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Competition</a:t>
            </a:r>
            <a:r>
              <a:rPr lang="en-US" sz="2800" dirty="0" smtClean="0"/>
              <a:t> or </a:t>
            </a:r>
            <a:r>
              <a:rPr lang="en-US" sz="2800" b="1" u="sng" dirty="0" smtClean="0"/>
              <a:t>jealousy</a:t>
            </a:r>
            <a:r>
              <a:rPr lang="en-US" sz="2800" dirty="0" smtClean="0"/>
              <a:t> among children of the same family for their parents’ affections or for dominance.</a:t>
            </a:r>
          </a:p>
          <a:p>
            <a:r>
              <a:rPr lang="en-US" sz="2800" dirty="0" smtClean="0"/>
              <a:t>It is extremely </a:t>
            </a:r>
            <a:r>
              <a:rPr lang="en-US" sz="2800" b="1" u="sng" dirty="0" smtClean="0"/>
              <a:t>common</a:t>
            </a:r>
            <a:r>
              <a:rPr lang="en-US" sz="2800" dirty="0" smtClean="0"/>
              <a:t> and it sometimes persists into adult life.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988724" y="1362363"/>
            <a:ext cx="4948269" cy="752187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What is Sibling Rivalry?</a:t>
            </a:r>
            <a:endParaRPr lang="en-US" sz="3200" b="1" u="sng" dirty="0"/>
          </a:p>
        </p:txBody>
      </p:sp>
      <p:pic>
        <p:nvPicPr>
          <p:cNvPr id="2050" name="Picture 2" descr="http://thinklink.in/wp-content/uploads/sibling-rivalr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6" y="2590800"/>
            <a:ext cx="3828390" cy="23621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304800"/>
            <a:ext cx="8019359" cy="719424"/>
          </a:xfrm>
        </p:spPr>
        <p:txBody>
          <a:bodyPr/>
          <a:lstStyle/>
          <a:p>
            <a:pPr algn="ctr"/>
            <a:r>
              <a:rPr lang="en-US" sz="6600" b="1" dirty="0" smtClean="0"/>
              <a:t>Sibling Rivalry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880" y="2292824"/>
            <a:ext cx="6705600" cy="3833339"/>
          </a:xfrm>
        </p:spPr>
        <p:txBody>
          <a:bodyPr>
            <a:normAutofit/>
          </a:bodyPr>
          <a:lstStyle/>
          <a:p>
            <a:r>
              <a:rPr lang="en-US" sz="3000" b="1" u="sng" dirty="0" smtClean="0"/>
              <a:t>Age</a:t>
            </a:r>
          </a:p>
          <a:p>
            <a:r>
              <a:rPr lang="en-US" sz="3000" b="1" dirty="0" smtClean="0"/>
              <a:t>Developmental stage</a:t>
            </a:r>
          </a:p>
          <a:p>
            <a:r>
              <a:rPr lang="en-US" sz="3000" b="1" u="sng" dirty="0" smtClean="0"/>
              <a:t>Personality</a:t>
            </a:r>
          </a:p>
          <a:p>
            <a:r>
              <a:rPr lang="en-US" sz="3000" b="1" dirty="0" smtClean="0"/>
              <a:t>Need for </a:t>
            </a:r>
            <a:r>
              <a:rPr lang="en-US" sz="3000" b="1" u="sng" dirty="0" smtClean="0"/>
              <a:t>attention</a:t>
            </a:r>
            <a:r>
              <a:rPr lang="en-US" sz="3000" b="1" dirty="0" smtClean="0"/>
              <a:t> from parents</a:t>
            </a:r>
          </a:p>
          <a:p>
            <a:r>
              <a:rPr lang="en-US" sz="3000" b="1" dirty="0" smtClean="0"/>
              <a:t>Need for protection from parents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1" y="1160463"/>
            <a:ext cx="8793479" cy="954088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What are common causes of sibling rivalry?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81776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356360"/>
            <a:ext cx="4946602" cy="476980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Do you have siblings?  How many?  Name and describe</a:t>
            </a:r>
            <a:r>
              <a:rPr lang="en-US" b="1" dirty="0" smtClean="0"/>
              <a:t>.  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What </a:t>
            </a:r>
            <a:r>
              <a:rPr lang="en-US" b="1" dirty="0"/>
              <a:t>role does each of your siblings play in your family?                                                          </a:t>
            </a:r>
          </a:p>
          <a:p>
            <a:pPr marL="342900" indent="-342900">
              <a:buAutoNum type="arabicPeriod" startAt="3"/>
            </a:pPr>
            <a:r>
              <a:rPr lang="en-US" b="1" dirty="0"/>
              <a:t>How is your relationship with each sibling?</a:t>
            </a:r>
          </a:p>
          <a:p>
            <a:pPr marL="342900" indent="-342900">
              <a:buAutoNum type="arabicPeriod" startAt="3"/>
            </a:pPr>
            <a:r>
              <a:rPr lang="en-US" b="1" dirty="0"/>
              <a:t>How does your sibling relationships affected your family? </a:t>
            </a:r>
          </a:p>
          <a:p>
            <a:pPr marL="342900" indent="-342900">
              <a:buAutoNum type="arabicPeriod" startAt="3"/>
            </a:pPr>
            <a:r>
              <a:rPr lang="en-US" b="1" dirty="0"/>
              <a:t>How can your sibling relationships affect your career?  </a:t>
            </a:r>
          </a:p>
          <a:p>
            <a:pPr marL="342900" indent="-342900">
              <a:buAutoNum type="arabicPeriod" startAt="3"/>
            </a:pPr>
            <a:r>
              <a:rPr lang="en-US" b="1" dirty="0"/>
              <a:t>How can your sibling relationships affect the community?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456" y="323274"/>
            <a:ext cx="8428180" cy="842818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sz="3600" b="1" u="sng" dirty="0"/>
              <a:t>Sibling Relationship Questionnaire </a:t>
            </a:r>
            <a:endParaRPr lang="en-US" sz="3600" dirty="0"/>
          </a:p>
        </p:txBody>
      </p:sp>
      <p:pic>
        <p:nvPicPr>
          <p:cNvPr id="3074" name="Picture 2" descr="http://www.honorgracecelebrate.com/wp-content/uploads/2014/06/argueb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3" y="2751068"/>
            <a:ext cx="2820340" cy="19803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85800"/>
            <a:ext cx="8123238" cy="886968"/>
          </a:xfrm>
        </p:spPr>
        <p:txBody>
          <a:bodyPr/>
          <a:lstStyle/>
          <a:p>
            <a:pPr algn="ctr"/>
            <a:r>
              <a:rPr lang="en-US" sz="6600" b="1" dirty="0" smtClean="0"/>
              <a:t>Birth </a:t>
            </a:r>
            <a:r>
              <a:rPr lang="en-US" sz="6600" b="1" dirty="0"/>
              <a:t>O</a:t>
            </a:r>
            <a:r>
              <a:rPr lang="en-US" sz="6600" b="1" dirty="0" smtClean="0"/>
              <a:t>rder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b="1" u="sng" dirty="0" smtClean="0"/>
              <a:t>order</a:t>
            </a:r>
            <a:r>
              <a:rPr lang="en-US" sz="3600" dirty="0" smtClean="0"/>
              <a:t> in which you and your siblings are </a:t>
            </a:r>
            <a:r>
              <a:rPr lang="en-US" sz="3600" b="1" u="sng" dirty="0" smtClean="0"/>
              <a:t>born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Can have an impact on your </a:t>
            </a:r>
            <a:r>
              <a:rPr lang="en-US" sz="3600" b="1" u="sng" dirty="0" smtClean="0"/>
              <a:t>personality</a:t>
            </a:r>
            <a:r>
              <a:rPr lang="en-US" sz="3600" dirty="0" smtClean="0"/>
              <a:t> and development.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469909" y="12930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9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5" y="277091"/>
            <a:ext cx="8936181" cy="831273"/>
          </a:xfrm>
        </p:spPr>
        <p:txBody>
          <a:bodyPr/>
          <a:lstStyle/>
          <a:p>
            <a:pPr algn="ctr"/>
            <a:r>
              <a:rPr lang="en-US" sz="3200" b="1" u="sng" dirty="0" smtClean="0"/>
              <a:t>Things to Remember about Birth Order: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108364"/>
            <a:ext cx="4946602" cy="520099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There are exceptions in every trait.</a:t>
            </a:r>
          </a:p>
          <a:p>
            <a:r>
              <a:rPr lang="en-US" sz="2400" b="1" dirty="0" smtClean="0"/>
              <a:t>Focus on positive traits of each birth order.</a:t>
            </a:r>
          </a:p>
          <a:p>
            <a:r>
              <a:rPr lang="en-US" sz="2400" b="1" dirty="0" smtClean="0"/>
              <a:t>Become aware of your uniqueness</a:t>
            </a:r>
          </a:p>
          <a:p>
            <a:r>
              <a:rPr lang="en-US" sz="2400" b="1" dirty="0" smtClean="0"/>
              <a:t>Use the information to understand yourself, siblings and others.</a:t>
            </a:r>
          </a:p>
          <a:p>
            <a:r>
              <a:rPr lang="en-US" sz="2400" b="1" dirty="0" smtClean="0"/>
              <a:t>Do not use traits as labels or stereotypes.</a:t>
            </a:r>
            <a:endParaRPr lang="en-US" sz="2400" b="1" dirty="0"/>
          </a:p>
        </p:txBody>
      </p:sp>
      <p:pic>
        <p:nvPicPr>
          <p:cNvPr id="4098" name="Picture 2" descr="http://img.timeinc.net/time/daily/2007/0710/360_wbirth_1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5" y="2768696"/>
            <a:ext cx="2880504" cy="1880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73353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371</TotalTime>
  <Words>1377</Words>
  <Application>Microsoft Office PowerPoint</Application>
  <PresentationFormat>On-screen Show (4:3)</PresentationFormat>
  <Paragraphs>227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メイリオ</vt:lpstr>
      <vt:lpstr>Arial</vt:lpstr>
      <vt:lpstr>Arial Black</vt:lpstr>
      <vt:lpstr>Calibri</vt:lpstr>
      <vt:lpstr>News Gothic MT</vt:lpstr>
      <vt:lpstr>Wingdings</vt:lpstr>
      <vt:lpstr>Inspiration</vt:lpstr>
      <vt:lpstr>Siblings</vt:lpstr>
      <vt:lpstr>Sibling Relationships</vt:lpstr>
      <vt:lpstr>Sibling Roles</vt:lpstr>
      <vt:lpstr>Next to the parent-child relationship, the sibling relationship is probably the strongest.</vt:lpstr>
      <vt:lpstr>Sibling Rivalry</vt:lpstr>
      <vt:lpstr>Sibling Rivalry </vt:lpstr>
      <vt:lpstr> Sibling Relationship Questionnaire </vt:lpstr>
      <vt:lpstr>Birth Order </vt:lpstr>
      <vt:lpstr>Things to Remember about Birth Order:</vt:lpstr>
      <vt:lpstr>The Oldest Child</vt:lpstr>
      <vt:lpstr>Oldest Child Characteristics:</vt:lpstr>
      <vt:lpstr>Top Careers for First-Borns</vt:lpstr>
      <vt:lpstr>Famous First-Borns</vt:lpstr>
      <vt:lpstr>The Middle Child</vt:lpstr>
      <vt:lpstr> Middle Child Characteristics:</vt:lpstr>
      <vt:lpstr>Top careers for middle and second children</vt:lpstr>
      <vt:lpstr>Famous Middle Children</vt:lpstr>
      <vt:lpstr>The Youngest Child “The Baby”</vt:lpstr>
      <vt:lpstr>Youngest Characteristics</vt:lpstr>
      <vt:lpstr>Top Careers For Youngest Children</vt:lpstr>
      <vt:lpstr>Famous Youngest Children </vt:lpstr>
      <vt:lpstr>The Only Child</vt:lpstr>
      <vt:lpstr>Only Child Characteristics</vt:lpstr>
      <vt:lpstr>Top Careers For Only Children</vt:lpstr>
      <vt:lpstr>Famous Only Children</vt:lpstr>
      <vt:lpstr>Making Your Birth Order Work for You</vt:lpstr>
      <vt:lpstr>Tips for the First Born Child</vt:lpstr>
      <vt:lpstr>Tips for the First Born Child</vt:lpstr>
      <vt:lpstr>Tips for the Middle Child</vt:lpstr>
      <vt:lpstr>Tips for the Middle Child</vt:lpstr>
      <vt:lpstr>Tips for the Youngest Child</vt:lpstr>
      <vt:lpstr>Tips for the Youngest Child</vt:lpstr>
      <vt:lpstr>WHAT IS YOUR TEACHER?    Can You Guess? </vt:lpstr>
      <vt:lpstr>An Oldest Child Teacher</vt:lpstr>
      <vt:lpstr>A Middle Child Teacher: </vt:lpstr>
      <vt:lpstr>A Youngest Child Teacher: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Siblings</dc:title>
  <dc:creator>Justin  Peterson</dc:creator>
  <cp:lastModifiedBy>Owner</cp:lastModifiedBy>
  <cp:revision>36</cp:revision>
  <dcterms:created xsi:type="dcterms:W3CDTF">2015-06-08T05:31:25Z</dcterms:created>
  <dcterms:modified xsi:type="dcterms:W3CDTF">2015-06-25T15:38:27Z</dcterms:modified>
</cp:coreProperties>
</file>