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300" r:id="rId3"/>
    <p:sldId id="302" r:id="rId4"/>
    <p:sldId id="303" r:id="rId5"/>
    <p:sldId id="304" r:id="rId6"/>
    <p:sldId id="305" r:id="rId7"/>
    <p:sldId id="328" r:id="rId8"/>
    <p:sldId id="306" r:id="rId9"/>
    <p:sldId id="307" r:id="rId10"/>
    <p:sldId id="310" r:id="rId11"/>
    <p:sldId id="309" r:id="rId12"/>
    <p:sldId id="329" r:id="rId13"/>
    <p:sldId id="330" r:id="rId14"/>
    <p:sldId id="301" r:id="rId15"/>
    <p:sldId id="308" r:id="rId16"/>
    <p:sldId id="331" r:id="rId17"/>
    <p:sldId id="332" r:id="rId18"/>
    <p:sldId id="333" r:id="rId19"/>
    <p:sldId id="334" r:id="rId20"/>
    <p:sldId id="335" r:id="rId21"/>
    <p:sldId id="336" r:id="rId22"/>
    <p:sldId id="337" r:id="rId23"/>
    <p:sldId id="317" r:id="rId24"/>
    <p:sldId id="319" r:id="rId25"/>
    <p:sldId id="311" r:id="rId26"/>
    <p:sldId id="312" r:id="rId27"/>
    <p:sldId id="313" r:id="rId28"/>
    <p:sldId id="314" r:id="rId29"/>
    <p:sldId id="315" r:id="rId30"/>
    <p:sldId id="316" r:id="rId31"/>
    <p:sldId id="320" r:id="rId32"/>
    <p:sldId id="338" r:id="rId33"/>
    <p:sldId id="321" r:id="rId34"/>
    <p:sldId id="339" r:id="rId35"/>
    <p:sldId id="322" r:id="rId36"/>
    <p:sldId id="340" r:id="rId37"/>
    <p:sldId id="324" r:id="rId38"/>
    <p:sldId id="325" r:id="rId39"/>
    <p:sldId id="341" r:id="rId40"/>
    <p:sldId id="344" r:id="rId41"/>
    <p:sldId id="342" r:id="rId42"/>
    <p:sldId id="343"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88C18721-193A-4C9C-9433-51001698E0FE}">
          <p14:sldIdLst>
            <p14:sldId id="257"/>
            <p14:sldId id="300"/>
            <p14:sldId id="302"/>
            <p14:sldId id="303"/>
            <p14:sldId id="304"/>
            <p14:sldId id="305"/>
            <p14:sldId id="328"/>
            <p14:sldId id="306"/>
            <p14:sldId id="307"/>
            <p14:sldId id="310"/>
            <p14:sldId id="309"/>
          </p14:sldIdLst>
        </p14:section>
        <p14:section name="Untitled Section" id="{E506A589-16DA-42A8-BBD3-F9D31CDF9E01}">
          <p14:sldIdLst>
            <p14:sldId id="329"/>
            <p14:sldId id="330"/>
            <p14:sldId id="301"/>
            <p14:sldId id="308"/>
            <p14:sldId id="331"/>
            <p14:sldId id="332"/>
            <p14:sldId id="333"/>
            <p14:sldId id="334"/>
            <p14:sldId id="335"/>
            <p14:sldId id="336"/>
            <p14:sldId id="337"/>
            <p14:sldId id="317"/>
            <p14:sldId id="319"/>
            <p14:sldId id="311"/>
            <p14:sldId id="312"/>
            <p14:sldId id="313"/>
            <p14:sldId id="314"/>
            <p14:sldId id="315"/>
            <p14:sldId id="316"/>
            <p14:sldId id="320"/>
            <p14:sldId id="338"/>
            <p14:sldId id="321"/>
            <p14:sldId id="339"/>
            <p14:sldId id="322"/>
            <p14:sldId id="340"/>
            <p14:sldId id="324"/>
            <p14:sldId id="325"/>
            <p14:sldId id="341"/>
            <p14:sldId id="344"/>
            <p14:sldId id="342"/>
            <p14:sldId id="3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87" autoAdjust="0"/>
    <p:restoredTop sz="81287" autoAdjust="0"/>
  </p:normalViewPr>
  <p:slideViewPr>
    <p:cSldViewPr>
      <p:cViewPr varScale="1">
        <p:scale>
          <a:sx n="56" d="100"/>
          <a:sy n="56" d="100"/>
        </p:scale>
        <p:origin x="84" y="396"/>
      </p:cViewPr>
      <p:guideLst>
        <p:guide orient="horz" pos="2160"/>
        <p:guide pos="2880"/>
      </p:guideLst>
    </p:cSldViewPr>
  </p:slideViewPr>
  <p:notesTextViewPr>
    <p:cViewPr>
      <p:scale>
        <a:sx n="1" d="1"/>
        <a:sy n="1" d="1"/>
      </p:scale>
      <p:origin x="0" y="0"/>
    </p:cViewPr>
  </p:notesTextViewPr>
  <p:sorterViewPr>
    <p:cViewPr>
      <p:scale>
        <a:sx n="100" d="100"/>
        <a:sy n="100" d="100"/>
      </p:scale>
      <p:origin x="0" y="65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E5F29ED-C797-432A-855A-9628A469F9E9}" type="datetimeFigureOut">
              <a:rPr lang="en-GB"/>
              <a:pPr>
                <a:defRPr/>
              </a:pPr>
              <a:t>10/08/2015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04A40AF-8B4D-4F7B-BD2F-630925398F2D}" type="slidenum">
              <a:rPr lang="en-GB" altLang="en-US"/>
              <a:pPr>
                <a:defRPr/>
              </a:pPr>
              <a:t>‹#›</a:t>
            </a:fld>
            <a:endParaRPr lang="en-GB" altLang="en-US"/>
          </a:p>
        </p:txBody>
      </p:sp>
    </p:spTree>
    <p:extLst>
      <p:ext uri="{BB962C8B-B14F-4D97-AF65-F5344CB8AC3E}">
        <p14:creationId xmlns:p14="http://schemas.microsoft.com/office/powerpoint/2010/main" val="37045073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beginning the presentation,</a:t>
            </a:r>
            <a:r>
              <a:rPr lang="en-US" baseline="0" dirty="0" smtClean="0"/>
              <a:t> and after students have written down the qualities they think a “good” friend should have, ask students to assess if they possess those specific qualities?</a:t>
            </a:r>
            <a:endParaRPr lang="en-US" dirty="0"/>
          </a:p>
        </p:txBody>
      </p:sp>
      <p:sp>
        <p:nvSpPr>
          <p:cNvPr id="4" name="Slide Number Placeholder 3"/>
          <p:cNvSpPr>
            <a:spLocks noGrp="1"/>
          </p:cNvSpPr>
          <p:nvPr>
            <p:ph type="sldNum" sz="quarter" idx="10"/>
          </p:nvPr>
        </p:nvSpPr>
        <p:spPr/>
        <p:txBody>
          <a:bodyPr/>
          <a:lstStyle/>
          <a:p>
            <a:pPr>
              <a:defRPr/>
            </a:pPr>
            <a:fld id="{204A40AF-8B4D-4F7B-BD2F-630925398F2D}" type="slidenum">
              <a:rPr lang="en-GB" altLang="en-US" smtClean="0"/>
              <a:pPr>
                <a:defRPr/>
              </a:pPr>
              <a:t>1</a:t>
            </a:fld>
            <a:endParaRPr lang="en-GB" altLang="en-US"/>
          </a:p>
        </p:txBody>
      </p:sp>
    </p:spTree>
    <p:extLst>
      <p:ext uri="{BB962C8B-B14F-4D97-AF65-F5344CB8AC3E}">
        <p14:creationId xmlns:p14="http://schemas.microsoft.com/office/powerpoint/2010/main" val="1538410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4A40AF-8B4D-4F7B-BD2F-630925398F2D}" type="slidenum">
              <a:rPr lang="en-GB" altLang="en-US" smtClean="0"/>
              <a:pPr>
                <a:defRPr/>
              </a:pPr>
              <a:t>21</a:t>
            </a:fld>
            <a:endParaRPr lang="en-GB" altLang="en-US"/>
          </a:p>
        </p:txBody>
      </p:sp>
    </p:spTree>
    <p:extLst>
      <p:ext uri="{BB962C8B-B14F-4D97-AF65-F5344CB8AC3E}">
        <p14:creationId xmlns:p14="http://schemas.microsoft.com/office/powerpoint/2010/main" val="1424765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4A40AF-8B4D-4F7B-BD2F-630925398F2D}" type="slidenum">
              <a:rPr lang="en-GB" altLang="en-US" smtClean="0"/>
              <a:pPr>
                <a:defRPr/>
              </a:pPr>
              <a:t>22</a:t>
            </a:fld>
            <a:endParaRPr lang="en-GB" altLang="en-US"/>
          </a:p>
        </p:txBody>
      </p:sp>
    </p:spTree>
    <p:extLst>
      <p:ext uri="{BB962C8B-B14F-4D97-AF65-F5344CB8AC3E}">
        <p14:creationId xmlns:p14="http://schemas.microsoft.com/office/powerpoint/2010/main" val="99751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D01BC8-E474-469D-9147-358ED5ED6A1B}" type="slidenum">
              <a:rPr lang="en-GB" altLang="en-US"/>
              <a:pPr>
                <a:spcBef>
                  <a:spcPct val="0"/>
                </a:spcBef>
              </a:pPr>
              <a:t>25</a:t>
            </a:fld>
            <a:endParaRPr lang="en-GB" altLang="en-US"/>
          </a:p>
        </p:txBody>
      </p:sp>
    </p:spTree>
    <p:extLst>
      <p:ext uri="{BB962C8B-B14F-4D97-AF65-F5344CB8AC3E}">
        <p14:creationId xmlns:p14="http://schemas.microsoft.com/office/powerpoint/2010/main" val="821619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D01BC8-E474-469D-9147-358ED5ED6A1B}" type="slidenum">
              <a:rPr lang="en-GB" altLang="en-US"/>
              <a:pPr>
                <a:spcBef>
                  <a:spcPct val="0"/>
                </a:spcBef>
              </a:pPr>
              <a:t>26</a:t>
            </a:fld>
            <a:endParaRPr lang="en-GB" altLang="en-US"/>
          </a:p>
        </p:txBody>
      </p:sp>
    </p:spTree>
    <p:extLst>
      <p:ext uri="{BB962C8B-B14F-4D97-AF65-F5344CB8AC3E}">
        <p14:creationId xmlns:p14="http://schemas.microsoft.com/office/powerpoint/2010/main" val="821619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D01BC8-E474-469D-9147-358ED5ED6A1B}" type="slidenum">
              <a:rPr lang="en-GB" altLang="en-US"/>
              <a:pPr>
                <a:spcBef>
                  <a:spcPct val="0"/>
                </a:spcBef>
              </a:pPr>
              <a:t>27</a:t>
            </a:fld>
            <a:endParaRPr lang="en-GB" altLang="en-US"/>
          </a:p>
        </p:txBody>
      </p:sp>
    </p:spTree>
    <p:extLst>
      <p:ext uri="{BB962C8B-B14F-4D97-AF65-F5344CB8AC3E}">
        <p14:creationId xmlns:p14="http://schemas.microsoft.com/office/powerpoint/2010/main" val="821619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D01BC8-E474-469D-9147-358ED5ED6A1B}" type="slidenum">
              <a:rPr lang="en-GB" altLang="en-US"/>
              <a:pPr>
                <a:spcBef>
                  <a:spcPct val="0"/>
                </a:spcBef>
              </a:pPr>
              <a:t>28</a:t>
            </a:fld>
            <a:endParaRPr lang="en-GB" altLang="en-US"/>
          </a:p>
        </p:txBody>
      </p:sp>
    </p:spTree>
    <p:extLst>
      <p:ext uri="{BB962C8B-B14F-4D97-AF65-F5344CB8AC3E}">
        <p14:creationId xmlns:p14="http://schemas.microsoft.com/office/powerpoint/2010/main" val="821619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D01BC8-E474-469D-9147-358ED5ED6A1B}" type="slidenum">
              <a:rPr lang="en-GB" altLang="en-US"/>
              <a:pPr>
                <a:spcBef>
                  <a:spcPct val="0"/>
                </a:spcBef>
              </a:pPr>
              <a:t>29</a:t>
            </a:fld>
            <a:endParaRPr lang="en-GB" altLang="en-US"/>
          </a:p>
        </p:txBody>
      </p:sp>
    </p:spTree>
    <p:extLst>
      <p:ext uri="{BB962C8B-B14F-4D97-AF65-F5344CB8AC3E}">
        <p14:creationId xmlns:p14="http://schemas.microsoft.com/office/powerpoint/2010/main" val="821619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D01BC8-E474-469D-9147-358ED5ED6A1B}" type="slidenum">
              <a:rPr lang="en-GB" altLang="en-US"/>
              <a:pPr>
                <a:spcBef>
                  <a:spcPct val="0"/>
                </a:spcBef>
              </a:pPr>
              <a:t>30</a:t>
            </a:fld>
            <a:endParaRPr lang="en-GB" altLang="en-US"/>
          </a:p>
        </p:txBody>
      </p:sp>
    </p:spTree>
    <p:extLst>
      <p:ext uri="{BB962C8B-B14F-4D97-AF65-F5344CB8AC3E}">
        <p14:creationId xmlns:p14="http://schemas.microsoft.com/office/powerpoint/2010/main" val="821619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D01BC8-E474-469D-9147-358ED5ED6A1B}" type="slidenum">
              <a:rPr lang="en-GB" altLang="en-US"/>
              <a:pPr>
                <a:spcBef>
                  <a:spcPct val="0"/>
                </a:spcBef>
              </a:pPr>
              <a:t>31</a:t>
            </a:fld>
            <a:endParaRPr lang="en-GB" altLang="en-US"/>
          </a:p>
        </p:txBody>
      </p:sp>
    </p:spTree>
    <p:extLst>
      <p:ext uri="{BB962C8B-B14F-4D97-AF65-F5344CB8AC3E}">
        <p14:creationId xmlns:p14="http://schemas.microsoft.com/office/powerpoint/2010/main" val="821619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D01BC8-E474-469D-9147-358ED5ED6A1B}" type="slidenum">
              <a:rPr lang="en-GB" altLang="en-US"/>
              <a:pPr>
                <a:spcBef>
                  <a:spcPct val="0"/>
                </a:spcBef>
              </a:pPr>
              <a:t>32</a:t>
            </a:fld>
            <a:endParaRPr lang="en-GB" altLang="en-US"/>
          </a:p>
        </p:txBody>
      </p:sp>
    </p:spTree>
    <p:extLst>
      <p:ext uri="{BB962C8B-B14F-4D97-AF65-F5344CB8AC3E}">
        <p14:creationId xmlns:p14="http://schemas.microsoft.com/office/powerpoint/2010/main" val="3738444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table take one</a:t>
            </a:r>
            <a:r>
              <a:rPr lang="en-US" baseline="0" dirty="0" smtClean="0"/>
              <a:t> of the questions and discuss. Then share with the class. Think, Pair, Share.</a:t>
            </a:r>
            <a:endParaRPr lang="en-US" dirty="0"/>
          </a:p>
        </p:txBody>
      </p:sp>
      <p:sp>
        <p:nvSpPr>
          <p:cNvPr id="4" name="Slide Number Placeholder 3"/>
          <p:cNvSpPr>
            <a:spLocks noGrp="1"/>
          </p:cNvSpPr>
          <p:nvPr>
            <p:ph type="sldNum" sz="quarter" idx="10"/>
          </p:nvPr>
        </p:nvSpPr>
        <p:spPr/>
        <p:txBody>
          <a:bodyPr/>
          <a:lstStyle/>
          <a:p>
            <a:pPr>
              <a:defRPr/>
            </a:pPr>
            <a:fld id="{204A40AF-8B4D-4F7B-BD2F-630925398F2D}" type="slidenum">
              <a:rPr lang="en-GB" altLang="en-US" smtClean="0"/>
              <a:pPr>
                <a:defRPr/>
              </a:pPr>
              <a:t>11</a:t>
            </a:fld>
            <a:endParaRPr lang="en-GB" altLang="en-US"/>
          </a:p>
        </p:txBody>
      </p:sp>
    </p:spTree>
    <p:extLst>
      <p:ext uri="{BB962C8B-B14F-4D97-AF65-F5344CB8AC3E}">
        <p14:creationId xmlns:p14="http://schemas.microsoft.com/office/powerpoint/2010/main" val="1234974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D01BC8-E474-469D-9147-358ED5ED6A1B}" type="slidenum">
              <a:rPr lang="en-GB" altLang="en-US"/>
              <a:pPr>
                <a:spcBef>
                  <a:spcPct val="0"/>
                </a:spcBef>
              </a:pPr>
              <a:t>33</a:t>
            </a:fld>
            <a:endParaRPr lang="en-GB" altLang="en-US"/>
          </a:p>
        </p:txBody>
      </p:sp>
    </p:spTree>
    <p:extLst>
      <p:ext uri="{BB962C8B-B14F-4D97-AF65-F5344CB8AC3E}">
        <p14:creationId xmlns:p14="http://schemas.microsoft.com/office/powerpoint/2010/main" val="821619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D01BC8-E474-469D-9147-358ED5ED6A1B}" type="slidenum">
              <a:rPr lang="en-GB" altLang="en-US"/>
              <a:pPr>
                <a:spcBef>
                  <a:spcPct val="0"/>
                </a:spcBef>
              </a:pPr>
              <a:t>34</a:t>
            </a:fld>
            <a:endParaRPr lang="en-GB" altLang="en-US"/>
          </a:p>
        </p:txBody>
      </p:sp>
    </p:spTree>
    <p:extLst>
      <p:ext uri="{BB962C8B-B14F-4D97-AF65-F5344CB8AC3E}">
        <p14:creationId xmlns:p14="http://schemas.microsoft.com/office/powerpoint/2010/main" val="2284267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D01BC8-E474-469D-9147-358ED5ED6A1B}" type="slidenum">
              <a:rPr lang="en-GB" altLang="en-US"/>
              <a:pPr>
                <a:spcBef>
                  <a:spcPct val="0"/>
                </a:spcBef>
              </a:pPr>
              <a:t>35</a:t>
            </a:fld>
            <a:endParaRPr lang="en-GB" altLang="en-US"/>
          </a:p>
        </p:txBody>
      </p:sp>
    </p:spTree>
    <p:extLst>
      <p:ext uri="{BB962C8B-B14F-4D97-AF65-F5344CB8AC3E}">
        <p14:creationId xmlns:p14="http://schemas.microsoft.com/office/powerpoint/2010/main" val="821619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D01BC8-E474-469D-9147-358ED5ED6A1B}" type="slidenum">
              <a:rPr lang="en-GB" altLang="en-US"/>
              <a:pPr>
                <a:spcBef>
                  <a:spcPct val="0"/>
                </a:spcBef>
              </a:pPr>
              <a:t>36</a:t>
            </a:fld>
            <a:endParaRPr lang="en-GB" altLang="en-US"/>
          </a:p>
        </p:txBody>
      </p:sp>
    </p:spTree>
    <p:extLst>
      <p:ext uri="{BB962C8B-B14F-4D97-AF65-F5344CB8AC3E}">
        <p14:creationId xmlns:p14="http://schemas.microsoft.com/office/powerpoint/2010/main" val="2698334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4A40AF-8B4D-4F7B-BD2F-630925398F2D}" type="slidenum">
              <a:rPr lang="en-GB" altLang="en-US" smtClean="0"/>
              <a:pPr>
                <a:defRPr/>
              </a:pPr>
              <a:t>37</a:t>
            </a:fld>
            <a:endParaRPr lang="en-GB" altLang="en-US"/>
          </a:p>
        </p:txBody>
      </p:sp>
    </p:spTree>
    <p:extLst>
      <p:ext uri="{BB962C8B-B14F-4D97-AF65-F5344CB8AC3E}">
        <p14:creationId xmlns:p14="http://schemas.microsoft.com/office/powerpoint/2010/main" val="1538410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http://socialnetworking.procon.org/</a:t>
            </a:r>
          </a:p>
          <a:p>
            <a:endParaRPr lang="en-US" dirty="0" smtClean="0"/>
          </a:p>
          <a:p>
            <a:r>
              <a:rPr lang="en-US" dirty="0" smtClean="0"/>
              <a:t>http://friendship.about.com/od/Social_Networking/tp/Ways-Social-Networking-Ruins-Friendship.htm</a:t>
            </a:r>
          </a:p>
          <a:p>
            <a:endParaRPr lang="en-US" dirty="0" smtClean="0"/>
          </a:p>
          <a:p>
            <a:r>
              <a:rPr lang="en-US" dirty="0" smtClean="0"/>
              <a:t>http://www.cbc.ca/news/health/social-media-affecting-teens-concepts-of-friendship-intimacy-1.2543158</a:t>
            </a:r>
          </a:p>
          <a:p>
            <a:endParaRPr lang="en-US" dirty="0"/>
          </a:p>
        </p:txBody>
      </p:sp>
      <p:sp>
        <p:nvSpPr>
          <p:cNvPr id="4" name="Slide Number Placeholder 3"/>
          <p:cNvSpPr>
            <a:spLocks noGrp="1"/>
          </p:cNvSpPr>
          <p:nvPr>
            <p:ph type="sldNum" sz="quarter" idx="10"/>
          </p:nvPr>
        </p:nvSpPr>
        <p:spPr/>
        <p:txBody>
          <a:bodyPr/>
          <a:lstStyle/>
          <a:p>
            <a:pPr>
              <a:defRPr/>
            </a:pPr>
            <a:fld id="{204A40AF-8B4D-4F7B-BD2F-630925398F2D}" type="slidenum">
              <a:rPr lang="en-GB" altLang="en-US" smtClean="0"/>
              <a:pPr>
                <a:defRPr/>
              </a:pPr>
              <a:t>38</a:t>
            </a:fld>
            <a:endParaRPr lang="en-GB" altLang="en-US"/>
          </a:p>
        </p:txBody>
      </p:sp>
    </p:spTree>
    <p:extLst>
      <p:ext uri="{BB962C8B-B14F-4D97-AF65-F5344CB8AC3E}">
        <p14:creationId xmlns:p14="http://schemas.microsoft.com/office/powerpoint/2010/main" val="1057243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careful of what you put into print/photo’s online. Once it is out there it is out there</a:t>
            </a:r>
            <a:r>
              <a:rPr lang="en-US" baseline="0" dirty="0" smtClean="0"/>
              <a:t> and there is NO retrieval. DO NOT put anything online that you would not say to the person face-to-face. Think about the consequences of what you put online- How is it going to make others feel? Is it really important to post? Could it impact someone’s future? Could it impact your future? </a:t>
            </a:r>
          </a:p>
          <a:p>
            <a:endParaRPr lang="en-US" baseline="0" dirty="0" smtClean="0"/>
          </a:p>
          <a:p>
            <a:r>
              <a:rPr lang="en-US" baseline="0" dirty="0" smtClean="0"/>
              <a:t>This is where we can reinforce Passive, Aggressive, Assertive behaviors.</a:t>
            </a:r>
            <a:endParaRPr lang="en-US" dirty="0"/>
          </a:p>
        </p:txBody>
      </p:sp>
      <p:sp>
        <p:nvSpPr>
          <p:cNvPr id="4" name="Slide Number Placeholder 3"/>
          <p:cNvSpPr>
            <a:spLocks noGrp="1"/>
          </p:cNvSpPr>
          <p:nvPr>
            <p:ph type="sldNum" sz="quarter" idx="10"/>
          </p:nvPr>
        </p:nvSpPr>
        <p:spPr/>
        <p:txBody>
          <a:bodyPr/>
          <a:lstStyle/>
          <a:p>
            <a:pPr>
              <a:defRPr/>
            </a:pPr>
            <a:fld id="{204A40AF-8B4D-4F7B-BD2F-630925398F2D}" type="slidenum">
              <a:rPr lang="en-GB" altLang="en-US" smtClean="0"/>
              <a:pPr>
                <a:defRPr/>
              </a:pPr>
              <a:t>39</a:t>
            </a:fld>
            <a:endParaRPr lang="en-GB" altLang="en-US"/>
          </a:p>
        </p:txBody>
      </p:sp>
    </p:spTree>
    <p:extLst>
      <p:ext uri="{BB962C8B-B14F-4D97-AF65-F5344CB8AC3E}">
        <p14:creationId xmlns:p14="http://schemas.microsoft.com/office/powerpoint/2010/main" val="3129707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careful of what you put into print/photo’s online. Once it is out there it is out there</a:t>
            </a:r>
            <a:r>
              <a:rPr lang="en-US" baseline="0" dirty="0" smtClean="0"/>
              <a:t> and there is NO retrieval. DO NOT put anything online that you would not say to the person face-to-face. Think about the consequences of what you put online- How is it going to make others feel? Is it really important to post? Could it impact someone’s future? Could it impact your future? </a:t>
            </a:r>
          </a:p>
          <a:p>
            <a:endParaRPr lang="en-US" baseline="0" dirty="0" smtClean="0"/>
          </a:p>
          <a:p>
            <a:r>
              <a:rPr lang="en-US" baseline="0" dirty="0" smtClean="0"/>
              <a:t>This is where we can reinforce Passive, Aggressive, Assertive behaviors.</a:t>
            </a:r>
            <a:endParaRPr lang="en-US" dirty="0"/>
          </a:p>
        </p:txBody>
      </p:sp>
      <p:sp>
        <p:nvSpPr>
          <p:cNvPr id="4" name="Slide Number Placeholder 3"/>
          <p:cNvSpPr>
            <a:spLocks noGrp="1"/>
          </p:cNvSpPr>
          <p:nvPr>
            <p:ph type="sldNum" sz="quarter" idx="10"/>
          </p:nvPr>
        </p:nvSpPr>
        <p:spPr/>
        <p:txBody>
          <a:bodyPr/>
          <a:lstStyle/>
          <a:p>
            <a:pPr>
              <a:defRPr/>
            </a:pPr>
            <a:fld id="{204A40AF-8B4D-4F7B-BD2F-630925398F2D}" type="slidenum">
              <a:rPr lang="en-GB" altLang="en-US" smtClean="0"/>
              <a:pPr>
                <a:defRPr/>
              </a:pPr>
              <a:t>40</a:t>
            </a:fld>
            <a:endParaRPr lang="en-GB" altLang="en-US"/>
          </a:p>
        </p:txBody>
      </p:sp>
    </p:spTree>
    <p:extLst>
      <p:ext uri="{BB962C8B-B14F-4D97-AF65-F5344CB8AC3E}">
        <p14:creationId xmlns:p14="http://schemas.microsoft.com/office/powerpoint/2010/main" val="1617079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careful of what you put into print/photo’s online. Once it is out there it is out there</a:t>
            </a:r>
            <a:r>
              <a:rPr lang="en-US" baseline="0" dirty="0" smtClean="0"/>
              <a:t> and there is NO retrieval. DO NOT put anything online that you would not say to the person face-to-face. Think about the consequences of what you put online- How is it going to make others feel? Is it really important to post? Could it impact someone’s future? Could it impact your future? </a:t>
            </a:r>
          </a:p>
          <a:p>
            <a:endParaRPr lang="en-US" baseline="0" dirty="0" smtClean="0"/>
          </a:p>
          <a:p>
            <a:r>
              <a:rPr lang="en-US" baseline="0" dirty="0" smtClean="0"/>
              <a:t>This is where we can reinforce Passive, Aggressive, Assertive behaviors.</a:t>
            </a:r>
            <a:endParaRPr lang="en-US" dirty="0"/>
          </a:p>
        </p:txBody>
      </p:sp>
      <p:sp>
        <p:nvSpPr>
          <p:cNvPr id="4" name="Slide Number Placeholder 3"/>
          <p:cNvSpPr>
            <a:spLocks noGrp="1"/>
          </p:cNvSpPr>
          <p:nvPr>
            <p:ph type="sldNum" sz="quarter" idx="10"/>
          </p:nvPr>
        </p:nvSpPr>
        <p:spPr/>
        <p:txBody>
          <a:bodyPr/>
          <a:lstStyle/>
          <a:p>
            <a:pPr>
              <a:defRPr/>
            </a:pPr>
            <a:fld id="{204A40AF-8B4D-4F7B-BD2F-630925398F2D}" type="slidenum">
              <a:rPr lang="en-GB" altLang="en-US" smtClean="0"/>
              <a:pPr>
                <a:defRPr/>
              </a:pPr>
              <a:t>41</a:t>
            </a:fld>
            <a:endParaRPr lang="en-GB" altLang="en-US"/>
          </a:p>
        </p:txBody>
      </p:sp>
    </p:spTree>
    <p:extLst>
      <p:ext uri="{BB962C8B-B14F-4D97-AF65-F5344CB8AC3E}">
        <p14:creationId xmlns:p14="http://schemas.microsoft.com/office/powerpoint/2010/main" val="982500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careful of what you put into print/photo’s online. Once it is out there it is out there</a:t>
            </a:r>
            <a:r>
              <a:rPr lang="en-US" baseline="0" dirty="0" smtClean="0"/>
              <a:t> and there is NO retrieval. DO NOT put anything online that you would not say to the person face-to-face. Think about the consequences of what you put online- How is it going to make others feel? Is it really important to post? Could it impact someone’s future? Could it impact your future? </a:t>
            </a:r>
          </a:p>
          <a:p>
            <a:endParaRPr lang="en-US" baseline="0" dirty="0" smtClean="0"/>
          </a:p>
          <a:p>
            <a:r>
              <a:rPr lang="en-US" baseline="0" dirty="0" smtClean="0"/>
              <a:t>This is where we can reinforce Passive, Aggressive, Assertive behaviors.</a:t>
            </a:r>
            <a:endParaRPr lang="en-US" dirty="0"/>
          </a:p>
        </p:txBody>
      </p:sp>
      <p:sp>
        <p:nvSpPr>
          <p:cNvPr id="4" name="Slide Number Placeholder 3"/>
          <p:cNvSpPr>
            <a:spLocks noGrp="1"/>
          </p:cNvSpPr>
          <p:nvPr>
            <p:ph type="sldNum" sz="quarter" idx="10"/>
          </p:nvPr>
        </p:nvSpPr>
        <p:spPr/>
        <p:txBody>
          <a:bodyPr/>
          <a:lstStyle/>
          <a:p>
            <a:pPr>
              <a:defRPr/>
            </a:pPr>
            <a:fld id="{204A40AF-8B4D-4F7B-BD2F-630925398F2D}" type="slidenum">
              <a:rPr lang="en-GB" altLang="en-US" smtClean="0"/>
              <a:pPr>
                <a:defRPr/>
              </a:pPr>
              <a:t>42</a:t>
            </a:fld>
            <a:endParaRPr lang="en-GB" altLang="en-US"/>
          </a:p>
        </p:txBody>
      </p:sp>
    </p:spTree>
    <p:extLst>
      <p:ext uri="{BB962C8B-B14F-4D97-AF65-F5344CB8AC3E}">
        <p14:creationId xmlns:p14="http://schemas.microsoft.com/office/powerpoint/2010/main" val="2614999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4A40AF-8B4D-4F7B-BD2F-630925398F2D}" type="slidenum">
              <a:rPr lang="en-GB" altLang="en-US" smtClean="0"/>
              <a:pPr>
                <a:defRPr/>
              </a:pPr>
              <a:t>12</a:t>
            </a:fld>
            <a:endParaRPr lang="en-GB" altLang="en-US"/>
          </a:p>
        </p:txBody>
      </p:sp>
    </p:spTree>
    <p:extLst>
      <p:ext uri="{BB962C8B-B14F-4D97-AF65-F5344CB8AC3E}">
        <p14:creationId xmlns:p14="http://schemas.microsoft.com/office/powerpoint/2010/main" val="3629705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4A40AF-8B4D-4F7B-BD2F-630925398F2D}" type="slidenum">
              <a:rPr lang="en-GB" altLang="en-US" smtClean="0"/>
              <a:pPr>
                <a:defRPr/>
              </a:pPr>
              <a:t>13</a:t>
            </a:fld>
            <a:endParaRPr lang="en-GB" altLang="en-US"/>
          </a:p>
        </p:txBody>
      </p:sp>
    </p:spTree>
    <p:extLst>
      <p:ext uri="{BB962C8B-B14F-4D97-AF65-F5344CB8AC3E}">
        <p14:creationId xmlns:p14="http://schemas.microsoft.com/office/powerpoint/2010/main" val="1392138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4A40AF-8B4D-4F7B-BD2F-630925398F2D}" type="slidenum">
              <a:rPr lang="en-GB" altLang="en-US" smtClean="0"/>
              <a:pPr>
                <a:defRPr/>
              </a:pPr>
              <a:t>16</a:t>
            </a:fld>
            <a:endParaRPr lang="en-GB" altLang="en-US"/>
          </a:p>
        </p:txBody>
      </p:sp>
    </p:spTree>
    <p:extLst>
      <p:ext uri="{BB962C8B-B14F-4D97-AF65-F5344CB8AC3E}">
        <p14:creationId xmlns:p14="http://schemas.microsoft.com/office/powerpoint/2010/main" val="1121119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4A40AF-8B4D-4F7B-BD2F-630925398F2D}" type="slidenum">
              <a:rPr lang="en-GB" altLang="en-US" smtClean="0"/>
              <a:pPr>
                <a:defRPr/>
              </a:pPr>
              <a:t>17</a:t>
            </a:fld>
            <a:endParaRPr lang="en-GB" altLang="en-US"/>
          </a:p>
        </p:txBody>
      </p:sp>
    </p:spTree>
    <p:extLst>
      <p:ext uri="{BB962C8B-B14F-4D97-AF65-F5344CB8AC3E}">
        <p14:creationId xmlns:p14="http://schemas.microsoft.com/office/powerpoint/2010/main" val="2045304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4A40AF-8B4D-4F7B-BD2F-630925398F2D}" type="slidenum">
              <a:rPr lang="en-GB" altLang="en-US" smtClean="0"/>
              <a:pPr>
                <a:defRPr/>
              </a:pPr>
              <a:t>18</a:t>
            </a:fld>
            <a:endParaRPr lang="en-GB" altLang="en-US"/>
          </a:p>
        </p:txBody>
      </p:sp>
    </p:spTree>
    <p:extLst>
      <p:ext uri="{BB962C8B-B14F-4D97-AF65-F5344CB8AC3E}">
        <p14:creationId xmlns:p14="http://schemas.microsoft.com/office/powerpoint/2010/main" val="10518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4A40AF-8B4D-4F7B-BD2F-630925398F2D}" type="slidenum">
              <a:rPr lang="en-GB" altLang="en-US" smtClean="0"/>
              <a:pPr>
                <a:defRPr/>
              </a:pPr>
              <a:t>19</a:t>
            </a:fld>
            <a:endParaRPr lang="en-GB" altLang="en-US"/>
          </a:p>
        </p:txBody>
      </p:sp>
    </p:spTree>
    <p:extLst>
      <p:ext uri="{BB962C8B-B14F-4D97-AF65-F5344CB8AC3E}">
        <p14:creationId xmlns:p14="http://schemas.microsoft.com/office/powerpoint/2010/main" val="3568785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4A40AF-8B4D-4F7B-BD2F-630925398F2D}" type="slidenum">
              <a:rPr lang="en-GB" altLang="en-US" smtClean="0"/>
              <a:pPr>
                <a:defRPr/>
              </a:pPr>
              <a:t>20</a:t>
            </a:fld>
            <a:endParaRPr lang="en-GB" altLang="en-US"/>
          </a:p>
        </p:txBody>
      </p:sp>
    </p:spTree>
    <p:extLst>
      <p:ext uri="{BB962C8B-B14F-4D97-AF65-F5344CB8AC3E}">
        <p14:creationId xmlns:p14="http://schemas.microsoft.com/office/powerpoint/2010/main" val="66641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805A8E3-46F3-44C3-8ECE-2E633AAA3502}" type="datetimeFigureOut">
              <a:rPr lang="en-GB"/>
              <a:pPr>
                <a:defRPr/>
              </a:pPr>
              <a:t>10/08/2015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04F3EA1-925F-4BEC-9468-F43BFCB0D893}" type="slidenum">
              <a:rPr lang="en-GB" altLang="en-US"/>
              <a:pPr>
                <a:defRPr/>
              </a:pPr>
              <a:t>‹#›</a:t>
            </a:fld>
            <a:endParaRPr lang="en-GB" altLang="en-US"/>
          </a:p>
        </p:txBody>
      </p:sp>
    </p:spTree>
    <p:extLst>
      <p:ext uri="{BB962C8B-B14F-4D97-AF65-F5344CB8AC3E}">
        <p14:creationId xmlns:p14="http://schemas.microsoft.com/office/powerpoint/2010/main" val="1754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E62CEFE-470B-4FD4-81FD-4755CDEA6B56}" type="datetimeFigureOut">
              <a:rPr lang="en-GB"/>
              <a:pPr>
                <a:defRPr/>
              </a:pPr>
              <a:t>10/08/2015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9F2ACF7-CBE2-48BB-A57A-7F2FB37483D3}" type="slidenum">
              <a:rPr lang="en-GB" altLang="en-US"/>
              <a:pPr>
                <a:defRPr/>
              </a:pPr>
              <a:t>‹#›</a:t>
            </a:fld>
            <a:endParaRPr lang="en-GB" altLang="en-US"/>
          </a:p>
        </p:txBody>
      </p:sp>
    </p:spTree>
    <p:extLst>
      <p:ext uri="{BB962C8B-B14F-4D97-AF65-F5344CB8AC3E}">
        <p14:creationId xmlns:p14="http://schemas.microsoft.com/office/powerpoint/2010/main" val="314243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3D80CFB-9D6F-4F48-9C46-CEA41BAD61BD}" type="datetimeFigureOut">
              <a:rPr lang="en-GB"/>
              <a:pPr>
                <a:defRPr/>
              </a:pPr>
              <a:t>10/08/2015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93990AC-6B33-4461-B7E6-8D2CF2E3C719}" type="slidenum">
              <a:rPr lang="en-GB" altLang="en-US"/>
              <a:pPr>
                <a:defRPr/>
              </a:pPr>
              <a:t>‹#›</a:t>
            </a:fld>
            <a:endParaRPr lang="en-GB" altLang="en-US"/>
          </a:p>
        </p:txBody>
      </p:sp>
    </p:spTree>
    <p:extLst>
      <p:ext uri="{BB962C8B-B14F-4D97-AF65-F5344CB8AC3E}">
        <p14:creationId xmlns:p14="http://schemas.microsoft.com/office/powerpoint/2010/main" val="3172505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6DC1382-F4CE-4AEC-91AA-4F7B56AF8286}" type="datetimeFigureOut">
              <a:rPr lang="en-GB"/>
              <a:pPr>
                <a:defRPr/>
              </a:pPr>
              <a:t>10/08/2015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9B9B2BC-584A-41BF-8EA2-BD15E19DF2B8}" type="slidenum">
              <a:rPr lang="en-GB" altLang="en-US"/>
              <a:pPr>
                <a:defRPr/>
              </a:pPr>
              <a:t>‹#›</a:t>
            </a:fld>
            <a:endParaRPr lang="en-GB" altLang="en-US"/>
          </a:p>
        </p:txBody>
      </p:sp>
    </p:spTree>
    <p:extLst>
      <p:ext uri="{BB962C8B-B14F-4D97-AF65-F5344CB8AC3E}">
        <p14:creationId xmlns:p14="http://schemas.microsoft.com/office/powerpoint/2010/main" val="245656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2BBD2F7-124D-4D6F-9BCD-B884CD651EF7}" type="datetimeFigureOut">
              <a:rPr lang="en-GB"/>
              <a:pPr>
                <a:defRPr/>
              </a:pPr>
              <a:t>10/08/2015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50FED77-7863-4E6D-AB6A-BFBE2ED62C34}" type="slidenum">
              <a:rPr lang="en-GB" altLang="en-US"/>
              <a:pPr>
                <a:defRPr/>
              </a:pPr>
              <a:t>‹#›</a:t>
            </a:fld>
            <a:endParaRPr lang="en-GB" altLang="en-US"/>
          </a:p>
        </p:txBody>
      </p:sp>
    </p:spTree>
    <p:extLst>
      <p:ext uri="{BB962C8B-B14F-4D97-AF65-F5344CB8AC3E}">
        <p14:creationId xmlns:p14="http://schemas.microsoft.com/office/powerpoint/2010/main" val="286650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29FB28FF-F557-478A-9753-42B1EE2B4875}" type="datetimeFigureOut">
              <a:rPr lang="en-GB"/>
              <a:pPr>
                <a:defRPr/>
              </a:pPr>
              <a:t>10/08/2015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74146C9-9A23-4F45-BFFC-C6E57651EC0A}" type="slidenum">
              <a:rPr lang="en-GB" altLang="en-US"/>
              <a:pPr>
                <a:defRPr/>
              </a:pPr>
              <a:t>‹#›</a:t>
            </a:fld>
            <a:endParaRPr lang="en-GB" altLang="en-US"/>
          </a:p>
        </p:txBody>
      </p:sp>
    </p:spTree>
    <p:extLst>
      <p:ext uri="{BB962C8B-B14F-4D97-AF65-F5344CB8AC3E}">
        <p14:creationId xmlns:p14="http://schemas.microsoft.com/office/powerpoint/2010/main" val="265028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A9796AA6-716B-4FE0-95EB-FA75F46BAF41}" type="datetimeFigureOut">
              <a:rPr lang="en-GB"/>
              <a:pPr>
                <a:defRPr/>
              </a:pPr>
              <a:t>10/08/2015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82C8D1F-C476-4C08-8E9A-8319D579109E}" type="slidenum">
              <a:rPr lang="en-GB" altLang="en-US"/>
              <a:pPr>
                <a:defRPr/>
              </a:pPr>
              <a:t>‹#›</a:t>
            </a:fld>
            <a:endParaRPr lang="en-GB" altLang="en-US"/>
          </a:p>
        </p:txBody>
      </p:sp>
    </p:spTree>
    <p:extLst>
      <p:ext uri="{BB962C8B-B14F-4D97-AF65-F5344CB8AC3E}">
        <p14:creationId xmlns:p14="http://schemas.microsoft.com/office/powerpoint/2010/main" val="2089473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5CB287F-2BBE-4517-A8A1-7E84D5515C5D}" type="datetimeFigureOut">
              <a:rPr lang="en-GB"/>
              <a:pPr>
                <a:defRPr/>
              </a:pPr>
              <a:t>10/08/2015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731B665-A397-4DA2-BFE3-5914BD3B83AD}" type="slidenum">
              <a:rPr lang="en-GB" altLang="en-US"/>
              <a:pPr>
                <a:defRPr/>
              </a:pPr>
              <a:t>‹#›</a:t>
            </a:fld>
            <a:endParaRPr lang="en-GB" altLang="en-US"/>
          </a:p>
        </p:txBody>
      </p:sp>
    </p:spTree>
    <p:extLst>
      <p:ext uri="{BB962C8B-B14F-4D97-AF65-F5344CB8AC3E}">
        <p14:creationId xmlns:p14="http://schemas.microsoft.com/office/powerpoint/2010/main" val="309401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E0A2F5-F83D-45A0-87ED-F54377F8F62F}" type="datetimeFigureOut">
              <a:rPr lang="en-GB"/>
              <a:pPr>
                <a:defRPr/>
              </a:pPr>
              <a:t>10/08/2015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0E2B2CA-E790-4C01-9E40-E07709A1EA22}" type="slidenum">
              <a:rPr lang="en-GB" altLang="en-US"/>
              <a:pPr>
                <a:defRPr/>
              </a:pPr>
              <a:t>‹#›</a:t>
            </a:fld>
            <a:endParaRPr lang="en-GB" altLang="en-US"/>
          </a:p>
        </p:txBody>
      </p:sp>
    </p:spTree>
    <p:extLst>
      <p:ext uri="{BB962C8B-B14F-4D97-AF65-F5344CB8AC3E}">
        <p14:creationId xmlns:p14="http://schemas.microsoft.com/office/powerpoint/2010/main" val="105761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4EE9EF-D742-47B7-8BD2-3C280A6D6636}" type="datetimeFigureOut">
              <a:rPr lang="en-GB"/>
              <a:pPr>
                <a:defRPr/>
              </a:pPr>
              <a:t>10/08/2015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FA17D4A-ADDC-4D51-AB98-4D25DEA0AE4F}" type="slidenum">
              <a:rPr lang="en-GB" altLang="en-US"/>
              <a:pPr>
                <a:defRPr/>
              </a:pPr>
              <a:t>‹#›</a:t>
            </a:fld>
            <a:endParaRPr lang="en-GB" altLang="en-US"/>
          </a:p>
        </p:txBody>
      </p:sp>
    </p:spTree>
    <p:extLst>
      <p:ext uri="{BB962C8B-B14F-4D97-AF65-F5344CB8AC3E}">
        <p14:creationId xmlns:p14="http://schemas.microsoft.com/office/powerpoint/2010/main" val="46580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2C1FFC-7CF1-47E8-9546-0BEC914A38E2}" type="datetimeFigureOut">
              <a:rPr lang="en-GB"/>
              <a:pPr>
                <a:defRPr/>
              </a:pPr>
              <a:t>10/08/2015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107A6E3-0954-4AA3-8CED-537EF526A7A1}" type="slidenum">
              <a:rPr lang="en-GB" altLang="en-US"/>
              <a:pPr>
                <a:defRPr/>
              </a:pPr>
              <a:t>‹#›</a:t>
            </a:fld>
            <a:endParaRPr lang="en-GB" altLang="en-US"/>
          </a:p>
        </p:txBody>
      </p:sp>
    </p:spTree>
    <p:extLst>
      <p:ext uri="{BB962C8B-B14F-4D97-AF65-F5344CB8AC3E}">
        <p14:creationId xmlns:p14="http://schemas.microsoft.com/office/powerpoint/2010/main" val="3496274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BD38B6E-506B-4AE0-A6C6-F011245E7864}" type="datetimeFigureOut">
              <a:rPr lang="en-GB"/>
              <a:pPr>
                <a:defRPr/>
              </a:pPr>
              <a:t>10/08/2015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E20DD158-FA4B-4FD0-9B66-97938C84B18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wmf"/><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wmf"/><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wmf"/><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w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wmf"/><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2.wmf"/><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2.wmf"/><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2.wmf"/><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2.wmf"/><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2.wmf"/><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2.wmf"/><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07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207"/>
          <p:cNvGrpSpPr>
            <a:grpSpLocks noChangeAspect="1"/>
          </p:cNvGrpSpPr>
          <p:nvPr/>
        </p:nvGrpSpPr>
        <p:grpSpPr bwMode="auto">
          <a:xfrm>
            <a:off x="1619250" y="1184275"/>
            <a:ext cx="5832475" cy="158750"/>
            <a:chOff x="962" y="2108"/>
            <a:chExt cx="3836" cy="104"/>
          </a:xfrm>
        </p:grpSpPr>
        <p:sp>
          <p:nvSpPr>
            <p:cNvPr id="3081"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082"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3083"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4"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3085"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6"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7"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8"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9"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0"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1"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2"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3"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4"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5"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6"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7"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8"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9"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0"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1"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2"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3"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4"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230" name="TextBox 1229"/>
          <p:cNvSpPr txBox="1"/>
          <p:nvPr/>
        </p:nvSpPr>
        <p:spPr>
          <a:xfrm>
            <a:off x="2438421" y="2132856"/>
            <a:ext cx="4318810" cy="2308324"/>
          </a:xfrm>
          <a:prstGeom prst="rect">
            <a:avLst/>
          </a:prstGeom>
          <a:noFill/>
        </p:spPr>
        <p:txBody>
          <a:bodyPr wrap="none">
            <a:spAutoFit/>
          </a:bodyPr>
          <a:lstStyle/>
          <a:p>
            <a:pPr algn="ctr" eaLnBrk="1" fontAlgn="auto" hangingPunct="1">
              <a:spcBef>
                <a:spcPts val="0"/>
              </a:spcBef>
              <a:spcAft>
                <a:spcPts val="0"/>
              </a:spcAft>
              <a:defRPr/>
            </a:pPr>
            <a:r>
              <a:rPr lang="en-GB" sz="4800" b="1" dirty="0" smtClean="0">
                <a:solidFill>
                  <a:schemeClr val="tx2">
                    <a:lumMod val="50000"/>
                  </a:schemeClr>
                </a:solidFill>
                <a:latin typeface="+mn-lt"/>
                <a:cs typeface="+mn-cs"/>
              </a:rPr>
              <a:t>Types of Friends</a:t>
            </a:r>
          </a:p>
          <a:p>
            <a:pPr algn="ctr" eaLnBrk="1" fontAlgn="auto" hangingPunct="1">
              <a:spcBef>
                <a:spcPts val="0"/>
              </a:spcBef>
              <a:spcAft>
                <a:spcPts val="0"/>
              </a:spcAft>
              <a:defRPr/>
            </a:pPr>
            <a:r>
              <a:rPr lang="en-GB" sz="4800" b="1" dirty="0" smtClean="0">
                <a:solidFill>
                  <a:schemeClr val="tx2">
                    <a:lumMod val="50000"/>
                  </a:schemeClr>
                </a:solidFill>
                <a:latin typeface="+mn-lt"/>
                <a:cs typeface="+mn-cs"/>
              </a:rPr>
              <a:t>And</a:t>
            </a:r>
          </a:p>
          <a:p>
            <a:pPr algn="ctr" eaLnBrk="1" fontAlgn="auto" hangingPunct="1">
              <a:spcBef>
                <a:spcPts val="0"/>
              </a:spcBef>
              <a:spcAft>
                <a:spcPts val="0"/>
              </a:spcAft>
              <a:defRPr/>
            </a:pPr>
            <a:r>
              <a:rPr lang="en-GB" sz="4800" b="1" dirty="0" smtClean="0">
                <a:solidFill>
                  <a:schemeClr val="tx2">
                    <a:lumMod val="50000"/>
                  </a:schemeClr>
                </a:solidFill>
                <a:latin typeface="+mn-lt"/>
                <a:cs typeface="+mn-cs"/>
              </a:rPr>
              <a:t>Social Media</a:t>
            </a:r>
            <a:endParaRPr lang="en-GB" sz="4800" b="1" dirty="0">
              <a:solidFill>
                <a:schemeClr val="tx2">
                  <a:lumMod val="50000"/>
                </a:schemeClr>
              </a:solidFill>
              <a:latin typeface="+mn-lt"/>
              <a:cs typeface="+mn-cs"/>
            </a:endParaRPr>
          </a:p>
        </p:txBody>
      </p:sp>
      <p:pic>
        <p:nvPicPr>
          <p:cNvPr id="307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3713" y="3770313"/>
            <a:ext cx="28416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3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4213" y="3741738"/>
            <a:ext cx="2840038"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0" y="4521894"/>
            <a:ext cx="4572000" cy="923330"/>
          </a:xfrm>
          <a:prstGeom prst="rect">
            <a:avLst/>
          </a:prstGeom>
        </p:spPr>
        <p:txBody>
          <a:bodyPr>
            <a:spAutoFit/>
          </a:bodyPr>
          <a:lstStyle/>
          <a:p>
            <a:pPr algn="ctr"/>
            <a:r>
              <a:rPr lang="en-US" dirty="0"/>
              <a:t>On the front of </a:t>
            </a:r>
            <a:r>
              <a:rPr lang="en-US" dirty="0" smtClean="0"/>
              <a:t>this unit in the packet, </a:t>
            </a:r>
            <a:r>
              <a:rPr lang="en-US" dirty="0"/>
              <a:t>write at least 3 </a:t>
            </a:r>
            <a:r>
              <a:rPr lang="en-US" dirty="0" smtClean="0"/>
              <a:t>qualities </a:t>
            </a:r>
            <a:r>
              <a:rPr lang="en-US" dirty="0"/>
              <a:t>you think a “good” friend should have.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1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3712" y="3770313"/>
            <a:ext cx="28416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187870" y="1238250"/>
            <a:ext cx="4768293" cy="646331"/>
          </a:xfrm>
          <a:prstGeom prst="rect">
            <a:avLst/>
          </a:prstGeom>
          <a:noFill/>
        </p:spPr>
        <p:txBody>
          <a:bodyPr wrap="none">
            <a:spAutoFit/>
          </a:bodyPr>
          <a:lstStyle/>
          <a:p>
            <a:pPr algn="ctr" eaLnBrk="1" fontAlgn="auto" hangingPunct="1">
              <a:spcBef>
                <a:spcPts val="0"/>
              </a:spcBef>
              <a:spcAft>
                <a:spcPts val="0"/>
              </a:spcAft>
              <a:defRPr/>
            </a:pPr>
            <a:r>
              <a:rPr lang="en-GB" sz="3600" b="1" dirty="0" smtClean="0">
                <a:solidFill>
                  <a:schemeClr val="tx2">
                    <a:lumMod val="50000"/>
                  </a:schemeClr>
                </a:solidFill>
                <a:latin typeface="+mn-lt"/>
                <a:cs typeface="+mn-cs"/>
              </a:rPr>
              <a:t>Group Friendships Give:</a:t>
            </a:r>
            <a:endParaRPr lang="en-GB" sz="3600" b="1" dirty="0">
              <a:solidFill>
                <a:schemeClr val="tx2">
                  <a:lumMod val="50000"/>
                </a:schemeClr>
              </a:solidFill>
              <a:latin typeface="+mn-lt"/>
              <a:cs typeface="+mn-cs"/>
            </a:endParaRPr>
          </a:p>
        </p:txBody>
      </p:sp>
      <p:sp>
        <p:nvSpPr>
          <p:cNvPr id="12" name="Rectangle 1028"/>
          <p:cNvSpPr txBox="1">
            <a:spLocks noChangeArrowheads="1"/>
          </p:cNvSpPr>
          <p:nvPr/>
        </p:nvSpPr>
        <p:spPr>
          <a:xfrm>
            <a:off x="1763688" y="1884581"/>
            <a:ext cx="5616624" cy="356064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defRPr/>
            </a:pPr>
            <a:r>
              <a:rPr lang="en-US" u="sng" dirty="0" smtClean="0">
                <a:solidFill>
                  <a:schemeClr val="tx2">
                    <a:lumMod val="50000"/>
                  </a:schemeClr>
                </a:solidFill>
              </a:rPr>
              <a:t>Encouragement</a:t>
            </a:r>
            <a:endParaRPr lang="en-US" u="sng" dirty="0">
              <a:solidFill>
                <a:schemeClr val="tx2">
                  <a:lumMod val="50000"/>
                </a:schemeClr>
              </a:solidFill>
            </a:endParaRPr>
          </a:p>
          <a:p>
            <a:pPr eaLnBrk="1" hangingPunct="1">
              <a:defRPr/>
            </a:pPr>
            <a:r>
              <a:rPr lang="en-US" u="sng" dirty="0" smtClean="0">
                <a:solidFill>
                  <a:schemeClr val="tx2">
                    <a:lumMod val="50000"/>
                  </a:schemeClr>
                </a:solidFill>
              </a:rPr>
              <a:t>Safety</a:t>
            </a:r>
            <a:endParaRPr lang="en-US" u="sng" dirty="0">
              <a:solidFill>
                <a:schemeClr val="tx2">
                  <a:lumMod val="50000"/>
                </a:schemeClr>
              </a:solidFill>
            </a:endParaRPr>
          </a:p>
          <a:p>
            <a:pPr eaLnBrk="1" hangingPunct="1">
              <a:defRPr/>
            </a:pPr>
            <a:r>
              <a:rPr lang="en-US" u="sng" dirty="0" smtClean="0">
                <a:solidFill>
                  <a:schemeClr val="tx2">
                    <a:lumMod val="50000"/>
                  </a:schemeClr>
                </a:solidFill>
              </a:rPr>
              <a:t>Identity</a:t>
            </a:r>
            <a:endParaRPr lang="en-US" u="sng" dirty="0">
              <a:solidFill>
                <a:schemeClr val="tx2">
                  <a:lumMod val="50000"/>
                </a:schemeClr>
              </a:solidFill>
            </a:endParaRPr>
          </a:p>
          <a:p>
            <a:pPr eaLnBrk="1" hangingPunct="1">
              <a:defRPr/>
            </a:pPr>
            <a:r>
              <a:rPr lang="en-US" u="sng" dirty="0" smtClean="0">
                <a:solidFill>
                  <a:schemeClr val="tx2">
                    <a:lumMod val="50000"/>
                  </a:schemeClr>
                </a:solidFill>
              </a:rPr>
              <a:t>Learning</a:t>
            </a:r>
            <a:endParaRPr lang="en-US" u="sng" dirty="0">
              <a:solidFill>
                <a:schemeClr val="tx2">
                  <a:lumMod val="50000"/>
                </a:schemeClr>
              </a:solidFill>
            </a:endParaRPr>
          </a:p>
          <a:p>
            <a:pPr eaLnBrk="1" hangingPunct="1">
              <a:defRPr/>
            </a:pPr>
            <a:r>
              <a:rPr lang="en-US" u="sng" dirty="0" smtClean="0">
                <a:solidFill>
                  <a:schemeClr val="tx2">
                    <a:lumMod val="50000"/>
                  </a:schemeClr>
                </a:solidFill>
              </a:rPr>
              <a:t>Discovery</a:t>
            </a:r>
            <a:endParaRPr lang="en-US" u="sng" dirty="0">
              <a:solidFill>
                <a:schemeClr val="tx2">
                  <a:lumMod val="50000"/>
                </a:schemeClr>
              </a:solidFill>
            </a:endParaRPr>
          </a:p>
          <a:p>
            <a:pPr eaLnBrk="1" hangingPunct="1">
              <a:defRPr/>
            </a:pPr>
            <a:r>
              <a:rPr lang="en-US" u="sng" dirty="0" smtClean="0">
                <a:solidFill>
                  <a:schemeClr val="tx2">
                    <a:lumMod val="50000"/>
                  </a:schemeClr>
                </a:solidFill>
              </a:rPr>
              <a:t>Closeness</a:t>
            </a:r>
            <a:endParaRPr lang="en-US" sz="2000" u="sng" dirty="0">
              <a:solidFill>
                <a:schemeClr val="tx2">
                  <a:lumMod val="50000"/>
                </a:schemeClr>
              </a:solidFill>
            </a:endParaRPr>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1358" y="2564905"/>
            <a:ext cx="3256636" cy="2035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37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17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3712" y="3770313"/>
            <a:ext cx="28416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588004" y="1238250"/>
            <a:ext cx="3968010" cy="646331"/>
          </a:xfrm>
          <a:prstGeom prst="rect">
            <a:avLst/>
          </a:prstGeom>
          <a:noFill/>
        </p:spPr>
        <p:txBody>
          <a:bodyPr wrap="none">
            <a:spAutoFit/>
          </a:bodyPr>
          <a:lstStyle/>
          <a:p>
            <a:pPr algn="ctr" eaLnBrk="1" fontAlgn="auto" hangingPunct="1">
              <a:spcBef>
                <a:spcPts val="0"/>
              </a:spcBef>
              <a:spcAft>
                <a:spcPts val="0"/>
              </a:spcAft>
              <a:defRPr/>
            </a:pPr>
            <a:r>
              <a:rPr lang="en-GB" sz="3600" b="1" dirty="0" smtClean="0">
                <a:solidFill>
                  <a:schemeClr val="tx2">
                    <a:lumMod val="50000"/>
                  </a:schemeClr>
                </a:solidFill>
                <a:latin typeface="+mn-lt"/>
                <a:cs typeface="+mn-cs"/>
              </a:rPr>
              <a:t>Friendship and YOU</a:t>
            </a:r>
            <a:endParaRPr lang="en-GB" sz="3600" b="1" dirty="0">
              <a:solidFill>
                <a:schemeClr val="tx2">
                  <a:lumMod val="50000"/>
                </a:schemeClr>
              </a:solidFill>
              <a:latin typeface="+mn-lt"/>
              <a:cs typeface="+mn-cs"/>
            </a:endParaRPr>
          </a:p>
        </p:txBody>
      </p:sp>
      <p:sp>
        <p:nvSpPr>
          <p:cNvPr id="12" name="Rectangle 1028"/>
          <p:cNvSpPr txBox="1">
            <a:spLocks noChangeArrowheads="1"/>
          </p:cNvSpPr>
          <p:nvPr/>
        </p:nvSpPr>
        <p:spPr>
          <a:xfrm>
            <a:off x="1619672" y="1884581"/>
            <a:ext cx="5832500" cy="356064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3688" indent="-293688" eaLnBrk="1" hangingPunct="1">
              <a:lnSpc>
                <a:spcPct val="90000"/>
              </a:lnSpc>
              <a:defRPr/>
            </a:pPr>
            <a:r>
              <a:rPr lang="en-US" sz="1900" b="1" dirty="0">
                <a:solidFill>
                  <a:schemeClr val="tx2">
                    <a:lumMod val="50000"/>
                  </a:schemeClr>
                </a:solidFill>
              </a:rPr>
              <a:t>What are the qualities you look for in a good friend?</a:t>
            </a:r>
          </a:p>
          <a:p>
            <a:pPr marL="293688" indent="-293688" eaLnBrk="1" hangingPunct="1">
              <a:lnSpc>
                <a:spcPct val="90000"/>
              </a:lnSpc>
              <a:defRPr/>
            </a:pPr>
            <a:r>
              <a:rPr lang="en-US" sz="1900" b="1" dirty="0">
                <a:solidFill>
                  <a:schemeClr val="tx2">
                    <a:lumMod val="50000"/>
                  </a:schemeClr>
                </a:solidFill>
              </a:rPr>
              <a:t>When does an acquaintance become a “friend”?</a:t>
            </a:r>
          </a:p>
          <a:p>
            <a:pPr marL="293688" indent="-293688" eaLnBrk="1" hangingPunct="1">
              <a:lnSpc>
                <a:spcPct val="90000"/>
              </a:lnSpc>
              <a:defRPr/>
            </a:pPr>
            <a:r>
              <a:rPr lang="en-US" sz="1900" b="1" dirty="0">
                <a:solidFill>
                  <a:schemeClr val="tx2">
                    <a:lumMod val="50000"/>
                  </a:schemeClr>
                </a:solidFill>
              </a:rPr>
              <a:t>Do your friendships typically develop quickly or slowly?  Why is this?</a:t>
            </a:r>
          </a:p>
          <a:p>
            <a:pPr marL="293688" indent="-293688" eaLnBrk="1" hangingPunct="1">
              <a:lnSpc>
                <a:spcPct val="90000"/>
              </a:lnSpc>
              <a:defRPr/>
            </a:pPr>
            <a:r>
              <a:rPr lang="en-US" sz="1900" b="1" dirty="0">
                <a:solidFill>
                  <a:schemeClr val="tx2">
                    <a:lumMod val="50000"/>
                  </a:schemeClr>
                </a:solidFill>
              </a:rPr>
              <a:t>What are some of the difficulties in becoming friends with someone you don’t know very well?</a:t>
            </a:r>
          </a:p>
          <a:p>
            <a:pPr marL="293688" indent="-293688" eaLnBrk="1" hangingPunct="1">
              <a:lnSpc>
                <a:spcPct val="90000"/>
              </a:lnSpc>
              <a:defRPr/>
            </a:pPr>
            <a:r>
              <a:rPr lang="en-US" sz="1900" b="1" dirty="0">
                <a:solidFill>
                  <a:schemeClr val="tx2">
                    <a:lumMod val="50000"/>
                  </a:schemeClr>
                </a:solidFill>
              </a:rPr>
              <a:t>What are some behaviors you expect from your friends?</a:t>
            </a:r>
          </a:p>
          <a:p>
            <a:pPr marL="293688" indent="-293688" eaLnBrk="1" hangingPunct="1">
              <a:lnSpc>
                <a:spcPct val="90000"/>
              </a:lnSpc>
              <a:defRPr/>
            </a:pPr>
            <a:r>
              <a:rPr lang="en-US" sz="1900" b="1" dirty="0">
                <a:solidFill>
                  <a:schemeClr val="tx2">
                    <a:lumMod val="50000"/>
                  </a:schemeClr>
                </a:solidFill>
              </a:rPr>
              <a:t>What are some behaviors you would not tolerate in terms of friendship?</a:t>
            </a:r>
          </a:p>
          <a:p>
            <a:pPr marL="293688" indent="-293688" eaLnBrk="1" hangingPunct="1">
              <a:lnSpc>
                <a:spcPct val="90000"/>
              </a:lnSpc>
              <a:defRPr/>
            </a:pPr>
            <a:r>
              <a:rPr lang="en-US" sz="1900" b="1" dirty="0">
                <a:solidFill>
                  <a:schemeClr val="tx2">
                    <a:lumMod val="50000"/>
                  </a:schemeClr>
                </a:solidFill>
              </a:rPr>
              <a:t>How does one’s ability to listen and communicate impact friendship development?</a:t>
            </a:r>
          </a:p>
        </p:txBody>
      </p:sp>
    </p:spTree>
    <p:extLst>
      <p:ext uri="{BB962C8B-B14F-4D97-AF65-F5344CB8AC3E}">
        <p14:creationId xmlns:p14="http://schemas.microsoft.com/office/powerpoint/2010/main" val="325705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additive="base">
                                        <p:cTn id="4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17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3712" y="3770313"/>
            <a:ext cx="28416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034092" y="1238250"/>
            <a:ext cx="3075843" cy="646331"/>
          </a:xfrm>
          <a:prstGeom prst="rect">
            <a:avLst/>
          </a:prstGeom>
          <a:noFill/>
        </p:spPr>
        <p:txBody>
          <a:bodyPr wrap="none">
            <a:spAutoFit/>
          </a:bodyPr>
          <a:lstStyle/>
          <a:p>
            <a:pPr algn="ctr" eaLnBrk="1" fontAlgn="auto" hangingPunct="1">
              <a:spcBef>
                <a:spcPts val="0"/>
              </a:spcBef>
              <a:spcAft>
                <a:spcPts val="0"/>
              </a:spcAft>
              <a:defRPr/>
            </a:pPr>
            <a:r>
              <a:rPr lang="en-GB" sz="3600" b="1" dirty="0" smtClean="0">
                <a:solidFill>
                  <a:schemeClr val="tx2">
                    <a:lumMod val="50000"/>
                  </a:schemeClr>
                </a:solidFill>
                <a:latin typeface="+mn-lt"/>
                <a:cs typeface="+mn-cs"/>
              </a:rPr>
              <a:t>Friendship Tips</a:t>
            </a:r>
            <a:endParaRPr lang="en-GB" sz="3600" b="1" dirty="0">
              <a:solidFill>
                <a:schemeClr val="tx2">
                  <a:lumMod val="50000"/>
                </a:schemeClr>
              </a:solidFill>
              <a:latin typeface="+mn-lt"/>
              <a:cs typeface="+mn-cs"/>
            </a:endParaRPr>
          </a:p>
        </p:txBody>
      </p:sp>
      <p:sp>
        <p:nvSpPr>
          <p:cNvPr id="12" name="Rectangle 1028"/>
          <p:cNvSpPr txBox="1">
            <a:spLocks noChangeArrowheads="1"/>
          </p:cNvSpPr>
          <p:nvPr/>
        </p:nvSpPr>
        <p:spPr>
          <a:xfrm>
            <a:off x="1763688" y="1884581"/>
            <a:ext cx="5616624" cy="356064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eaLnBrk="1" hangingPunct="1">
              <a:lnSpc>
                <a:spcPct val="90000"/>
              </a:lnSpc>
              <a:defRPr/>
            </a:pPr>
            <a:r>
              <a:rPr lang="en-US" sz="2200" b="1" dirty="0" smtClean="0">
                <a:solidFill>
                  <a:schemeClr val="tx2">
                    <a:lumMod val="50000"/>
                  </a:schemeClr>
                </a:solidFill>
              </a:rPr>
              <a:t>Choose steady friends who like you for who you are, not inconsistent ones who like you for what you have.  </a:t>
            </a:r>
          </a:p>
          <a:p>
            <a:pPr marL="0" indent="0" eaLnBrk="1" hangingPunct="1">
              <a:lnSpc>
                <a:spcPct val="90000"/>
              </a:lnSpc>
              <a:buNone/>
              <a:defRPr/>
            </a:pPr>
            <a:endParaRPr lang="en-US" sz="2200" b="1" dirty="0" smtClean="0">
              <a:solidFill>
                <a:schemeClr val="tx2">
                  <a:lumMod val="50000"/>
                </a:schemeClr>
              </a:solidFill>
            </a:endParaRPr>
          </a:p>
          <a:p>
            <a:pPr marL="609600" indent="-609600" eaLnBrk="1" hangingPunct="1">
              <a:lnSpc>
                <a:spcPct val="90000"/>
              </a:lnSpc>
              <a:defRPr/>
            </a:pPr>
            <a:r>
              <a:rPr lang="en-US" sz="2200" b="1" dirty="0" smtClean="0">
                <a:solidFill>
                  <a:schemeClr val="tx2">
                    <a:lumMod val="50000"/>
                  </a:schemeClr>
                </a:solidFill>
              </a:rPr>
              <a:t>Make as many friends as you can, but never center your life on them.</a:t>
            </a:r>
          </a:p>
          <a:p>
            <a:pPr marL="0" indent="0" eaLnBrk="1" hangingPunct="1">
              <a:lnSpc>
                <a:spcPct val="90000"/>
              </a:lnSpc>
              <a:buNone/>
              <a:defRPr/>
            </a:pPr>
            <a:endParaRPr lang="en-US" sz="2200" b="1" dirty="0" smtClean="0">
              <a:solidFill>
                <a:schemeClr val="tx2">
                  <a:lumMod val="50000"/>
                </a:schemeClr>
              </a:solidFill>
            </a:endParaRPr>
          </a:p>
          <a:p>
            <a:pPr marL="609600" indent="-609600" eaLnBrk="1" hangingPunct="1">
              <a:lnSpc>
                <a:spcPct val="90000"/>
              </a:lnSpc>
              <a:defRPr/>
            </a:pPr>
            <a:r>
              <a:rPr lang="en-US" sz="2200" b="1" dirty="0" smtClean="0">
                <a:solidFill>
                  <a:schemeClr val="tx2">
                    <a:lumMod val="50000"/>
                  </a:schemeClr>
                </a:solidFill>
              </a:rPr>
              <a:t>Stop trying to be “popular”.  Just be yourself, be nice to everyone, and good things will follow.  </a:t>
            </a:r>
            <a:endParaRPr lang="en-US" sz="2200" b="1" dirty="0">
              <a:solidFill>
                <a:schemeClr val="tx2">
                  <a:lumMod val="50000"/>
                </a:schemeClr>
              </a:solidFill>
            </a:endParaRPr>
          </a:p>
        </p:txBody>
      </p:sp>
    </p:spTree>
    <p:extLst>
      <p:ext uri="{BB962C8B-B14F-4D97-AF65-F5344CB8AC3E}">
        <p14:creationId xmlns:p14="http://schemas.microsoft.com/office/powerpoint/2010/main" val="78625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17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3712" y="3770313"/>
            <a:ext cx="28416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034092" y="1238250"/>
            <a:ext cx="3075843" cy="646331"/>
          </a:xfrm>
          <a:prstGeom prst="rect">
            <a:avLst/>
          </a:prstGeom>
          <a:noFill/>
        </p:spPr>
        <p:txBody>
          <a:bodyPr wrap="none">
            <a:spAutoFit/>
          </a:bodyPr>
          <a:lstStyle/>
          <a:p>
            <a:pPr algn="ctr" eaLnBrk="1" fontAlgn="auto" hangingPunct="1">
              <a:spcBef>
                <a:spcPts val="0"/>
              </a:spcBef>
              <a:spcAft>
                <a:spcPts val="0"/>
              </a:spcAft>
              <a:defRPr/>
            </a:pPr>
            <a:r>
              <a:rPr lang="en-GB" sz="3600" b="1" dirty="0" smtClean="0">
                <a:solidFill>
                  <a:schemeClr val="tx2">
                    <a:lumMod val="50000"/>
                  </a:schemeClr>
                </a:solidFill>
                <a:latin typeface="+mn-lt"/>
                <a:cs typeface="+mn-cs"/>
              </a:rPr>
              <a:t>Friendship Tips</a:t>
            </a:r>
            <a:endParaRPr lang="en-GB" sz="3600" b="1" dirty="0">
              <a:solidFill>
                <a:schemeClr val="tx2">
                  <a:lumMod val="50000"/>
                </a:schemeClr>
              </a:solidFill>
              <a:latin typeface="+mn-lt"/>
              <a:cs typeface="+mn-cs"/>
            </a:endParaRPr>
          </a:p>
        </p:txBody>
      </p:sp>
      <p:sp>
        <p:nvSpPr>
          <p:cNvPr id="12" name="Rectangle 1028"/>
          <p:cNvSpPr txBox="1">
            <a:spLocks noChangeArrowheads="1"/>
          </p:cNvSpPr>
          <p:nvPr/>
        </p:nvSpPr>
        <p:spPr>
          <a:xfrm>
            <a:off x="1763688" y="1884581"/>
            <a:ext cx="5616624" cy="356064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eaLnBrk="1" hangingPunct="1">
              <a:lnSpc>
                <a:spcPct val="90000"/>
              </a:lnSpc>
              <a:defRPr/>
            </a:pPr>
            <a:r>
              <a:rPr lang="en-US" sz="2200" b="1" dirty="0" smtClean="0">
                <a:solidFill>
                  <a:schemeClr val="tx2">
                    <a:lumMod val="50000"/>
                  </a:schemeClr>
                </a:solidFill>
              </a:rPr>
              <a:t>Be quick to forgive your friends faults, just as you hope they’ll forgive yours.</a:t>
            </a:r>
          </a:p>
          <a:p>
            <a:pPr marL="609600" indent="-609600" eaLnBrk="1" hangingPunct="1">
              <a:lnSpc>
                <a:spcPct val="90000"/>
              </a:lnSpc>
              <a:defRPr/>
            </a:pPr>
            <a:r>
              <a:rPr lang="en-US" sz="2200" b="1" dirty="0" smtClean="0">
                <a:solidFill>
                  <a:schemeClr val="tx2">
                    <a:lumMod val="50000"/>
                  </a:schemeClr>
                </a:solidFill>
              </a:rPr>
              <a:t>If people are gossiping about you or you’re being bullied, confront the bully or find a way to live above it. </a:t>
            </a:r>
          </a:p>
          <a:p>
            <a:pPr marL="609600" indent="-609600" eaLnBrk="1" hangingPunct="1">
              <a:lnSpc>
                <a:spcPct val="90000"/>
              </a:lnSpc>
              <a:defRPr/>
            </a:pPr>
            <a:r>
              <a:rPr lang="en-US" sz="2200" b="1" dirty="0" smtClean="0">
                <a:solidFill>
                  <a:schemeClr val="tx2">
                    <a:lumMod val="50000"/>
                  </a:schemeClr>
                </a:solidFill>
              </a:rPr>
              <a:t>When it comes to friendships, stop competing or comparing and start thinking “win-win.”</a:t>
            </a:r>
          </a:p>
          <a:p>
            <a:pPr marL="609600" indent="-609600" eaLnBrk="1" hangingPunct="1">
              <a:lnSpc>
                <a:spcPct val="90000"/>
              </a:lnSpc>
              <a:defRPr/>
            </a:pPr>
            <a:r>
              <a:rPr lang="en-US" sz="2200" b="1" dirty="0" smtClean="0">
                <a:solidFill>
                  <a:schemeClr val="tx2">
                    <a:lumMod val="50000"/>
                  </a:schemeClr>
                </a:solidFill>
              </a:rPr>
              <a:t>Remember, you and your friends may change and pursue different interests and that’s okay.    </a:t>
            </a:r>
            <a:endParaRPr lang="en-US" sz="2200" b="1" dirty="0">
              <a:solidFill>
                <a:schemeClr val="tx2">
                  <a:lumMod val="50000"/>
                </a:schemeClr>
              </a:solidFill>
            </a:endParaRPr>
          </a:p>
        </p:txBody>
      </p:sp>
    </p:spTree>
    <p:extLst>
      <p:ext uri="{BB962C8B-B14F-4D97-AF65-F5344CB8AC3E}">
        <p14:creationId xmlns:p14="http://schemas.microsoft.com/office/powerpoint/2010/main" val="2875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1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3712" y="3770313"/>
            <a:ext cx="28416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038585" y="1238250"/>
            <a:ext cx="5066836" cy="646331"/>
          </a:xfrm>
          <a:prstGeom prst="rect">
            <a:avLst/>
          </a:prstGeom>
          <a:noFill/>
        </p:spPr>
        <p:txBody>
          <a:bodyPr wrap="none">
            <a:spAutoFit/>
          </a:bodyPr>
          <a:lstStyle/>
          <a:p>
            <a:pPr algn="ctr" eaLnBrk="1" fontAlgn="auto" hangingPunct="1">
              <a:spcBef>
                <a:spcPts val="0"/>
              </a:spcBef>
              <a:spcAft>
                <a:spcPts val="0"/>
              </a:spcAft>
              <a:defRPr/>
            </a:pPr>
            <a:r>
              <a:rPr lang="en-GB" sz="3600" b="1" dirty="0" smtClean="0">
                <a:solidFill>
                  <a:schemeClr val="tx2">
                    <a:lumMod val="50000"/>
                  </a:schemeClr>
                </a:solidFill>
                <a:latin typeface="+mn-lt"/>
                <a:cs typeface="+mn-cs"/>
              </a:rPr>
              <a:t>How to be a GOOD friend</a:t>
            </a:r>
            <a:endParaRPr lang="en-GB" sz="3600" b="1" dirty="0">
              <a:solidFill>
                <a:schemeClr val="tx2">
                  <a:lumMod val="50000"/>
                </a:schemeClr>
              </a:solidFill>
              <a:latin typeface="+mn-lt"/>
              <a:cs typeface="+mn-cs"/>
            </a:endParaRPr>
          </a:p>
        </p:txBody>
      </p:sp>
      <p:sp>
        <p:nvSpPr>
          <p:cNvPr id="9" name="Rectangle 4"/>
          <p:cNvSpPr txBox="1">
            <a:spLocks noChangeArrowheads="1"/>
          </p:cNvSpPr>
          <p:nvPr/>
        </p:nvSpPr>
        <p:spPr>
          <a:xfrm>
            <a:off x="3164384" y="1844824"/>
            <a:ext cx="4287936" cy="3748715"/>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90000"/>
              </a:lnSpc>
              <a:defRPr/>
            </a:pPr>
            <a:r>
              <a:rPr lang="en-US" sz="2400" b="1" u="sng" dirty="0" smtClean="0">
                <a:solidFill>
                  <a:schemeClr val="tx2">
                    <a:lumMod val="50000"/>
                  </a:schemeClr>
                </a:solidFill>
              </a:rPr>
              <a:t>Listen</a:t>
            </a:r>
            <a:r>
              <a:rPr lang="en-US" sz="2400" dirty="0" smtClean="0">
                <a:solidFill>
                  <a:schemeClr val="tx2">
                    <a:lumMod val="50000"/>
                  </a:schemeClr>
                </a:solidFill>
              </a:rPr>
              <a:t> to each other</a:t>
            </a:r>
          </a:p>
          <a:p>
            <a:pPr eaLnBrk="1" hangingPunct="1">
              <a:lnSpc>
                <a:spcPct val="90000"/>
              </a:lnSpc>
              <a:defRPr/>
            </a:pPr>
            <a:r>
              <a:rPr lang="en-US" sz="2400" dirty="0" smtClean="0">
                <a:solidFill>
                  <a:schemeClr val="tx2">
                    <a:lumMod val="50000"/>
                  </a:schemeClr>
                </a:solidFill>
              </a:rPr>
              <a:t>Don’t put each other down or hurt each other’s feelings</a:t>
            </a:r>
          </a:p>
          <a:p>
            <a:pPr eaLnBrk="1" hangingPunct="1">
              <a:lnSpc>
                <a:spcPct val="90000"/>
              </a:lnSpc>
              <a:defRPr/>
            </a:pPr>
            <a:r>
              <a:rPr lang="en-US" sz="2400" dirty="0" smtClean="0">
                <a:solidFill>
                  <a:schemeClr val="tx2">
                    <a:lumMod val="50000"/>
                  </a:schemeClr>
                </a:solidFill>
              </a:rPr>
              <a:t>Try to </a:t>
            </a:r>
            <a:r>
              <a:rPr lang="en-US" sz="2400" b="1" u="sng" dirty="0" smtClean="0">
                <a:solidFill>
                  <a:schemeClr val="tx2">
                    <a:lumMod val="50000"/>
                  </a:schemeClr>
                </a:solidFill>
              </a:rPr>
              <a:t>understand</a:t>
            </a:r>
            <a:r>
              <a:rPr lang="en-US" sz="2400" dirty="0" smtClean="0">
                <a:solidFill>
                  <a:schemeClr val="tx2">
                    <a:lumMod val="50000"/>
                  </a:schemeClr>
                </a:solidFill>
              </a:rPr>
              <a:t> each other’s feelings and moods</a:t>
            </a:r>
          </a:p>
          <a:p>
            <a:pPr eaLnBrk="1" hangingPunct="1">
              <a:lnSpc>
                <a:spcPct val="90000"/>
              </a:lnSpc>
              <a:defRPr/>
            </a:pPr>
            <a:r>
              <a:rPr lang="en-US" sz="2400" dirty="0" smtClean="0">
                <a:solidFill>
                  <a:schemeClr val="tx2">
                    <a:lumMod val="50000"/>
                  </a:schemeClr>
                </a:solidFill>
              </a:rPr>
              <a:t>Help each other solve problems</a:t>
            </a:r>
          </a:p>
          <a:p>
            <a:pPr eaLnBrk="1" hangingPunct="1">
              <a:lnSpc>
                <a:spcPct val="90000"/>
              </a:lnSpc>
              <a:defRPr/>
            </a:pPr>
            <a:r>
              <a:rPr lang="en-US" sz="2400" dirty="0" smtClean="0">
                <a:solidFill>
                  <a:schemeClr val="tx2">
                    <a:lumMod val="50000"/>
                  </a:schemeClr>
                </a:solidFill>
              </a:rPr>
              <a:t>Give each other </a:t>
            </a:r>
            <a:r>
              <a:rPr lang="en-US" sz="2400" b="1" u="sng" dirty="0" smtClean="0">
                <a:solidFill>
                  <a:schemeClr val="tx2">
                    <a:lumMod val="50000"/>
                  </a:schemeClr>
                </a:solidFill>
              </a:rPr>
              <a:t>compliments</a:t>
            </a:r>
          </a:p>
          <a:p>
            <a:pPr eaLnBrk="1" hangingPunct="1">
              <a:lnSpc>
                <a:spcPct val="90000"/>
              </a:lnSpc>
              <a:defRPr/>
            </a:pPr>
            <a:r>
              <a:rPr lang="en-US" sz="2400" dirty="0" smtClean="0">
                <a:solidFill>
                  <a:schemeClr val="tx2">
                    <a:lumMod val="50000"/>
                  </a:schemeClr>
                </a:solidFill>
              </a:rPr>
              <a:t>Disagree without hurting each other</a:t>
            </a:r>
            <a:endParaRPr lang="en-US" sz="1800" dirty="0" smtClean="0">
              <a:solidFill>
                <a:schemeClr val="tx2">
                  <a:lumMod val="50000"/>
                </a:schemeClr>
              </a:solidFill>
            </a:endParaRPr>
          </a:p>
        </p:txBody>
      </p:sp>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2636912"/>
            <a:ext cx="1369541" cy="229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273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1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3712" y="3770313"/>
            <a:ext cx="28416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038585" y="1238250"/>
            <a:ext cx="5066836" cy="646331"/>
          </a:xfrm>
          <a:prstGeom prst="rect">
            <a:avLst/>
          </a:prstGeom>
          <a:noFill/>
        </p:spPr>
        <p:txBody>
          <a:bodyPr wrap="none">
            <a:spAutoFit/>
          </a:bodyPr>
          <a:lstStyle/>
          <a:p>
            <a:pPr algn="ctr" eaLnBrk="1" fontAlgn="auto" hangingPunct="1">
              <a:spcBef>
                <a:spcPts val="0"/>
              </a:spcBef>
              <a:spcAft>
                <a:spcPts val="0"/>
              </a:spcAft>
              <a:defRPr/>
            </a:pPr>
            <a:r>
              <a:rPr lang="en-GB" sz="3600" b="1" dirty="0" smtClean="0">
                <a:solidFill>
                  <a:schemeClr val="tx2">
                    <a:lumMod val="50000"/>
                  </a:schemeClr>
                </a:solidFill>
                <a:latin typeface="+mn-lt"/>
                <a:cs typeface="+mn-cs"/>
              </a:rPr>
              <a:t>How to be a GOOD friend</a:t>
            </a:r>
            <a:endParaRPr lang="en-GB" sz="3600" b="1" dirty="0">
              <a:solidFill>
                <a:schemeClr val="tx2">
                  <a:lumMod val="50000"/>
                </a:schemeClr>
              </a:solidFill>
              <a:latin typeface="+mn-lt"/>
              <a:cs typeface="+mn-cs"/>
            </a:endParaRPr>
          </a:p>
        </p:txBody>
      </p:sp>
      <p:sp>
        <p:nvSpPr>
          <p:cNvPr id="12" name="Rectangle 1028"/>
          <p:cNvSpPr txBox="1">
            <a:spLocks noChangeArrowheads="1"/>
          </p:cNvSpPr>
          <p:nvPr/>
        </p:nvSpPr>
        <p:spPr>
          <a:xfrm>
            <a:off x="3275856" y="1772815"/>
            <a:ext cx="4104456" cy="3310579"/>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90000"/>
              </a:lnSpc>
              <a:defRPr/>
            </a:pPr>
            <a:r>
              <a:rPr lang="en-US" sz="2400" dirty="0" smtClean="0">
                <a:solidFill>
                  <a:schemeClr val="tx2">
                    <a:lumMod val="50000"/>
                  </a:schemeClr>
                </a:solidFill>
              </a:rPr>
              <a:t>Be dependable</a:t>
            </a:r>
          </a:p>
          <a:p>
            <a:pPr eaLnBrk="1" hangingPunct="1">
              <a:lnSpc>
                <a:spcPct val="90000"/>
              </a:lnSpc>
              <a:defRPr/>
            </a:pPr>
            <a:r>
              <a:rPr lang="en-US" sz="2400" b="1" u="sng" dirty="0" smtClean="0">
                <a:solidFill>
                  <a:schemeClr val="tx2">
                    <a:lumMod val="50000"/>
                  </a:schemeClr>
                </a:solidFill>
              </a:rPr>
              <a:t>Respect</a:t>
            </a:r>
            <a:r>
              <a:rPr lang="en-US" sz="2400" dirty="0" smtClean="0">
                <a:solidFill>
                  <a:schemeClr val="tx2">
                    <a:lumMod val="50000"/>
                  </a:schemeClr>
                </a:solidFill>
              </a:rPr>
              <a:t> each other</a:t>
            </a:r>
          </a:p>
          <a:p>
            <a:pPr eaLnBrk="1" hangingPunct="1">
              <a:lnSpc>
                <a:spcPct val="90000"/>
              </a:lnSpc>
              <a:defRPr/>
            </a:pPr>
            <a:r>
              <a:rPr lang="en-US" sz="2400" dirty="0" smtClean="0">
                <a:solidFill>
                  <a:schemeClr val="tx2">
                    <a:lumMod val="50000"/>
                  </a:schemeClr>
                </a:solidFill>
              </a:rPr>
              <a:t>Be </a:t>
            </a:r>
            <a:r>
              <a:rPr lang="en-US" sz="2400" b="1" u="sng" dirty="0" smtClean="0">
                <a:solidFill>
                  <a:schemeClr val="tx2">
                    <a:lumMod val="50000"/>
                  </a:schemeClr>
                </a:solidFill>
              </a:rPr>
              <a:t>trustworthy</a:t>
            </a:r>
          </a:p>
          <a:p>
            <a:pPr eaLnBrk="1" hangingPunct="1">
              <a:lnSpc>
                <a:spcPct val="90000"/>
              </a:lnSpc>
              <a:defRPr/>
            </a:pPr>
            <a:r>
              <a:rPr lang="en-US" sz="2400" dirty="0" smtClean="0">
                <a:solidFill>
                  <a:schemeClr val="tx2">
                    <a:lumMod val="50000"/>
                  </a:schemeClr>
                </a:solidFill>
              </a:rPr>
              <a:t>Give each other room for change</a:t>
            </a:r>
          </a:p>
          <a:p>
            <a:pPr eaLnBrk="1" hangingPunct="1">
              <a:lnSpc>
                <a:spcPct val="90000"/>
              </a:lnSpc>
              <a:defRPr/>
            </a:pPr>
            <a:r>
              <a:rPr lang="en-US" sz="2400" dirty="0" smtClean="0">
                <a:solidFill>
                  <a:schemeClr val="tx2">
                    <a:lumMod val="50000"/>
                  </a:schemeClr>
                </a:solidFill>
              </a:rPr>
              <a:t>Care about each other</a:t>
            </a:r>
          </a:p>
          <a:p>
            <a:pPr eaLnBrk="1" hangingPunct="1">
              <a:lnSpc>
                <a:spcPct val="90000"/>
              </a:lnSpc>
              <a:defRPr/>
            </a:pPr>
            <a:r>
              <a:rPr lang="en-US" sz="2400" dirty="0" smtClean="0">
                <a:solidFill>
                  <a:schemeClr val="tx2">
                    <a:lumMod val="50000"/>
                  </a:schemeClr>
                </a:solidFill>
              </a:rPr>
              <a:t>Keep </a:t>
            </a:r>
            <a:r>
              <a:rPr lang="en-US" sz="2400" b="1" u="sng" dirty="0" smtClean="0">
                <a:solidFill>
                  <a:schemeClr val="tx2">
                    <a:lumMod val="50000"/>
                  </a:schemeClr>
                </a:solidFill>
              </a:rPr>
              <a:t>promises</a:t>
            </a:r>
            <a:r>
              <a:rPr lang="en-US" sz="2400" dirty="0" smtClean="0">
                <a:solidFill>
                  <a:schemeClr val="tx2">
                    <a:lumMod val="50000"/>
                  </a:schemeClr>
                </a:solidFill>
              </a:rPr>
              <a:t> and confidences</a:t>
            </a:r>
            <a:endParaRPr lang="en-US" sz="2000" dirty="0" smtClean="0">
              <a:solidFill>
                <a:schemeClr val="tx2">
                  <a:lumMod val="50000"/>
                </a:schemeClr>
              </a:solidFill>
            </a:endParaRPr>
          </a:p>
        </p:txBody>
      </p:sp>
      <p:pic>
        <p:nvPicPr>
          <p:cNvPr id="26625" name="Picture 1"/>
          <p:cNvPicPr>
            <a:picLocks noChangeAspect="1" noChangeArrowheads="1"/>
          </p:cNvPicPr>
          <p:nvPr/>
        </p:nvPicPr>
        <p:blipFill rotWithShape="1">
          <a:blip r:embed="rId5">
            <a:extLst>
              <a:ext uri="{28A0092B-C50C-407E-A947-70E740481C1C}">
                <a14:useLocalDpi xmlns:a14="http://schemas.microsoft.com/office/drawing/2010/main" val="0"/>
              </a:ext>
            </a:extLst>
          </a:blip>
          <a:srcRect l="32694" t="2132" r="34612" b="10616"/>
          <a:stretch/>
        </p:blipFill>
        <p:spPr bwMode="auto">
          <a:xfrm>
            <a:off x="2012178" y="1884581"/>
            <a:ext cx="990038" cy="3443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005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17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3712" y="3770313"/>
            <a:ext cx="28416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840342" y="1238250"/>
            <a:ext cx="5463355" cy="646331"/>
          </a:xfrm>
          <a:prstGeom prst="rect">
            <a:avLst/>
          </a:prstGeom>
          <a:noFill/>
        </p:spPr>
        <p:txBody>
          <a:bodyPr wrap="none">
            <a:spAutoFit/>
          </a:bodyPr>
          <a:lstStyle/>
          <a:p>
            <a:pPr algn="ctr" eaLnBrk="1" fontAlgn="auto" hangingPunct="1">
              <a:spcBef>
                <a:spcPts val="0"/>
              </a:spcBef>
              <a:spcAft>
                <a:spcPts val="0"/>
              </a:spcAft>
              <a:defRPr/>
            </a:pPr>
            <a:r>
              <a:rPr lang="en-GB" sz="3600" b="1" dirty="0" smtClean="0">
                <a:solidFill>
                  <a:schemeClr val="tx2">
                    <a:lumMod val="50000"/>
                  </a:schemeClr>
                </a:solidFill>
                <a:latin typeface="+mn-lt"/>
                <a:cs typeface="+mn-cs"/>
              </a:rPr>
              <a:t>Making and Being a Friend</a:t>
            </a:r>
            <a:endParaRPr lang="en-GB" sz="3600" b="1" dirty="0">
              <a:solidFill>
                <a:schemeClr val="tx2">
                  <a:lumMod val="50000"/>
                </a:schemeClr>
              </a:solidFill>
              <a:latin typeface="+mn-lt"/>
              <a:cs typeface="+mn-cs"/>
            </a:endParaRPr>
          </a:p>
        </p:txBody>
      </p:sp>
      <p:sp>
        <p:nvSpPr>
          <p:cNvPr id="12" name="Rectangle 1028"/>
          <p:cNvSpPr txBox="1">
            <a:spLocks noChangeArrowheads="1"/>
          </p:cNvSpPr>
          <p:nvPr/>
        </p:nvSpPr>
        <p:spPr>
          <a:xfrm>
            <a:off x="1763688" y="1884581"/>
            <a:ext cx="5616624" cy="356064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3688" indent="-293688" eaLnBrk="1" hangingPunct="1">
              <a:lnSpc>
                <a:spcPct val="90000"/>
              </a:lnSpc>
              <a:defRPr/>
            </a:pPr>
            <a:r>
              <a:rPr lang="en-US" sz="3000" b="1" dirty="0" smtClean="0">
                <a:solidFill>
                  <a:schemeClr val="tx2">
                    <a:lumMod val="50000"/>
                  </a:schemeClr>
                </a:solidFill>
              </a:rPr>
              <a:t>Be Slow to </a:t>
            </a:r>
            <a:r>
              <a:rPr lang="en-US" sz="3000" b="1" u="sng" dirty="0" smtClean="0">
                <a:solidFill>
                  <a:schemeClr val="tx2">
                    <a:lumMod val="50000"/>
                  </a:schemeClr>
                </a:solidFill>
              </a:rPr>
              <a:t>Judge</a:t>
            </a:r>
          </a:p>
          <a:p>
            <a:pPr marL="1009650" lvl="1" indent="-609600" eaLnBrk="1" hangingPunct="1">
              <a:lnSpc>
                <a:spcPct val="90000"/>
              </a:lnSpc>
              <a:defRPr/>
            </a:pPr>
            <a:r>
              <a:rPr lang="en-US" sz="2500" b="1" dirty="0" smtClean="0">
                <a:solidFill>
                  <a:schemeClr val="tx2">
                    <a:lumMod val="50000"/>
                  </a:schemeClr>
                </a:solidFill>
              </a:rPr>
              <a:t>Try not to judge others based on first appearance or first impression.  Go outside your comfort zone and get to know new people.  There is always more to a person than you think.  “Strangers are just friends waiting to happen.”  </a:t>
            </a:r>
          </a:p>
        </p:txBody>
      </p:sp>
    </p:spTree>
    <p:extLst>
      <p:ext uri="{BB962C8B-B14F-4D97-AF65-F5344CB8AC3E}">
        <p14:creationId xmlns:p14="http://schemas.microsoft.com/office/powerpoint/2010/main" val="397793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17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3712" y="3770313"/>
            <a:ext cx="28416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840342" y="1238250"/>
            <a:ext cx="5463355" cy="646331"/>
          </a:xfrm>
          <a:prstGeom prst="rect">
            <a:avLst/>
          </a:prstGeom>
          <a:noFill/>
        </p:spPr>
        <p:txBody>
          <a:bodyPr wrap="none">
            <a:spAutoFit/>
          </a:bodyPr>
          <a:lstStyle/>
          <a:p>
            <a:pPr algn="ctr" eaLnBrk="1" fontAlgn="auto" hangingPunct="1">
              <a:spcBef>
                <a:spcPts val="0"/>
              </a:spcBef>
              <a:spcAft>
                <a:spcPts val="0"/>
              </a:spcAft>
              <a:defRPr/>
            </a:pPr>
            <a:r>
              <a:rPr lang="en-GB" sz="3600" b="1" dirty="0" smtClean="0">
                <a:solidFill>
                  <a:schemeClr val="tx2">
                    <a:lumMod val="50000"/>
                  </a:schemeClr>
                </a:solidFill>
                <a:latin typeface="+mn-lt"/>
                <a:cs typeface="+mn-cs"/>
              </a:rPr>
              <a:t>Making and Being a Friend</a:t>
            </a:r>
            <a:endParaRPr lang="en-GB" sz="3600" b="1" dirty="0">
              <a:solidFill>
                <a:schemeClr val="tx2">
                  <a:lumMod val="50000"/>
                </a:schemeClr>
              </a:solidFill>
              <a:latin typeface="+mn-lt"/>
              <a:cs typeface="+mn-cs"/>
            </a:endParaRPr>
          </a:p>
        </p:txBody>
      </p:sp>
      <p:sp>
        <p:nvSpPr>
          <p:cNvPr id="12" name="Rectangle 1028"/>
          <p:cNvSpPr txBox="1">
            <a:spLocks noChangeArrowheads="1"/>
          </p:cNvSpPr>
          <p:nvPr/>
        </p:nvSpPr>
        <p:spPr>
          <a:xfrm>
            <a:off x="1763688" y="1884581"/>
            <a:ext cx="5616624" cy="356064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3688" indent="-293688" eaLnBrk="1" hangingPunct="1">
              <a:lnSpc>
                <a:spcPct val="90000"/>
              </a:lnSpc>
              <a:defRPr/>
            </a:pPr>
            <a:r>
              <a:rPr lang="en-US" sz="3000" b="1" dirty="0" smtClean="0">
                <a:solidFill>
                  <a:schemeClr val="tx2">
                    <a:lumMod val="50000"/>
                  </a:schemeClr>
                </a:solidFill>
              </a:rPr>
              <a:t>Make the </a:t>
            </a:r>
            <a:r>
              <a:rPr lang="en-US" sz="3000" b="1" u="sng" dirty="0" smtClean="0">
                <a:solidFill>
                  <a:schemeClr val="tx2">
                    <a:lumMod val="50000"/>
                  </a:schemeClr>
                </a:solidFill>
              </a:rPr>
              <a:t>Effort</a:t>
            </a:r>
          </a:p>
          <a:p>
            <a:pPr marL="1009650" lvl="1" indent="-609600" eaLnBrk="1" hangingPunct="1">
              <a:lnSpc>
                <a:spcPct val="90000"/>
              </a:lnSpc>
              <a:defRPr/>
            </a:pPr>
            <a:r>
              <a:rPr lang="en-US" sz="2500" b="1" dirty="0" smtClean="0">
                <a:solidFill>
                  <a:schemeClr val="tx2">
                    <a:lumMod val="50000"/>
                  </a:schemeClr>
                </a:solidFill>
              </a:rPr>
              <a:t>Sometimes you have to be proactive and make the effort first.  Don’t just wait for friends to come to you.  </a:t>
            </a:r>
          </a:p>
        </p:txBody>
      </p:sp>
    </p:spTree>
    <p:extLst>
      <p:ext uri="{BB962C8B-B14F-4D97-AF65-F5344CB8AC3E}">
        <p14:creationId xmlns:p14="http://schemas.microsoft.com/office/powerpoint/2010/main" val="202974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17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3712" y="3770313"/>
            <a:ext cx="28416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840342" y="1238250"/>
            <a:ext cx="5463355" cy="646331"/>
          </a:xfrm>
          <a:prstGeom prst="rect">
            <a:avLst/>
          </a:prstGeom>
          <a:noFill/>
        </p:spPr>
        <p:txBody>
          <a:bodyPr wrap="none">
            <a:spAutoFit/>
          </a:bodyPr>
          <a:lstStyle/>
          <a:p>
            <a:pPr algn="ctr" eaLnBrk="1" fontAlgn="auto" hangingPunct="1">
              <a:spcBef>
                <a:spcPts val="0"/>
              </a:spcBef>
              <a:spcAft>
                <a:spcPts val="0"/>
              </a:spcAft>
              <a:defRPr/>
            </a:pPr>
            <a:r>
              <a:rPr lang="en-GB" sz="3600" b="1" dirty="0" smtClean="0">
                <a:solidFill>
                  <a:schemeClr val="tx2">
                    <a:lumMod val="50000"/>
                  </a:schemeClr>
                </a:solidFill>
                <a:latin typeface="+mn-lt"/>
                <a:cs typeface="+mn-cs"/>
              </a:rPr>
              <a:t>Making and Being a Friend</a:t>
            </a:r>
            <a:endParaRPr lang="en-GB" sz="3600" b="1" dirty="0">
              <a:solidFill>
                <a:schemeClr val="tx2">
                  <a:lumMod val="50000"/>
                </a:schemeClr>
              </a:solidFill>
              <a:latin typeface="+mn-lt"/>
              <a:cs typeface="+mn-cs"/>
            </a:endParaRPr>
          </a:p>
        </p:txBody>
      </p:sp>
      <p:sp>
        <p:nvSpPr>
          <p:cNvPr id="12" name="Rectangle 1028"/>
          <p:cNvSpPr txBox="1">
            <a:spLocks noChangeArrowheads="1"/>
          </p:cNvSpPr>
          <p:nvPr/>
        </p:nvSpPr>
        <p:spPr>
          <a:xfrm>
            <a:off x="1763688" y="1884581"/>
            <a:ext cx="5616624" cy="356064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3688" indent="-293688" eaLnBrk="1" hangingPunct="1">
              <a:lnSpc>
                <a:spcPct val="90000"/>
              </a:lnSpc>
              <a:defRPr/>
            </a:pPr>
            <a:r>
              <a:rPr lang="en-US" sz="3000" b="1" dirty="0" smtClean="0">
                <a:solidFill>
                  <a:schemeClr val="tx2">
                    <a:lumMod val="50000"/>
                  </a:schemeClr>
                </a:solidFill>
              </a:rPr>
              <a:t>Look for Chances to </a:t>
            </a:r>
            <a:r>
              <a:rPr lang="en-US" sz="3000" b="1" u="sng" dirty="0" smtClean="0">
                <a:solidFill>
                  <a:schemeClr val="tx2">
                    <a:lumMod val="50000"/>
                  </a:schemeClr>
                </a:solidFill>
              </a:rPr>
              <a:t>Build</a:t>
            </a:r>
            <a:r>
              <a:rPr lang="en-US" sz="3000" b="1" dirty="0" smtClean="0">
                <a:solidFill>
                  <a:schemeClr val="tx2">
                    <a:lumMod val="50000"/>
                  </a:schemeClr>
                </a:solidFill>
              </a:rPr>
              <a:t> Relationships</a:t>
            </a:r>
          </a:p>
          <a:p>
            <a:pPr marL="1009650" lvl="1" indent="-609600" eaLnBrk="1" hangingPunct="1">
              <a:lnSpc>
                <a:spcPct val="90000"/>
              </a:lnSpc>
              <a:defRPr/>
            </a:pPr>
            <a:r>
              <a:rPr lang="en-US" sz="2500" b="1" dirty="0" smtClean="0">
                <a:solidFill>
                  <a:schemeClr val="tx2">
                    <a:lumMod val="50000"/>
                  </a:schemeClr>
                </a:solidFill>
              </a:rPr>
              <a:t>Don’t forget the small stuff matters.  Find ways to make relationships stronger:  do small acts of kindness, say you’re sorry, be loyal, keep promises, listen, etc. </a:t>
            </a:r>
          </a:p>
        </p:txBody>
      </p:sp>
    </p:spTree>
    <p:extLst>
      <p:ext uri="{BB962C8B-B14F-4D97-AF65-F5344CB8AC3E}">
        <p14:creationId xmlns:p14="http://schemas.microsoft.com/office/powerpoint/2010/main" val="245680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17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3712" y="3770313"/>
            <a:ext cx="28416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840342" y="1238250"/>
            <a:ext cx="5463355" cy="646331"/>
          </a:xfrm>
          <a:prstGeom prst="rect">
            <a:avLst/>
          </a:prstGeom>
          <a:noFill/>
        </p:spPr>
        <p:txBody>
          <a:bodyPr wrap="none">
            <a:spAutoFit/>
          </a:bodyPr>
          <a:lstStyle/>
          <a:p>
            <a:pPr algn="ctr" eaLnBrk="1" fontAlgn="auto" hangingPunct="1">
              <a:spcBef>
                <a:spcPts val="0"/>
              </a:spcBef>
              <a:spcAft>
                <a:spcPts val="0"/>
              </a:spcAft>
              <a:defRPr/>
            </a:pPr>
            <a:r>
              <a:rPr lang="en-GB" sz="3600" b="1" dirty="0" smtClean="0">
                <a:solidFill>
                  <a:schemeClr val="tx2">
                    <a:lumMod val="50000"/>
                  </a:schemeClr>
                </a:solidFill>
                <a:latin typeface="+mn-lt"/>
                <a:cs typeface="+mn-cs"/>
              </a:rPr>
              <a:t>Making and Being a Friend</a:t>
            </a:r>
            <a:endParaRPr lang="en-GB" sz="3600" b="1" dirty="0">
              <a:solidFill>
                <a:schemeClr val="tx2">
                  <a:lumMod val="50000"/>
                </a:schemeClr>
              </a:solidFill>
              <a:latin typeface="+mn-lt"/>
              <a:cs typeface="+mn-cs"/>
            </a:endParaRPr>
          </a:p>
        </p:txBody>
      </p:sp>
      <p:sp>
        <p:nvSpPr>
          <p:cNvPr id="12" name="Rectangle 1028"/>
          <p:cNvSpPr txBox="1">
            <a:spLocks noChangeArrowheads="1"/>
          </p:cNvSpPr>
          <p:nvPr/>
        </p:nvSpPr>
        <p:spPr>
          <a:xfrm>
            <a:off x="1763688" y="1884581"/>
            <a:ext cx="5616624" cy="356064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3688" indent="-293688" eaLnBrk="1" hangingPunct="1">
              <a:lnSpc>
                <a:spcPct val="90000"/>
              </a:lnSpc>
              <a:defRPr/>
            </a:pPr>
            <a:r>
              <a:rPr lang="en-US" sz="3000" b="1" dirty="0" smtClean="0">
                <a:solidFill>
                  <a:schemeClr val="tx2">
                    <a:lumMod val="50000"/>
                  </a:schemeClr>
                </a:solidFill>
              </a:rPr>
              <a:t>Make Yourself More </a:t>
            </a:r>
            <a:r>
              <a:rPr lang="en-US" sz="3000" b="1" u="sng" dirty="0" smtClean="0">
                <a:solidFill>
                  <a:schemeClr val="tx2">
                    <a:lumMod val="50000"/>
                  </a:schemeClr>
                </a:solidFill>
              </a:rPr>
              <a:t>Likable</a:t>
            </a:r>
          </a:p>
          <a:p>
            <a:pPr marL="1009650" lvl="1" indent="-609600" eaLnBrk="1" hangingPunct="1">
              <a:lnSpc>
                <a:spcPct val="90000"/>
              </a:lnSpc>
              <a:defRPr/>
            </a:pPr>
            <a:r>
              <a:rPr lang="en-US" sz="2500" b="1" dirty="0" smtClean="0">
                <a:solidFill>
                  <a:schemeClr val="tx2">
                    <a:lumMod val="50000"/>
                  </a:schemeClr>
                </a:solidFill>
              </a:rPr>
              <a:t>You can’t make people like you.  But, you can make yourself more likable.  Become aware of your weaknesses and try to improve upon them. </a:t>
            </a:r>
          </a:p>
        </p:txBody>
      </p:sp>
    </p:spTree>
    <p:extLst>
      <p:ext uri="{BB962C8B-B14F-4D97-AF65-F5344CB8AC3E}">
        <p14:creationId xmlns:p14="http://schemas.microsoft.com/office/powerpoint/2010/main" val="89720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1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9" name="Group 207"/>
          <p:cNvGrpSpPr>
            <a:grpSpLocks noChangeAspect="1"/>
          </p:cNvGrpSpPr>
          <p:nvPr/>
        </p:nvGrpSpPr>
        <p:grpSpPr bwMode="auto">
          <a:xfrm>
            <a:off x="1619250" y="1184275"/>
            <a:ext cx="5832475" cy="158750"/>
            <a:chOff x="962" y="2108"/>
            <a:chExt cx="3836" cy="104"/>
          </a:xfrm>
        </p:grpSpPr>
        <p:sp>
          <p:nvSpPr>
            <p:cNvPr id="6152"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53"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4"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5"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6"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7"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8"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9"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0"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1"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2"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3"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4"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5"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6"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7"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8"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9"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0"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1"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2"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3"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4"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5"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3" name="TextBox 32"/>
          <p:cNvSpPr txBox="1"/>
          <p:nvPr/>
        </p:nvSpPr>
        <p:spPr>
          <a:xfrm>
            <a:off x="3699807" y="1268760"/>
            <a:ext cx="1744388" cy="707886"/>
          </a:xfrm>
          <a:prstGeom prst="rect">
            <a:avLst/>
          </a:prstGeom>
          <a:noFill/>
        </p:spPr>
        <p:txBody>
          <a:bodyPr wrap="none">
            <a:spAutoFit/>
          </a:bodyPr>
          <a:lstStyle/>
          <a:p>
            <a:pPr algn="ctr" eaLnBrk="1" fontAlgn="auto" hangingPunct="1">
              <a:spcBef>
                <a:spcPts val="0"/>
              </a:spcBef>
              <a:spcAft>
                <a:spcPts val="0"/>
              </a:spcAft>
              <a:defRPr/>
            </a:pPr>
            <a:r>
              <a:rPr lang="en-GB" sz="4000" b="1" dirty="0" smtClean="0">
                <a:solidFill>
                  <a:schemeClr val="tx2">
                    <a:lumMod val="50000"/>
                  </a:schemeClr>
                </a:solidFill>
                <a:latin typeface="+mn-lt"/>
                <a:cs typeface="+mn-cs"/>
              </a:rPr>
              <a:t>Friends</a:t>
            </a:r>
            <a:endParaRPr lang="en-GB" sz="4000" b="1" dirty="0">
              <a:solidFill>
                <a:schemeClr val="tx2">
                  <a:lumMod val="50000"/>
                </a:schemeClr>
              </a:solidFill>
              <a:latin typeface="+mn-lt"/>
              <a:cs typeface="+mn-cs"/>
            </a:endParaRPr>
          </a:p>
        </p:txBody>
      </p:sp>
      <p:sp>
        <p:nvSpPr>
          <p:cNvPr id="6151" name="TextBox 33"/>
          <p:cNvSpPr txBox="1">
            <a:spLocks noChangeArrowheads="1"/>
          </p:cNvSpPr>
          <p:nvPr/>
        </p:nvSpPr>
        <p:spPr bwMode="auto">
          <a:xfrm>
            <a:off x="1718762" y="1772816"/>
            <a:ext cx="5541385"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GB" altLang="en-US" sz="2800" b="1" dirty="0" smtClean="0">
                <a:solidFill>
                  <a:schemeClr val="tx2"/>
                </a:solidFill>
              </a:rPr>
              <a:t>Friends are: </a:t>
            </a:r>
          </a:p>
          <a:p>
            <a:pPr lvl="1" eaLnBrk="1" hangingPunct="1">
              <a:spcBef>
                <a:spcPct val="0"/>
              </a:spcBef>
            </a:pPr>
            <a:r>
              <a:rPr lang="en-GB" altLang="en-US" sz="2400" b="1" u="sng" dirty="0">
                <a:solidFill>
                  <a:schemeClr val="tx2"/>
                </a:solidFill>
              </a:rPr>
              <a:t>T</a:t>
            </a:r>
            <a:r>
              <a:rPr lang="en-GB" altLang="en-US" sz="2400" b="1" u="sng" dirty="0" smtClean="0">
                <a:solidFill>
                  <a:schemeClr val="tx2"/>
                </a:solidFill>
              </a:rPr>
              <a:t>rusted</a:t>
            </a:r>
            <a:r>
              <a:rPr lang="en-GB" altLang="en-US" sz="2400" b="1" dirty="0" smtClean="0">
                <a:solidFill>
                  <a:schemeClr val="tx2"/>
                </a:solidFill>
              </a:rPr>
              <a:t> companions</a:t>
            </a:r>
          </a:p>
          <a:p>
            <a:pPr lvl="1" eaLnBrk="1" hangingPunct="1">
              <a:spcBef>
                <a:spcPct val="0"/>
              </a:spcBef>
            </a:pPr>
            <a:r>
              <a:rPr lang="en-GB" altLang="en-US" sz="2400" b="1" dirty="0" smtClean="0">
                <a:solidFill>
                  <a:schemeClr val="tx2"/>
                </a:solidFill>
              </a:rPr>
              <a:t>People you can </a:t>
            </a:r>
            <a:r>
              <a:rPr lang="en-GB" altLang="en-US" sz="2400" b="1" u="sng" dirty="0" smtClean="0">
                <a:solidFill>
                  <a:schemeClr val="tx2"/>
                </a:solidFill>
              </a:rPr>
              <a:t>share</a:t>
            </a:r>
            <a:r>
              <a:rPr lang="en-GB" altLang="en-US" sz="2400" b="1" dirty="0" smtClean="0">
                <a:solidFill>
                  <a:schemeClr val="tx2"/>
                </a:solidFill>
              </a:rPr>
              <a:t> your joys and frustrations with</a:t>
            </a:r>
          </a:p>
          <a:p>
            <a:pPr lvl="1" eaLnBrk="1" hangingPunct="1">
              <a:spcBef>
                <a:spcPct val="0"/>
              </a:spcBef>
            </a:pPr>
            <a:r>
              <a:rPr lang="en-GB" altLang="en-US" sz="2400" b="1" dirty="0" smtClean="0">
                <a:solidFill>
                  <a:schemeClr val="tx2"/>
                </a:solidFill>
              </a:rPr>
              <a:t>People who </a:t>
            </a:r>
            <a:r>
              <a:rPr lang="en-GB" altLang="en-US" sz="2400" b="1" u="sng" dirty="0" smtClean="0">
                <a:solidFill>
                  <a:schemeClr val="tx2"/>
                </a:solidFill>
              </a:rPr>
              <a:t>believe</a:t>
            </a:r>
            <a:r>
              <a:rPr lang="en-GB" altLang="en-US" sz="2400" b="1" dirty="0" smtClean="0">
                <a:solidFill>
                  <a:schemeClr val="tx2"/>
                </a:solidFill>
              </a:rPr>
              <a:t> in you</a:t>
            </a:r>
            <a:endParaRPr lang="en-GB" altLang="en-US" sz="2400" b="1" dirty="0">
              <a:solidFill>
                <a:schemeClr val="tx2"/>
              </a:solidFill>
            </a:endParaRPr>
          </a:p>
        </p:txBody>
      </p:sp>
      <p:pic>
        <p:nvPicPr>
          <p:cNvPr id="92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4140" b="9341"/>
          <a:stretch/>
        </p:blipFill>
        <p:spPr bwMode="auto">
          <a:xfrm>
            <a:off x="2742420" y="4005064"/>
            <a:ext cx="3659161" cy="1582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0949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17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3712" y="3770313"/>
            <a:ext cx="28416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840342" y="1238250"/>
            <a:ext cx="5463355" cy="646331"/>
          </a:xfrm>
          <a:prstGeom prst="rect">
            <a:avLst/>
          </a:prstGeom>
          <a:noFill/>
        </p:spPr>
        <p:txBody>
          <a:bodyPr wrap="none">
            <a:spAutoFit/>
          </a:bodyPr>
          <a:lstStyle/>
          <a:p>
            <a:pPr algn="ctr" eaLnBrk="1" fontAlgn="auto" hangingPunct="1">
              <a:spcBef>
                <a:spcPts val="0"/>
              </a:spcBef>
              <a:spcAft>
                <a:spcPts val="0"/>
              </a:spcAft>
              <a:defRPr/>
            </a:pPr>
            <a:r>
              <a:rPr lang="en-GB" sz="3600" b="1" dirty="0" smtClean="0">
                <a:solidFill>
                  <a:schemeClr val="tx2">
                    <a:lumMod val="50000"/>
                  </a:schemeClr>
                </a:solidFill>
                <a:latin typeface="+mn-lt"/>
                <a:cs typeface="+mn-cs"/>
              </a:rPr>
              <a:t>Making and Being a Friend</a:t>
            </a:r>
            <a:endParaRPr lang="en-GB" sz="3600" b="1" dirty="0">
              <a:solidFill>
                <a:schemeClr val="tx2">
                  <a:lumMod val="50000"/>
                </a:schemeClr>
              </a:solidFill>
              <a:latin typeface="+mn-lt"/>
              <a:cs typeface="+mn-cs"/>
            </a:endParaRPr>
          </a:p>
        </p:txBody>
      </p:sp>
      <p:sp>
        <p:nvSpPr>
          <p:cNvPr id="12" name="Rectangle 1028"/>
          <p:cNvSpPr txBox="1">
            <a:spLocks noChangeArrowheads="1"/>
          </p:cNvSpPr>
          <p:nvPr/>
        </p:nvSpPr>
        <p:spPr>
          <a:xfrm>
            <a:off x="1763688" y="1884581"/>
            <a:ext cx="5616624" cy="356064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3688" indent="-293688" eaLnBrk="1" hangingPunct="1">
              <a:lnSpc>
                <a:spcPct val="90000"/>
              </a:lnSpc>
              <a:defRPr/>
            </a:pPr>
            <a:r>
              <a:rPr lang="en-US" sz="3000" b="1" dirty="0" smtClean="0">
                <a:solidFill>
                  <a:schemeClr val="tx2">
                    <a:lumMod val="50000"/>
                  </a:schemeClr>
                </a:solidFill>
              </a:rPr>
              <a:t>Be </a:t>
            </a:r>
            <a:r>
              <a:rPr lang="en-US" sz="3000" b="1" u="sng" dirty="0" smtClean="0">
                <a:solidFill>
                  <a:schemeClr val="tx2">
                    <a:lumMod val="50000"/>
                  </a:schemeClr>
                </a:solidFill>
              </a:rPr>
              <a:t>Inclusive</a:t>
            </a:r>
          </a:p>
          <a:p>
            <a:pPr marL="1009650" lvl="1" indent="-609600" eaLnBrk="1" hangingPunct="1">
              <a:lnSpc>
                <a:spcPct val="90000"/>
              </a:lnSpc>
              <a:defRPr/>
            </a:pPr>
            <a:r>
              <a:rPr lang="en-US" sz="2500" b="1" dirty="0" smtClean="0">
                <a:solidFill>
                  <a:schemeClr val="tx2">
                    <a:lumMod val="50000"/>
                  </a:schemeClr>
                </a:solidFill>
              </a:rPr>
              <a:t>Don’t be afraid to allow new people into your “group”.  You never know what you could be missing out on.  </a:t>
            </a:r>
          </a:p>
        </p:txBody>
      </p:sp>
    </p:spTree>
    <p:extLst>
      <p:ext uri="{BB962C8B-B14F-4D97-AF65-F5344CB8AC3E}">
        <p14:creationId xmlns:p14="http://schemas.microsoft.com/office/powerpoint/2010/main" val="209683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17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3712" y="3770313"/>
            <a:ext cx="28416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840342" y="1238250"/>
            <a:ext cx="5463355" cy="646331"/>
          </a:xfrm>
          <a:prstGeom prst="rect">
            <a:avLst/>
          </a:prstGeom>
          <a:noFill/>
        </p:spPr>
        <p:txBody>
          <a:bodyPr wrap="none">
            <a:spAutoFit/>
          </a:bodyPr>
          <a:lstStyle/>
          <a:p>
            <a:pPr algn="ctr" eaLnBrk="1" fontAlgn="auto" hangingPunct="1">
              <a:spcBef>
                <a:spcPts val="0"/>
              </a:spcBef>
              <a:spcAft>
                <a:spcPts val="0"/>
              </a:spcAft>
              <a:defRPr/>
            </a:pPr>
            <a:r>
              <a:rPr lang="en-GB" sz="3600" b="1" dirty="0" smtClean="0">
                <a:solidFill>
                  <a:schemeClr val="tx2">
                    <a:lumMod val="50000"/>
                  </a:schemeClr>
                </a:solidFill>
                <a:latin typeface="+mn-lt"/>
                <a:cs typeface="+mn-cs"/>
              </a:rPr>
              <a:t>Making and Being a Friend</a:t>
            </a:r>
            <a:endParaRPr lang="en-GB" sz="3600" b="1" dirty="0">
              <a:solidFill>
                <a:schemeClr val="tx2">
                  <a:lumMod val="50000"/>
                </a:schemeClr>
              </a:solidFill>
              <a:latin typeface="+mn-lt"/>
              <a:cs typeface="+mn-cs"/>
            </a:endParaRPr>
          </a:p>
        </p:txBody>
      </p:sp>
      <p:sp>
        <p:nvSpPr>
          <p:cNvPr id="12" name="Rectangle 1028"/>
          <p:cNvSpPr txBox="1">
            <a:spLocks noChangeArrowheads="1"/>
          </p:cNvSpPr>
          <p:nvPr/>
        </p:nvSpPr>
        <p:spPr>
          <a:xfrm>
            <a:off x="1763688" y="1884581"/>
            <a:ext cx="5616624" cy="356064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3688" indent="-293688" eaLnBrk="1" hangingPunct="1">
              <a:lnSpc>
                <a:spcPct val="90000"/>
              </a:lnSpc>
              <a:defRPr/>
            </a:pPr>
            <a:r>
              <a:rPr lang="en-US" sz="3000" b="1" dirty="0" smtClean="0">
                <a:solidFill>
                  <a:schemeClr val="tx2">
                    <a:lumMod val="50000"/>
                  </a:schemeClr>
                </a:solidFill>
              </a:rPr>
              <a:t>Treat Unkindness with </a:t>
            </a:r>
            <a:r>
              <a:rPr lang="en-US" sz="3000" b="1" u="sng" dirty="0" smtClean="0">
                <a:solidFill>
                  <a:schemeClr val="tx2">
                    <a:lumMod val="50000"/>
                  </a:schemeClr>
                </a:solidFill>
              </a:rPr>
              <a:t>Kindness</a:t>
            </a:r>
          </a:p>
          <a:p>
            <a:pPr marL="1009650" lvl="1" indent="-609600" eaLnBrk="1" hangingPunct="1">
              <a:lnSpc>
                <a:spcPct val="90000"/>
              </a:lnSpc>
              <a:defRPr/>
            </a:pPr>
            <a:r>
              <a:rPr lang="en-US" sz="2500" b="1" dirty="0" smtClean="0">
                <a:solidFill>
                  <a:schemeClr val="tx2">
                    <a:lumMod val="50000"/>
                  </a:schemeClr>
                </a:solidFill>
              </a:rPr>
              <a:t>It’s easy to be nice to people who are nice to you.  The challenge is being nice to the mean people.  But, it goes a long way in changing behavior. </a:t>
            </a:r>
          </a:p>
        </p:txBody>
      </p:sp>
    </p:spTree>
    <p:extLst>
      <p:ext uri="{BB962C8B-B14F-4D97-AF65-F5344CB8AC3E}">
        <p14:creationId xmlns:p14="http://schemas.microsoft.com/office/powerpoint/2010/main" val="6516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17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3712" y="3770313"/>
            <a:ext cx="28416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840342" y="1238250"/>
            <a:ext cx="5463355" cy="646331"/>
          </a:xfrm>
          <a:prstGeom prst="rect">
            <a:avLst/>
          </a:prstGeom>
          <a:noFill/>
        </p:spPr>
        <p:txBody>
          <a:bodyPr wrap="none">
            <a:spAutoFit/>
          </a:bodyPr>
          <a:lstStyle/>
          <a:p>
            <a:pPr algn="ctr" eaLnBrk="1" fontAlgn="auto" hangingPunct="1">
              <a:spcBef>
                <a:spcPts val="0"/>
              </a:spcBef>
              <a:spcAft>
                <a:spcPts val="0"/>
              </a:spcAft>
              <a:defRPr/>
            </a:pPr>
            <a:r>
              <a:rPr lang="en-GB" sz="3600" b="1" dirty="0" smtClean="0">
                <a:solidFill>
                  <a:schemeClr val="tx2">
                    <a:lumMod val="50000"/>
                  </a:schemeClr>
                </a:solidFill>
                <a:latin typeface="+mn-lt"/>
                <a:cs typeface="+mn-cs"/>
              </a:rPr>
              <a:t>Making and Being a Friend</a:t>
            </a:r>
            <a:endParaRPr lang="en-GB" sz="3600" b="1" dirty="0">
              <a:solidFill>
                <a:schemeClr val="tx2">
                  <a:lumMod val="50000"/>
                </a:schemeClr>
              </a:solidFill>
              <a:latin typeface="+mn-lt"/>
              <a:cs typeface="+mn-cs"/>
            </a:endParaRPr>
          </a:p>
        </p:txBody>
      </p:sp>
      <p:sp>
        <p:nvSpPr>
          <p:cNvPr id="12" name="Rectangle 1028"/>
          <p:cNvSpPr txBox="1">
            <a:spLocks noChangeArrowheads="1"/>
          </p:cNvSpPr>
          <p:nvPr/>
        </p:nvSpPr>
        <p:spPr>
          <a:xfrm>
            <a:off x="1763688" y="1884581"/>
            <a:ext cx="5616624" cy="356064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3688" indent="-293688" eaLnBrk="1" hangingPunct="1">
              <a:lnSpc>
                <a:spcPct val="90000"/>
              </a:lnSpc>
              <a:defRPr/>
            </a:pPr>
            <a:r>
              <a:rPr lang="en-US" sz="3000" b="1" u="sng" dirty="0" smtClean="0">
                <a:solidFill>
                  <a:schemeClr val="tx2">
                    <a:lumMod val="50000"/>
                  </a:schemeClr>
                </a:solidFill>
              </a:rPr>
              <a:t>Lift</a:t>
            </a:r>
            <a:r>
              <a:rPr lang="en-US" sz="3000" b="1" dirty="0" smtClean="0">
                <a:solidFill>
                  <a:schemeClr val="tx2">
                    <a:lumMod val="50000"/>
                  </a:schemeClr>
                </a:solidFill>
              </a:rPr>
              <a:t> Others</a:t>
            </a:r>
          </a:p>
          <a:p>
            <a:pPr marL="1009650" lvl="1" indent="-609600" eaLnBrk="1" hangingPunct="1">
              <a:lnSpc>
                <a:spcPct val="90000"/>
              </a:lnSpc>
              <a:defRPr/>
            </a:pPr>
            <a:r>
              <a:rPr lang="en-US" sz="2500" b="1" dirty="0" smtClean="0">
                <a:solidFill>
                  <a:schemeClr val="tx2">
                    <a:lumMod val="50000"/>
                  </a:schemeClr>
                </a:solidFill>
              </a:rPr>
              <a:t>Are you the negative friend who brings others down?  Or, the positive friend lifting others up?  Who do you want to be? </a:t>
            </a:r>
          </a:p>
        </p:txBody>
      </p:sp>
    </p:spTree>
    <p:extLst>
      <p:ext uri="{BB962C8B-B14F-4D97-AF65-F5344CB8AC3E}">
        <p14:creationId xmlns:p14="http://schemas.microsoft.com/office/powerpoint/2010/main" val="4828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1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3712" y="3770313"/>
            <a:ext cx="28416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626696" y="1238250"/>
            <a:ext cx="1890646" cy="646331"/>
          </a:xfrm>
          <a:prstGeom prst="rect">
            <a:avLst/>
          </a:prstGeom>
          <a:noFill/>
        </p:spPr>
        <p:txBody>
          <a:bodyPr wrap="none">
            <a:spAutoFit/>
          </a:bodyPr>
          <a:lstStyle/>
          <a:p>
            <a:pPr algn="ctr" eaLnBrk="1" fontAlgn="auto" hangingPunct="1">
              <a:spcBef>
                <a:spcPts val="0"/>
              </a:spcBef>
              <a:spcAft>
                <a:spcPts val="0"/>
              </a:spcAft>
              <a:defRPr/>
            </a:pPr>
            <a:r>
              <a:rPr lang="en-GB" sz="3600" b="1" dirty="0" smtClean="0">
                <a:solidFill>
                  <a:schemeClr val="tx2">
                    <a:lumMod val="50000"/>
                  </a:schemeClr>
                </a:solidFill>
                <a:latin typeface="+mn-lt"/>
                <a:cs typeface="+mn-cs"/>
              </a:rPr>
              <a:t>Listening</a:t>
            </a:r>
            <a:endParaRPr lang="en-GB" sz="3600" b="1" dirty="0">
              <a:solidFill>
                <a:schemeClr val="tx2">
                  <a:lumMod val="50000"/>
                </a:schemeClr>
              </a:solidFill>
              <a:latin typeface="+mn-lt"/>
              <a:cs typeface="+mn-cs"/>
            </a:endParaRPr>
          </a:p>
        </p:txBody>
      </p:sp>
      <p:sp>
        <p:nvSpPr>
          <p:cNvPr id="12" name="Rectangle 1028"/>
          <p:cNvSpPr txBox="1">
            <a:spLocks noChangeArrowheads="1"/>
          </p:cNvSpPr>
          <p:nvPr/>
        </p:nvSpPr>
        <p:spPr>
          <a:xfrm>
            <a:off x="1476375" y="1700808"/>
            <a:ext cx="5831929" cy="356064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50000"/>
              </a:spcBef>
            </a:pPr>
            <a:r>
              <a:rPr lang="en-US" altLang="en-US" sz="2000" b="1" dirty="0">
                <a:solidFill>
                  <a:schemeClr val="tx2">
                    <a:lumMod val="50000"/>
                  </a:schemeClr>
                </a:solidFill>
              </a:rPr>
              <a:t>Being a good friend means being a good listener.  </a:t>
            </a:r>
            <a:r>
              <a:rPr lang="en-US" altLang="en-US" sz="2000" b="1" dirty="0" smtClean="0">
                <a:solidFill>
                  <a:schemeClr val="tx2">
                    <a:lumMod val="50000"/>
                  </a:schemeClr>
                </a:solidFill>
              </a:rPr>
              <a:t>Here is a review of active listening skills:</a:t>
            </a:r>
            <a:r>
              <a:rPr lang="en-US" altLang="en-US" sz="2000" dirty="0" smtClean="0">
                <a:solidFill>
                  <a:schemeClr val="tx2">
                    <a:lumMod val="50000"/>
                  </a:schemeClr>
                </a:solidFill>
              </a:rPr>
              <a:t>  </a:t>
            </a:r>
          </a:p>
          <a:p>
            <a:pPr lvl="1">
              <a:spcBef>
                <a:spcPct val="50000"/>
              </a:spcBef>
            </a:pPr>
            <a:r>
              <a:rPr lang="en-US" altLang="en-US" sz="1800" b="1" dirty="0">
                <a:solidFill>
                  <a:schemeClr val="tx2">
                    <a:lumMod val="50000"/>
                  </a:schemeClr>
                </a:solidFill>
              </a:rPr>
              <a:t>Listen with more than just your ears.  Your body language should also communicate real interest.</a:t>
            </a:r>
            <a:r>
              <a:rPr lang="en-US" altLang="en-US" sz="2400" b="1" dirty="0">
                <a:solidFill>
                  <a:schemeClr val="tx2">
                    <a:lumMod val="50000"/>
                  </a:schemeClr>
                </a:solidFill>
              </a:rPr>
              <a:t>  </a:t>
            </a:r>
            <a:r>
              <a:rPr lang="en-US" altLang="en-US" sz="1800" dirty="0">
                <a:solidFill>
                  <a:schemeClr val="tx2">
                    <a:lumMod val="50000"/>
                  </a:schemeClr>
                </a:solidFill>
              </a:rPr>
              <a:t>  </a:t>
            </a:r>
          </a:p>
          <a:p>
            <a:pPr lvl="1">
              <a:spcBef>
                <a:spcPct val="50000"/>
              </a:spcBef>
            </a:pPr>
            <a:r>
              <a:rPr lang="en-US" altLang="en-US" sz="1800" b="1" dirty="0">
                <a:solidFill>
                  <a:schemeClr val="tx2">
                    <a:lumMod val="50000"/>
                  </a:schemeClr>
                </a:solidFill>
              </a:rPr>
              <a:t>Give verbal clues that show you are listening closely to what your friend is saying</a:t>
            </a:r>
            <a:r>
              <a:rPr lang="en-US" altLang="en-US" sz="1800" b="1" dirty="0" smtClean="0">
                <a:solidFill>
                  <a:schemeClr val="tx2">
                    <a:lumMod val="50000"/>
                  </a:schemeClr>
                </a:solidFill>
              </a:rPr>
              <a:t>.</a:t>
            </a:r>
          </a:p>
          <a:p>
            <a:pPr lvl="1">
              <a:spcBef>
                <a:spcPct val="50000"/>
              </a:spcBef>
            </a:pPr>
            <a:r>
              <a:rPr lang="en-US" altLang="en-US" sz="1800" b="1" dirty="0">
                <a:solidFill>
                  <a:schemeClr val="tx2">
                    <a:lumMod val="50000"/>
                  </a:schemeClr>
                </a:solidFill>
              </a:rPr>
              <a:t>Do not interrupt</a:t>
            </a:r>
            <a:r>
              <a:rPr lang="en-US" altLang="en-US" sz="1800" b="1" dirty="0" smtClean="0">
                <a:solidFill>
                  <a:schemeClr val="tx2">
                    <a:lumMod val="50000"/>
                  </a:schemeClr>
                </a:solidFill>
              </a:rPr>
              <a:t>.</a:t>
            </a:r>
          </a:p>
          <a:p>
            <a:pPr lvl="1">
              <a:spcBef>
                <a:spcPct val="50000"/>
              </a:spcBef>
            </a:pPr>
            <a:r>
              <a:rPr lang="en-US" altLang="en-US" sz="1800" b="1" dirty="0" smtClean="0">
                <a:solidFill>
                  <a:schemeClr val="tx2">
                    <a:lumMod val="50000"/>
                  </a:schemeClr>
                </a:solidFill>
              </a:rPr>
              <a:t>Don’t </a:t>
            </a:r>
            <a:r>
              <a:rPr lang="en-US" altLang="en-US" sz="1800" b="1" dirty="0">
                <a:solidFill>
                  <a:schemeClr val="tx2">
                    <a:lumMod val="50000"/>
                  </a:schemeClr>
                </a:solidFill>
              </a:rPr>
              <a:t>shift the attention from your friend’s problem to one of your own</a:t>
            </a:r>
            <a:r>
              <a:rPr lang="en-US" altLang="en-US" sz="1800" b="1" dirty="0" smtClean="0">
                <a:solidFill>
                  <a:schemeClr val="tx2">
                    <a:lumMod val="50000"/>
                  </a:schemeClr>
                </a:solidFill>
              </a:rPr>
              <a:t>.</a:t>
            </a:r>
          </a:p>
        </p:txBody>
      </p:sp>
    </p:spTree>
    <p:extLst>
      <p:ext uri="{BB962C8B-B14F-4D97-AF65-F5344CB8AC3E}">
        <p14:creationId xmlns:p14="http://schemas.microsoft.com/office/powerpoint/2010/main" val="48118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additive="base">
                                        <p:cTn id="1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 calcmode="lin" valueType="num">
                                      <p:cBhvr additive="base">
                                        <p:cTn id="23"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1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3712" y="3770313"/>
            <a:ext cx="28416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473442" y="1238250"/>
            <a:ext cx="1890646" cy="646331"/>
          </a:xfrm>
          <a:prstGeom prst="rect">
            <a:avLst/>
          </a:prstGeom>
          <a:noFill/>
        </p:spPr>
        <p:txBody>
          <a:bodyPr wrap="none">
            <a:spAutoFit/>
          </a:bodyPr>
          <a:lstStyle/>
          <a:p>
            <a:pPr algn="ctr" eaLnBrk="1" fontAlgn="auto" hangingPunct="1">
              <a:spcBef>
                <a:spcPts val="0"/>
              </a:spcBef>
              <a:spcAft>
                <a:spcPts val="0"/>
              </a:spcAft>
              <a:defRPr/>
            </a:pPr>
            <a:r>
              <a:rPr lang="en-GB" sz="3600" b="1" dirty="0" smtClean="0">
                <a:solidFill>
                  <a:schemeClr val="tx2">
                    <a:lumMod val="50000"/>
                  </a:schemeClr>
                </a:solidFill>
                <a:latin typeface="+mn-lt"/>
                <a:cs typeface="+mn-cs"/>
              </a:rPr>
              <a:t>Listening</a:t>
            </a:r>
            <a:endParaRPr lang="en-GB" sz="3600" b="1" dirty="0">
              <a:solidFill>
                <a:schemeClr val="tx2">
                  <a:lumMod val="50000"/>
                </a:schemeClr>
              </a:solidFill>
              <a:latin typeface="+mn-lt"/>
              <a:cs typeface="+mn-cs"/>
            </a:endParaRPr>
          </a:p>
        </p:txBody>
      </p:sp>
      <p:sp>
        <p:nvSpPr>
          <p:cNvPr id="12" name="Rectangle 1028"/>
          <p:cNvSpPr txBox="1">
            <a:spLocks noChangeArrowheads="1"/>
          </p:cNvSpPr>
          <p:nvPr/>
        </p:nvSpPr>
        <p:spPr>
          <a:xfrm>
            <a:off x="1763688" y="1700808"/>
            <a:ext cx="5328592" cy="356064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50000"/>
              </a:spcBef>
              <a:buNone/>
            </a:pPr>
            <a:r>
              <a:rPr lang="en-US" altLang="en-US" sz="2000" b="1" dirty="0" smtClean="0">
                <a:solidFill>
                  <a:schemeClr val="tx2">
                    <a:lumMod val="50000"/>
                  </a:schemeClr>
                </a:solidFill>
              </a:rPr>
              <a:t>More listening </a:t>
            </a:r>
            <a:r>
              <a:rPr lang="en-US" altLang="en-US" sz="2000" b="1" dirty="0">
                <a:solidFill>
                  <a:schemeClr val="tx2">
                    <a:lumMod val="50000"/>
                  </a:schemeClr>
                </a:solidFill>
              </a:rPr>
              <a:t>tips:</a:t>
            </a:r>
            <a:r>
              <a:rPr lang="en-US" altLang="en-US" sz="2000" dirty="0">
                <a:solidFill>
                  <a:schemeClr val="tx2">
                    <a:lumMod val="50000"/>
                  </a:schemeClr>
                </a:solidFill>
              </a:rPr>
              <a:t>  </a:t>
            </a:r>
            <a:endParaRPr lang="en-US" altLang="en-US" sz="2000" dirty="0" smtClean="0">
              <a:solidFill>
                <a:schemeClr val="tx2">
                  <a:lumMod val="50000"/>
                </a:schemeClr>
              </a:solidFill>
            </a:endParaRPr>
          </a:p>
          <a:p>
            <a:pPr lvl="1">
              <a:spcBef>
                <a:spcPct val="50000"/>
              </a:spcBef>
            </a:pPr>
            <a:r>
              <a:rPr lang="en-US" altLang="en-US" sz="1800" b="1" dirty="0" smtClean="0">
                <a:solidFill>
                  <a:schemeClr val="tx2">
                    <a:lumMod val="50000"/>
                  </a:schemeClr>
                </a:solidFill>
              </a:rPr>
              <a:t>Do </a:t>
            </a:r>
            <a:r>
              <a:rPr lang="en-US" altLang="en-US" sz="1800" b="1" dirty="0">
                <a:solidFill>
                  <a:schemeClr val="tx2">
                    <a:lumMod val="50000"/>
                  </a:schemeClr>
                </a:solidFill>
              </a:rPr>
              <a:t>not spend too much time planning your next response that you </a:t>
            </a:r>
            <a:r>
              <a:rPr lang="en-US" altLang="en-US" sz="1800" b="1" dirty="0" smtClean="0">
                <a:solidFill>
                  <a:schemeClr val="tx2">
                    <a:lumMod val="50000"/>
                  </a:schemeClr>
                </a:solidFill>
              </a:rPr>
              <a:t>don’t </a:t>
            </a:r>
            <a:r>
              <a:rPr lang="en-US" altLang="en-US" sz="1800" b="1" dirty="0">
                <a:solidFill>
                  <a:schemeClr val="tx2">
                    <a:lumMod val="50000"/>
                  </a:schemeClr>
                </a:solidFill>
              </a:rPr>
              <a:t>hear what is being said</a:t>
            </a:r>
            <a:r>
              <a:rPr lang="en-US" altLang="en-US" sz="1800" b="1" dirty="0" smtClean="0">
                <a:solidFill>
                  <a:schemeClr val="tx2">
                    <a:lumMod val="50000"/>
                  </a:schemeClr>
                </a:solidFill>
              </a:rPr>
              <a:t>.</a:t>
            </a:r>
          </a:p>
          <a:p>
            <a:pPr lvl="1">
              <a:spcBef>
                <a:spcPct val="50000"/>
              </a:spcBef>
            </a:pPr>
            <a:r>
              <a:rPr lang="en-US" altLang="en-US" sz="1800" b="1" dirty="0">
                <a:solidFill>
                  <a:schemeClr val="tx2">
                    <a:lumMod val="50000"/>
                  </a:schemeClr>
                </a:solidFill>
              </a:rPr>
              <a:t>Try not to let your emotions get in the way of hearing</a:t>
            </a:r>
            <a:r>
              <a:rPr lang="en-US" altLang="en-US" sz="1800" b="1" dirty="0" smtClean="0">
                <a:solidFill>
                  <a:schemeClr val="tx2">
                    <a:lumMod val="50000"/>
                  </a:schemeClr>
                </a:solidFill>
              </a:rPr>
              <a:t>.</a:t>
            </a:r>
          </a:p>
          <a:p>
            <a:pPr lvl="1">
              <a:spcBef>
                <a:spcPct val="50000"/>
              </a:spcBef>
            </a:pPr>
            <a:r>
              <a:rPr lang="en-US" altLang="en-US" sz="1800" b="1" dirty="0" smtClean="0">
                <a:solidFill>
                  <a:schemeClr val="tx2">
                    <a:lumMod val="50000"/>
                  </a:schemeClr>
                </a:solidFill>
              </a:rPr>
              <a:t>Don’t rush </a:t>
            </a:r>
            <a:r>
              <a:rPr lang="en-US" altLang="en-US" sz="1800" b="1" dirty="0">
                <a:solidFill>
                  <a:schemeClr val="tx2">
                    <a:lumMod val="50000"/>
                  </a:schemeClr>
                </a:solidFill>
              </a:rPr>
              <a:t>the conversation</a:t>
            </a:r>
            <a:r>
              <a:rPr lang="en-US" altLang="en-US" sz="1800" b="1" dirty="0" smtClean="0">
                <a:solidFill>
                  <a:schemeClr val="tx2">
                    <a:lumMod val="50000"/>
                  </a:schemeClr>
                </a:solidFill>
              </a:rPr>
              <a:t>.</a:t>
            </a:r>
          </a:p>
          <a:p>
            <a:pPr lvl="1">
              <a:spcBef>
                <a:spcPct val="50000"/>
              </a:spcBef>
            </a:pPr>
            <a:r>
              <a:rPr lang="en-US" altLang="en-US" sz="1800" b="1" dirty="0" smtClean="0">
                <a:solidFill>
                  <a:schemeClr val="tx2">
                    <a:lumMod val="50000"/>
                  </a:schemeClr>
                </a:solidFill>
              </a:rPr>
              <a:t>Don’t try </a:t>
            </a:r>
            <a:r>
              <a:rPr lang="en-US" altLang="en-US" sz="1800" b="1" dirty="0">
                <a:solidFill>
                  <a:schemeClr val="tx2">
                    <a:lumMod val="50000"/>
                  </a:schemeClr>
                </a:solidFill>
              </a:rPr>
              <a:t>to solve the problem.  Just be there as a support.  Your friend needs to find the solution on </a:t>
            </a:r>
            <a:r>
              <a:rPr lang="en-US" altLang="en-US" sz="1800" b="1" dirty="0" smtClean="0">
                <a:solidFill>
                  <a:schemeClr val="tx2">
                    <a:lumMod val="50000"/>
                  </a:schemeClr>
                </a:solidFill>
              </a:rPr>
              <a:t>their </a:t>
            </a:r>
            <a:r>
              <a:rPr lang="en-US" altLang="en-US" sz="1800" b="1" dirty="0">
                <a:solidFill>
                  <a:schemeClr val="tx2">
                    <a:lumMod val="50000"/>
                  </a:schemeClr>
                </a:solidFill>
              </a:rPr>
              <a:t>own.</a:t>
            </a:r>
            <a:endParaRPr lang="en-US" altLang="en-US" sz="1800" dirty="0">
              <a:solidFill>
                <a:schemeClr val="tx2">
                  <a:lumMod val="50000"/>
                </a:schemeClr>
              </a:solidFill>
            </a:endParaRPr>
          </a:p>
        </p:txBody>
      </p:sp>
    </p:spTree>
    <p:extLst>
      <p:ext uri="{BB962C8B-B14F-4D97-AF65-F5344CB8AC3E}">
        <p14:creationId xmlns:p14="http://schemas.microsoft.com/office/powerpoint/2010/main" val="290529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additive="base">
                                        <p:cTn id="1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 calcmode="lin" valueType="num">
                                      <p:cBhvr additive="base">
                                        <p:cTn id="23"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1429474" y="875382"/>
            <a:ext cx="6336704" cy="5040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Group 207"/>
          <p:cNvGrpSpPr>
            <a:grpSpLocks noChangeAspect="1"/>
          </p:cNvGrpSpPr>
          <p:nvPr/>
        </p:nvGrpSpPr>
        <p:grpSpPr bwMode="auto">
          <a:xfrm>
            <a:off x="1619250" y="1184275"/>
            <a:ext cx="5832475" cy="158750"/>
            <a:chOff x="962" y="2108"/>
            <a:chExt cx="3836" cy="104"/>
          </a:xfrm>
        </p:grpSpPr>
        <p:sp>
          <p:nvSpPr>
            <p:cNvPr id="4101"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02"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4103"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4"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4105"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6"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7"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8"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9"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0"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1"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2"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3"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4"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5"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6"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7"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8"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9"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0"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1"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2"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3"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4"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29" name="Picture 8" descr="MCSY01900_0000[1]"/>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3150267" y="1667166"/>
            <a:ext cx="2934649" cy="352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229"/>
          <p:cNvSpPr txBox="1">
            <a:spLocks noChangeArrowheads="1"/>
          </p:cNvSpPr>
          <p:nvPr/>
        </p:nvSpPr>
        <p:spPr bwMode="auto">
          <a:xfrm>
            <a:off x="3220686" y="2276872"/>
            <a:ext cx="275428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6600" b="1" dirty="0" smtClean="0">
                <a:solidFill>
                  <a:srgbClr val="FF0000"/>
                </a:solidFill>
              </a:rPr>
              <a:t>Toxic</a:t>
            </a:r>
          </a:p>
          <a:p>
            <a:pPr algn="ctr" eaLnBrk="1" hangingPunct="1">
              <a:spcBef>
                <a:spcPct val="0"/>
              </a:spcBef>
              <a:buFontTx/>
              <a:buNone/>
            </a:pPr>
            <a:r>
              <a:rPr lang="en-GB" altLang="en-US" sz="6600" b="1" dirty="0" smtClean="0">
                <a:solidFill>
                  <a:srgbClr val="FF0000"/>
                </a:solidFill>
              </a:rPr>
              <a:t>Friends</a:t>
            </a:r>
            <a:endParaRPr lang="en-GB" altLang="en-US" sz="6600" b="1" dirty="0">
              <a:solidFill>
                <a:srgbClr val="FF0000"/>
              </a:solidFill>
            </a:endParaRPr>
          </a:p>
        </p:txBody>
      </p:sp>
      <p:pic>
        <p:nvPicPr>
          <p:cNvPr id="32"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43713" y="3770313"/>
            <a:ext cx="28416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4213" y="3741738"/>
            <a:ext cx="2840038"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0682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1429474" y="875382"/>
            <a:ext cx="6336704" cy="5040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Group 207"/>
          <p:cNvGrpSpPr>
            <a:grpSpLocks noChangeAspect="1"/>
          </p:cNvGrpSpPr>
          <p:nvPr/>
        </p:nvGrpSpPr>
        <p:grpSpPr bwMode="auto">
          <a:xfrm>
            <a:off x="1619250" y="1184275"/>
            <a:ext cx="5832475" cy="158750"/>
            <a:chOff x="962" y="2108"/>
            <a:chExt cx="3836" cy="104"/>
          </a:xfrm>
        </p:grpSpPr>
        <p:sp>
          <p:nvSpPr>
            <p:cNvPr id="4101"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02"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4103"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4"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4105"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6"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7"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8"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9"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0"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1"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2"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3"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4"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5"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6"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7"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8"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9"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0"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1"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2"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3"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4"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29" name="Picture 8" descr="MCSY01900_0000[1]"/>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3150267" y="1667166"/>
            <a:ext cx="2934649" cy="352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
          <p:cNvSpPr txBox="1">
            <a:spLocks noChangeArrowheads="1"/>
          </p:cNvSpPr>
          <p:nvPr/>
        </p:nvSpPr>
        <p:spPr bwMode="auto">
          <a:xfrm>
            <a:off x="1766735" y="1484784"/>
            <a:ext cx="5532944" cy="99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u="sng" smtClean="0">
                <a:solidFill>
                  <a:srgbClr val="FF0000"/>
                </a:solidFill>
              </a:rPr>
              <a:t>What is a Toxic Friend?</a:t>
            </a:r>
            <a:endParaRPr lang="en-US" u="sng" dirty="0" smtClean="0">
              <a:solidFill>
                <a:srgbClr val="FF0000"/>
              </a:solidFill>
            </a:endParaRPr>
          </a:p>
        </p:txBody>
      </p:sp>
      <p:sp>
        <p:nvSpPr>
          <p:cNvPr id="31" name="Rectangle 3"/>
          <p:cNvSpPr txBox="1">
            <a:spLocks noChangeArrowheads="1"/>
          </p:cNvSpPr>
          <p:nvPr/>
        </p:nvSpPr>
        <p:spPr bwMode="auto">
          <a:xfrm>
            <a:off x="1766735" y="2348880"/>
            <a:ext cx="5532944"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buFont typeface="Arial" charset="0"/>
              <a:buChar char="•"/>
            </a:pPr>
            <a:r>
              <a:rPr lang="en-US" altLang="en-US" sz="2800" b="1" u="sng" dirty="0" smtClean="0">
                <a:solidFill>
                  <a:srgbClr val="FF0000"/>
                </a:solidFill>
              </a:rPr>
              <a:t>Unsupportive</a:t>
            </a:r>
          </a:p>
          <a:p>
            <a:pPr eaLnBrk="1" hangingPunct="1"/>
            <a:r>
              <a:rPr lang="en-US" altLang="en-US" sz="2800" dirty="0" smtClean="0">
                <a:solidFill>
                  <a:srgbClr val="FF0000"/>
                </a:solidFill>
              </a:rPr>
              <a:t>• Takes, Takes, &amp; Takes</a:t>
            </a:r>
          </a:p>
          <a:p>
            <a:pPr eaLnBrk="1" hangingPunct="1">
              <a:buFont typeface="Arial" charset="0"/>
              <a:buChar char="•"/>
            </a:pPr>
            <a:r>
              <a:rPr lang="en-US" altLang="en-US" sz="2800" dirty="0" smtClean="0">
                <a:solidFill>
                  <a:srgbClr val="FF0000"/>
                </a:solidFill>
              </a:rPr>
              <a:t>Stifling</a:t>
            </a:r>
          </a:p>
          <a:p>
            <a:pPr eaLnBrk="1" hangingPunct="1">
              <a:buFont typeface="Arial" charset="0"/>
              <a:buChar char="•"/>
            </a:pPr>
            <a:r>
              <a:rPr lang="en-US" altLang="en-US" sz="2800" dirty="0" smtClean="0">
                <a:solidFill>
                  <a:srgbClr val="FF0000"/>
                </a:solidFill>
              </a:rPr>
              <a:t>Gives Nothing Back</a:t>
            </a:r>
          </a:p>
          <a:p>
            <a:pPr eaLnBrk="1" hangingPunct="1">
              <a:buFont typeface="Arial" charset="0"/>
              <a:buChar char="•"/>
            </a:pPr>
            <a:r>
              <a:rPr lang="en-US" altLang="en-US" sz="2800" b="1" u="sng" dirty="0" smtClean="0">
                <a:solidFill>
                  <a:srgbClr val="FF0000"/>
                </a:solidFill>
              </a:rPr>
              <a:t>Unreliable</a:t>
            </a:r>
          </a:p>
          <a:p>
            <a:pPr eaLnBrk="1" hangingPunct="1">
              <a:buFont typeface="Arial" charset="0"/>
              <a:buChar char="•"/>
            </a:pPr>
            <a:r>
              <a:rPr lang="en-US" altLang="en-US" sz="2800" dirty="0" smtClean="0">
                <a:solidFill>
                  <a:srgbClr val="FF0000"/>
                </a:solidFill>
              </a:rPr>
              <a:t>Overly Demanding</a:t>
            </a:r>
          </a:p>
          <a:p>
            <a:pPr eaLnBrk="1" hangingPunct="1">
              <a:buFont typeface="Arial" charset="0"/>
              <a:buChar char="•"/>
            </a:pPr>
            <a:endParaRPr lang="en-US" altLang="en-US" sz="2800" dirty="0" smtClean="0">
              <a:solidFill>
                <a:srgbClr val="FF0000"/>
              </a:solidFill>
            </a:endParaRPr>
          </a:p>
        </p:txBody>
      </p:sp>
      <p:pic>
        <p:nvPicPr>
          <p:cNvPr id="23553" name="Picture 1"/>
          <p:cNvPicPr>
            <a:picLocks noChangeAspect="1" noChangeArrowheads="1"/>
          </p:cNvPicPr>
          <p:nvPr/>
        </p:nvPicPr>
        <p:blipFill rotWithShape="1">
          <a:blip r:embed="rId6">
            <a:extLst>
              <a:ext uri="{28A0092B-C50C-407E-A947-70E740481C1C}">
                <a14:useLocalDpi xmlns:a14="http://schemas.microsoft.com/office/drawing/2010/main" val="0"/>
              </a:ext>
            </a:extLst>
          </a:blip>
          <a:srcRect l="5570" t="8434" r="50803"/>
          <a:stretch/>
        </p:blipFill>
        <p:spPr bwMode="auto">
          <a:xfrm>
            <a:off x="1619250" y="2924944"/>
            <a:ext cx="1409040" cy="196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70702" t="4624"/>
          <a:stretch/>
        </p:blipFill>
        <p:spPr bwMode="auto">
          <a:xfrm>
            <a:off x="6311191" y="2809667"/>
            <a:ext cx="983927" cy="2131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798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1">
                                            <p:txEl>
                                              <p:pRg st="0" end="0"/>
                                            </p:txEl>
                                          </p:spTgt>
                                        </p:tgtEl>
                                        <p:attrNameLst>
                                          <p:attrName>style.visibility</p:attrName>
                                        </p:attrNameLst>
                                      </p:cBhvr>
                                      <p:to>
                                        <p:strVal val="visible"/>
                                      </p:to>
                                    </p:set>
                                    <p:animEffect transition="in" filter="fade">
                                      <p:cBhvr>
                                        <p:cTn id="14" dur="1000">
                                          <p:stCondLst>
                                            <p:cond delay="0"/>
                                          </p:stCondLst>
                                        </p:cTn>
                                        <p:tgtEl>
                                          <p:spTgt spid="3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
                                            <p:txEl>
                                              <p:pRg st="1" end="1"/>
                                            </p:txEl>
                                          </p:spTgt>
                                        </p:tgtEl>
                                        <p:attrNameLst>
                                          <p:attrName>style.visibility</p:attrName>
                                        </p:attrNameLst>
                                      </p:cBhvr>
                                      <p:to>
                                        <p:strVal val="visible"/>
                                      </p:to>
                                    </p:set>
                                    <p:animEffect transition="in" filter="fade">
                                      <p:cBhvr>
                                        <p:cTn id="19" dur="1000">
                                          <p:stCondLst>
                                            <p:cond delay="0"/>
                                          </p:stCondLst>
                                        </p:cTn>
                                        <p:tgtEl>
                                          <p:spTgt spid="3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1">
                                            <p:txEl>
                                              <p:pRg st="2" end="2"/>
                                            </p:txEl>
                                          </p:spTgt>
                                        </p:tgtEl>
                                        <p:attrNameLst>
                                          <p:attrName>style.visibility</p:attrName>
                                        </p:attrNameLst>
                                      </p:cBhvr>
                                      <p:to>
                                        <p:strVal val="visible"/>
                                      </p:to>
                                    </p:set>
                                    <p:animEffect transition="in" filter="fade">
                                      <p:cBhvr>
                                        <p:cTn id="24" dur="1000">
                                          <p:stCondLst>
                                            <p:cond delay="0"/>
                                          </p:stCondLst>
                                        </p:cTn>
                                        <p:tgtEl>
                                          <p:spTgt spid="3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xEl>
                                              <p:pRg st="3" end="3"/>
                                            </p:txEl>
                                          </p:spTgt>
                                        </p:tgtEl>
                                        <p:attrNameLst>
                                          <p:attrName>style.visibility</p:attrName>
                                        </p:attrNameLst>
                                      </p:cBhvr>
                                      <p:to>
                                        <p:strVal val="visible"/>
                                      </p:to>
                                    </p:set>
                                    <p:animEffect transition="in" filter="fade">
                                      <p:cBhvr>
                                        <p:cTn id="29" dur="1000">
                                          <p:stCondLst>
                                            <p:cond delay="0"/>
                                          </p:stCondLst>
                                        </p:cTn>
                                        <p:tgtEl>
                                          <p:spTgt spid="3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1">
                                            <p:txEl>
                                              <p:pRg st="4" end="4"/>
                                            </p:txEl>
                                          </p:spTgt>
                                        </p:tgtEl>
                                        <p:attrNameLst>
                                          <p:attrName>style.visibility</p:attrName>
                                        </p:attrNameLst>
                                      </p:cBhvr>
                                      <p:to>
                                        <p:strVal val="visible"/>
                                      </p:to>
                                    </p:set>
                                    <p:animEffect transition="in" filter="fade">
                                      <p:cBhvr>
                                        <p:cTn id="34" dur="1000">
                                          <p:stCondLst>
                                            <p:cond delay="0"/>
                                          </p:stCondLst>
                                        </p:cTn>
                                        <p:tgtEl>
                                          <p:spTgt spid="3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xEl>
                                              <p:pRg st="5" end="5"/>
                                            </p:txEl>
                                          </p:spTgt>
                                        </p:tgtEl>
                                        <p:attrNameLst>
                                          <p:attrName>style.visibility</p:attrName>
                                        </p:attrNameLst>
                                      </p:cBhvr>
                                      <p:to>
                                        <p:strVal val="visible"/>
                                      </p:to>
                                    </p:set>
                                    <p:animEffect transition="in" filter="fade">
                                      <p:cBhvr>
                                        <p:cTn id="39" dur="1000">
                                          <p:stCondLst>
                                            <p:cond delay="0"/>
                                          </p:stCondLst>
                                        </p:cTn>
                                        <p:tgtEl>
                                          <p:spTgt spid="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1429474" y="875382"/>
            <a:ext cx="6336704" cy="5040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Group 207"/>
          <p:cNvGrpSpPr>
            <a:grpSpLocks noChangeAspect="1"/>
          </p:cNvGrpSpPr>
          <p:nvPr/>
        </p:nvGrpSpPr>
        <p:grpSpPr bwMode="auto">
          <a:xfrm>
            <a:off x="1619250" y="1184275"/>
            <a:ext cx="5832475" cy="158750"/>
            <a:chOff x="962" y="2108"/>
            <a:chExt cx="3836" cy="104"/>
          </a:xfrm>
        </p:grpSpPr>
        <p:sp>
          <p:nvSpPr>
            <p:cNvPr id="4101"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02"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4103"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4"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4105"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6"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7"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8"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9"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0"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1"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2"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3"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4"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5"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6"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7"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8"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9"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0"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1"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2"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3"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4"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29" name="Picture 8" descr="MCSY01900_0000[1]"/>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3150267" y="1667166"/>
            <a:ext cx="2934649" cy="352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
          <p:cNvSpPr txBox="1">
            <a:spLocks noChangeArrowheads="1"/>
          </p:cNvSpPr>
          <p:nvPr/>
        </p:nvSpPr>
        <p:spPr bwMode="auto">
          <a:xfrm>
            <a:off x="1766735" y="1484784"/>
            <a:ext cx="553294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200" u="sng" dirty="0" smtClean="0">
                <a:solidFill>
                  <a:srgbClr val="FF0000"/>
                </a:solidFill>
              </a:rPr>
              <a:t>Warning Signs of a Toxic Friend</a:t>
            </a:r>
          </a:p>
        </p:txBody>
      </p:sp>
      <p:sp>
        <p:nvSpPr>
          <p:cNvPr id="31" name="Rectangle 3"/>
          <p:cNvSpPr txBox="1">
            <a:spLocks noChangeArrowheads="1"/>
          </p:cNvSpPr>
          <p:nvPr/>
        </p:nvSpPr>
        <p:spPr bwMode="auto">
          <a:xfrm>
            <a:off x="1766735" y="1988840"/>
            <a:ext cx="5639376"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r>
              <a:rPr lang="en-US" sz="3600" b="1" dirty="0">
                <a:solidFill>
                  <a:srgbClr val="FF0000"/>
                </a:solidFill>
                <a:latin typeface="AcidDreamer" panose="00000400000000000000" pitchFamily="2" charset="0"/>
              </a:rPr>
              <a:t>They talk about everyone…EVEN </a:t>
            </a:r>
            <a:r>
              <a:rPr lang="en-US" sz="3600" b="1" dirty="0" smtClean="0">
                <a:solidFill>
                  <a:srgbClr val="FF0000"/>
                </a:solidFill>
                <a:latin typeface="AcidDreamer" panose="00000400000000000000" pitchFamily="2" charset="0"/>
              </a:rPr>
              <a:t>YOU!</a:t>
            </a:r>
          </a:p>
          <a:p>
            <a:pPr marL="342900" indent="-342900" algn="l" eaLnBrk="1" hangingPunct="1">
              <a:buFont typeface="Arial" panose="020B0604020202020204" pitchFamily="34" charset="0"/>
              <a:buChar char="•"/>
            </a:pPr>
            <a:r>
              <a:rPr lang="en-US" altLang="en-US" sz="2000" dirty="0" smtClean="0">
                <a:solidFill>
                  <a:srgbClr val="FF0000"/>
                </a:solidFill>
              </a:rPr>
              <a:t>Her </a:t>
            </a:r>
            <a:r>
              <a:rPr lang="en-US" altLang="en-US" sz="2000" dirty="0">
                <a:solidFill>
                  <a:srgbClr val="FF0000"/>
                </a:solidFill>
              </a:rPr>
              <a:t>neighbor is stupid. Your cousins are fat. His coworkers are nosey.  And did you hear about who Stacy was hanging out with last night? </a:t>
            </a:r>
          </a:p>
          <a:p>
            <a:pPr marL="342900" indent="-342900" algn="l" eaLnBrk="1" hangingPunct="1">
              <a:buFont typeface="Arial" panose="020B0604020202020204" pitchFamily="34" charset="0"/>
              <a:buChar char="•"/>
            </a:pPr>
            <a:r>
              <a:rPr lang="en-US" altLang="en-US" sz="2000" dirty="0">
                <a:solidFill>
                  <a:srgbClr val="FF0000"/>
                </a:solidFill>
              </a:rPr>
              <a:t>Here’s a clue, if your friend gossips about everyone don’t think for one moment that they aren’t gossiping about you!</a:t>
            </a:r>
          </a:p>
          <a:p>
            <a:pPr lvl="1" algn="l" eaLnBrk="1" hangingPunct="1">
              <a:buFont typeface="Arial" charset="0"/>
              <a:buChar char="•"/>
            </a:pPr>
            <a:endParaRPr lang="en-US" altLang="en-US" dirty="0" smtClean="0">
              <a:solidFill>
                <a:srgbClr val="FF0000"/>
              </a:solidFill>
              <a:latin typeface="AcidDreamer" panose="00000400000000000000" pitchFamily="2" charset="0"/>
            </a:endParaRPr>
          </a:p>
        </p:txBody>
      </p:sp>
      <p:pic>
        <p:nvPicPr>
          <p:cNvPr id="10242"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66400" y1="16111" x2="66400" y2="16111"/>
                        <a14:foregroundMark x1="77200" y1="21667" x2="77200" y2="21667"/>
                        <a14:foregroundMark x1="88000" y1="22222" x2="88000" y2="22222"/>
                        <a14:foregroundMark x1="86800" y1="43333" x2="86800" y2="43333"/>
                        <a14:foregroundMark x1="74400" y1="45556" x2="74400" y2="45556"/>
                        <a14:foregroundMark x1="62400" y1="45000" x2="62400" y2="45000"/>
                        <a14:foregroundMark x1="69200" y1="44444" x2="69200" y2="44444"/>
                        <a14:foregroundMark x1="80800" y1="44444" x2="80800" y2="44444"/>
                        <a14:foregroundMark x1="6400" y1="48333" x2="6400" y2="48333"/>
                        <a14:foregroundMark x1="4400" y1="36667" x2="2800" y2="12222"/>
                        <a14:foregroundMark x1="12400" y1="97222" x2="12000" y2="90556"/>
                      </a14:backgroundRemoval>
                    </a14:imgEffect>
                  </a14:imgLayer>
                </a14:imgProps>
              </a:ext>
              <a:ext uri="{28A0092B-C50C-407E-A947-70E740481C1C}">
                <a14:useLocalDpi xmlns:a14="http://schemas.microsoft.com/office/drawing/2010/main" val="0"/>
              </a:ext>
            </a:extLst>
          </a:blip>
          <a:srcRect/>
          <a:stretch>
            <a:fillRect/>
          </a:stretch>
        </p:blipFill>
        <p:spPr bwMode="auto">
          <a:xfrm rot="21170593">
            <a:off x="990904" y="5023545"/>
            <a:ext cx="1698668" cy="1223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047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1">
                                            <p:txEl>
                                              <p:pRg st="0" end="0"/>
                                            </p:txEl>
                                          </p:spTgt>
                                        </p:tgtEl>
                                        <p:attrNameLst>
                                          <p:attrName>style.visibility</p:attrName>
                                        </p:attrNameLst>
                                      </p:cBhvr>
                                      <p:to>
                                        <p:strVal val="visible"/>
                                      </p:to>
                                    </p:set>
                                    <p:animEffect transition="in" filter="fade">
                                      <p:cBhvr>
                                        <p:cTn id="14" dur="1000">
                                          <p:stCondLst>
                                            <p:cond delay="0"/>
                                          </p:stCondLst>
                                        </p:cTn>
                                        <p:tgtEl>
                                          <p:spTgt spid="3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
                                            <p:txEl>
                                              <p:pRg st="1" end="1"/>
                                            </p:txEl>
                                          </p:spTgt>
                                        </p:tgtEl>
                                        <p:attrNameLst>
                                          <p:attrName>style.visibility</p:attrName>
                                        </p:attrNameLst>
                                      </p:cBhvr>
                                      <p:to>
                                        <p:strVal val="visible"/>
                                      </p:to>
                                    </p:set>
                                    <p:animEffect transition="in" filter="fade">
                                      <p:cBhvr>
                                        <p:cTn id="19" dur="1000">
                                          <p:stCondLst>
                                            <p:cond delay="0"/>
                                          </p:stCondLst>
                                        </p:cTn>
                                        <p:tgtEl>
                                          <p:spTgt spid="3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1">
                                            <p:txEl>
                                              <p:pRg st="2" end="2"/>
                                            </p:txEl>
                                          </p:spTgt>
                                        </p:tgtEl>
                                        <p:attrNameLst>
                                          <p:attrName>style.visibility</p:attrName>
                                        </p:attrNameLst>
                                      </p:cBhvr>
                                      <p:to>
                                        <p:strVal val="visible"/>
                                      </p:to>
                                    </p:set>
                                    <p:animEffect transition="in" filter="fade">
                                      <p:cBhvr>
                                        <p:cTn id="24" dur="1000">
                                          <p:stCondLst>
                                            <p:cond delay="0"/>
                                          </p:stCondLst>
                                        </p:cTn>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1429474" y="875382"/>
            <a:ext cx="6336704" cy="5040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Group 207"/>
          <p:cNvGrpSpPr>
            <a:grpSpLocks noChangeAspect="1"/>
          </p:cNvGrpSpPr>
          <p:nvPr/>
        </p:nvGrpSpPr>
        <p:grpSpPr bwMode="auto">
          <a:xfrm>
            <a:off x="1619250" y="1184275"/>
            <a:ext cx="5832475" cy="158750"/>
            <a:chOff x="962" y="2108"/>
            <a:chExt cx="3836" cy="104"/>
          </a:xfrm>
        </p:grpSpPr>
        <p:sp>
          <p:nvSpPr>
            <p:cNvPr id="4101"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02"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4103"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4"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4105"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6"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7"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8"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9"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0"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1"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2"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3"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4"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5"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6"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7"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8"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9"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0"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1"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2"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3"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4"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29" name="Picture 8" descr="MCSY01900_0000[1]"/>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3150267" y="1667166"/>
            <a:ext cx="2934649" cy="352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
          <p:cNvSpPr txBox="1">
            <a:spLocks noChangeArrowheads="1"/>
          </p:cNvSpPr>
          <p:nvPr/>
        </p:nvSpPr>
        <p:spPr bwMode="auto">
          <a:xfrm>
            <a:off x="1766735" y="1412776"/>
            <a:ext cx="553294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r>
              <a:rPr lang="en-US" sz="3600" b="1" u="sng" dirty="0">
                <a:solidFill>
                  <a:srgbClr val="FF0000"/>
                </a:solidFill>
                <a:latin typeface="AcidDreamer" panose="00000400000000000000" pitchFamily="2" charset="0"/>
              </a:rPr>
              <a:t>Their “world” is always worse than </a:t>
            </a:r>
            <a:r>
              <a:rPr lang="en-US" sz="3600" b="1" u="sng" dirty="0" smtClean="0">
                <a:solidFill>
                  <a:srgbClr val="FF0000"/>
                </a:solidFill>
                <a:latin typeface="AcidDreamer" panose="00000400000000000000" pitchFamily="2" charset="0"/>
              </a:rPr>
              <a:t>yours.</a:t>
            </a:r>
          </a:p>
          <a:p>
            <a:pPr algn="l" eaLnBrk="1" hangingPunct="1">
              <a:buFont typeface="Arial" charset="0"/>
              <a:buChar char="•"/>
            </a:pPr>
            <a:r>
              <a:rPr lang="en-US" altLang="en-US" sz="1600" dirty="0" smtClean="0">
                <a:solidFill>
                  <a:srgbClr val="FF0000"/>
                </a:solidFill>
              </a:rPr>
              <a:t>Drama</a:t>
            </a:r>
            <a:r>
              <a:rPr lang="en-US" altLang="en-US" sz="1600" dirty="0">
                <a:solidFill>
                  <a:srgbClr val="FF0000"/>
                </a:solidFill>
              </a:rPr>
              <a:t>, drama, drama</a:t>
            </a:r>
            <a:r>
              <a:rPr lang="en-US" altLang="en-US" sz="1600" dirty="0" smtClean="0">
                <a:solidFill>
                  <a:srgbClr val="FF0000"/>
                </a:solidFill>
              </a:rPr>
              <a:t>!!!</a:t>
            </a:r>
          </a:p>
          <a:p>
            <a:pPr algn="l" eaLnBrk="1" hangingPunct="1">
              <a:buFont typeface="Arial" charset="0"/>
              <a:buChar char="•"/>
            </a:pPr>
            <a:r>
              <a:rPr lang="en-US" altLang="en-US" sz="1600" dirty="0" smtClean="0">
                <a:solidFill>
                  <a:srgbClr val="FF0000"/>
                </a:solidFill>
              </a:rPr>
              <a:t>You </a:t>
            </a:r>
            <a:r>
              <a:rPr lang="en-US" altLang="en-US" sz="1600" dirty="0">
                <a:solidFill>
                  <a:srgbClr val="FF0000"/>
                </a:solidFill>
              </a:rPr>
              <a:t>mention how you were late to an important meeting because you forgot to fill up the tank, and you had to stop and get gas. </a:t>
            </a:r>
            <a:endParaRPr lang="en-US" altLang="en-US" sz="1600" dirty="0" smtClean="0">
              <a:solidFill>
                <a:srgbClr val="FF0000"/>
              </a:solidFill>
            </a:endParaRPr>
          </a:p>
          <a:p>
            <a:pPr algn="l" eaLnBrk="1" hangingPunct="1">
              <a:buFont typeface="Arial" charset="0"/>
              <a:buChar char="•"/>
            </a:pPr>
            <a:r>
              <a:rPr lang="en-US" altLang="en-US" sz="1600" dirty="0" smtClean="0">
                <a:solidFill>
                  <a:srgbClr val="FF0000"/>
                </a:solidFill>
              </a:rPr>
              <a:t>Toxic </a:t>
            </a:r>
            <a:r>
              <a:rPr lang="en-US" altLang="en-US" sz="1600" dirty="0">
                <a:solidFill>
                  <a:srgbClr val="FF0000"/>
                </a:solidFill>
              </a:rPr>
              <a:t>friend tells you, “That’s nothing! This one time I was late to work because my boyfriend took my car to go somewhere and he didn’t come back on time and I had to report it stolen because I forgot that he still had the car…..” (You get the point.) </a:t>
            </a:r>
            <a:r>
              <a:rPr lang="en-US" altLang="en-US" sz="1600" dirty="0" smtClean="0">
                <a:solidFill>
                  <a:srgbClr val="FF0000"/>
                </a:solidFill>
              </a:rPr>
              <a:t> Whatever </a:t>
            </a:r>
            <a:r>
              <a:rPr lang="en-US" altLang="en-US" sz="1600" dirty="0">
                <a:solidFill>
                  <a:srgbClr val="FF0000"/>
                </a:solidFill>
              </a:rPr>
              <a:t>you say is “nothing” because their life is always so much worse</a:t>
            </a:r>
            <a:r>
              <a:rPr lang="en-US" altLang="en-US" sz="1600" dirty="0" smtClean="0">
                <a:solidFill>
                  <a:srgbClr val="FF0000"/>
                </a:solidFill>
              </a:rPr>
              <a:t>.</a:t>
            </a:r>
            <a:endParaRPr lang="en-US" altLang="en-US" sz="1600" dirty="0">
              <a:solidFill>
                <a:srgbClr val="FF0000"/>
              </a:solidFill>
            </a:endParaRPr>
          </a:p>
        </p:txBody>
      </p:sp>
      <p:pic>
        <p:nvPicPr>
          <p:cNvPr id="10242"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66400" y1="16111" x2="66400" y2="16111"/>
                        <a14:foregroundMark x1="77200" y1="21667" x2="77200" y2="21667"/>
                        <a14:foregroundMark x1="88000" y1="22222" x2="88000" y2="22222"/>
                        <a14:foregroundMark x1="86800" y1="43333" x2="86800" y2="43333"/>
                        <a14:foregroundMark x1="74400" y1="45556" x2="74400" y2="45556"/>
                        <a14:foregroundMark x1="62400" y1="45000" x2="62400" y2="45000"/>
                        <a14:foregroundMark x1="69200" y1="44444" x2="69200" y2="44444"/>
                        <a14:foregroundMark x1="80800" y1="44444" x2="80800" y2="44444"/>
                        <a14:foregroundMark x1="6400" y1="48333" x2="6400" y2="48333"/>
                        <a14:foregroundMark x1="4400" y1="36667" x2="2800" y2="12222"/>
                        <a14:foregroundMark x1="12400" y1="97222" x2="12000" y2="90556"/>
                      </a14:backgroundRemoval>
                    </a14:imgEffect>
                  </a14:imgLayer>
                </a14:imgProps>
              </a:ext>
              <a:ext uri="{28A0092B-C50C-407E-A947-70E740481C1C}">
                <a14:useLocalDpi xmlns:a14="http://schemas.microsoft.com/office/drawing/2010/main" val="0"/>
              </a:ext>
            </a:extLst>
          </a:blip>
          <a:srcRect/>
          <a:stretch>
            <a:fillRect/>
          </a:stretch>
        </p:blipFill>
        <p:spPr bwMode="auto">
          <a:xfrm rot="21170593">
            <a:off x="513178" y="5259054"/>
            <a:ext cx="1529895" cy="110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28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1000">
                                          <p:stCondLst>
                                            <p:cond delay="0"/>
                                          </p:stCondLst>
                                        </p:cTn>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fade">
                                      <p:cBhvr>
                                        <p:cTn id="12" dur="1000">
                                          <p:stCondLst>
                                            <p:cond delay="0"/>
                                          </p:stCondLst>
                                        </p:cTn>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fade">
                                      <p:cBhvr>
                                        <p:cTn id="17" dur="1000">
                                          <p:stCondLst>
                                            <p:cond delay="0"/>
                                          </p:stCondLst>
                                        </p:cTn>
                                        <p:tgtEl>
                                          <p:spTgt spid="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xEl>
                                              <p:pRg st="3" end="3"/>
                                            </p:txEl>
                                          </p:spTgt>
                                        </p:tgtEl>
                                        <p:attrNameLst>
                                          <p:attrName>style.visibility</p:attrName>
                                        </p:attrNameLst>
                                      </p:cBhvr>
                                      <p:to>
                                        <p:strVal val="visible"/>
                                      </p:to>
                                    </p:set>
                                    <p:animEffect transition="in" filter="fade">
                                      <p:cBhvr>
                                        <p:cTn id="22" dur="1000">
                                          <p:stCondLst>
                                            <p:cond delay="0"/>
                                          </p:stCondLst>
                                        </p:cTn>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1429474" y="875382"/>
            <a:ext cx="6336704" cy="5040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Group 207"/>
          <p:cNvGrpSpPr>
            <a:grpSpLocks noChangeAspect="1"/>
          </p:cNvGrpSpPr>
          <p:nvPr/>
        </p:nvGrpSpPr>
        <p:grpSpPr bwMode="auto">
          <a:xfrm>
            <a:off x="1619250" y="1184275"/>
            <a:ext cx="5832475" cy="158750"/>
            <a:chOff x="962" y="2108"/>
            <a:chExt cx="3836" cy="104"/>
          </a:xfrm>
        </p:grpSpPr>
        <p:sp>
          <p:nvSpPr>
            <p:cNvPr id="4101"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02"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4103"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4"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4105"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6"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7"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8"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9"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0"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1"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2"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3"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4"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5"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6"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7"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8"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9"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0"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1"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2"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3"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4"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29" name="Picture 8" descr="MCSY01900_0000[1]"/>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3150267" y="1667166"/>
            <a:ext cx="2934649" cy="352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
          <p:cNvSpPr txBox="1">
            <a:spLocks noChangeArrowheads="1"/>
          </p:cNvSpPr>
          <p:nvPr/>
        </p:nvSpPr>
        <p:spPr bwMode="auto">
          <a:xfrm>
            <a:off x="1766735" y="1412776"/>
            <a:ext cx="553294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r>
              <a:rPr lang="en-US" sz="3600" b="1" u="sng" dirty="0">
                <a:solidFill>
                  <a:srgbClr val="FF0000"/>
                </a:solidFill>
                <a:latin typeface="AcidDreamer" panose="00000400000000000000" pitchFamily="2" charset="0"/>
              </a:rPr>
              <a:t>Your positives are their negatives</a:t>
            </a:r>
            <a:r>
              <a:rPr lang="en-US" sz="3600" b="1" u="sng" dirty="0" smtClean="0">
                <a:solidFill>
                  <a:srgbClr val="FF0000"/>
                </a:solidFill>
                <a:latin typeface="AcidDreamer" panose="00000400000000000000" pitchFamily="2" charset="0"/>
              </a:rPr>
              <a:t>.</a:t>
            </a:r>
          </a:p>
          <a:p>
            <a:pPr marL="342900" indent="-342900" algn="l" eaLnBrk="1" hangingPunct="1">
              <a:buFont typeface="Arial" panose="020B0604020202020204" pitchFamily="34" charset="0"/>
              <a:buChar char="•"/>
            </a:pPr>
            <a:r>
              <a:rPr lang="en-US" altLang="en-US" sz="2000" dirty="0">
                <a:solidFill>
                  <a:srgbClr val="FF0000"/>
                </a:solidFill>
              </a:rPr>
              <a:t>You just got a promotion. Toxic friend doesn’t congratulate you; instead he points out how you’ll have to work more and you probably didn’t get that much of a raise anyway. He also mentions how others at work will probably hate you because you are now their boss.</a:t>
            </a:r>
          </a:p>
          <a:p>
            <a:pPr marL="342900" indent="-342900" algn="l" eaLnBrk="1" hangingPunct="1">
              <a:buFont typeface="Arial" panose="020B0604020202020204" pitchFamily="34" charset="0"/>
              <a:buChar char="•"/>
            </a:pPr>
            <a:r>
              <a:rPr lang="en-US" altLang="en-US" sz="2000" dirty="0">
                <a:solidFill>
                  <a:srgbClr val="FF0000"/>
                </a:solidFill>
              </a:rPr>
              <a:t>They cannot be happy for you because it did not happen to them.</a:t>
            </a:r>
          </a:p>
          <a:p>
            <a:pPr lvl="1" algn="l" eaLnBrk="1" hangingPunct="1">
              <a:buFont typeface="Arial" charset="0"/>
              <a:buChar char="•"/>
            </a:pPr>
            <a:endParaRPr lang="en-US" altLang="en-US" dirty="0" smtClean="0">
              <a:solidFill>
                <a:srgbClr val="FF0000"/>
              </a:solidFill>
              <a:latin typeface="AcidDreamer" panose="00000400000000000000" pitchFamily="2" charset="0"/>
            </a:endParaRPr>
          </a:p>
        </p:txBody>
      </p:sp>
      <p:pic>
        <p:nvPicPr>
          <p:cNvPr id="10242"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66400" y1="16111" x2="66400" y2="16111"/>
                        <a14:foregroundMark x1="77200" y1="21667" x2="77200" y2="21667"/>
                        <a14:foregroundMark x1="88000" y1="22222" x2="88000" y2="22222"/>
                        <a14:foregroundMark x1="86800" y1="43333" x2="86800" y2="43333"/>
                        <a14:foregroundMark x1="74400" y1="45556" x2="74400" y2="45556"/>
                        <a14:foregroundMark x1="62400" y1="45000" x2="62400" y2="45000"/>
                        <a14:foregroundMark x1="69200" y1="44444" x2="69200" y2="44444"/>
                        <a14:foregroundMark x1="80800" y1="44444" x2="80800" y2="44444"/>
                        <a14:foregroundMark x1="6400" y1="48333" x2="6400" y2="48333"/>
                        <a14:foregroundMark x1="4400" y1="36667" x2="2800" y2="12222"/>
                        <a14:foregroundMark x1="12400" y1="97222" x2="12000" y2="90556"/>
                      </a14:backgroundRemoval>
                    </a14:imgEffect>
                  </a14:imgLayer>
                </a14:imgProps>
              </a:ext>
              <a:ext uri="{28A0092B-C50C-407E-A947-70E740481C1C}">
                <a14:useLocalDpi xmlns:a14="http://schemas.microsoft.com/office/drawing/2010/main" val="0"/>
              </a:ext>
            </a:extLst>
          </a:blip>
          <a:srcRect/>
          <a:stretch>
            <a:fillRect/>
          </a:stretch>
        </p:blipFill>
        <p:spPr bwMode="auto">
          <a:xfrm rot="21170593">
            <a:off x="1089900" y="5030082"/>
            <a:ext cx="1586975" cy="1142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28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1000">
                                          <p:stCondLst>
                                            <p:cond delay="0"/>
                                          </p:stCondLst>
                                        </p:cTn>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1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9" name="Group 207"/>
          <p:cNvGrpSpPr>
            <a:grpSpLocks noChangeAspect="1"/>
          </p:cNvGrpSpPr>
          <p:nvPr/>
        </p:nvGrpSpPr>
        <p:grpSpPr bwMode="auto">
          <a:xfrm>
            <a:off x="1619250" y="1184275"/>
            <a:ext cx="5832475" cy="158750"/>
            <a:chOff x="962" y="2108"/>
            <a:chExt cx="3836" cy="104"/>
          </a:xfrm>
        </p:grpSpPr>
        <p:sp>
          <p:nvSpPr>
            <p:cNvPr id="6152"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53"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4"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5"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6"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7"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8"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9"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0"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1"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2"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3"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4"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5"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6"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7"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8"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9"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0"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1"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2"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3"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4"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5"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3" name="TextBox 32"/>
          <p:cNvSpPr txBox="1"/>
          <p:nvPr/>
        </p:nvSpPr>
        <p:spPr>
          <a:xfrm>
            <a:off x="2531543" y="1268760"/>
            <a:ext cx="4080924" cy="646331"/>
          </a:xfrm>
          <a:prstGeom prst="rect">
            <a:avLst/>
          </a:prstGeom>
          <a:noFill/>
        </p:spPr>
        <p:txBody>
          <a:bodyPr wrap="none">
            <a:spAutoFit/>
          </a:bodyPr>
          <a:lstStyle/>
          <a:p>
            <a:pPr algn="ctr" eaLnBrk="1" fontAlgn="auto" hangingPunct="1">
              <a:spcBef>
                <a:spcPts val="0"/>
              </a:spcBef>
              <a:spcAft>
                <a:spcPts val="0"/>
              </a:spcAft>
              <a:defRPr/>
            </a:pPr>
            <a:r>
              <a:rPr lang="en-GB" sz="3600" b="1" dirty="0" smtClean="0">
                <a:solidFill>
                  <a:schemeClr val="tx2">
                    <a:lumMod val="50000"/>
                  </a:schemeClr>
                </a:solidFill>
                <a:latin typeface="+mn-lt"/>
                <a:cs typeface="+mn-cs"/>
              </a:rPr>
              <a:t>Types of Friendships</a:t>
            </a:r>
            <a:endParaRPr lang="en-GB" sz="3600" b="1" dirty="0">
              <a:solidFill>
                <a:schemeClr val="tx2">
                  <a:lumMod val="50000"/>
                </a:schemeClr>
              </a:solidFill>
              <a:latin typeface="+mn-lt"/>
              <a:cs typeface="+mn-cs"/>
            </a:endParaRPr>
          </a:p>
        </p:txBody>
      </p:sp>
      <p:sp>
        <p:nvSpPr>
          <p:cNvPr id="6151" name="TextBox 33"/>
          <p:cNvSpPr txBox="1">
            <a:spLocks noChangeArrowheads="1"/>
          </p:cNvSpPr>
          <p:nvPr/>
        </p:nvSpPr>
        <p:spPr bwMode="auto">
          <a:xfrm>
            <a:off x="1718762" y="1700808"/>
            <a:ext cx="554138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pPr>
            <a:r>
              <a:rPr lang="en-GB" altLang="en-US" sz="2400" b="1" u="sng" dirty="0" smtClean="0">
                <a:solidFill>
                  <a:schemeClr val="tx2"/>
                </a:solidFill>
              </a:rPr>
              <a:t>Acquaintances</a:t>
            </a:r>
          </a:p>
          <a:p>
            <a:pPr lvl="1" eaLnBrk="1" hangingPunct="1">
              <a:spcBef>
                <a:spcPct val="0"/>
              </a:spcBef>
            </a:pPr>
            <a:r>
              <a:rPr lang="en-GB" altLang="en-US" sz="2000" b="1" dirty="0" smtClean="0">
                <a:solidFill>
                  <a:schemeClr val="tx2"/>
                </a:solidFill>
              </a:rPr>
              <a:t>People you recognize, but don’t really know.</a:t>
            </a:r>
          </a:p>
          <a:p>
            <a:pPr lvl="1" eaLnBrk="1" hangingPunct="1">
              <a:spcBef>
                <a:spcPct val="0"/>
              </a:spcBef>
            </a:pPr>
            <a:r>
              <a:rPr lang="en-US" altLang="en-US" sz="2000" b="1" dirty="0">
                <a:solidFill>
                  <a:schemeClr val="tx2"/>
                </a:solidFill>
              </a:rPr>
              <a:t>These are people you say “Hello” to in the hall, but you don’t make a point to see them socially.  They can be classmates you recognize, friends of friends, neighbors who live in your area, people who ride the same bus as you, etc</a:t>
            </a:r>
            <a:r>
              <a:rPr lang="en-US" altLang="en-US" sz="2000" b="1" dirty="0" smtClean="0">
                <a:solidFill>
                  <a:schemeClr val="tx2"/>
                </a:solidFill>
              </a:rPr>
              <a:t>.</a:t>
            </a:r>
            <a:endParaRPr lang="en-US" altLang="en-US" sz="2000" b="1" dirty="0">
              <a:solidFill>
                <a:schemeClr val="tx2"/>
              </a:solidFill>
            </a:endParaRPr>
          </a:p>
          <a:p>
            <a:pPr lvl="1" eaLnBrk="1" hangingPunct="1">
              <a:spcBef>
                <a:spcPct val="0"/>
              </a:spcBef>
            </a:pPr>
            <a:r>
              <a:rPr lang="en-US" altLang="en-US" sz="2000" b="1" dirty="0" smtClean="0">
                <a:solidFill>
                  <a:schemeClr val="tx2"/>
                </a:solidFill>
              </a:rPr>
              <a:t>Peers </a:t>
            </a:r>
            <a:r>
              <a:rPr lang="en-US" altLang="en-US" sz="2000" b="1" dirty="0">
                <a:solidFill>
                  <a:schemeClr val="tx2"/>
                </a:solidFill>
              </a:rPr>
              <a:t>are usually acquaintances</a:t>
            </a:r>
            <a:r>
              <a:rPr lang="en-US" altLang="en-US" sz="2000" b="1" dirty="0" smtClean="0">
                <a:solidFill>
                  <a:schemeClr val="tx2"/>
                </a:solidFill>
              </a:rPr>
              <a:t>.</a:t>
            </a:r>
          </a:p>
          <a:p>
            <a:pPr lvl="2" eaLnBrk="1" hangingPunct="1">
              <a:spcBef>
                <a:spcPct val="0"/>
              </a:spcBef>
            </a:pPr>
            <a:r>
              <a:rPr lang="en-US" altLang="en-US" sz="1600" b="1" dirty="0" smtClean="0">
                <a:solidFill>
                  <a:schemeClr val="tx2"/>
                </a:solidFill>
              </a:rPr>
              <a:t>A group with a commonality</a:t>
            </a:r>
          </a:p>
          <a:p>
            <a:pPr lvl="2" eaLnBrk="1" hangingPunct="1">
              <a:spcBef>
                <a:spcPct val="0"/>
              </a:spcBef>
            </a:pPr>
            <a:r>
              <a:rPr lang="en-US" altLang="en-US" sz="1600" b="1" dirty="0" smtClean="0">
                <a:solidFill>
                  <a:schemeClr val="tx2"/>
                </a:solidFill>
              </a:rPr>
              <a:t>Usually your same age</a:t>
            </a:r>
          </a:p>
          <a:p>
            <a:pPr lvl="2" eaLnBrk="1" hangingPunct="1">
              <a:spcBef>
                <a:spcPct val="0"/>
              </a:spcBef>
            </a:pPr>
            <a:r>
              <a:rPr lang="en-US" altLang="en-US" sz="1600" b="1" dirty="0" smtClean="0">
                <a:solidFill>
                  <a:schemeClr val="tx2"/>
                </a:solidFill>
              </a:rPr>
              <a:t>Shares common interests</a:t>
            </a:r>
            <a:endParaRPr lang="en-GB" altLang="en-US" sz="1600" b="1" dirty="0">
              <a:solidFill>
                <a:schemeClr val="tx2"/>
              </a:solidFill>
            </a:endParaRPr>
          </a:p>
        </p:txBody>
      </p:sp>
    </p:spTree>
    <p:extLst>
      <p:ext uri="{BB962C8B-B14F-4D97-AF65-F5344CB8AC3E}">
        <p14:creationId xmlns:p14="http://schemas.microsoft.com/office/powerpoint/2010/main" val="3637055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29474" y="875382"/>
            <a:ext cx="6336704" cy="5040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Group 207"/>
          <p:cNvGrpSpPr>
            <a:grpSpLocks noChangeAspect="1"/>
          </p:cNvGrpSpPr>
          <p:nvPr/>
        </p:nvGrpSpPr>
        <p:grpSpPr bwMode="auto">
          <a:xfrm>
            <a:off x="1619250" y="1184275"/>
            <a:ext cx="5832475" cy="158750"/>
            <a:chOff x="962" y="2108"/>
            <a:chExt cx="3836" cy="104"/>
          </a:xfrm>
        </p:grpSpPr>
        <p:sp>
          <p:nvSpPr>
            <p:cNvPr id="4101"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02"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4103"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4"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4105"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6"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7"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8"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9"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0"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1"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2"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3"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4"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5"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6"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7"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8"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9"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0"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1"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2"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3"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4"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29" name="Picture 8" descr="MCSY01900_0000[1]"/>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3150267" y="1667166"/>
            <a:ext cx="2934649" cy="352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
          <p:cNvSpPr txBox="1">
            <a:spLocks noChangeArrowheads="1"/>
          </p:cNvSpPr>
          <p:nvPr/>
        </p:nvSpPr>
        <p:spPr bwMode="auto">
          <a:xfrm>
            <a:off x="1766735" y="1412776"/>
            <a:ext cx="5684990"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r>
              <a:rPr lang="en-US" sz="3400" b="1" u="sng" dirty="0">
                <a:solidFill>
                  <a:srgbClr val="FF0000"/>
                </a:solidFill>
                <a:latin typeface="AcidDreamer" panose="00000400000000000000" pitchFamily="2" charset="0"/>
              </a:rPr>
              <a:t>Their motto is “Just </a:t>
            </a:r>
            <a:r>
              <a:rPr lang="en-US" sz="3400" b="1" u="sng" dirty="0" smtClean="0">
                <a:solidFill>
                  <a:srgbClr val="FF0000"/>
                </a:solidFill>
                <a:latin typeface="AcidDreamer" panose="00000400000000000000" pitchFamily="2" charset="0"/>
              </a:rPr>
              <a:t>Kidding! I </a:t>
            </a:r>
            <a:r>
              <a:rPr lang="en-US" sz="3400" b="1" u="sng" dirty="0">
                <a:solidFill>
                  <a:srgbClr val="FF0000"/>
                </a:solidFill>
                <a:latin typeface="AcidDreamer" panose="00000400000000000000" pitchFamily="2" charset="0"/>
              </a:rPr>
              <a:t>Love You</a:t>
            </a:r>
            <a:r>
              <a:rPr lang="en-US" sz="3400" b="1" u="sng" dirty="0" smtClean="0">
                <a:solidFill>
                  <a:srgbClr val="FF0000"/>
                </a:solidFill>
                <a:latin typeface="AcidDreamer" panose="00000400000000000000" pitchFamily="2" charset="0"/>
              </a:rPr>
              <a:t>!” or “No offence, but…”</a:t>
            </a:r>
          </a:p>
          <a:p>
            <a:pPr marL="342900" indent="-342900" algn="l" eaLnBrk="1" hangingPunct="1">
              <a:buFont typeface="Arial" panose="020B0604020202020204" pitchFamily="34" charset="0"/>
              <a:buChar char="•"/>
            </a:pPr>
            <a:r>
              <a:rPr lang="en-US" altLang="en-US" sz="2000" dirty="0">
                <a:solidFill>
                  <a:srgbClr val="FF0000"/>
                </a:solidFill>
              </a:rPr>
              <a:t>You are eating a cheeseburger and she calls you a cow…Just Kidding! </a:t>
            </a:r>
          </a:p>
          <a:p>
            <a:pPr marL="342900" indent="-342900" algn="l" eaLnBrk="1" hangingPunct="1">
              <a:buFont typeface="Arial" panose="020B0604020202020204" pitchFamily="34" charset="0"/>
              <a:buChar char="•"/>
            </a:pPr>
            <a:r>
              <a:rPr lang="en-US" altLang="en-US" sz="2000" dirty="0" smtClean="0">
                <a:solidFill>
                  <a:srgbClr val="FF0000"/>
                </a:solidFill>
              </a:rPr>
              <a:t>He says, “No offence, but your shirt is really ugly!”  </a:t>
            </a:r>
            <a:endParaRPr lang="en-US" altLang="en-US" sz="2000" dirty="0">
              <a:solidFill>
                <a:srgbClr val="FF0000"/>
              </a:solidFill>
            </a:endParaRPr>
          </a:p>
          <a:p>
            <a:pPr marL="342900" indent="-342900" algn="l" eaLnBrk="1" hangingPunct="1">
              <a:buFont typeface="Arial" panose="020B0604020202020204" pitchFamily="34" charset="0"/>
              <a:buChar char="•"/>
            </a:pPr>
            <a:r>
              <a:rPr lang="en-US" altLang="en-US" sz="2000" dirty="0">
                <a:solidFill>
                  <a:srgbClr val="FF0000"/>
                </a:solidFill>
              </a:rPr>
              <a:t>They always insult you, but say “Just Kidding” afterwards.</a:t>
            </a:r>
          </a:p>
          <a:p>
            <a:pPr marL="342900" indent="-342900" algn="l" eaLnBrk="1" hangingPunct="1">
              <a:buFont typeface="Arial" panose="020B0604020202020204" pitchFamily="34" charset="0"/>
              <a:buChar char="•"/>
            </a:pPr>
            <a:r>
              <a:rPr lang="en-US" altLang="en-US" sz="2000" dirty="0">
                <a:solidFill>
                  <a:srgbClr val="FF0000"/>
                </a:solidFill>
              </a:rPr>
              <a:t>Guess what…..it’s still an insult!  </a:t>
            </a:r>
          </a:p>
        </p:txBody>
      </p:sp>
      <p:pic>
        <p:nvPicPr>
          <p:cNvPr id="10242"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66400" y1="16111" x2="66400" y2="16111"/>
                        <a14:foregroundMark x1="77200" y1="21667" x2="77200" y2="21667"/>
                        <a14:foregroundMark x1="88000" y1="22222" x2="88000" y2="22222"/>
                        <a14:foregroundMark x1="86800" y1="43333" x2="86800" y2="43333"/>
                        <a14:foregroundMark x1="74400" y1="45556" x2="74400" y2="45556"/>
                        <a14:foregroundMark x1="62400" y1="45000" x2="62400" y2="45000"/>
                        <a14:foregroundMark x1="69200" y1="44444" x2="69200" y2="44444"/>
                        <a14:foregroundMark x1="80800" y1="44444" x2="80800" y2="44444"/>
                        <a14:foregroundMark x1="6400" y1="48333" x2="6400" y2="48333"/>
                        <a14:foregroundMark x1="4400" y1="36667" x2="2800" y2="12222"/>
                        <a14:foregroundMark x1="12400" y1="97222" x2="12000" y2="90556"/>
                      </a14:backgroundRemoval>
                    </a14:imgEffect>
                  </a14:imgLayer>
                </a14:imgProps>
              </a:ext>
              <a:ext uri="{28A0092B-C50C-407E-A947-70E740481C1C}">
                <a14:useLocalDpi xmlns:a14="http://schemas.microsoft.com/office/drawing/2010/main" val="0"/>
              </a:ext>
            </a:extLst>
          </a:blip>
          <a:srcRect/>
          <a:stretch>
            <a:fillRect/>
          </a:stretch>
        </p:blipFill>
        <p:spPr bwMode="auto">
          <a:xfrm rot="21170593">
            <a:off x="687782" y="5030082"/>
            <a:ext cx="1586975" cy="1142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1" name="Picture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5154" y="3893174"/>
            <a:ext cx="2174709" cy="2174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7710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1429474" y="875382"/>
            <a:ext cx="6336704" cy="5040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Group 207"/>
          <p:cNvGrpSpPr>
            <a:grpSpLocks noChangeAspect="1"/>
          </p:cNvGrpSpPr>
          <p:nvPr/>
        </p:nvGrpSpPr>
        <p:grpSpPr bwMode="auto">
          <a:xfrm>
            <a:off x="1619250" y="1184275"/>
            <a:ext cx="5832475" cy="158750"/>
            <a:chOff x="962" y="2108"/>
            <a:chExt cx="3836" cy="104"/>
          </a:xfrm>
        </p:grpSpPr>
        <p:sp>
          <p:nvSpPr>
            <p:cNvPr id="4101"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02"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4103"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4"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4105"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6"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7"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8"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9"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0"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1"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2"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3"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4"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5"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6"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7"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8"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9"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0"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1"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2"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3"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4"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29" name="Picture 8" descr="MCSY01900_0000[1]"/>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3150267" y="1667166"/>
            <a:ext cx="2934649" cy="352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
          <p:cNvSpPr txBox="1">
            <a:spLocks noChangeArrowheads="1"/>
          </p:cNvSpPr>
          <p:nvPr/>
        </p:nvSpPr>
        <p:spPr bwMode="auto">
          <a:xfrm>
            <a:off x="1766735" y="1340768"/>
            <a:ext cx="5532944" cy="49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200" u="sng" dirty="0" smtClean="0">
                <a:solidFill>
                  <a:srgbClr val="FF0000"/>
                </a:solidFill>
              </a:rPr>
              <a:t>How to Handle a Toxic Friend?</a:t>
            </a:r>
          </a:p>
        </p:txBody>
      </p:sp>
      <p:sp>
        <p:nvSpPr>
          <p:cNvPr id="31" name="Rectangle 3"/>
          <p:cNvSpPr txBox="1">
            <a:spLocks noChangeArrowheads="1"/>
          </p:cNvSpPr>
          <p:nvPr/>
        </p:nvSpPr>
        <p:spPr bwMode="auto">
          <a:xfrm>
            <a:off x="1766735" y="1916832"/>
            <a:ext cx="5532944"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eaLnBrk="1" hangingPunct="1">
              <a:buFont typeface="Arial" panose="020B0604020202020204" pitchFamily="34" charset="0"/>
              <a:buChar char="•"/>
            </a:pPr>
            <a:r>
              <a:rPr lang="en-US" altLang="en-US" sz="3000" b="1" u="sng" dirty="0">
                <a:solidFill>
                  <a:srgbClr val="FF0000"/>
                </a:solidFill>
              </a:rPr>
              <a:t>Recognize the toxicity</a:t>
            </a:r>
            <a:r>
              <a:rPr lang="en-US" altLang="en-US" sz="3000" b="1" u="sng" dirty="0" smtClean="0">
                <a:solidFill>
                  <a:srgbClr val="FF0000"/>
                </a:solidFill>
              </a:rPr>
              <a:t>.</a:t>
            </a:r>
          </a:p>
          <a:p>
            <a:pPr marL="800100" lvl="1" indent="-342900" algn="l" eaLnBrk="1" hangingPunct="1">
              <a:buFont typeface="Arial" panose="020B0604020202020204" pitchFamily="34" charset="0"/>
              <a:buChar char="•"/>
            </a:pPr>
            <a:r>
              <a:rPr lang="en-US" altLang="en-US" sz="3000" dirty="0">
                <a:solidFill>
                  <a:srgbClr val="FF0000"/>
                </a:solidFill>
              </a:rPr>
              <a:t>Realize that they are toxic.  How do you really feel when you are around them?  They may not be toxic to others, but they are to you</a:t>
            </a:r>
            <a:r>
              <a:rPr lang="en-US" altLang="en-US" sz="3000" dirty="0" smtClean="0">
                <a:solidFill>
                  <a:srgbClr val="FF0000"/>
                </a:solidFill>
              </a:rPr>
              <a:t>.</a:t>
            </a:r>
          </a:p>
        </p:txBody>
      </p:sp>
    </p:spTree>
    <p:extLst>
      <p:ext uri="{BB962C8B-B14F-4D97-AF65-F5344CB8AC3E}">
        <p14:creationId xmlns:p14="http://schemas.microsoft.com/office/powerpoint/2010/main" val="146230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1">
                                            <p:txEl>
                                              <p:pRg st="0" end="0"/>
                                            </p:txEl>
                                          </p:spTgt>
                                        </p:tgtEl>
                                        <p:attrNameLst>
                                          <p:attrName>style.visibility</p:attrName>
                                        </p:attrNameLst>
                                      </p:cBhvr>
                                      <p:to>
                                        <p:strVal val="visible"/>
                                      </p:to>
                                    </p:set>
                                    <p:animEffect transition="in" filter="fade">
                                      <p:cBhvr>
                                        <p:cTn id="14" dur="1000">
                                          <p:stCondLst>
                                            <p:cond delay="0"/>
                                          </p:stCondLst>
                                        </p:cTn>
                                        <p:tgtEl>
                                          <p:spTgt spid="31">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1">
                                            <p:txEl>
                                              <p:pRg st="1" end="1"/>
                                            </p:txEl>
                                          </p:spTgt>
                                        </p:tgtEl>
                                        <p:attrNameLst>
                                          <p:attrName>style.visibility</p:attrName>
                                        </p:attrNameLst>
                                      </p:cBhvr>
                                      <p:to>
                                        <p:strVal val="visible"/>
                                      </p:to>
                                    </p:set>
                                    <p:animEffect transition="in" filter="fade">
                                      <p:cBhvr>
                                        <p:cTn id="17" dur="1000">
                                          <p:stCondLst>
                                            <p:cond delay="0"/>
                                          </p:stCondLst>
                                        </p:cTn>
                                        <p:tgtEl>
                                          <p:spTgt spid="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1429474" y="875382"/>
            <a:ext cx="6336704" cy="5040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Group 207"/>
          <p:cNvGrpSpPr>
            <a:grpSpLocks noChangeAspect="1"/>
          </p:cNvGrpSpPr>
          <p:nvPr/>
        </p:nvGrpSpPr>
        <p:grpSpPr bwMode="auto">
          <a:xfrm>
            <a:off x="1619250" y="1184275"/>
            <a:ext cx="5832475" cy="158750"/>
            <a:chOff x="962" y="2108"/>
            <a:chExt cx="3836" cy="104"/>
          </a:xfrm>
        </p:grpSpPr>
        <p:sp>
          <p:nvSpPr>
            <p:cNvPr id="4101"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02"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4103"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4"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4105"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6"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7"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8"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9"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0"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1"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2"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3"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4"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5"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6"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7"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8"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9"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0"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1"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2"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3"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4"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29" name="Picture 8" descr="MCSY01900_0000[1]"/>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3150267" y="1667166"/>
            <a:ext cx="2934649" cy="352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
          <p:cNvSpPr txBox="1">
            <a:spLocks noChangeArrowheads="1"/>
          </p:cNvSpPr>
          <p:nvPr/>
        </p:nvSpPr>
        <p:spPr bwMode="auto">
          <a:xfrm>
            <a:off x="1766735" y="1340768"/>
            <a:ext cx="5532944" cy="49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200" u="sng" dirty="0" smtClean="0">
                <a:solidFill>
                  <a:srgbClr val="FF0000"/>
                </a:solidFill>
              </a:rPr>
              <a:t>How to Handle a Toxic Friend?</a:t>
            </a:r>
          </a:p>
        </p:txBody>
      </p:sp>
      <p:sp>
        <p:nvSpPr>
          <p:cNvPr id="31" name="Rectangle 3"/>
          <p:cNvSpPr txBox="1">
            <a:spLocks noChangeArrowheads="1"/>
          </p:cNvSpPr>
          <p:nvPr/>
        </p:nvSpPr>
        <p:spPr bwMode="auto">
          <a:xfrm>
            <a:off x="1766735" y="1916832"/>
            <a:ext cx="5532944"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eaLnBrk="1" hangingPunct="1">
              <a:buFont typeface="Arial" panose="020B0604020202020204" pitchFamily="34" charset="0"/>
              <a:buChar char="•"/>
            </a:pPr>
            <a:r>
              <a:rPr lang="en-US" altLang="en-US" sz="3000" b="1" u="sng" dirty="0" smtClean="0">
                <a:solidFill>
                  <a:srgbClr val="FF0000"/>
                </a:solidFill>
              </a:rPr>
              <a:t>Take </a:t>
            </a:r>
            <a:r>
              <a:rPr lang="en-US" altLang="en-US" sz="3000" b="1" u="sng" dirty="0">
                <a:solidFill>
                  <a:srgbClr val="FF0000"/>
                </a:solidFill>
              </a:rPr>
              <a:t>responsibility.</a:t>
            </a:r>
          </a:p>
          <a:p>
            <a:pPr marL="742950" lvl="1" indent="-285750" algn="l" eaLnBrk="1" hangingPunct="1">
              <a:buFont typeface="Arial" panose="020B0604020202020204" pitchFamily="34" charset="0"/>
              <a:buChar char="•"/>
            </a:pPr>
            <a:r>
              <a:rPr lang="en-US" altLang="en-US" sz="2000" dirty="0">
                <a:solidFill>
                  <a:srgbClr val="FF0000"/>
                </a:solidFill>
              </a:rPr>
              <a:t>By continuing a toxic friendship, you’re allowing your friend to hurt you, but you’re also hurting yourself.</a:t>
            </a:r>
          </a:p>
          <a:p>
            <a:pPr marL="742950" lvl="1" indent="-285750" algn="l" eaLnBrk="1" hangingPunct="1">
              <a:buFont typeface="Arial" panose="020B0604020202020204" pitchFamily="34" charset="0"/>
              <a:buChar char="•"/>
            </a:pPr>
            <a:r>
              <a:rPr lang="en-US" altLang="en-US" sz="2000" dirty="0">
                <a:solidFill>
                  <a:srgbClr val="FF0000"/>
                </a:solidFill>
              </a:rPr>
              <a:t>Are you a people pleaser?  Do you have a hard time standing up for yourself?</a:t>
            </a:r>
          </a:p>
          <a:p>
            <a:pPr marL="742950" lvl="1" indent="-285750" algn="l" eaLnBrk="1" hangingPunct="1">
              <a:buFont typeface="Arial" panose="020B0604020202020204" pitchFamily="34" charset="0"/>
              <a:buChar char="•"/>
            </a:pPr>
            <a:r>
              <a:rPr lang="en-US" altLang="en-US" sz="2000" dirty="0">
                <a:solidFill>
                  <a:srgbClr val="FF0000"/>
                </a:solidFill>
              </a:rPr>
              <a:t>Even though we want to our friends to like us and to have them rely on us, take responsibility for toxic friendships and how they make you feel. </a:t>
            </a:r>
            <a:endParaRPr lang="en-US" altLang="en-US" sz="2000" dirty="0" smtClean="0">
              <a:solidFill>
                <a:srgbClr val="FF0000"/>
              </a:solidFill>
            </a:endParaRPr>
          </a:p>
          <a:p>
            <a:pPr eaLnBrk="1" hangingPunct="1">
              <a:buFont typeface="Arial" charset="0"/>
              <a:buChar char="•"/>
            </a:pPr>
            <a:endParaRPr lang="en-US" altLang="en-US" sz="1600" dirty="0" smtClean="0">
              <a:solidFill>
                <a:srgbClr val="FF0000"/>
              </a:solidFill>
            </a:endParaRPr>
          </a:p>
        </p:txBody>
      </p:sp>
    </p:spTree>
    <p:extLst>
      <p:ext uri="{BB962C8B-B14F-4D97-AF65-F5344CB8AC3E}">
        <p14:creationId xmlns:p14="http://schemas.microsoft.com/office/powerpoint/2010/main" val="51148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1">
                                            <p:txEl>
                                              <p:pRg st="0" end="0"/>
                                            </p:txEl>
                                          </p:spTgt>
                                        </p:tgtEl>
                                        <p:attrNameLst>
                                          <p:attrName>style.visibility</p:attrName>
                                        </p:attrNameLst>
                                      </p:cBhvr>
                                      <p:to>
                                        <p:strVal val="visible"/>
                                      </p:to>
                                    </p:set>
                                    <p:animEffect transition="in" filter="fade">
                                      <p:cBhvr>
                                        <p:cTn id="14" dur="1000">
                                          <p:stCondLst>
                                            <p:cond delay="0"/>
                                          </p:stCondLst>
                                        </p:cTn>
                                        <p:tgtEl>
                                          <p:spTgt spid="31">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1">
                                            <p:txEl>
                                              <p:pRg st="1" end="1"/>
                                            </p:txEl>
                                          </p:spTgt>
                                        </p:tgtEl>
                                        <p:attrNameLst>
                                          <p:attrName>style.visibility</p:attrName>
                                        </p:attrNameLst>
                                      </p:cBhvr>
                                      <p:to>
                                        <p:strVal val="visible"/>
                                      </p:to>
                                    </p:set>
                                    <p:animEffect transition="in" filter="fade">
                                      <p:cBhvr>
                                        <p:cTn id="17" dur="1000">
                                          <p:stCondLst>
                                            <p:cond delay="0"/>
                                          </p:stCondLst>
                                        </p:cTn>
                                        <p:tgtEl>
                                          <p:spTgt spid="31">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xEl>
                                              <p:pRg st="2" end="2"/>
                                            </p:txEl>
                                          </p:spTgt>
                                        </p:tgtEl>
                                        <p:attrNameLst>
                                          <p:attrName>style.visibility</p:attrName>
                                        </p:attrNameLst>
                                      </p:cBhvr>
                                      <p:to>
                                        <p:strVal val="visible"/>
                                      </p:to>
                                    </p:set>
                                    <p:animEffect transition="in" filter="fade">
                                      <p:cBhvr>
                                        <p:cTn id="20" dur="1000">
                                          <p:stCondLst>
                                            <p:cond delay="0"/>
                                          </p:stCondLst>
                                        </p:cTn>
                                        <p:tgtEl>
                                          <p:spTgt spid="31">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xEl>
                                              <p:pRg st="3" end="3"/>
                                            </p:txEl>
                                          </p:spTgt>
                                        </p:tgtEl>
                                        <p:attrNameLst>
                                          <p:attrName>style.visibility</p:attrName>
                                        </p:attrNameLst>
                                      </p:cBhvr>
                                      <p:to>
                                        <p:strVal val="visible"/>
                                      </p:to>
                                    </p:set>
                                    <p:animEffect transition="in" filter="fade">
                                      <p:cBhvr>
                                        <p:cTn id="23" dur="1000">
                                          <p:stCondLst>
                                            <p:cond delay="0"/>
                                          </p:stCondLst>
                                        </p:cTn>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1429474" y="875382"/>
            <a:ext cx="6336704" cy="5040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Group 207"/>
          <p:cNvGrpSpPr>
            <a:grpSpLocks noChangeAspect="1"/>
          </p:cNvGrpSpPr>
          <p:nvPr/>
        </p:nvGrpSpPr>
        <p:grpSpPr bwMode="auto">
          <a:xfrm>
            <a:off x="1619250" y="1184275"/>
            <a:ext cx="5832475" cy="158750"/>
            <a:chOff x="962" y="2108"/>
            <a:chExt cx="3836" cy="104"/>
          </a:xfrm>
        </p:grpSpPr>
        <p:sp>
          <p:nvSpPr>
            <p:cNvPr id="4101"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02"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4103"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4"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4105"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6"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7"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8"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9"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0"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1"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2"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3"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4"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5"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6"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7"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8"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9"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0"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1"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2"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3"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4"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29" name="Picture 8" descr="MCSY01900_0000[1]"/>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3150267" y="1667166"/>
            <a:ext cx="2934649" cy="352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
          <p:cNvSpPr txBox="1">
            <a:spLocks noChangeArrowheads="1"/>
          </p:cNvSpPr>
          <p:nvPr/>
        </p:nvSpPr>
        <p:spPr bwMode="auto">
          <a:xfrm>
            <a:off x="1766735" y="1340768"/>
            <a:ext cx="5532944" cy="49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200" u="sng" dirty="0" smtClean="0">
                <a:solidFill>
                  <a:srgbClr val="FF0000"/>
                </a:solidFill>
              </a:rPr>
              <a:t>How to Handle a Toxic Friend?</a:t>
            </a:r>
          </a:p>
        </p:txBody>
      </p:sp>
      <p:sp>
        <p:nvSpPr>
          <p:cNvPr id="31" name="Rectangle 3"/>
          <p:cNvSpPr txBox="1">
            <a:spLocks noChangeArrowheads="1"/>
          </p:cNvSpPr>
          <p:nvPr/>
        </p:nvSpPr>
        <p:spPr bwMode="auto">
          <a:xfrm>
            <a:off x="1766735" y="1916832"/>
            <a:ext cx="5532944"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eaLnBrk="1" hangingPunct="1">
              <a:buFont typeface="Arial" panose="020B0604020202020204" pitchFamily="34" charset="0"/>
              <a:buChar char="•"/>
            </a:pPr>
            <a:r>
              <a:rPr lang="en-US" altLang="en-US" sz="3000" b="1" u="sng" dirty="0">
                <a:solidFill>
                  <a:srgbClr val="FF0000"/>
                </a:solidFill>
              </a:rPr>
              <a:t>Set boundaries.</a:t>
            </a:r>
          </a:p>
          <a:p>
            <a:pPr marL="914400" lvl="1" indent="-457200" algn="l" eaLnBrk="1" hangingPunct="1">
              <a:buFont typeface="Arial" panose="020B0604020202020204" pitchFamily="34" charset="0"/>
              <a:buChar char="•"/>
            </a:pPr>
            <a:r>
              <a:rPr lang="en-US" altLang="en-US" sz="3000" dirty="0">
                <a:solidFill>
                  <a:srgbClr val="FF0000"/>
                </a:solidFill>
              </a:rPr>
              <a:t>Make your own self-care more important than pleasing the toxic friend.  </a:t>
            </a:r>
          </a:p>
          <a:p>
            <a:pPr marL="914400" lvl="1" indent="-457200" algn="l" eaLnBrk="1" hangingPunct="1">
              <a:buFont typeface="Arial" panose="020B0604020202020204" pitchFamily="34" charset="0"/>
              <a:buChar char="•"/>
            </a:pPr>
            <a:r>
              <a:rPr lang="en-US" altLang="en-US" sz="3000" dirty="0">
                <a:solidFill>
                  <a:srgbClr val="FF0000"/>
                </a:solidFill>
              </a:rPr>
              <a:t>Even though it is hard, SAY NO</a:t>
            </a:r>
            <a:r>
              <a:rPr lang="en-US" altLang="en-US" sz="3000" dirty="0" smtClean="0">
                <a:solidFill>
                  <a:srgbClr val="FF0000"/>
                </a:solidFill>
              </a:rPr>
              <a:t>!!!!</a:t>
            </a:r>
          </a:p>
        </p:txBody>
      </p:sp>
    </p:spTree>
    <p:extLst>
      <p:ext uri="{BB962C8B-B14F-4D97-AF65-F5344CB8AC3E}">
        <p14:creationId xmlns:p14="http://schemas.microsoft.com/office/powerpoint/2010/main" val="272950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1">
                                            <p:txEl>
                                              <p:pRg st="0" end="0"/>
                                            </p:txEl>
                                          </p:spTgt>
                                        </p:tgtEl>
                                        <p:attrNameLst>
                                          <p:attrName>style.visibility</p:attrName>
                                        </p:attrNameLst>
                                      </p:cBhvr>
                                      <p:to>
                                        <p:strVal val="visible"/>
                                      </p:to>
                                    </p:set>
                                    <p:animEffect transition="in" filter="fade">
                                      <p:cBhvr>
                                        <p:cTn id="14" dur="1000">
                                          <p:stCondLst>
                                            <p:cond delay="0"/>
                                          </p:stCondLst>
                                        </p:cTn>
                                        <p:tgtEl>
                                          <p:spTgt spid="31">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1">
                                            <p:txEl>
                                              <p:pRg st="1" end="1"/>
                                            </p:txEl>
                                          </p:spTgt>
                                        </p:tgtEl>
                                        <p:attrNameLst>
                                          <p:attrName>style.visibility</p:attrName>
                                        </p:attrNameLst>
                                      </p:cBhvr>
                                      <p:to>
                                        <p:strVal val="visible"/>
                                      </p:to>
                                    </p:set>
                                    <p:animEffect transition="in" filter="fade">
                                      <p:cBhvr>
                                        <p:cTn id="17" dur="1000">
                                          <p:stCondLst>
                                            <p:cond delay="0"/>
                                          </p:stCondLst>
                                        </p:cTn>
                                        <p:tgtEl>
                                          <p:spTgt spid="31">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xEl>
                                              <p:pRg st="2" end="2"/>
                                            </p:txEl>
                                          </p:spTgt>
                                        </p:tgtEl>
                                        <p:attrNameLst>
                                          <p:attrName>style.visibility</p:attrName>
                                        </p:attrNameLst>
                                      </p:cBhvr>
                                      <p:to>
                                        <p:strVal val="visible"/>
                                      </p:to>
                                    </p:set>
                                    <p:animEffect transition="in" filter="fade">
                                      <p:cBhvr>
                                        <p:cTn id="20" dur="1000">
                                          <p:stCondLst>
                                            <p:cond delay="0"/>
                                          </p:stCondLst>
                                        </p:cTn>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1429474" y="875382"/>
            <a:ext cx="6336704" cy="5040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Group 207"/>
          <p:cNvGrpSpPr>
            <a:grpSpLocks noChangeAspect="1"/>
          </p:cNvGrpSpPr>
          <p:nvPr/>
        </p:nvGrpSpPr>
        <p:grpSpPr bwMode="auto">
          <a:xfrm>
            <a:off x="1619250" y="1184275"/>
            <a:ext cx="5832475" cy="158750"/>
            <a:chOff x="962" y="2108"/>
            <a:chExt cx="3836" cy="104"/>
          </a:xfrm>
        </p:grpSpPr>
        <p:sp>
          <p:nvSpPr>
            <p:cNvPr id="4101"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02"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4103"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4"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4105"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6"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7"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8"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9"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0"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1"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2"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3"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4"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5"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6"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7"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8"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9"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0"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1"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2"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3"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4"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29" name="Picture 8" descr="MCSY01900_0000[1]"/>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3150267" y="1667166"/>
            <a:ext cx="2934649" cy="352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
          <p:cNvSpPr txBox="1">
            <a:spLocks noChangeArrowheads="1"/>
          </p:cNvSpPr>
          <p:nvPr/>
        </p:nvSpPr>
        <p:spPr bwMode="auto">
          <a:xfrm>
            <a:off x="1766735" y="1340768"/>
            <a:ext cx="5532944" cy="49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200" u="sng" dirty="0" smtClean="0">
                <a:solidFill>
                  <a:srgbClr val="FF0000"/>
                </a:solidFill>
              </a:rPr>
              <a:t>How to Handle a Toxic Friend?</a:t>
            </a:r>
          </a:p>
        </p:txBody>
      </p:sp>
      <p:sp>
        <p:nvSpPr>
          <p:cNvPr id="31" name="Rectangle 3"/>
          <p:cNvSpPr txBox="1">
            <a:spLocks noChangeArrowheads="1"/>
          </p:cNvSpPr>
          <p:nvPr/>
        </p:nvSpPr>
        <p:spPr bwMode="auto">
          <a:xfrm>
            <a:off x="1766735" y="1916832"/>
            <a:ext cx="5532944"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eaLnBrk="1" hangingPunct="1">
              <a:buFont typeface="Arial" panose="020B0604020202020204" pitchFamily="34" charset="0"/>
              <a:buChar char="•"/>
            </a:pPr>
            <a:r>
              <a:rPr lang="en-US" altLang="en-US" sz="3000" b="1" u="sng" dirty="0" smtClean="0">
                <a:solidFill>
                  <a:srgbClr val="FF0000"/>
                </a:solidFill>
              </a:rPr>
              <a:t>Talk </a:t>
            </a:r>
            <a:r>
              <a:rPr lang="en-US" altLang="en-US" sz="3000" b="1" u="sng" dirty="0">
                <a:solidFill>
                  <a:srgbClr val="FF0000"/>
                </a:solidFill>
              </a:rPr>
              <a:t>to your nontoxic friends.</a:t>
            </a:r>
          </a:p>
          <a:p>
            <a:pPr marL="914400" lvl="1" indent="-457200" algn="l" eaLnBrk="1" hangingPunct="1">
              <a:buFont typeface="Arial" panose="020B0604020202020204" pitchFamily="34" charset="0"/>
              <a:buChar char="•"/>
            </a:pPr>
            <a:r>
              <a:rPr lang="en-US" altLang="en-US" sz="2500" dirty="0">
                <a:solidFill>
                  <a:srgbClr val="FF0000"/>
                </a:solidFill>
              </a:rPr>
              <a:t>See if they can  help you gain an objective opinion about your toxic friend.  </a:t>
            </a:r>
          </a:p>
          <a:p>
            <a:pPr marL="914400" lvl="1" indent="-457200" algn="l" eaLnBrk="1" hangingPunct="1">
              <a:buFont typeface="Arial" panose="020B0604020202020204" pitchFamily="34" charset="0"/>
              <a:buChar char="•"/>
            </a:pPr>
            <a:r>
              <a:rPr lang="en-US" altLang="en-US" sz="2500" dirty="0">
                <a:solidFill>
                  <a:srgbClr val="FF0000"/>
                </a:solidFill>
              </a:rPr>
              <a:t>Do not use it as a gossip session to talk about or bag on your toxic friend.  It is meant for asking advice and gaining new insight into the friendship.  </a:t>
            </a:r>
          </a:p>
          <a:p>
            <a:pPr eaLnBrk="1" hangingPunct="1">
              <a:buFont typeface="Arial" charset="0"/>
              <a:buChar char="•"/>
            </a:pPr>
            <a:endParaRPr lang="en-US" altLang="en-US" sz="1100" dirty="0" smtClean="0">
              <a:solidFill>
                <a:srgbClr val="FF0000"/>
              </a:solidFill>
            </a:endParaRPr>
          </a:p>
        </p:txBody>
      </p:sp>
    </p:spTree>
    <p:extLst>
      <p:ext uri="{BB962C8B-B14F-4D97-AF65-F5344CB8AC3E}">
        <p14:creationId xmlns:p14="http://schemas.microsoft.com/office/powerpoint/2010/main" val="100736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1429474" y="875382"/>
            <a:ext cx="6336704" cy="5040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Group 207"/>
          <p:cNvGrpSpPr>
            <a:grpSpLocks noChangeAspect="1"/>
          </p:cNvGrpSpPr>
          <p:nvPr/>
        </p:nvGrpSpPr>
        <p:grpSpPr bwMode="auto">
          <a:xfrm>
            <a:off x="1619250" y="1184275"/>
            <a:ext cx="5832475" cy="158750"/>
            <a:chOff x="962" y="2108"/>
            <a:chExt cx="3836" cy="104"/>
          </a:xfrm>
        </p:grpSpPr>
        <p:sp>
          <p:nvSpPr>
            <p:cNvPr id="4101"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02"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4103"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4"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4105"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6"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7"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8"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9"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0"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1"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2"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3"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4"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5"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6"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7"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8"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9"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0"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1"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2"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3"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4"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29" name="Picture 8" descr="MCSY01900_0000[1]"/>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3150267" y="1667166"/>
            <a:ext cx="2934649" cy="352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
          <p:cNvSpPr txBox="1">
            <a:spLocks noChangeArrowheads="1"/>
          </p:cNvSpPr>
          <p:nvPr/>
        </p:nvSpPr>
        <p:spPr bwMode="auto">
          <a:xfrm>
            <a:off x="1766735" y="1340768"/>
            <a:ext cx="5532944" cy="49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200" u="sng" dirty="0" smtClean="0">
                <a:solidFill>
                  <a:srgbClr val="FF0000"/>
                </a:solidFill>
              </a:rPr>
              <a:t>How to Handle a Toxic Friend?</a:t>
            </a:r>
          </a:p>
        </p:txBody>
      </p:sp>
      <p:sp>
        <p:nvSpPr>
          <p:cNvPr id="31" name="Rectangle 3"/>
          <p:cNvSpPr txBox="1">
            <a:spLocks noChangeArrowheads="1"/>
          </p:cNvSpPr>
          <p:nvPr/>
        </p:nvSpPr>
        <p:spPr bwMode="auto">
          <a:xfrm>
            <a:off x="1766735" y="1916832"/>
            <a:ext cx="5532944"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eaLnBrk="1" hangingPunct="1">
              <a:buFont typeface="Arial" panose="020B0604020202020204" pitchFamily="34" charset="0"/>
              <a:buChar char="•"/>
            </a:pPr>
            <a:r>
              <a:rPr lang="en-US" altLang="en-US" sz="3000" b="1" u="sng" dirty="0">
                <a:solidFill>
                  <a:srgbClr val="FF0000"/>
                </a:solidFill>
              </a:rPr>
              <a:t>Suggest help.</a:t>
            </a:r>
          </a:p>
          <a:p>
            <a:pPr marL="914400" lvl="1" indent="-457200" algn="l" eaLnBrk="1" hangingPunct="1">
              <a:buFont typeface="Arial" panose="020B0604020202020204" pitchFamily="34" charset="0"/>
              <a:buChar char="•"/>
            </a:pPr>
            <a:r>
              <a:rPr lang="en-US" altLang="en-US" sz="2500" dirty="0">
                <a:solidFill>
                  <a:srgbClr val="FF0000"/>
                </a:solidFill>
              </a:rPr>
              <a:t>Although it is a sensitive subject, you may suggest that your toxic friend seek help to sort out their career, emotions, family, etc.</a:t>
            </a:r>
          </a:p>
          <a:p>
            <a:pPr marL="914400" lvl="1" indent="-457200" algn="l" eaLnBrk="1" hangingPunct="1">
              <a:buFont typeface="Arial" panose="020B0604020202020204" pitchFamily="34" charset="0"/>
              <a:buChar char="•"/>
            </a:pPr>
            <a:r>
              <a:rPr lang="en-US" altLang="en-US" sz="2500" dirty="0">
                <a:solidFill>
                  <a:srgbClr val="FF0000"/>
                </a:solidFill>
              </a:rPr>
              <a:t>Suggest help in a loving way and tell them that you will be supportive every step of the way</a:t>
            </a:r>
            <a:r>
              <a:rPr lang="en-US" altLang="en-US" sz="2500" dirty="0" smtClean="0">
                <a:solidFill>
                  <a:srgbClr val="FF0000"/>
                </a:solidFill>
              </a:rPr>
              <a:t>.</a:t>
            </a:r>
          </a:p>
        </p:txBody>
      </p:sp>
    </p:spTree>
    <p:extLst>
      <p:ext uri="{BB962C8B-B14F-4D97-AF65-F5344CB8AC3E}">
        <p14:creationId xmlns:p14="http://schemas.microsoft.com/office/powerpoint/2010/main" val="73351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1429474" y="875382"/>
            <a:ext cx="6336704" cy="5040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Group 207"/>
          <p:cNvGrpSpPr>
            <a:grpSpLocks noChangeAspect="1"/>
          </p:cNvGrpSpPr>
          <p:nvPr/>
        </p:nvGrpSpPr>
        <p:grpSpPr bwMode="auto">
          <a:xfrm>
            <a:off x="1619250" y="1184275"/>
            <a:ext cx="5832475" cy="158750"/>
            <a:chOff x="962" y="2108"/>
            <a:chExt cx="3836" cy="104"/>
          </a:xfrm>
        </p:grpSpPr>
        <p:sp>
          <p:nvSpPr>
            <p:cNvPr id="4101"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02"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4103"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4"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4105"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6"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7"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8"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9"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0"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1"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2"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3"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4"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5"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6"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7"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8"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9"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0"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1"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2"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3"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4"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29" name="Picture 8" descr="MCSY01900_0000[1]"/>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3150267" y="1667166"/>
            <a:ext cx="2934649" cy="352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
          <p:cNvSpPr txBox="1">
            <a:spLocks noChangeArrowheads="1"/>
          </p:cNvSpPr>
          <p:nvPr/>
        </p:nvSpPr>
        <p:spPr bwMode="auto">
          <a:xfrm>
            <a:off x="1766735" y="1340768"/>
            <a:ext cx="5532944" cy="49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200" u="sng" dirty="0" smtClean="0">
                <a:solidFill>
                  <a:srgbClr val="FF0000"/>
                </a:solidFill>
              </a:rPr>
              <a:t>How to Handle a Toxic Friend?</a:t>
            </a:r>
          </a:p>
        </p:txBody>
      </p:sp>
      <p:sp>
        <p:nvSpPr>
          <p:cNvPr id="31" name="Rectangle 3"/>
          <p:cNvSpPr txBox="1">
            <a:spLocks noChangeArrowheads="1"/>
          </p:cNvSpPr>
          <p:nvPr/>
        </p:nvSpPr>
        <p:spPr bwMode="auto">
          <a:xfrm>
            <a:off x="1766735" y="1916832"/>
            <a:ext cx="5532944"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eaLnBrk="1" hangingPunct="1">
              <a:buFont typeface="Arial" panose="020B0604020202020204" pitchFamily="34" charset="0"/>
              <a:buChar char="•"/>
            </a:pPr>
            <a:r>
              <a:rPr lang="en-US" altLang="en-US" sz="3000" b="1" u="sng" dirty="0" smtClean="0">
                <a:solidFill>
                  <a:srgbClr val="FF0000"/>
                </a:solidFill>
              </a:rPr>
              <a:t>End </a:t>
            </a:r>
            <a:r>
              <a:rPr lang="en-US" altLang="en-US" sz="3000" b="1" u="sng" dirty="0">
                <a:solidFill>
                  <a:srgbClr val="FF0000"/>
                </a:solidFill>
              </a:rPr>
              <a:t>the friendship.</a:t>
            </a:r>
          </a:p>
          <a:p>
            <a:pPr marL="742950" lvl="1" indent="-285750" algn="l" eaLnBrk="1" hangingPunct="1">
              <a:buFont typeface="Arial" panose="020B0604020202020204" pitchFamily="34" charset="0"/>
              <a:buChar char="•"/>
            </a:pPr>
            <a:r>
              <a:rPr lang="en-US" altLang="en-US" sz="3000" dirty="0">
                <a:solidFill>
                  <a:srgbClr val="FF0000"/>
                </a:solidFill>
              </a:rPr>
              <a:t>It is difficult to end any friendship.  It is not fun and it hurts.  However, the friendship is doing more damage and hurting worse than the breakup will be.  </a:t>
            </a:r>
          </a:p>
          <a:p>
            <a:pPr eaLnBrk="1" hangingPunct="1">
              <a:buFont typeface="Arial" charset="0"/>
              <a:buChar char="•"/>
            </a:pPr>
            <a:endParaRPr lang="en-US" altLang="en-US" sz="900" dirty="0" smtClean="0">
              <a:solidFill>
                <a:srgbClr val="FF0000"/>
              </a:solidFill>
            </a:endParaRPr>
          </a:p>
        </p:txBody>
      </p:sp>
    </p:spTree>
    <p:extLst>
      <p:ext uri="{BB962C8B-B14F-4D97-AF65-F5344CB8AC3E}">
        <p14:creationId xmlns:p14="http://schemas.microsoft.com/office/powerpoint/2010/main" val="335921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07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207"/>
          <p:cNvGrpSpPr>
            <a:grpSpLocks noChangeAspect="1"/>
          </p:cNvGrpSpPr>
          <p:nvPr/>
        </p:nvGrpSpPr>
        <p:grpSpPr bwMode="auto">
          <a:xfrm>
            <a:off x="1619250" y="1184275"/>
            <a:ext cx="5832475" cy="158750"/>
            <a:chOff x="962" y="2108"/>
            <a:chExt cx="3836" cy="104"/>
          </a:xfrm>
        </p:grpSpPr>
        <p:sp>
          <p:nvSpPr>
            <p:cNvPr id="3081"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082"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3083"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4"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3085"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6"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7"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8"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9"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0"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1"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2"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3"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4"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5"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6"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7"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8"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9"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0"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1"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2"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3"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4"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307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3713" y="3770313"/>
            <a:ext cx="28416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3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4213" y="3741738"/>
            <a:ext cx="2840038"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250" y="1344124"/>
            <a:ext cx="5845404" cy="4245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5526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14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9" name="Group 207"/>
          <p:cNvGrpSpPr>
            <a:grpSpLocks noChangeAspect="1"/>
          </p:cNvGrpSpPr>
          <p:nvPr/>
        </p:nvGrpSpPr>
        <p:grpSpPr bwMode="auto">
          <a:xfrm>
            <a:off x="1619250" y="1184275"/>
            <a:ext cx="5832475" cy="158750"/>
            <a:chOff x="962" y="2108"/>
            <a:chExt cx="3836" cy="104"/>
          </a:xfrm>
        </p:grpSpPr>
        <p:sp>
          <p:nvSpPr>
            <p:cNvPr id="6152"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53"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4"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5"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6"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7"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8"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9"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0"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1"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2"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3"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4"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5"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6"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7"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8"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9"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0"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1"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2"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3"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4"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5"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3" name="TextBox 32"/>
          <p:cNvSpPr txBox="1"/>
          <p:nvPr/>
        </p:nvSpPr>
        <p:spPr>
          <a:xfrm>
            <a:off x="1706478" y="1268760"/>
            <a:ext cx="5731057" cy="707886"/>
          </a:xfrm>
          <a:prstGeom prst="rect">
            <a:avLst/>
          </a:prstGeom>
          <a:noFill/>
        </p:spPr>
        <p:txBody>
          <a:bodyPr wrap="none">
            <a:spAutoFit/>
          </a:bodyPr>
          <a:lstStyle/>
          <a:p>
            <a:pPr algn="ctr" eaLnBrk="1" fontAlgn="auto" hangingPunct="1">
              <a:spcBef>
                <a:spcPts val="0"/>
              </a:spcBef>
              <a:spcAft>
                <a:spcPts val="0"/>
              </a:spcAft>
              <a:defRPr/>
            </a:pPr>
            <a:r>
              <a:rPr lang="en-GB" sz="4000" b="1" dirty="0" smtClean="0">
                <a:solidFill>
                  <a:schemeClr val="tx2">
                    <a:lumMod val="50000"/>
                  </a:schemeClr>
                </a:solidFill>
                <a:latin typeface="+mn-lt"/>
                <a:cs typeface="+mn-cs"/>
              </a:rPr>
              <a:t>Social Media &amp; Friendship</a:t>
            </a:r>
            <a:endParaRPr lang="en-GB" sz="4000" b="1" dirty="0">
              <a:solidFill>
                <a:schemeClr val="tx2">
                  <a:lumMod val="50000"/>
                </a:schemeClr>
              </a:solidFill>
              <a:latin typeface="+mn-lt"/>
              <a:cs typeface="+mn-cs"/>
            </a:endParaRPr>
          </a:p>
        </p:txBody>
      </p:sp>
      <p:sp>
        <p:nvSpPr>
          <p:cNvPr id="6151" name="TextBox 33"/>
          <p:cNvSpPr txBox="1">
            <a:spLocks noChangeArrowheads="1"/>
          </p:cNvSpPr>
          <p:nvPr/>
        </p:nvSpPr>
        <p:spPr bwMode="auto">
          <a:xfrm>
            <a:off x="1718762" y="1772816"/>
            <a:ext cx="565998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3038" indent="-173038" eaLnBrk="1" hangingPunct="1">
              <a:spcBef>
                <a:spcPct val="0"/>
              </a:spcBef>
            </a:pPr>
            <a:r>
              <a:rPr lang="en-GB" altLang="en-US" sz="2800" b="1" dirty="0" smtClean="0">
                <a:solidFill>
                  <a:schemeClr val="tx2"/>
                </a:solidFill>
              </a:rPr>
              <a:t>How does social media impact friendships?</a:t>
            </a:r>
          </a:p>
        </p:txBody>
      </p:sp>
      <p:graphicFrame>
        <p:nvGraphicFramePr>
          <p:cNvPr id="2" name="Table 1"/>
          <p:cNvGraphicFramePr>
            <a:graphicFrameLocks noGrp="1"/>
          </p:cNvGraphicFramePr>
          <p:nvPr>
            <p:extLst>
              <p:ext uri="{D42A27DB-BD31-4B8C-83A1-F6EECF244321}">
                <p14:modId xmlns:p14="http://schemas.microsoft.com/office/powerpoint/2010/main" val="326875812"/>
              </p:ext>
            </p:extLst>
          </p:nvPr>
        </p:nvGraphicFramePr>
        <p:xfrm>
          <a:off x="1683110" y="2708920"/>
          <a:ext cx="5656102" cy="2717800"/>
        </p:xfrm>
        <a:graphic>
          <a:graphicData uri="http://schemas.openxmlformats.org/drawingml/2006/table">
            <a:tbl>
              <a:tblPr firstRow="1" bandRow="1">
                <a:tableStyleId>{5C22544A-7EE6-4342-B048-85BDC9FD1C3A}</a:tableStyleId>
              </a:tblPr>
              <a:tblGrid>
                <a:gridCol w="2600858"/>
                <a:gridCol w="3055244"/>
              </a:tblGrid>
              <a:tr h="370840">
                <a:tc>
                  <a:txBody>
                    <a:bodyPr/>
                    <a:lstStyle/>
                    <a:p>
                      <a:pPr algn="ctr"/>
                      <a:r>
                        <a:rPr lang="en-US" u="sng" dirty="0" smtClean="0">
                          <a:solidFill>
                            <a:schemeClr val="tx1"/>
                          </a:solidFill>
                        </a:rPr>
                        <a:t>Pro’s</a:t>
                      </a:r>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smtClean="0">
                          <a:solidFill>
                            <a:schemeClr val="tx1"/>
                          </a:solidFill>
                        </a:rPr>
                        <a:t>Con’s</a:t>
                      </a:r>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700" dirty="0" smtClean="0">
                          <a:solidFill>
                            <a:schemeClr val="tx1"/>
                          </a:solidFill>
                        </a:rPr>
                        <a:t>Improves relationships</a:t>
                      </a:r>
                      <a:r>
                        <a:rPr lang="en-US" sz="1700" baseline="0" dirty="0" smtClean="0">
                          <a:solidFill>
                            <a:schemeClr val="tx1"/>
                          </a:solidFill>
                        </a:rPr>
                        <a:t> and helps to make new friends</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dirty="0" smtClean="0">
                          <a:solidFill>
                            <a:schemeClr val="tx1"/>
                          </a:solidFill>
                        </a:rPr>
                        <a:t>Less to say in person/lack of in-depth conversation</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700" dirty="0" smtClean="0">
                          <a:solidFill>
                            <a:schemeClr val="tx1"/>
                          </a:solidFill>
                        </a:rPr>
                        <a:t>Can enable face-to-face</a:t>
                      </a:r>
                      <a:r>
                        <a:rPr lang="en-US" sz="1700" baseline="0" dirty="0" smtClean="0">
                          <a:solidFill>
                            <a:schemeClr val="tx1"/>
                          </a:solidFill>
                        </a:rPr>
                        <a:t> meetings</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dirty="0" smtClean="0">
                          <a:solidFill>
                            <a:schemeClr val="tx1"/>
                          </a:solidFill>
                        </a:rPr>
                        <a:t>False</a:t>
                      </a:r>
                      <a:r>
                        <a:rPr lang="en-US" sz="1700" baseline="0" dirty="0" smtClean="0">
                          <a:solidFill>
                            <a:schemeClr val="tx1"/>
                          </a:solidFill>
                        </a:rPr>
                        <a:t> sense of true friendship by how many “friends” or “likes” they have</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700" dirty="0" smtClean="0">
                          <a:solidFill>
                            <a:schemeClr val="tx1"/>
                          </a:solidFill>
                        </a:rPr>
                        <a:t>Helps people become connecte</a:t>
                      </a:r>
                      <a:r>
                        <a:rPr lang="en-US" sz="1700" baseline="0" dirty="0" smtClean="0">
                          <a:solidFill>
                            <a:schemeClr val="tx1"/>
                          </a:solidFill>
                        </a:rPr>
                        <a:t>d with social groups</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dirty="0" smtClean="0">
                          <a:solidFill>
                            <a:schemeClr val="tx1"/>
                          </a:solidFill>
                        </a:rPr>
                        <a:t>More</a:t>
                      </a:r>
                      <a:r>
                        <a:rPr lang="en-US" sz="1700" baseline="0" dirty="0" smtClean="0">
                          <a:solidFill>
                            <a:schemeClr val="tx1"/>
                          </a:solidFill>
                        </a:rPr>
                        <a:t> comfortable posting inappropriate content t</a:t>
                      </a:r>
                      <a:r>
                        <a:rPr lang="en-US" sz="1700" dirty="0" smtClean="0">
                          <a:solidFill>
                            <a:schemeClr val="tx1"/>
                          </a:solidFill>
                        </a:rPr>
                        <a:t>hat can never be taken back</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273041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14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9" name="Group 207"/>
          <p:cNvGrpSpPr>
            <a:grpSpLocks noChangeAspect="1"/>
          </p:cNvGrpSpPr>
          <p:nvPr/>
        </p:nvGrpSpPr>
        <p:grpSpPr bwMode="auto">
          <a:xfrm>
            <a:off x="1619250" y="1184275"/>
            <a:ext cx="5832475" cy="158750"/>
            <a:chOff x="962" y="2108"/>
            <a:chExt cx="3836" cy="104"/>
          </a:xfrm>
        </p:grpSpPr>
        <p:sp>
          <p:nvSpPr>
            <p:cNvPr id="6152"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53"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4"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5"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6"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7"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8"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9"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0"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1"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2"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3"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4"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5"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6"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7"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8"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9"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0"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1"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2"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3"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4"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5"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3" name="TextBox 32"/>
          <p:cNvSpPr txBox="1"/>
          <p:nvPr/>
        </p:nvSpPr>
        <p:spPr>
          <a:xfrm>
            <a:off x="1856363" y="1268760"/>
            <a:ext cx="5431295" cy="707886"/>
          </a:xfrm>
          <a:prstGeom prst="rect">
            <a:avLst/>
          </a:prstGeom>
          <a:noFill/>
        </p:spPr>
        <p:txBody>
          <a:bodyPr wrap="none">
            <a:spAutoFit/>
          </a:bodyPr>
          <a:lstStyle/>
          <a:p>
            <a:pPr algn="ctr" eaLnBrk="1" fontAlgn="auto" hangingPunct="1">
              <a:spcBef>
                <a:spcPts val="0"/>
              </a:spcBef>
              <a:spcAft>
                <a:spcPts val="0"/>
              </a:spcAft>
              <a:defRPr/>
            </a:pPr>
            <a:r>
              <a:rPr lang="en-GB" sz="4000" b="1" dirty="0" smtClean="0">
                <a:solidFill>
                  <a:schemeClr val="tx2">
                    <a:lumMod val="50000"/>
                  </a:schemeClr>
                </a:solidFill>
                <a:latin typeface="+mn-lt"/>
                <a:cs typeface="+mn-cs"/>
              </a:rPr>
              <a:t>Cautions of Social Media</a:t>
            </a:r>
            <a:endParaRPr lang="en-GB" sz="4000" b="1" dirty="0">
              <a:solidFill>
                <a:schemeClr val="tx2">
                  <a:lumMod val="50000"/>
                </a:schemeClr>
              </a:solidFill>
              <a:latin typeface="+mn-lt"/>
              <a:cs typeface="+mn-cs"/>
            </a:endParaRPr>
          </a:p>
        </p:txBody>
      </p:sp>
      <p:sp>
        <p:nvSpPr>
          <p:cNvPr id="6151" name="TextBox 33"/>
          <p:cNvSpPr txBox="1">
            <a:spLocks noChangeArrowheads="1"/>
          </p:cNvSpPr>
          <p:nvPr/>
        </p:nvSpPr>
        <p:spPr bwMode="auto">
          <a:xfrm>
            <a:off x="1502738" y="1916246"/>
            <a:ext cx="4149382"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3838" indent="-223838" eaLnBrk="1" hangingPunct="1">
              <a:spcBef>
                <a:spcPct val="0"/>
              </a:spcBef>
            </a:pPr>
            <a:r>
              <a:rPr lang="en-GB" altLang="en-US" sz="2800" b="1" dirty="0" smtClean="0">
                <a:solidFill>
                  <a:schemeClr val="tx2"/>
                </a:solidFill>
              </a:rPr>
              <a:t>Possible consequences of using social media negatively include: </a:t>
            </a:r>
          </a:p>
          <a:p>
            <a:pPr lvl="1" eaLnBrk="1" hangingPunct="1">
              <a:spcBef>
                <a:spcPct val="0"/>
              </a:spcBef>
            </a:pPr>
            <a:r>
              <a:rPr lang="en-GB" altLang="en-US" sz="2400" b="1" dirty="0" smtClean="0">
                <a:solidFill>
                  <a:schemeClr val="tx2"/>
                </a:solidFill>
              </a:rPr>
              <a:t>Social </a:t>
            </a:r>
            <a:r>
              <a:rPr lang="en-GB" altLang="en-US" sz="2400" b="1" u="sng" dirty="0" smtClean="0">
                <a:solidFill>
                  <a:schemeClr val="tx2"/>
                </a:solidFill>
              </a:rPr>
              <a:t>rejection</a:t>
            </a:r>
          </a:p>
          <a:p>
            <a:pPr lvl="1" eaLnBrk="1" hangingPunct="1">
              <a:spcBef>
                <a:spcPct val="0"/>
              </a:spcBef>
            </a:pPr>
            <a:r>
              <a:rPr lang="en-GB" altLang="en-US" sz="2400" b="1" u="sng" dirty="0" smtClean="0">
                <a:solidFill>
                  <a:schemeClr val="tx2"/>
                </a:solidFill>
              </a:rPr>
              <a:t>Bullying/Cyberbullying</a:t>
            </a:r>
          </a:p>
          <a:p>
            <a:pPr lvl="1" eaLnBrk="1" hangingPunct="1">
              <a:spcBef>
                <a:spcPct val="0"/>
              </a:spcBef>
            </a:pPr>
            <a:r>
              <a:rPr lang="en-GB" altLang="en-US" sz="2400" b="1" dirty="0" smtClean="0">
                <a:solidFill>
                  <a:schemeClr val="tx2"/>
                </a:solidFill>
              </a:rPr>
              <a:t>Gossiping</a:t>
            </a:r>
          </a:p>
          <a:p>
            <a:pPr lvl="1" eaLnBrk="1" hangingPunct="1">
              <a:spcBef>
                <a:spcPct val="0"/>
              </a:spcBef>
            </a:pPr>
            <a:r>
              <a:rPr lang="en-GB" altLang="en-US" sz="2400" b="1" dirty="0" smtClean="0">
                <a:solidFill>
                  <a:schemeClr val="tx2"/>
                </a:solidFill>
              </a:rPr>
              <a:t>Sexual harassment</a:t>
            </a:r>
          </a:p>
          <a:p>
            <a:pPr lvl="1" eaLnBrk="1" hangingPunct="1">
              <a:spcBef>
                <a:spcPct val="0"/>
              </a:spcBef>
            </a:pPr>
            <a:r>
              <a:rPr lang="en-GB" altLang="en-US" sz="2400" b="1" u="sng" dirty="0" smtClean="0">
                <a:solidFill>
                  <a:schemeClr val="tx2"/>
                </a:solidFill>
              </a:rPr>
              <a:t>Abuse</a:t>
            </a:r>
          </a:p>
        </p:txBody>
      </p:sp>
      <p:pic>
        <p:nvPicPr>
          <p:cNvPr id="31746" name="Picture 2"/>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100000" l="19058" r="76684">
                        <a14:foregroundMark x1="39337" y1="33054" x2="67016" y2="30506"/>
                        <a14:foregroundMark x1="36091" y1="50960" x2="65864" y2="51204"/>
                        <a14:foregroundMark x1="46073" y1="66073" x2="51658" y2="67923"/>
                        <a14:foregroundMark x1="31902" y1="79791" x2="65166" y2="75846"/>
                        <a14:foregroundMark x1="40524" y1="12356" x2="53298" y2="14241"/>
                        <a14:backgroundMark x1="45620" y1="40733" x2="45620" y2="40733"/>
                      </a14:backgroundRemoval>
                    </a14:imgEffect>
                  </a14:imgLayer>
                </a14:imgProps>
              </a:ext>
              <a:ext uri="{28A0092B-C50C-407E-A947-70E740481C1C}">
                <a14:useLocalDpi xmlns:a14="http://schemas.microsoft.com/office/drawing/2010/main" val="0"/>
              </a:ext>
            </a:extLst>
          </a:blip>
          <a:srcRect l="20817" r="22993"/>
          <a:stretch/>
        </p:blipFill>
        <p:spPr bwMode="auto">
          <a:xfrm>
            <a:off x="5464778" y="1772816"/>
            <a:ext cx="2131558" cy="3814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573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1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9" name="Group 207"/>
          <p:cNvGrpSpPr>
            <a:grpSpLocks noChangeAspect="1"/>
          </p:cNvGrpSpPr>
          <p:nvPr/>
        </p:nvGrpSpPr>
        <p:grpSpPr bwMode="auto">
          <a:xfrm>
            <a:off x="1619250" y="1184275"/>
            <a:ext cx="5832475" cy="158750"/>
            <a:chOff x="962" y="2108"/>
            <a:chExt cx="3836" cy="104"/>
          </a:xfrm>
        </p:grpSpPr>
        <p:sp>
          <p:nvSpPr>
            <p:cNvPr id="6152"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53"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4"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5"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6"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7"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8"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9"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0"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1"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2"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3"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4"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5"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6"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7"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8"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9"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0"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1"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2"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3"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4"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5"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3" name="TextBox 32"/>
          <p:cNvSpPr txBox="1"/>
          <p:nvPr/>
        </p:nvSpPr>
        <p:spPr>
          <a:xfrm>
            <a:off x="2531543" y="1268760"/>
            <a:ext cx="4080924" cy="646331"/>
          </a:xfrm>
          <a:prstGeom prst="rect">
            <a:avLst/>
          </a:prstGeom>
          <a:noFill/>
        </p:spPr>
        <p:txBody>
          <a:bodyPr wrap="none">
            <a:spAutoFit/>
          </a:bodyPr>
          <a:lstStyle/>
          <a:p>
            <a:pPr algn="ctr" eaLnBrk="1" fontAlgn="auto" hangingPunct="1">
              <a:spcBef>
                <a:spcPts val="0"/>
              </a:spcBef>
              <a:spcAft>
                <a:spcPts val="0"/>
              </a:spcAft>
              <a:defRPr/>
            </a:pPr>
            <a:r>
              <a:rPr lang="en-GB" sz="3600" b="1" dirty="0" smtClean="0">
                <a:solidFill>
                  <a:schemeClr val="tx2">
                    <a:lumMod val="50000"/>
                  </a:schemeClr>
                </a:solidFill>
                <a:latin typeface="+mn-lt"/>
                <a:cs typeface="+mn-cs"/>
              </a:rPr>
              <a:t>Types of Friendships</a:t>
            </a:r>
            <a:endParaRPr lang="en-GB" sz="3600" b="1" dirty="0">
              <a:solidFill>
                <a:schemeClr val="tx2">
                  <a:lumMod val="50000"/>
                </a:schemeClr>
              </a:solidFill>
              <a:latin typeface="+mn-lt"/>
              <a:cs typeface="+mn-cs"/>
            </a:endParaRPr>
          </a:p>
        </p:txBody>
      </p:sp>
      <p:sp>
        <p:nvSpPr>
          <p:cNvPr id="6151" name="TextBox 33"/>
          <p:cNvSpPr txBox="1">
            <a:spLocks noChangeArrowheads="1"/>
          </p:cNvSpPr>
          <p:nvPr/>
        </p:nvSpPr>
        <p:spPr bwMode="auto">
          <a:xfrm>
            <a:off x="1718762" y="1700808"/>
            <a:ext cx="554138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pPr>
            <a:r>
              <a:rPr lang="en-GB" altLang="en-US" sz="2400" b="1" u="sng" dirty="0" smtClean="0">
                <a:solidFill>
                  <a:schemeClr val="tx2"/>
                </a:solidFill>
              </a:rPr>
              <a:t>Casual Friends</a:t>
            </a:r>
          </a:p>
          <a:p>
            <a:pPr lvl="1" eaLnBrk="1" hangingPunct="1">
              <a:spcBef>
                <a:spcPct val="0"/>
              </a:spcBef>
            </a:pPr>
            <a:r>
              <a:rPr lang="en-GB" altLang="en-US" sz="2000" b="1" dirty="0" smtClean="0">
                <a:solidFill>
                  <a:schemeClr val="tx2"/>
                </a:solidFill>
              </a:rPr>
              <a:t>People you share a common interest with like school or activities.</a:t>
            </a:r>
          </a:p>
          <a:p>
            <a:pPr lvl="1" eaLnBrk="1" hangingPunct="1">
              <a:spcBef>
                <a:spcPct val="0"/>
              </a:spcBef>
            </a:pPr>
            <a:r>
              <a:rPr lang="en-US" altLang="en-US" sz="2000" b="1" dirty="0" smtClean="0">
                <a:solidFill>
                  <a:schemeClr val="tx2"/>
                </a:solidFill>
              </a:rPr>
              <a:t>It’s </a:t>
            </a:r>
            <a:r>
              <a:rPr lang="en-US" altLang="en-US" sz="2000" b="1" dirty="0">
                <a:solidFill>
                  <a:schemeClr val="tx2"/>
                </a:solidFill>
              </a:rPr>
              <a:t>someone you’re assigned to work with on a science project, someone who is on the soccer team with you, attends your church, etc</a:t>
            </a:r>
            <a:r>
              <a:rPr lang="en-US" altLang="en-US" sz="2000" b="1" dirty="0" smtClean="0">
                <a:solidFill>
                  <a:schemeClr val="tx2"/>
                </a:solidFill>
              </a:rPr>
              <a:t>.</a:t>
            </a:r>
            <a:endParaRPr lang="en-US" altLang="en-US" sz="2000" b="1" dirty="0">
              <a:solidFill>
                <a:schemeClr val="tx2"/>
              </a:solidFill>
            </a:endParaRPr>
          </a:p>
        </p:txBody>
      </p:sp>
      <p:pic>
        <p:nvPicPr>
          <p:cNvPr id="14340" name="Picture 4" descr="http://upload.wikimedia.org/wikipedia/commons/1/11/Friendship_Openclipart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788" y="3861048"/>
            <a:ext cx="3618423" cy="154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865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14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9" name="Group 207"/>
          <p:cNvGrpSpPr>
            <a:grpSpLocks noChangeAspect="1"/>
          </p:cNvGrpSpPr>
          <p:nvPr/>
        </p:nvGrpSpPr>
        <p:grpSpPr bwMode="auto">
          <a:xfrm>
            <a:off x="1619250" y="1184275"/>
            <a:ext cx="5832475" cy="158750"/>
            <a:chOff x="962" y="2108"/>
            <a:chExt cx="3836" cy="104"/>
          </a:xfrm>
        </p:grpSpPr>
        <p:sp>
          <p:nvSpPr>
            <p:cNvPr id="6152"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53"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4"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5"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6"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7"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8"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9"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0"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1"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2"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3"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4"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5"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6"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7"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8"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9"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0"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1"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2"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3"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4"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5"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3" name="TextBox 32"/>
          <p:cNvSpPr txBox="1"/>
          <p:nvPr/>
        </p:nvSpPr>
        <p:spPr>
          <a:xfrm>
            <a:off x="3016940" y="1268760"/>
            <a:ext cx="3110147" cy="707886"/>
          </a:xfrm>
          <a:prstGeom prst="rect">
            <a:avLst/>
          </a:prstGeom>
          <a:noFill/>
        </p:spPr>
        <p:txBody>
          <a:bodyPr wrap="none">
            <a:spAutoFit/>
          </a:bodyPr>
          <a:lstStyle/>
          <a:p>
            <a:pPr algn="ctr" eaLnBrk="1" fontAlgn="auto" hangingPunct="1">
              <a:spcBef>
                <a:spcPts val="0"/>
              </a:spcBef>
              <a:spcAft>
                <a:spcPts val="0"/>
              </a:spcAft>
              <a:defRPr/>
            </a:pPr>
            <a:r>
              <a:rPr lang="en-GB" sz="4000" b="1" dirty="0" smtClean="0">
                <a:solidFill>
                  <a:schemeClr val="tx2">
                    <a:lumMod val="50000"/>
                  </a:schemeClr>
                </a:solidFill>
                <a:latin typeface="+mn-lt"/>
                <a:cs typeface="+mn-cs"/>
              </a:rPr>
              <a:t>Cyberbullying</a:t>
            </a:r>
            <a:endParaRPr lang="en-GB" sz="4000" b="1" dirty="0">
              <a:solidFill>
                <a:schemeClr val="tx2">
                  <a:lumMod val="50000"/>
                </a:schemeClr>
              </a:solidFill>
              <a:latin typeface="+mn-lt"/>
              <a:cs typeface="+mn-cs"/>
            </a:endParaRPr>
          </a:p>
        </p:txBody>
      </p:sp>
    </p:spTree>
    <p:extLst>
      <p:ext uri="{BB962C8B-B14F-4D97-AF65-F5344CB8AC3E}">
        <p14:creationId xmlns:p14="http://schemas.microsoft.com/office/powerpoint/2010/main" val="41259823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14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9" name="Group 207"/>
          <p:cNvGrpSpPr>
            <a:grpSpLocks noChangeAspect="1"/>
          </p:cNvGrpSpPr>
          <p:nvPr/>
        </p:nvGrpSpPr>
        <p:grpSpPr bwMode="auto">
          <a:xfrm>
            <a:off x="1619250" y="1184275"/>
            <a:ext cx="5832475" cy="158750"/>
            <a:chOff x="962" y="2108"/>
            <a:chExt cx="3836" cy="104"/>
          </a:xfrm>
        </p:grpSpPr>
        <p:sp>
          <p:nvSpPr>
            <p:cNvPr id="6152"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53"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4"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5"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6"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7"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8"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9"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0"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1"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2"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3"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4"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5"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6"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7"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8"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9"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0"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1"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2"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3"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4"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5"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3" name="TextBox 32"/>
          <p:cNvSpPr txBox="1"/>
          <p:nvPr/>
        </p:nvSpPr>
        <p:spPr>
          <a:xfrm>
            <a:off x="1588181" y="1268760"/>
            <a:ext cx="5967660" cy="707886"/>
          </a:xfrm>
          <a:prstGeom prst="rect">
            <a:avLst/>
          </a:prstGeom>
          <a:noFill/>
        </p:spPr>
        <p:txBody>
          <a:bodyPr wrap="none">
            <a:spAutoFit/>
          </a:bodyPr>
          <a:lstStyle/>
          <a:p>
            <a:pPr algn="ctr" eaLnBrk="1" fontAlgn="auto" hangingPunct="1">
              <a:spcBef>
                <a:spcPts val="0"/>
              </a:spcBef>
              <a:spcAft>
                <a:spcPts val="0"/>
              </a:spcAft>
              <a:defRPr/>
            </a:pPr>
            <a:r>
              <a:rPr lang="en-GB" sz="4000" b="1" dirty="0" smtClean="0">
                <a:solidFill>
                  <a:schemeClr val="tx2">
                    <a:lumMod val="50000"/>
                  </a:schemeClr>
                </a:solidFill>
                <a:latin typeface="+mn-lt"/>
                <a:cs typeface="+mn-cs"/>
              </a:rPr>
              <a:t>Social Media &amp; Your Future</a:t>
            </a:r>
            <a:endParaRPr lang="en-GB" sz="4000" b="1" dirty="0">
              <a:solidFill>
                <a:schemeClr val="tx2">
                  <a:lumMod val="50000"/>
                </a:schemeClr>
              </a:solidFill>
              <a:latin typeface="+mn-lt"/>
              <a:cs typeface="+mn-cs"/>
            </a:endParaRPr>
          </a:p>
        </p:txBody>
      </p:sp>
      <p:sp>
        <p:nvSpPr>
          <p:cNvPr id="6151" name="TextBox 33"/>
          <p:cNvSpPr txBox="1">
            <a:spLocks noChangeArrowheads="1"/>
          </p:cNvSpPr>
          <p:nvPr/>
        </p:nvSpPr>
        <p:spPr bwMode="auto">
          <a:xfrm>
            <a:off x="1561397" y="1916246"/>
            <a:ext cx="5890923"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3838" indent="-223838" eaLnBrk="1" hangingPunct="1">
              <a:spcBef>
                <a:spcPct val="0"/>
              </a:spcBef>
            </a:pPr>
            <a:r>
              <a:rPr lang="en-GB" altLang="en-US" sz="2800" b="1" dirty="0" smtClean="0">
                <a:solidFill>
                  <a:schemeClr val="tx2"/>
                </a:solidFill>
              </a:rPr>
              <a:t>Your use of social media can impact your future opportunities.  Think about the consequences </a:t>
            </a:r>
            <a:r>
              <a:rPr lang="en-GB" altLang="en-US" sz="2800" b="1" u="sng" dirty="0" smtClean="0">
                <a:solidFill>
                  <a:schemeClr val="tx2"/>
                </a:solidFill>
              </a:rPr>
              <a:t>BEFORE</a:t>
            </a:r>
            <a:r>
              <a:rPr lang="en-GB" altLang="en-US" sz="2800" b="1" dirty="0" smtClean="0">
                <a:solidFill>
                  <a:schemeClr val="tx2"/>
                </a:solidFill>
              </a:rPr>
              <a:t> putting something online!</a:t>
            </a:r>
          </a:p>
          <a:p>
            <a:pPr lvl="1" eaLnBrk="1" hangingPunct="1">
              <a:spcBef>
                <a:spcPct val="0"/>
              </a:spcBef>
            </a:pPr>
            <a:r>
              <a:rPr lang="en-GB" altLang="en-US" sz="2400" b="1" dirty="0" smtClean="0">
                <a:solidFill>
                  <a:schemeClr val="tx2"/>
                </a:solidFill>
              </a:rPr>
              <a:t>How is it going to make others </a:t>
            </a:r>
            <a:r>
              <a:rPr lang="en-GB" altLang="en-US" sz="2400" b="1" u="sng" dirty="0" smtClean="0">
                <a:solidFill>
                  <a:schemeClr val="tx2"/>
                </a:solidFill>
              </a:rPr>
              <a:t>feel</a:t>
            </a:r>
            <a:r>
              <a:rPr lang="en-GB" altLang="en-US" sz="2400" b="1" dirty="0" smtClean="0">
                <a:solidFill>
                  <a:schemeClr val="tx2"/>
                </a:solidFill>
              </a:rPr>
              <a:t>?</a:t>
            </a:r>
          </a:p>
          <a:p>
            <a:pPr lvl="1" eaLnBrk="1" hangingPunct="1">
              <a:spcBef>
                <a:spcPct val="0"/>
              </a:spcBef>
            </a:pPr>
            <a:r>
              <a:rPr lang="en-GB" altLang="en-US" sz="2400" b="1" dirty="0" smtClean="0">
                <a:solidFill>
                  <a:schemeClr val="tx2"/>
                </a:solidFill>
              </a:rPr>
              <a:t>Is it really that </a:t>
            </a:r>
            <a:r>
              <a:rPr lang="en-GB" altLang="en-US" sz="2400" b="1" u="sng" dirty="0" smtClean="0">
                <a:solidFill>
                  <a:schemeClr val="tx2"/>
                </a:solidFill>
              </a:rPr>
              <a:t>important</a:t>
            </a:r>
            <a:r>
              <a:rPr lang="en-GB" altLang="en-US" sz="2400" b="1" dirty="0" smtClean="0">
                <a:solidFill>
                  <a:schemeClr val="tx2"/>
                </a:solidFill>
              </a:rPr>
              <a:t> to post?</a:t>
            </a:r>
          </a:p>
          <a:p>
            <a:pPr lvl="1" eaLnBrk="1" hangingPunct="1">
              <a:spcBef>
                <a:spcPct val="0"/>
              </a:spcBef>
            </a:pPr>
            <a:r>
              <a:rPr lang="en-GB" altLang="en-US" sz="2400" b="1" dirty="0" smtClean="0">
                <a:solidFill>
                  <a:schemeClr val="tx2"/>
                </a:solidFill>
              </a:rPr>
              <a:t>Could it impact your future </a:t>
            </a:r>
            <a:r>
              <a:rPr lang="en-GB" altLang="en-US" sz="2400" b="1" u="sng" dirty="0" smtClean="0">
                <a:solidFill>
                  <a:schemeClr val="tx2"/>
                </a:solidFill>
              </a:rPr>
              <a:t>career/life</a:t>
            </a:r>
            <a:r>
              <a:rPr lang="en-GB" altLang="en-US" sz="2400" b="1" dirty="0" smtClean="0">
                <a:solidFill>
                  <a:schemeClr val="tx2"/>
                </a:solidFill>
              </a:rPr>
              <a:t>?</a:t>
            </a:r>
          </a:p>
          <a:p>
            <a:pPr lvl="1" eaLnBrk="1" hangingPunct="1">
              <a:spcBef>
                <a:spcPct val="0"/>
              </a:spcBef>
            </a:pPr>
            <a:r>
              <a:rPr lang="en-GB" altLang="en-US" sz="2400" b="1" dirty="0" smtClean="0">
                <a:solidFill>
                  <a:schemeClr val="tx2"/>
                </a:solidFill>
              </a:rPr>
              <a:t>Could it impact someone else's </a:t>
            </a:r>
            <a:r>
              <a:rPr lang="en-GB" altLang="en-US" sz="2400" b="1" u="sng" dirty="0" smtClean="0">
                <a:solidFill>
                  <a:schemeClr val="tx2"/>
                </a:solidFill>
              </a:rPr>
              <a:t>future</a:t>
            </a:r>
            <a:r>
              <a:rPr lang="en-GB" altLang="en-US" sz="2400" b="1" dirty="0" smtClean="0">
                <a:solidFill>
                  <a:schemeClr val="tx2"/>
                </a:solidFill>
              </a:rPr>
              <a:t>? (Friends, family, co-workers, etc.) </a:t>
            </a:r>
            <a:endParaRPr lang="en-GB" altLang="en-US" sz="2000" b="1" u="sng" dirty="0" smtClean="0">
              <a:solidFill>
                <a:schemeClr val="tx2"/>
              </a:solidFill>
            </a:endParaRPr>
          </a:p>
        </p:txBody>
      </p:sp>
    </p:spTree>
    <p:extLst>
      <p:ext uri="{BB962C8B-B14F-4D97-AF65-F5344CB8AC3E}">
        <p14:creationId xmlns:p14="http://schemas.microsoft.com/office/powerpoint/2010/main" val="27143423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14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9" name="Group 207"/>
          <p:cNvGrpSpPr>
            <a:grpSpLocks noChangeAspect="1"/>
          </p:cNvGrpSpPr>
          <p:nvPr/>
        </p:nvGrpSpPr>
        <p:grpSpPr bwMode="auto">
          <a:xfrm>
            <a:off x="1619250" y="1184275"/>
            <a:ext cx="5832475" cy="158750"/>
            <a:chOff x="962" y="2108"/>
            <a:chExt cx="3836" cy="104"/>
          </a:xfrm>
        </p:grpSpPr>
        <p:sp>
          <p:nvSpPr>
            <p:cNvPr id="6152"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53"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4"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5"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6"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7"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8"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9"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0"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1"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2"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3"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4"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5"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6"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7"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8"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9"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0"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1"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2"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3"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4"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5"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3" name="TextBox 32"/>
          <p:cNvSpPr txBox="1"/>
          <p:nvPr/>
        </p:nvSpPr>
        <p:spPr>
          <a:xfrm>
            <a:off x="1403796" y="1295762"/>
            <a:ext cx="6264548" cy="553998"/>
          </a:xfrm>
          <a:prstGeom prst="rect">
            <a:avLst/>
          </a:prstGeom>
          <a:noFill/>
        </p:spPr>
        <p:txBody>
          <a:bodyPr wrap="square">
            <a:spAutoFit/>
          </a:bodyPr>
          <a:lstStyle/>
          <a:p>
            <a:pPr algn="ctr" eaLnBrk="1" fontAlgn="auto" hangingPunct="1">
              <a:spcBef>
                <a:spcPts val="0"/>
              </a:spcBef>
              <a:spcAft>
                <a:spcPts val="0"/>
              </a:spcAft>
              <a:defRPr/>
            </a:pPr>
            <a:r>
              <a:rPr lang="en-GB" sz="3000" b="1" dirty="0" smtClean="0">
                <a:solidFill>
                  <a:schemeClr val="tx2">
                    <a:lumMod val="50000"/>
                  </a:schemeClr>
                </a:solidFill>
                <a:latin typeface="+mn-lt"/>
                <a:cs typeface="+mn-cs"/>
              </a:rPr>
              <a:t>What will your digital reputation be?</a:t>
            </a:r>
            <a:endParaRPr lang="en-GB" sz="3000" b="1" dirty="0">
              <a:solidFill>
                <a:schemeClr val="tx2">
                  <a:lumMod val="50000"/>
                </a:schemeClr>
              </a:solidFill>
              <a:latin typeface="+mn-lt"/>
              <a:cs typeface="+mn-cs"/>
            </a:endParaRPr>
          </a:p>
        </p:txBody>
      </p:sp>
    </p:spTree>
    <p:extLst>
      <p:ext uri="{BB962C8B-B14F-4D97-AF65-F5344CB8AC3E}">
        <p14:creationId xmlns:p14="http://schemas.microsoft.com/office/powerpoint/2010/main" val="2080973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1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9" name="Group 207"/>
          <p:cNvGrpSpPr>
            <a:grpSpLocks noChangeAspect="1"/>
          </p:cNvGrpSpPr>
          <p:nvPr/>
        </p:nvGrpSpPr>
        <p:grpSpPr bwMode="auto">
          <a:xfrm>
            <a:off x="1619250" y="1184275"/>
            <a:ext cx="5832475" cy="158750"/>
            <a:chOff x="962" y="2108"/>
            <a:chExt cx="3836" cy="104"/>
          </a:xfrm>
        </p:grpSpPr>
        <p:sp>
          <p:nvSpPr>
            <p:cNvPr id="6152"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53"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4"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5"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6"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7"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8"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9"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0"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1"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2"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3"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4"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5"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6"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7"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8"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9"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0"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1"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2"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3"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4"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5"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3" name="TextBox 32"/>
          <p:cNvSpPr txBox="1"/>
          <p:nvPr/>
        </p:nvSpPr>
        <p:spPr>
          <a:xfrm>
            <a:off x="2531543" y="1268760"/>
            <a:ext cx="4080924" cy="646331"/>
          </a:xfrm>
          <a:prstGeom prst="rect">
            <a:avLst/>
          </a:prstGeom>
          <a:noFill/>
        </p:spPr>
        <p:txBody>
          <a:bodyPr wrap="none">
            <a:spAutoFit/>
          </a:bodyPr>
          <a:lstStyle/>
          <a:p>
            <a:pPr algn="ctr" eaLnBrk="1" fontAlgn="auto" hangingPunct="1">
              <a:spcBef>
                <a:spcPts val="0"/>
              </a:spcBef>
              <a:spcAft>
                <a:spcPts val="0"/>
              </a:spcAft>
              <a:defRPr/>
            </a:pPr>
            <a:r>
              <a:rPr lang="en-GB" sz="3600" b="1" dirty="0" smtClean="0">
                <a:solidFill>
                  <a:schemeClr val="tx2">
                    <a:lumMod val="50000"/>
                  </a:schemeClr>
                </a:solidFill>
                <a:latin typeface="+mn-lt"/>
                <a:cs typeface="+mn-cs"/>
              </a:rPr>
              <a:t>Types of Friendships</a:t>
            </a:r>
            <a:endParaRPr lang="en-GB" sz="3600" b="1" dirty="0">
              <a:solidFill>
                <a:schemeClr val="tx2">
                  <a:lumMod val="50000"/>
                </a:schemeClr>
              </a:solidFill>
              <a:latin typeface="+mn-lt"/>
              <a:cs typeface="+mn-cs"/>
            </a:endParaRPr>
          </a:p>
        </p:txBody>
      </p:sp>
      <p:sp>
        <p:nvSpPr>
          <p:cNvPr id="6151" name="TextBox 33"/>
          <p:cNvSpPr txBox="1">
            <a:spLocks noChangeArrowheads="1"/>
          </p:cNvSpPr>
          <p:nvPr/>
        </p:nvSpPr>
        <p:spPr bwMode="auto">
          <a:xfrm>
            <a:off x="1619672" y="1700808"/>
            <a:ext cx="4653438"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pPr>
            <a:r>
              <a:rPr lang="en-GB" altLang="en-US" sz="2400" b="1" u="sng" dirty="0" smtClean="0">
                <a:solidFill>
                  <a:schemeClr val="tx2"/>
                </a:solidFill>
              </a:rPr>
              <a:t>Close Friends</a:t>
            </a:r>
          </a:p>
          <a:p>
            <a:pPr lvl="1" eaLnBrk="1" hangingPunct="1">
              <a:spcBef>
                <a:spcPct val="0"/>
              </a:spcBef>
            </a:pPr>
            <a:r>
              <a:rPr lang="en-GB" altLang="en-US" sz="2000" b="1" dirty="0" smtClean="0">
                <a:solidFill>
                  <a:schemeClr val="tx2"/>
                </a:solidFill>
              </a:rPr>
              <a:t>Friends you hang out with and share some emotions/personal experiences with.</a:t>
            </a:r>
          </a:p>
          <a:p>
            <a:pPr lvl="1" eaLnBrk="1" hangingPunct="1">
              <a:spcBef>
                <a:spcPct val="0"/>
              </a:spcBef>
            </a:pPr>
            <a:r>
              <a:rPr lang="en-US" altLang="en-US" sz="2000" b="1" dirty="0">
                <a:solidFill>
                  <a:schemeClr val="tx2"/>
                </a:solidFill>
              </a:rPr>
              <a:t>These are friends you hang out with, go to the movies with, whose homes you visit and who you invite into your home.  You share your feelings, thoughts and ambitions and can argue and express different opinions without being afraid of ruining the friendship. </a:t>
            </a:r>
          </a:p>
        </p:txBody>
      </p:sp>
      <p:pic>
        <p:nvPicPr>
          <p:cNvPr id="1126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311" b="100000" l="10000" r="90000"/>
                    </a14:imgEffect>
                  </a14:imgLayer>
                </a14:imgProps>
              </a:ext>
              <a:ext uri="{28A0092B-C50C-407E-A947-70E740481C1C}">
                <a14:useLocalDpi xmlns:a14="http://schemas.microsoft.com/office/drawing/2010/main" val="0"/>
              </a:ext>
            </a:extLst>
          </a:blip>
          <a:srcRect l="20062" t="5962" r="13875"/>
          <a:stretch/>
        </p:blipFill>
        <p:spPr bwMode="auto">
          <a:xfrm>
            <a:off x="6012160" y="3800107"/>
            <a:ext cx="1439565" cy="1771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8430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1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9" name="Group 207"/>
          <p:cNvGrpSpPr>
            <a:grpSpLocks noChangeAspect="1"/>
          </p:cNvGrpSpPr>
          <p:nvPr/>
        </p:nvGrpSpPr>
        <p:grpSpPr bwMode="auto">
          <a:xfrm>
            <a:off x="1619250" y="1184275"/>
            <a:ext cx="5832475" cy="158750"/>
            <a:chOff x="962" y="2108"/>
            <a:chExt cx="3836" cy="104"/>
          </a:xfrm>
        </p:grpSpPr>
        <p:sp>
          <p:nvSpPr>
            <p:cNvPr id="6152"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53"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4"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5"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6"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7"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8"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9"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0"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1"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2"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3"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4"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5"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6"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7"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8"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9"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0"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1"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2"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3"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4"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5"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3" name="TextBox 32"/>
          <p:cNvSpPr txBox="1"/>
          <p:nvPr/>
        </p:nvSpPr>
        <p:spPr>
          <a:xfrm>
            <a:off x="2531543" y="1268760"/>
            <a:ext cx="4080924" cy="646331"/>
          </a:xfrm>
          <a:prstGeom prst="rect">
            <a:avLst/>
          </a:prstGeom>
          <a:noFill/>
        </p:spPr>
        <p:txBody>
          <a:bodyPr wrap="none">
            <a:spAutoFit/>
          </a:bodyPr>
          <a:lstStyle/>
          <a:p>
            <a:pPr algn="ctr" eaLnBrk="1" fontAlgn="auto" hangingPunct="1">
              <a:spcBef>
                <a:spcPts val="0"/>
              </a:spcBef>
              <a:spcAft>
                <a:spcPts val="0"/>
              </a:spcAft>
              <a:defRPr/>
            </a:pPr>
            <a:r>
              <a:rPr lang="en-GB" sz="3600" b="1" dirty="0" smtClean="0">
                <a:solidFill>
                  <a:schemeClr val="tx2">
                    <a:lumMod val="50000"/>
                  </a:schemeClr>
                </a:solidFill>
                <a:latin typeface="+mn-lt"/>
                <a:cs typeface="+mn-cs"/>
              </a:rPr>
              <a:t>Types of Friendships</a:t>
            </a:r>
            <a:endParaRPr lang="en-GB" sz="3600" b="1" dirty="0">
              <a:solidFill>
                <a:schemeClr val="tx2">
                  <a:lumMod val="50000"/>
                </a:schemeClr>
              </a:solidFill>
              <a:latin typeface="+mn-lt"/>
              <a:cs typeface="+mn-cs"/>
            </a:endParaRPr>
          </a:p>
        </p:txBody>
      </p:sp>
      <p:sp>
        <p:nvSpPr>
          <p:cNvPr id="6151" name="TextBox 33"/>
          <p:cNvSpPr txBox="1">
            <a:spLocks noChangeArrowheads="1"/>
          </p:cNvSpPr>
          <p:nvPr/>
        </p:nvSpPr>
        <p:spPr bwMode="auto">
          <a:xfrm>
            <a:off x="1718762" y="1700808"/>
            <a:ext cx="554138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pPr>
            <a:r>
              <a:rPr lang="en-GB" altLang="en-US" sz="2400" b="1" u="sng" dirty="0" smtClean="0">
                <a:solidFill>
                  <a:schemeClr val="tx2"/>
                </a:solidFill>
              </a:rPr>
              <a:t>Intimate Friends</a:t>
            </a:r>
          </a:p>
          <a:p>
            <a:pPr lvl="1" eaLnBrk="1" hangingPunct="1">
              <a:spcBef>
                <a:spcPct val="0"/>
              </a:spcBef>
            </a:pPr>
            <a:r>
              <a:rPr lang="en-GB" altLang="en-US" sz="2000" b="1" dirty="0" smtClean="0">
                <a:solidFill>
                  <a:schemeClr val="tx2"/>
                </a:solidFill>
              </a:rPr>
              <a:t>Friends you have had for a long period of time with whom there is a deep sharing of emotions and personal experiences.</a:t>
            </a:r>
          </a:p>
          <a:p>
            <a:pPr lvl="1" eaLnBrk="1" hangingPunct="1">
              <a:spcBef>
                <a:spcPct val="0"/>
              </a:spcBef>
            </a:pPr>
            <a:r>
              <a:rPr lang="en-US" altLang="en-US" sz="2000" b="1" dirty="0">
                <a:solidFill>
                  <a:schemeClr val="tx2"/>
                </a:solidFill>
              </a:rPr>
              <a:t>These friends have the freedom to tell you the truth, no matter how it may affect you.  They know all about you and you know all about them.  Intimate friends don’t just appear in our lives, but develop through the other stages of friendship.</a:t>
            </a:r>
          </a:p>
        </p:txBody>
      </p:sp>
      <p:pic>
        <p:nvPicPr>
          <p:cNvPr id="12295" name="Picture 7" descr="http://i1053.photobucket.com/albums/s468/TeachingJunkie/Friendshi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1486" y="4757852"/>
            <a:ext cx="2062503" cy="835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474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1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9" name="Group 207"/>
          <p:cNvGrpSpPr>
            <a:grpSpLocks noChangeAspect="1"/>
          </p:cNvGrpSpPr>
          <p:nvPr/>
        </p:nvGrpSpPr>
        <p:grpSpPr bwMode="auto">
          <a:xfrm>
            <a:off x="1619250" y="1184275"/>
            <a:ext cx="5832475" cy="158750"/>
            <a:chOff x="962" y="2108"/>
            <a:chExt cx="3836" cy="104"/>
          </a:xfrm>
        </p:grpSpPr>
        <p:sp>
          <p:nvSpPr>
            <p:cNvPr id="6152"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53"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4"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5"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6"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7"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8"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9"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0"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1"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2"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3"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4"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5"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6"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7"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8"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9"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0"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1"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2"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3"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4"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5"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3" name="TextBox 32"/>
          <p:cNvSpPr txBox="1"/>
          <p:nvPr/>
        </p:nvSpPr>
        <p:spPr>
          <a:xfrm>
            <a:off x="3381934" y="1268760"/>
            <a:ext cx="2380139" cy="646331"/>
          </a:xfrm>
          <a:prstGeom prst="rect">
            <a:avLst/>
          </a:prstGeom>
          <a:noFill/>
        </p:spPr>
        <p:txBody>
          <a:bodyPr wrap="none">
            <a:spAutoFit/>
          </a:bodyPr>
          <a:lstStyle/>
          <a:p>
            <a:pPr algn="ctr" eaLnBrk="1" fontAlgn="auto" hangingPunct="1">
              <a:spcBef>
                <a:spcPts val="0"/>
              </a:spcBef>
              <a:spcAft>
                <a:spcPts val="0"/>
              </a:spcAft>
              <a:defRPr/>
            </a:pPr>
            <a:r>
              <a:rPr lang="en-GB" sz="3600" b="1" dirty="0" smtClean="0">
                <a:solidFill>
                  <a:schemeClr val="tx2">
                    <a:lumMod val="50000"/>
                  </a:schemeClr>
                </a:solidFill>
                <a:latin typeface="+mn-lt"/>
                <a:cs typeface="+mn-cs"/>
              </a:rPr>
              <a:t>Friendships</a:t>
            </a:r>
            <a:endParaRPr lang="en-GB" sz="3600" b="1" dirty="0">
              <a:solidFill>
                <a:schemeClr val="tx2">
                  <a:lumMod val="50000"/>
                </a:schemeClr>
              </a:solidFill>
              <a:latin typeface="+mn-lt"/>
              <a:cs typeface="+mn-cs"/>
            </a:endParaRPr>
          </a:p>
        </p:txBody>
      </p:sp>
      <p:sp>
        <p:nvSpPr>
          <p:cNvPr id="6151" name="TextBox 33"/>
          <p:cNvSpPr txBox="1">
            <a:spLocks noChangeArrowheads="1"/>
          </p:cNvSpPr>
          <p:nvPr/>
        </p:nvSpPr>
        <p:spPr bwMode="auto">
          <a:xfrm>
            <a:off x="1667904" y="2222862"/>
            <a:ext cx="56986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 typeface="Arial" panose="020B0604020202020204" pitchFamily="34" charset="0"/>
              <a:buChar char="•"/>
            </a:pPr>
            <a:r>
              <a:rPr lang="en-US" altLang="en-US" sz="2000" b="1" u="sng" dirty="0" smtClean="0">
                <a:solidFill>
                  <a:schemeClr val="tx2"/>
                </a:solidFill>
              </a:rPr>
              <a:t>Friends</a:t>
            </a:r>
            <a:r>
              <a:rPr lang="en-US" altLang="en-US" sz="2000" b="1" dirty="0" smtClean="0">
                <a:solidFill>
                  <a:schemeClr val="tx2"/>
                </a:solidFill>
              </a:rPr>
              <a:t> </a:t>
            </a:r>
            <a:r>
              <a:rPr lang="en-US" altLang="en-US" sz="2000" b="1" dirty="0">
                <a:solidFill>
                  <a:schemeClr val="tx2"/>
                </a:solidFill>
              </a:rPr>
              <a:t>can be peers and peers can be </a:t>
            </a:r>
            <a:r>
              <a:rPr lang="en-US" altLang="en-US" sz="2000" b="1" dirty="0" smtClean="0">
                <a:solidFill>
                  <a:schemeClr val="tx2"/>
                </a:solidFill>
              </a:rPr>
              <a:t>friends. BUT…friends </a:t>
            </a:r>
            <a:r>
              <a:rPr lang="en-US" altLang="en-US" sz="2000" b="1" dirty="0">
                <a:solidFill>
                  <a:schemeClr val="tx2"/>
                </a:solidFill>
              </a:rPr>
              <a:t>are not always </a:t>
            </a:r>
            <a:r>
              <a:rPr lang="en-US" altLang="en-US" sz="2000" b="1" u="sng" dirty="0">
                <a:solidFill>
                  <a:schemeClr val="tx2"/>
                </a:solidFill>
              </a:rPr>
              <a:t>peers</a:t>
            </a:r>
            <a:r>
              <a:rPr lang="en-US" altLang="en-US" sz="2000" b="1" dirty="0">
                <a:solidFill>
                  <a:schemeClr val="tx2"/>
                </a:solidFill>
              </a:rPr>
              <a:t> and peers are not always friends. </a:t>
            </a:r>
            <a:endParaRPr lang="en-US" altLang="en-US" sz="2000" b="1" dirty="0" smtClean="0">
              <a:solidFill>
                <a:schemeClr val="tx2"/>
              </a:solidFill>
            </a:endParaRPr>
          </a:p>
          <a:p>
            <a:pPr lvl="1" eaLnBrk="1" hangingPunct="1">
              <a:spcBef>
                <a:spcPct val="0"/>
              </a:spcBef>
              <a:buFont typeface="Arial" panose="020B0604020202020204" pitchFamily="34" charset="0"/>
              <a:buChar char="•"/>
            </a:pPr>
            <a:r>
              <a:rPr lang="en-US" altLang="en-US" sz="2000" b="1" dirty="0" smtClean="0">
                <a:solidFill>
                  <a:schemeClr val="tx2"/>
                </a:solidFill>
              </a:rPr>
              <a:t>Friendships are the </a:t>
            </a:r>
            <a:r>
              <a:rPr lang="en-US" altLang="en-US" sz="2000" b="1" u="sng" dirty="0">
                <a:solidFill>
                  <a:schemeClr val="tx2"/>
                </a:solidFill>
              </a:rPr>
              <a:t>foundation</a:t>
            </a:r>
            <a:r>
              <a:rPr lang="en-US" altLang="en-US" sz="2000" b="1" dirty="0">
                <a:solidFill>
                  <a:schemeClr val="tx2"/>
                </a:solidFill>
              </a:rPr>
              <a:t> for love and commitment. </a:t>
            </a:r>
          </a:p>
          <a:p>
            <a:pPr lvl="1" eaLnBrk="1" hangingPunct="1">
              <a:spcBef>
                <a:spcPct val="0"/>
              </a:spcBef>
              <a:buFont typeface="Arial" panose="020B0604020202020204" pitchFamily="34" charset="0"/>
              <a:buChar char="•"/>
            </a:pPr>
            <a:r>
              <a:rPr lang="en-US" altLang="en-US" sz="2000" b="1" dirty="0" smtClean="0">
                <a:solidFill>
                  <a:schemeClr val="tx2"/>
                </a:solidFill>
              </a:rPr>
              <a:t>Friends </a:t>
            </a:r>
            <a:r>
              <a:rPr lang="en-US" altLang="en-US" sz="2000" b="1" dirty="0">
                <a:solidFill>
                  <a:schemeClr val="tx2"/>
                </a:solidFill>
              </a:rPr>
              <a:t>need to develop a good </a:t>
            </a:r>
            <a:r>
              <a:rPr lang="en-US" altLang="en-US" sz="2000" b="1" u="sng" dirty="0">
                <a:solidFill>
                  <a:schemeClr val="tx2"/>
                </a:solidFill>
              </a:rPr>
              <a:t>RAPPORT</a:t>
            </a:r>
            <a:r>
              <a:rPr lang="en-US" altLang="en-US" sz="2000" b="1" dirty="0">
                <a:solidFill>
                  <a:schemeClr val="tx2"/>
                </a:solidFill>
              </a:rPr>
              <a:t>: (</a:t>
            </a:r>
            <a:r>
              <a:rPr lang="en-US" altLang="en-US" sz="2000" b="1" dirty="0" smtClean="0">
                <a:solidFill>
                  <a:schemeClr val="tx2"/>
                </a:solidFill>
              </a:rPr>
              <a:t>Understanding </a:t>
            </a:r>
            <a:r>
              <a:rPr lang="en-US" altLang="en-US" sz="2000" b="1" dirty="0">
                <a:solidFill>
                  <a:schemeClr val="tx2"/>
                </a:solidFill>
              </a:rPr>
              <a:t>each other in a close </a:t>
            </a:r>
            <a:r>
              <a:rPr lang="en-US" altLang="en-US" sz="2000" b="1" dirty="0" smtClean="0">
                <a:solidFill>
                  <a:schemeClr val="tx2"/>
                </a:solidFill>
              </a:rPr>
              <a:t>relationship). </a:t>
            </a:r>
            <a:endParaRPr lang="en-US" altLang="en-US" sz="2000" b="1" dirty="0">
              <a:solidFill>
                <a:schemeClr val="tx2"/>
              </a:solidFill>
            </a:endParaRPr>
          </a:p>
          <a:p>
            <a:pPr lvl="1" eaLnBrk="1" hangingPunct="1">
              <a:spcBef>
                <a:spcPct val="0"/>
              </a:spcBef>
            </a:pPr>
            <a:endParaRPr lang="en-US" altLang="en-US" sz="2000" b="1" dirty="0">
              <a:solidFill>
                <a:schemeClr val="tx2"/>
              </a:solidFill>
            </a:endParaRPr>
          </a:p>
        </p:txBody>
      </p:sp>
    </p:spTree>
    <p:extLst>
      <p:ext uri="{BB962C8B-B14F-4D97-AF65-F5344CB8AC3E}">
        <p14:creationId xmlns:p14="http://schemas.microsoft.com/office/powerpoint/2010/main" val="3850299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1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9" name="Group 207"/>
          <p:cNvGrpSpPr>
            <a:grpSpLocks noChangeAspect="1"/>
          </p:cNvGrpSpPr>
          <p:nvPr/>
        </p:nvGrpSpPr>
        <p:grpSpPr bwMode="auto">
          <a:xfrm>
            <a:off x="1619250" y="1184275"/>
            <a:ext cx="5832475" cy="158750"/>
            <a:chOff x="962" y="2108"/>
            <a:chExt cx="3836" cy="104"/>
          </a:xfrm>
        </p:grpSpPr>
        <p:sp>
          <p:nvSpPr>
            <p:cNvPr id="6152"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53"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4"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5"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6"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7"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8"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9"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0"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1"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2"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3"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4"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5"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6"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7"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8"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9"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0"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1"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2"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3"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4"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5"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3" name="TextBox 32"/>
          <p:cNvSpPr txBox="1"/>
          <p:nvPr/>
        </p:nvSpPr>
        <p:spPr>
          <a:xfrm>
            <a:off x="3381934" y="1268760"/>
            <a:ext cx="2380139" cy="646331"/>
          </a:xfrm>
          <a:prstGeom prst="rect">
            <a:avLst/>
          </a:prstGeom>
          <a:noFill/>
        </p:spPr>
        <p:txBody>
          <a:bodyPr wrap="none">
            <a:spAutoFit/>
          </a:bodyPr>
          <a:lstStyle/>
          <a:p>
            <a:pPr algn="ctr" eaLnBrk="1" fontAlgn="auto" hangingPunct="1">
              <a:spcBef>
                <a:spcPts val="0"/>
              </a:spcBef>
              <a:spcAft>
                <a:spcPts val="0"/>
              </a:spcAft>
              <a:defRPr/>
            </a:pPr>
            <a:r>
              <a:rPr lang="en-GB" sz="3600" b="1" dirty="0" smtClean="0">
                <a:solidFill>
                  <a:schemeClr val="tx2">
                    <a:lumMod val="50000"/>
                  </a:schemeClr>
                </a:solidFill>
                <a:latin typeface="+mn-lt"/>
                <a:cs typeface="+mn-cs"/>
              </a:rPr>
              <a:t>Friendships</a:t>
            </a:r>
            <a:endParaRPr lang="en-GB" sz="3600" b="1" dirty="0">
              <a:solidFill>
                <a:schemeClr val="tx2">
                  <a:lumMod val="50000"/>
                </a:schemeClr>
              </a:solidFill>
              <a:latin typeface="+mn-lt"/>
              <a:cs typeface="+mn-cs"/>
            </a:endParaRPr>
          </a:p>
        </p:txBody>
      </p:sp>
      <p:sp>
        <p:nvSpPr>
          <p:cNvPr id="6151" name="TextBox 33"/>
          <p:cNvSpPr txBox="1">
            <a:spLocks noChangeArrowheads="1"/>
          </p:cNvSpPr>
          <p:nvPr/>
        </p:nvSpPr>
        <p:spPr bwMode="auto">
          <a:xfrm>
            <a:off x="1619250" y="2060848"/>
            <a:ext cx="574732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 typeface="Arial" panose="020B0604020202020204" pitchFamily="34" charset="0"/>
              <a:buChar char="•"/>
            </a:pPr>
            <a:r>
              <a:rPr lang="en-US" altLang="en-US" sz="2000" b="1" dirty="0" smtClean="0">
                <a:solidFill>
                  <a:schemeClr val="tx2"/>
                </a:solidFill>
              </a:rPr>
              <a:t>Next </a:t>
            </a:r>
            <a:r>
              <a:rPr lang="en-US" altLang="en-US" sz="2000" b="1" dirty="0">
                <a:solidFill>
                  <a:schemeClr val="tx2"/>
                </a:solidFill>
              </a:rPr>
              <a:t>to parents, friends have the greatest influence on </a:t>
            </a:r>
            <a:r>
              <a:rPr lang="en-US" altLang="en-US" sz="2000" b="1" dirty="0" smtClean="0">
                <a:solidFill>
                  <a:schemeClr val="tx2"/>
                </a:solidFill>
              </a:rPr>
              <a:t>your </a:t>
            </a:r>
            <a:r>
              <a:rPr lang="en-US" altLang="en-US" sz="2000" b="1" u="sng" dirty="0">
                <a:solidFill>
                  <a:schemeClr val="tx2"/>
                </a:solidFill>
              </a:rPr>
              <a:t>behavior.  </a:t>
            </a:r>
            <a:endParaRPr lang="en-US" altLang="en-US" sz="2000" b="1" u="sng" dirty="0" smtClean="0">
              <a:solidFill>
                <a:schemeClr val="tx2"/>
              </a:solidFill>
            </a:endParaRPr>
          </a:p>
          <a:p>
            <a:pPr marL="457200" lvl="1" indent="0" eaLnBrk="1" hangingPunct="1">
              <a:spcBef>
                <a:spcPct val="0"/>
              </a:spcBef>
              <a:buNone/>
            </a:pPr>
            <a:endParaRPr lang="en-US" altLang="en-US" sz="2000" b="1" u="sng" dirty="0" smtClean="0">
              <a:solidFill>
                <a:schemeClr val="tx2"/>
              </a:solidFill>
            </a:endParaRPr>
          </a:p>
          <a:p>
            <a:pPr lvl="1" eaLnBrk="1" hangingPunct="1">
              <a:spcBef>
                <a:spcPct val="0"/>
              </a:spcBef>
              <a:buFont typeface="Arial" panose="020B0604020202020204" pitchFamily="34" charset="0"/>
              <a:buChar char="•"/>
            </a:pPr>
            <a:r>
              <a:rPr lang="en-US" altLang="en-US" sz="2000" b="1" dirty="0" smtClean="0">
                <a:solidFill>
                  <a:schemeClr val="tx2"/>
                </a:solidFill>
              </a:rPr>
              <a:t>Choosing </a:t>
            </a:r>
            <a:r>
              <a:rPr lang="en-US" altLang="en-US" sz="2000" b="1" dirty="0">
                <a:solidFill>
                  <a:schemeClr val="tx2"/>
                </a:solidFill>
              </a:rPr>
              <a:t>your friends is one of the </a:t>
            </a:r>
            <a:r>
              <a:rPr lang="en-US" altLang="en-US" sz="2000" b="1" u="sng" dirty="0" smtClean="0">
                <a:solidFill>
                  <a:schemeClr val="tx2"/>
                </a:solidFill>
              </a:rPr>
              <a:t>MOST</a:t>
            </a:r>
            <a:r>
              <a:rPr lang="en-US" altLang="en-US" sz="2000" b="1" dirty="0" smtClean="0">
                <a:solidFill>
                  <a:schemeClr val="tx2"/>
                </a:solidFill>
              </a:rPr>
              <a:t> critical </a:t>
            </a:r>
            <a:r>
              <a:rPr lang="en-US" altLang="en-US" sz="2000" b="1" dirty="0">
                <a:solidFill>
                  <a:schemeClr val="tx2"/>
                </a:solidFill>
              </a:rPr>
              <a:t>decisions you will ever </a:t>
            </a:r>
            <a:r>
              <a:rPr lang="en-US" altLang="en-US" sz="2000" b="1" dirty="0" smtClean="0">
                <a:solidFill>
                  <a:schemeClr val="tx2"/>
                </a:solidFill>
              </a:rPr>
              <a:t>make!</a:t>
            </a:r>
          </a:p>
          <a:p>
            <a:pPr marL="457200" lvl="1" indent="0" eaLnBrk="1" hangingPunct="1">
              <a:spcBef>
                <a:spcPct val="0"/>
              </a:spcBef>
              <a:buNone/>
            </a:pPr>
            <a:endParaRPr lang="en-US" altLang="en-US" sz="2000" b="1" dirty="0" smtClean="0">
              <a:solidFill>
                <a:schemeClr val="tx2"/>
              </a:solidFill>
            </a:endParaRPr>
          </a:p>
          <a:p>
            <a:pPr lvl="1" eaLnBrk="1" hangingPunct="1">
              <a:spcBef>
                <a:spcPct val="0"/>
              </a:spcBef>
              <a:buFont typeface="Arial" panose="020B0604020202020204" pitchFamily="34" charset="0"/>
              <a:buChar char="•"/>
            </a:pPr>
            <a:r>
              <a:rPr lang="en-US" altLang="en-US" sz="2000" b="1" dirty="0" smtClean="0">
                <a:solidFill>
                  <a:schemeClr val="tx2"/>
                </a:solidFill>
              </a:rPr>
              <a:t>Remember, friends are </a:t>
            </a:r>
            <a:r>
              <a:rPr lang="en-US" altLang="en-US" sz="2000" b="1" u="sng" dirty="0" smtClean="0">
                <a:solidFill>
                  <a:schemeClr val="tx2"/>
                </a:solidFill>
              </a:rPr>
              <a:t>role models</a:t>
            </a:r>
            <a:r>
              <a:rPr lang="en-US" altLang="en-US" sz="2000" b="1" dirty="0" smtClean="0">
                <a:solidFill>
                  <a:schemeClr val="tx2"/>
                </a:solidFill>
              </a:rPr>
              <a:t>.  Who are you allowing to affect your behavior?  What kind of friend are you going to be?</a:t>
            </a:r>
          </a:p>
        </p:txBody>
      </p:sp>
    </p:spTree>
    <p:extLst>
      <p:ext uri="{BB962C8B-B14F-4D97-AF65-F5344CB8AC3E}">
        <p14:creationId xmlns:p14="http://schemas.microsoft.com/office/powerpoint/2010/main" val="4272145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1476375" y="1052513"/>
            <a:ext cx="6119813" cy="467995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1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2813" y="571500"/>
            <a:ext cx="72342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9" name="Group 207"/>
          <p:cNvGrpSpPr>
            <a:grpSpLocks noChangeAspect="1"/>
          </p:cNvGrpSpPr>
          <p:nvPr/>
        </p:nvGrpSpPr>
        <p:grpSpPr bwMode="auto">
          <a:xfrm>
            <a:off x="1619250" y="1184275"/>
            <a:ext cx="5832475" cy="158750"/>
            <a:chOff x="962" y="2108"/>
            <a:chExt cx="3836" cy="104"/>
          </a:xfrm>
        </p:grpSpPr>
        <p:sp>
          <p:nvSpPr>
            <p:cNvPr id="6152" name="AutoShape 206"/>
            <p:cNvSpPr>
              <a:spLocks noChangeAspect="1" noChangeArrowheads="1" noTextEdit="1"/>
            </p:cNvSpPr>
            <p:nvPr/>
          </p:nvSpPr>
          <p:spPr bwMode="auto">
            <a:xfrm>
              <a:off x="962" y="2108"/>
              <a:ext cx="383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53" name="Rectangle 208"/>
            <p:cNvSpPr>
              <a:spLocks noChangeArrowheads="1"/>
            </p:cNvSpPr>
            <p:nvPr/>
          </p:nvSpPr>
          <p:spPr bwMode="auto">
            <a:xfrm>
              <a:off x="962" y="2108"/>
              <a:ext cx="383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4" name="Freeform 209"/>
            <p:cNvSpPr>
              <a:spLocks/>
            </p:cNvSpPr>
            <p:nvPr/>
          </p:nvSpPr>
          <p:spPr bwMode="auto">
            <a:xfrm>
              <a:off x="4640" y="2128"/>
              <a:ext cx="110" cy="66"/>
            </a:xfrm>
            <a:custGeom>
              <a:avLst/>
              <a:gdLst>
                <a:gd name="T0" fmla="*/ 110 w 110"/>
                <a:gd name="T1" fmla="*/ 66 h 66"/>
                <a:gd name="T2" fmla="*/ 14 w 110"/>
                <a:gd name="T3" fmla="*/ 66 h 66"/>
                <a:gd name="T4" fmla="*/ 14 w 110"/>
                <a:gd name="T5" fmla="*/ 66 h 66"/>
                <a:gd name="T6" fmla="*/ 8 w 110"/>
                <a:gd name="T7" fmla="*/ 66 h 66"/>
                <a:gd name="T8" fmla="*/ 4 w 110"/>
                <a:gd name="T9" fmla="*/ 62 h 66"/>
                <a:gd name="T10" fmla="*/ 0 w 110"/>
                <a:gd name="T11" fmla="*/ 58 h 66"/>
                <a:gd name="T12" fmla="*/ 0 w 110"/>
                <a:gd name="T13" fmla="*/ 52 h 66"/>
                <a:gd name="T14" fmla="*/ 0 w 110"/>
                <a:gd name="T15" fmla="*/ 14 h 66"/>
                <a:gd name="T16" fmla="*/ 0 w 110"/>
                <a:gd name="T17" fmla="*/ 14 h 66"/>
                <a:gd name="T18" fmla="*/ 0 w 110"/>
                <a:gd name="T19" fmla="*/ 8 h 66"/>
                <a:gd name="T20" fmla="*/ 4 w 110"/>
                <a:gd name="T21" fmla="*/ 4 h 66"/>
                <a:gd name="T22" fmla="*/ 8 w 110"/>
                <a:gd name="T23" fmla="*/ 2 h 66"/>
                <a:gd name="T24" fmla="*/ 14 w 110"/>
                <a:gd name="T25" fmla="*/ 0 h 66"/>
                <a:gd name="T26" fmla="*/ 110 w 110"/>
                <a:gd name="T27" fmla="*/ 0 h 66"/>
                <a:gd name="T28" fmla="*/ 110 w 110"/>
                <a:gd name="T29" fmla="*/ 6 h 66"/>
                <a:gd name="T30" fmla="*/ 14 w 110"/>
                <a:gd name="T31" fmla="*/ 6 h 66"/>
                <a:gd name="T32" fmla="*/ 14 w 110"/>
                <a:gd name="T33" fmla="*/ 6 h 66"/>
                <a:gd name="T34" fmla="*/ 10 w 110"/>
                <a:gd name="T35" fmla="*/ 6 h 66"/>
                <a:gd name="T36" fmla="*/ 8 w 110"/>
                <a:gd name="T37" fmla="*/ 8 h 66"/>
                <a:gd name="T38" fmla="*/ 6 w 110"/>
                <a:gd name="T39" fmla="*/ 12 h 66"/>
                <a:gd name="T40" fmla="*/ 4 w 110"/>
                <a:gd name="T41" fmla="*/ 14 h 66"/>
                <a:gd name="T42" fmla="*/ 4 w 110"/>
                <a:gd name="T43" fmla="*/ 52 h 66"/>
                <a:gd name="T44" fmla="*/ 4 w 110"/>
                <a:gd name="T45" fmla="*/ 52 h 66"/>
                <a:gd name="T46" fmla="*/ 6 w 110"/>
                <a:gd name="T47" fmla="*/ 56 h 66"/>
                <a:gd name="T48" fmla="*/ 8 w 110"/>
                <a:gd name="T49" fmla="*/ 58 h 66"/>
                <a:gd name="T50" fmla="*/ 10 w 110"/>
                <a:gd name="T51" fmla="*/ 60 h 66"/>
                <a:gd name="T52" fmla="*/ 14 w 110"/>
                <a:gd name="T53" fmla="*/ 60 h 66"/>
                <a:gd name="T54" fmla="*/ 110 w 110"/>
                <a:gd name="T55" fmla="*/ 60 h 66"/>
                <a:gd name="T56" fmla="*/ 110 w 110"/>
                <a:gd name="T57" fmla="*/ 6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66">
                  <a:moveTo>
                    <a:pt x="110" y="66"/>
                  </a:moveTo>
                  <a:lnTo>
                    <a:pt x="14" y="66"/>
                  </a:lnTo>
                  <a:lnTo>
                    <a:pt x="8" y="66"/>
                  </a:lnTo>
                  <a:lnTo>
                    <a:pt x="4" y="62"/>
                  </a:lnTo>
                  <a:lnTo>
                    <a:pt x="0" y="58"/>
                  </a:lnTo>
                  <a:lnTo>
                    <a:pt x="0" y="52"/>
                  </a:lnTo>
                  <a:lnTo>
                    <a:pt x="0" y="14"/>
                  </a:lnTo>
                  <a:lnTo>
                    <a:pt x="0" y="8"/>
                  </a:lnTo>
                  <a:lnTo>
                    <a:pt x="4" y="4"/>
                  </a:lnTo>
                  <a:lnTo>
                    <a:pt x="8" y="2"/>
                  </a:lnTo>
                  <a:lnTo>
                    <a:pt x="14" y="0"/>
                  </a:lnTo>
                  <a:lnTo>
                    <a:pt x="110" y="0"/>
                  </a:lnTo>
                  <a:lnTo>
                    <a:pt x="110" y="6"/>
                  </a:lnTo>
                  <a:lnTo>
                    <a:pt x="14" y="6"/>
                  </a:lnTo>
                  <a:lnTo>
                    <a:pt x="10" y="6"/>
                  </a:lnTo>
                  <a:lnTo>
                    <a:pt x="8" y="8"/>
                  </a:lnTo>
                  <a:lnTo>
                    <a:pt x="6" y="12"/>
                  </a:lnTo>
                  <a:lnTo>
                    <a:pt x="4" y="14"/>
                  </a:lnTo>
                  <a:lnTo>
                    <a:pt x="4" y="52"/>
                  </a:lnTo>
                  <a:lnTo>
                    <a:pt x="6" y="56"/>
                  </a:lnTo>
                  <a:lnTo>
                    <a:pt x="8" y="58"/>
                  </a:lnTo>
                  <a:lnTo>
                    <a:pt x="10" y="60"/>
                  </a:lnTo>
                  <a:lnTo>
                    <a:pt x="14" y="60"/>
                  </a:lnTo>
                  <a:lnTo>
                    <a:pt x="110" y="60"/>
                  </a:lnTo>
                  <a:lnTo>
                    <a:pt x="11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5" name="Rectangle 210"/>
            <p:cNvSpPr>
              <a:spLocks noChangeArrowheads="1"/>
            </p:cNvSpPr>
            <p:nvPr/>
          </p:nvSpPr>
          <p:spPr bwMode="auto">
            <a:xfrm>
              <a:off x="4654" y="2142"/>
              <a:ext cx="88"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6156" name="Freeform 211"/>
            <p:cNvSpPr>
              <a:spLocks/>
            </p:cNvSpPr>
            <p:nvPr/>
          </p:nvSpPr>
          <p:spPr bwMode="auto">
            <a:xfrm>
              <a:off x="4750" y="2142"/>
              <a:ext cx="18" cy="38"/>
            </a:xfrm>
            <a:custGeom>
              <a:avLst/>
              <a:gdLst>
                <a:gd name="T0" fmla="*/ 18 w 18"/>
                <a:gd name="T1" fmla="*/ 6 h 38"/>
                <a:gd name="T2" fmla="*/ 12 w 18"/>
                <a:gd name="T3" fmla="*/ 6 h 38"/>
                <a:gd name="T4" fmla="*/ 12 w 18"/>
                <a:gd name="T5" fmla="*/ 0 h 38"/>
                <a:gd name="T6" fmla="*/ 0 w 18"/>
                <a:gd name="T7" fmla="*/ 0 h 38"/>
                <a:gd name="T8" fmla="*/ 0 w 18"/>
                <a:gd name="T9" fmla="*/ 38 h 38"/>
                <a:gd name="T10" fmla="*/ 12 w 18"/>
                <a:gd name="T11" fmla="*/ 38 h 38"/>
                <a:gd name="T12" fmla="*/ 12 w 18"/>
                <a:gd name="T13" fmla="*/ 34 h 38"/>
                <a:gd name="T14" fmla="*/ 18 w 18"/>
                <a:gd name="T15" fmla="*/ 34 h 38"/>
                <a:gd name="T16" fmla="*/ 18 w 18"/>
                <a:gd name="T17" fmla="*/ 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8" y="6"/>
                  </a:moveTo>
                  <a:lnTo>
                    <a:pt x="12" y="6"/>
                  </a:lnTo>
                  <a:lnTo>
                    <a:pt x="12" y="0"/>
                  </a:lnTo>
                  <a:lnTo>
                    <a:pt x="0" y="0"/>
                  </a:lnTo>
                  <a:lnTo>
                    <a:pt x="0" y="38"/>
                  </a:lnTo>
                  <a:lnTo>
                    <a:pt x="12" y="38"/>
                  </a:lnTo>
                  <a:lnTo>
                    <a:pt x="12" y="34"/>
                  </a:lnTo>
                  <a:lnTo>
                    <a:pt x="18" y="34"/>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7" name="Freeform 212"/>
            <p:cNvSpPr>
              <a:spLocks/>
            </p:cNvSpPr>
            <p:nvPr/>
          </p:nvSpPr>
          <p:spPr bwMode="auto">
            <a:xfrm>
              <a:off x="4672" y="2150"/>
              <a:ext cx="52" cy="24"/>
            </a:xfrm>
            <a:custGeom>
              <a:avLst/>
              <a:gdLst>
                <a:gd name="T0" fmla="*/ 38 w 52"/>
                <a:gd name="T1" fmla="*/ 10 h 24"/>
                <a:gd name="T2" fmla="*/ 38 w 52"/>
                <a:gd name="T3" fmla="*/ 6 h 24"/>
                <a:gd name="T4" fmla="*/ 38 w 52"/>
                <a:gd name="T5" fmla="*/ 6 h 24"/>
                <a:gd name="T6" fmla="*/ 36 w 52"/>
                <a:gd name="T7" fmla="*/ 2 h 24"/>
                <a:gd name="T8" fmla="*/ 34 w 52"/>
                <a:gd name="T9" fmla="*/ 0 h 24"/>
                <a:gd name="T10" fmla="*/ 26 w 52"/>
                <a:gd name="T11" fmla="*/ 0 h 24"/>
                <a:gd name="T12" fmla="*/ 26 w 52"/>
                <a:gd name="T13" fmla="*/ 0 h 24"/>
                <a:gd name="T14" fmla="*/ 14 w 52"/>
                <a:gd name="T15" fmla="*/ 0 h 24"/>
                <a:gd name="T16" fmla="*/ 14 w 52"/>
                <a:gd name="T17" fmla="*/ 4 h 24"/>
                <a:gd name="T18" fmla="*/ 0 w 52"/>
                <a:gd name="T19" fmla="*/ 4 h 24"/>
                <a:gd name="T20" fmla="*/ 0 w 52"/>
                <a:gd name="T21" fmla="*/ 6 h 24"/>
                <a:gd name="T22" fmla="*/ 14 w 52"/>
                <a:gd name="T23" fmla="*/ 6 h 24"/>
                <a:gd name="T24" fmla="*/ 14 w 52"/>
                <a:gd name="T25" fmla="*/ 16 h 24"/>
                <a:gd name="T26" fmla="*/ 0 w 52"/>
                <a:gd name="T27" fmla="*/ 16 h 24"/>
                <a:gd name="T28" fmla="*/ 0 w 52"/>
                <a:gd name="T29" fmla="*/ 18 h 24"/>
                <a:gd name="T30" fmla="*/ 14 w 52"/>
                <a:gd name="T31" fmla="*/ 18 h 24"/>
                <a:gd name="T32" fmla="*/ 14 w 52"/>
                <a:gd name="T33" fmla="*/ 24 h 24"/>
                <a:gd name="T34" fmla="*/ 26 w 52"/>
                <a:gd name="T35" fmla="*/ 24 h 24"/>
                <a:gd name="T36" fmla="*/ 26 w 52"/>
                <a:gd name="T37" fmla="*/ 22 h 24"/>
                <a:gd name="T38" fmla="*/ 34 w 52"/>
                <a:gd name="T39" fmla="*/ 22 h 24"/>
                <a:gd name="T40" fmla="*/ 34 w 52"/>
                <a:gd name="T41" fmla="*/ 22 h 24"/>
                <a:gd name="T42" fmla="*/ 36 w 52"/>
                <a:gd name="T43" fmla="*/ 20 h 24"/>
                <a:gd name="T44" fmla="*/ 38 w 52"/>
                <a:gd name="T45" fmla="*/ 18 h 24"/>
                <a:gd name="T46" fmla="*/ 38 w 52"/>
                <a:gd name="T47" fmla="*/ 12 h 24"/>
                <a:gd name="T48" fmla="*/ 52 w 52"/>
                <a:gd name="T49" fmla="*/ 12 h 24"/>
                <a:gd name="T50" fmla="*/ 52 w 52"/>
                <a:gd name="T51" fmla="*/ 10 h 24"/>
                <a:gd name="T52" fmla="*/ 38 w 52"/>
                <a:gd name="T53" fmla="*/ 1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24">
                  <a:moveTo>
                    <a:pt x="38" y="10"/>
                  </a:moveTo>
                  <a:lnTo>
                    <a:pt x="38" y="6"/>
                  </a:lnTo>
                  <a:lnTo>
                    <a:pt x="36" y="2"/>
                  </a:lnTo>
                  <a:lnTo>
                    <a:pt x="34" y="0"/>
                  </a:lnTo>
                  <a:lnTo>
                    <a:pt x="26" y="0"/>
                  </a:lnTo>
                  <a:lnTo>
                    <a:pt x="14" y="0"/>
                  </a:lnTo>
                  <a:lnTo>
                    <a:pt x="14" y="4"/>
                  </a:lnTo>
                  <a:lnTo>
                    <a:pt x="0" y="4"/>
                  </a:lnTo>
                  <a:lnTo>
                    <a:pt x="0" y="6"/>
                  </a:lnTo>
                  <a:lnTo>
                    <a:pt x="14" y="6"/>
                  </a:lnTo>
                  <a:lnTo>
                    <a:pt x="14" y="16"/>
                  </a:lnTo>
                  <a:lnTo>
                    <a:pt x="0" y="16"/>
                  </a:lnTo>
                  <a:lnTo>
                    <a:pt x="0" y="18"/>
                  </a:lnTo>
                  <a:lnTo>
                    <a:pt x="14" y="18"/>
                  </a:lnTo>
                  <a:lnTo>
                    <a:pt x="14" y="24"/>
                  </a:lnTo>
                  <a:lnTo>
                    <a:pt x="26" y="24"/>
                  </a:lnTo>
                  <a:lnTo>
                    <a:pt x="26" y="22"/>
                  </a:lnTo>
                  <a:lnTo>
                    <a:pt x="34" y="22"/>
                  </a:lnTo>
                  <a:lnTo>
                    <a:pt x="36" y="20"/>
                  </a:lnTo>
                  <a:lnTo>
                    <a:pt x="38" y="18"/>
                  </a:lnTo>
                  <a:lnTo>
                    <a:pt x="38" y="12"/>
                  </a:lnTo>
                  <a:lnTo>
                    <a:pt x="52" y="12"/>
                  </a:lnTo>
                  <a:lnTo>
                    <a:pt x="52" y="1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8" name="Freeform 213"/>
            <p:cNvSpPr>
              <a:spLocks/>
            </p:cNvSpPr>
            <p:nvPr/>
          </p:nvSpPr>
          <p:spPr bwMode="auto">
            <a:xfrm>
              <a:off x="1222" y="2180"/>
              <a:ext cx="14" cy="12"/>
            </a:xfrm>
            <a:custGeom>
              <a:avLst/>
              <a:gdLst>
                <a:gd name="T0" fmla="*/ 14 w 14"/>
                <a:gd name="T1" fmla="*/ 6 h 12"/>
                <a:gd name="T2" fmla="*/ 14 w 14"/>
                <a:gd name="T3" fmla="*/ 6 h 12"/>
                <a:gd name="T4" fmla="*/ 12 w 14"/>
                <a:gd name="T5" fmla="*/ 12 h 12"/>
                <a:gd name="T6" fmla="*/ 8 w 14"/>
                <a:gd name="T7" fmla="*/ 12 h 12"/>
                <a:gd name="T8" fmla="*/ 8 w 14"/>
                <a:gd name="T9" fmla="*/ 12 h 12"/>
                <a:gd name="T10" fmla="*/ 2 w 14"/>
                <a:gd name="T11" fmla="*/ 12 h 12"/>
                <a:gd name="T12" fmla="*/ 0 w 14"/>
                <a:gd name="T13" fmla="*/ 6 h 12"/>
                <a:gd name="T14" fmla="*/ 0 w 14"/>
                <a:gd name="T15" fmla="*/ 6 h 12"/>
                <a:gd name="T16" fmla="*/ 2 w 14"/>
                <a:gd name="T17" fmla="*/ 2 h 12"/>
                <a:gd name="T18" fmla="*/ 8 w 14"/>
                <a:gd name="T19" fmla="*/ 0 h 12"/>
                <a:gd name="T20" fmla="*/ 8 w 14"/>
                <a:gd name="T21" fmla="*/ 0 h 12"/>
                <a:gd name="T22" fmla="*/ 12 w 14"/>
                <a:gd name="T23" fmla="*/ 2 h 12"/>
                <a:gd name="T24" fmla="*/ 14 w 14"/>
                <a:gd name="T25" fmla="*/ 6 h 12"/>
                <a:gd name="T26" fmla="*/ 14 w 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4" y="6"/>
                  </a:moveTo>
                  <a:lnTo>
                    <a:pt x="14" y="6"/>
                  </a:lnTo>
                  <a:lnTo>
                    <a:pt x="12" y="12"/>
                  </a:lnTo>
                  <a:lnTo>
                    <a:pt x="8" y="12"/>
                  </a:lnTo>
                  <a:lnTo>
                    <a:pt x="2" y="12"/>
                  </a:lnTo>
                  <a:lnTo>
                    <a:pt x="0" y="6"/>
                  </a:lnTo>
                  <a:lnTo>
                    <a:pt x="2" y="2"/>
                  </a:lnTo>
                  <a:lnTo>
                    <a:pt x="8" y="0"/>
                  </a:lnTo>
                  <a:lnTo>
                    <a:pt x="12" y="2"/>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9" name="Freeform 214"/>
            <p:cNvSpPr>
              <a:spLocks/>
            </p:cNvSpPr>
            <p:nvPr/>
          </p:nvSpPr>
          <p:spPr bwMode="auto">
            <a:xfrm>
              <a:off x="1200" y="2144"/>
              <a:ext cx="60" cy="20"/>
            </a:xfrm>
            <a:custGeom>
              <a:avLst/>
              <a:gdLst>
                <a:gd name="T0" fmla="*/ 30 w 60"/>
                <a:gd name="T1" fmla="*/ 0 h 20"/>
                <a:gd name="T2" fmla="*/ 30 w 60"/>
                <a:gd name="T3" fmla="*/ 0 h 20"/>
                <a:gd name="T4" fmla="*/ 22 w 60"/>
                <a:gd name="T5" fmla="*/ 2 h 20"/>
                <a:gd name="T6" fmla="*/ 14 w 60"/>
                <a:gd name="T7" fmla="*/ 4 h 20"/>
                <a:gd name="T8" fmla="*/ 6 w 60"/>
                <a:gd name="T9" fmla="*/ 8 h 20"/>
                <a:gd name="T10" fmla="*/ 0 w 60"/>
                <a:gd name="T11" fmla="*/ 12 h 20"/>
                <a:gd name="T12" fmla="*/ 6 w 60"/>
                <a:gd name="T13" fmla="*/ 20 h 20"/>
                <a:gd name="T14" fmla="*/ 6 w 60"/>
                <a:gd name="T15" fmla="*/ 20 h 20"/>
                <a:gd name="T16" fmla="*/ 10 w 60"/>
                <a:gd name="T17" fmla="*/ 16 h 20"/>
                <a:gd name="T18" fmla="*/ 16 w 60"/>
                <a:gd name="T19" fmla="*/ 12 h 20"/>
                <a:gd name="T20" fmla="*/ 24 w 60"/>
                <a:gd name="T21" fmla="*/ 10 h 20"/>
                <a:gd name="T22" fmla="*/ 30 w 60"/>
                <a:gd name="T23" fmla="*/ 10 h 20"/>
                <a:gd name="T24" fmla="*/ 30 w 60"/>
                <a:gd name="T25" fmla="*/ 10 h 20"/>
                <a:gd name="T26" fmla="*/ 38 w 60"/>
                <a:gd name="T27" fmla="*/ 10 h 20"/>
                <a:gd name="T28" fmla="*/ 44 w 60"/>
                <a:gd name="T29" fmla="*/ 12 h 20"/>
                <a:gd name="T30" fmla="*/ 50 w 60"/>
                <a:gd name="T31" fmla="*/ 14 h 20"/>
                <a:gd name="T32" fmla="*/ 54 w 60"/>
                <a:gd name="T33" fmla="*/ 18 h 20"/>
                <a:gd name="T34" fmla="*/ 60 w 60"/>
                <a:gd name="T35" fmla="*/ 10 h 20"/>
                <a:gd name="T36" fmla="*/ 60 w 60"/>
                <a:gd name="T37" fmla="*/ 10 h 20"/>
                <a:gd name="T38" fmla="*/ 54 w 60"/>
                <a:gd name="T39" fmla="*/ 6 h 20"/>
                <a:gd name="T40" fmla="*/ 48 w 60"/>
                <a:gd name="T41" fmla="*/ 4 h 20"/>
                <a:gd name="T42" fmla="*/ 40 w 60"/>
                <a:gd name="T43" fmla="*/ 2 h 20"/>
                <a:gd name="T44" fmla="*/ 30 w 60"/>
                <a:gd name="T45" fmla="*/ 0 h 20"/>
                <a:gd name="T46" fmla="*/ 30 w 6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
                  <a:moveTo>
                    <a:pt x="30" y="0"/>
                  </a:moveTo>
                  <a:lnTo>
                    <a:pt x="30" y="0"/>
                  </a:lnTo>
                  <a:lnTo>
                    <a:pt x="22" y="2"/>
                  </a:lnTo>
                  <a:lnTo>
                    <a:pt x="14" y="4"/>
                  </a:lnTo>
                  <a:lnTo>
                    <a:pt x="6" y="8"/>
                  </a:lnTo>
                  <a:lnTo>
                    <a:pt x="0" y="12"/>
                  </a:lnTo>
                  <a:lnTo>
                    <a:pt x="6" y="20"/>
                  </a:lnTo>
                  <a:lnTo>
                    <a:pt x="10" y="16"/>
                  </a:lnTo>
                  <a:lnTo>
                    <a:pt x="16" y="12"/>
                  </a:lnTo>
                  <a:lnTo>
                    <a:pt x="24" y="10"/>
                  </a:lnTo>
                  <a:lnTo>
                    <a:pt x="30" y="10"/>
                  </a:lnTo>
                  <a:lnTo>
                    <a:pt x="38" y="10"/>
                  </a:lnTo>
                  <a:lnTo>
                    <a:pt x="44" y="12"/>
                  </a:lnTo>
                  <a:lnTo>
                    <a:pt x="50" y="14"/>
                  </a:lnTo>
                  <a:lnTo>
                    <a:pt x="54" y="18"/>
                  </a:lnTo>
                  <a:lnTo>
                    <a:pt x="60" y="10"/>
                  </a:lnTo>
                  <a:lnTo>
                    <a:pt x="54" y="6"/>
                  </a:lnTo>
                  <a:lnTo>
                    <a:pt x="48" y="4"/>
                  </a:lnTo>
                  <a:lnTo>
                    <a:pt x="40"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0" name="Freeform 215"/>
            <p:cNvSpPr>
              <a:spLocks/>
            </p:cNvSpPr>
            <p:nvPr/>
          </p:nvSpPr>
          <p:spPr bwMode="auto">
            <a:xfrm>
              <a:off x="1210" y="2164"/>
              <a:ext cx="38" cy="12"/>
            </a:xfrm>
            <a:custGeom>
              <a:avLst/>
              <a:gdLst>
                <a:gd name="T0" fmla="*/ 20 w 38"/>
                <a:gd name="T1" fmla="*/ 0 h 12"/>
                <a:gd name="T2" fmla="*/ 20 w 38"/>
                <a:gd name="T3" fmla="*/ 0 h 12"/>
                <a:gd name="T4" fmla="*/ 10 w 38"/>
                <a:gd name="T5" fmla="*/ 2 h 12"/>
                <a:gd name="T6" fmla="*/ 0 w 38"/>
                <a:gd name="T7" fmla="*/ 6 h 12"/>
                <a:gd name="T8" fmla="*/ 6 w 38"/>
                <a:gd name="T9" fmla="*/ 12 h 12"/>
                <a:gd name="T10" fmla="*/ 6 w 38"/>
                <a:gd name="T11" fmla="*/ 12 h 12"/>
                <a:gd name="T12" fmla="*/ 12 w 38"/>
                <a:gd name="T13" fmla="*/ 10 h 12"/>
                <a:gd name="T14" fmla="*/ 20 w 38"/>
                <a:gd name="T15" fmla="*/ 8 h 12"/>
                <a:gd name="T16" fmla="*/ 20 w 38"/>
                <a:gd name="T17" fmla="*/ 8 h 12"/>
                <a:gd name="T18" fmla="*/ 26 w 38"/>
                <a:gd name="T19" fmla="*/ 10 h 12"/>
                <a:gd name="T20" fmla="*/ 34 w 38"/>
                <a:gd name="T21" fmla="*/ 12 h 12"/>
                <a:gd name="T22" fmla="*/ 38 w 38"/>
                <a:gd name="T23" fmla="*/ 6 h 12"/>
                <a:gd name="T24" fmla="*/ 38 w 38"/>
                <a:gd name="T25" fmla="*/ 6 h 12"/>
                <a:gd name="T26" fmla="*/ 30 w 38"/>
                <a:gd name="T27" fmla="*/ 2 h 12"/>
                <a:gd name="T28" fmla="*/ 20 w 38"/>
                <a:gd name="T29" fmla="*/ 0 h 12"/>
                <a:gd name="T30" fmla="*/ 20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12">
                  <a:moveTo>
                    <a:pt x="20" y="0"/>
                  </a:moveTo>
                  <a:lnTo>
                    <a:pt x="20" y="0"/>
                  </a:lnTo>
                  <a:lnTo>
                    <a:pt x="10" y="2"/>
                  </a:lnTo>
                  <a:lnTo>
                    <a:pt x="0" y="6"/>
                  </a:lnTo>
                  <a:lnTo>
                    <a:pt x="6" y="12"/>
                  </a:lnTo>
                  <a:lnTo>
                    <a:pt x="12" y="10"/>
                  </a:lnTo>
                  <a:lnTo>
                    <a:pt x="20" y="8"/>
                  </a:lnTo>
                  <a:lnTo>
                    <a:pt x="26" y="10"/>
                  </a:lnTo>
                  <a:lnTo>
                    <a:pt x="34" y="12"/>
                  </a:lnTo>
                  <a:lnTo>
                    <a:pt x="38" y="6"/>
                  </a:lnTo>
                  <a:lnTo>
                    <a:pt x="30"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1" name="Freeform 216"/>
            <p:cNvSpPr>
              <a:spLocks/>
            </p:cNvSpPr>
            <p:nvPr/>
          </p:nvSpPr>
          <p:spPr bwMode="auto">
            <a:xfrm>
              <a:off x="1188" y="2126"/>
              <a:ext cx="84" cy="22"/>
            </a:xfrm>
            <a:custGeom>
              <a:avLst/>
              <a:gdLst>
                <a:gd name="T0" fmla="*/ 42 w 84"/>
                <a:gd name="T1" fmla="*/ 0 h 22"/>
                <a:gd name="T2" fmla="*/ 42 w 84"/>
                <a:gd name="T3" fmla="*/ 0 h 22"/>
                <a:gd name="T4" fmla="*/ 30 w 84"/>
                <a:gd name="T5" fmla="*/ 0 h 22"/>
                <a:gd name="T6" fmla="*/ 20 w 84"/>
                <a:gd name="T7" fmla="*/ 4 h 22"/>
                <a:gd name="T8" fmla="*/ 10 w 84"/>
                <a:gd name="T9" fmla="*/ 8 h 22"/>
                <a:gd name="T10" fmla="*/ 0 w 84"/>
                <a:gd name="T11" fmla="*/ 14 h 22"/>
                <a:gd name="T12" fmla="*/ 6 w 84"/>
                <a:gd name="T13" fmla="*/ 22 h 22"/>
                <a:gd name="T14" fmla="*/ 6 w 84"/>
                <a:gd name="T15" fmla="*/ 22 h 22"/>
                <a:gd name="T16" fmla="*/ 12 w 84"/>
                <a:gd name="T17" fmla="*/ 16 h 22"/>
                <a:gd name="T18" fmla="*/ 22 w 84"/>
                <a:gd name="T19" fmla="*/ 12 h 22"/>
                <a:gd name="T20" fmla="*/ 32 w 84"/>
                <a:gd name="T21" fmla="*/ 10 h 22"/>
                <a:gd name="T22" fmla="*/ 42 w 84"/>
                <a:gd name="T23" fmla="*/ 8 h 22"/>
                <a:gd name="T24" fmla="*/ 42 w 84"/>
                <a:gd name="T25" fmla="*/ 8 h 22"/>
                <a:gd name="T26" fmla="*/ 54 w 84"/>
                <a:gd name="T27" fmla="*/ 10 h 22"/>
                <a:gd name="T28" fmla="*/ 64 w 84"/>
                <a:gd name="T29" fmla="*/ 12 h 22"/>
                <a:gd name="T30" fmla="*/ 72 w 84"/>
                <a:gd name="T31" fmla="*/ 16 h 22"/>
                <a:gd name="T32" fmla="*/ 78 w 84"/>
                <a:gd name="T33" fmla="*/ 22 h 22"/>
                <a:gd name="T34" fmla="*/ 84 w 84"/>
                <a:gd name="T35" fmla="*/ 14 h 22"/>
                <a:gd name="T36" fmla="*/ 84 w 84"/>
                <a:gd name="T37" fmla="*/ 14 h 22"/>
                <a:gd name="T38" fmla="*/ 76 w 84"/>
                <a:gd name="T39" fmla="*/ 8 h 22"/>
                <a:gd name="T40" fmla="*/ 66 w 84"/>
                <a:gd name="T41" fmla="*/ 4 h 22"/>
                <a:gd name="T42" fmla="*/ 54 w 84"/>
                <a:gd name="T43" fmla="*/ 0 h 22"/>
                <a:gd name="T44" fmla="*/ 42 w 84"/>
                <a:gd name="T45" fmla="*/ 0 h 22"/>
                <a:gd name="T46" fmla="*/ 42 w 84"/>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22">
                  <a:moveTo>
                    <a:pt x="42" y="0"/>
                  </a:moveTo>
                  <a:lnTo>
                    <a:pt x="42" y="0"/>
                  </a:lnTo>
                  <a:lnTo>
                    <a:pt x="30" y="0"/>
                  </a:lnTo>
                  <a:lnTo>
                    <a:pt x="20" y="4"/>
                  </a:lnTo>
                  <a:lnTo>
                    <a:pt x="10" y="8"/>
                  </a:lnTo>
                  <a:lnTo>
                    <a:pt x="0" y="14"/>
                  </a:lnTo>
                  <a:lnTo>
                    <a:pt x="6" y="22"/>
                  </a:lnTo>
                  <a:lnTo>
                    <a:pt x="12" y="16"/>
                  </a:lnTo>
                  <a:lnTo>
                    <a:pt x="22" y="12"/>
                  </a:lnTo>
                  <a:lnTo>
                    <a:pt x="32" y="10"/>
                  </a:lnTo>
                  <a:lnTo>
                    <a:pt x="42" y="8"/>
                  </a:lnTo>
                  <a:lnTo>
                    <a:pt x="54" y="10"/>
                  </a:lnTo>
                  <a:lnTo>
                    <a:pt x="64" y="12"/>
                  </a:lnTo>
                  <a:lnTo>
                    <a:pt x="72" y="16"/>
                  </a:lnTo>
                  <a:lnTo>
                    <a:pt x="78" y="22"/>
                  </a:lnTo>
                  <a:lnTo>
                    <a:pt x="84" y="14"/>
                  </a:lnTo>
                  <a:lnTo>
                    <a:pt x="76" y="8"/>
                  </a:lnTo>
                  <a:lnTo>
                    <a:pt x="66" y="4"/>
                  </a:lnTo>
                  <a:lnTo>
                    <a:pt x="5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2" name="Freeform 217"/>
            <p:cNvSpPr>
              <a:spLocks noEditPoints="1"/>
            </p:cNvSpPr>
            <p:nvPr/>
          </p:nvSpPr>
          <p:spPr bwMode="auto">
            <a:xfrm>
              <a:off x="994" y="2128"/>
              <a:ext cx="10" cy="62"/>
            </a:xfrm>
            <a:custGeom>
              <a:avLst/>
              <a:gdLst>
                <a:gd name="T0" fmla="*/ 4 w 10"/>
                <a:gd name="T1" fmla="*/ 0 h 62"/>
                <a:gd name="T2" fmla="*/ 4 w 10"/>
                <a:gd name="T3" fmla="*/ 0 h 62"/>
                <a:gd name="T4" fmla="*/ 8 w 10"/>
                <a:gd name="T5" fmla="*/ 2 h 62"/>
                <a:gd name="T6" fmla="*/ 8 w 10"/>
                <a:gd name="T7" fmla="*/ 2 h 62"/>
                <a:gd name="T8" fmla="*/ 10 w 10"/>
                <a:gd name="T9" fmla="*/ 6 h 62"/>
                <a:gd name="T10" fmla="*/ 10 w 10"/>
                <a:gd name="T11" fmla="*/ 6 h 62"/>
                <a:gd name="T12" fmla="*/ 8 w 10"/>
                <a:gd name="T13" fmla="*/ 8 h 62"/>
                <a:gd name="T14" fmla="*/ 8 w 10"/>
                <a:gd name="T15" fmla="*/ 8 h 62"/>
                <a:gd name="T16" fmla="*/ 4 w 10"/>
                <a:gd name="T17" fmla="*/ 10 h 62"/>
                <a:gd name="T18" fmla="*/ 4 w 10"/>
                <a:gd name="T19" fmla="*/ 10 h 62"/>
                <a:gd name="T20" fmla="*/ 2 w 10"/>
                <a:gd name="T21" fmla="*/ 8 h 62"/>
                <a:gd name="T22" fmla="*/ 2 w 10"/>
                <a:gd name="T23" fmla="*/ 8 h 62"/>
                <a:gd name="T24" fmla="*/ 0 w 10"/>
                <a:gd name="T25" fmla="*/ 6 h 62"/>
                <a:gd name="T26" fmla="*/ 0 w 10"/>
                <a:gd name="T27" fmla="*/ 6 h 62"/>
                <a:gd name="T28" fmla="*/ 2 w 10"/>
                <a:gd name="T29" fmla="*/ 2 h 62"/>
                <a:gd name="T30" fmla="*/ 2 w 10"/>
                <a:gd name="T31" fmla="*/ 2 h 62"/>
                <a:gd name="T32" fmla="*/ 4 w 10"/>
                <a:gd name="T33" fmla="*/ 0 h 62"/>
                <a:gd name="T34" fmla="*/ 4 w 10"/>
                <a:gd name="T35" fmla="*/ 0 h 62"/>
                <a:gd name="T36" fmla="*/ 2 w 10"/>
                <a:gd name="T37" fmla="*/ 18 h 62"/>
                <a:gd name="T38" fmla="*/ 8 w 10"/>
                <a:gd name="T39" fmla="*/ 18 h 62"/>
                <a:gd name="T40" fmla="*/ 8 w 10"/>
                <a:gd name="T41" fmla="*/ 62 h 62"/>
                <a:gd name="T42" fmla="*/ 2 w 10"/>
                <a:gd name="T43" fmla="*/ 62 h 62"/>
                <a:gd name="T44" fmla="*/ 2 w 10"/>
                <a:gd name="T45" fmla="*/ 1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62">
                  <a:moveTo>
                    <a:pt x="4" y="0"/>
                  </a:moveTo>
                  <a:lnTo>
                    <a:pt x="4" y="0"/>
                  </a:lnTo>
                  <a:lnTo>
                    <a:pt x="8" y="2"/>
                  </a:lnTo>
                  <a:lnTo>
                    <a:pt x="10" y="6"/>
                  </a:lnTo>
                  <a:lnTo>
                    <a:pt x="8" y="8"/>
                  </a:lnTo>
                  <a:lnTo>
                    <a:pt x="4" y="10"/>
                  </a:lnTo>
                  <a:lnTo>
                    <a:pt x="2" y="8"/>
                  </a:lnTo>
                  <a:lnTo>
                    <a:pt x="0" y="6"/>
                  </a:lnTo>
                  <a:lnTo>
                    <a:pt x="2" y="2"/>
                  </a:lnTo>
                  <a:lnTo>
                    <a:pt x="4" y="0"/>
                  </a:lnTo>
                  <a:close/>
                  <a:moveTo>
                    <a:pt x="2" y="18"/>
                  </a:moveTo>
                  <a:lnTo>
                    <a:pt x="8" y="18"/>
                  </a:lnTo>
                  <a:lnTo>
                    <a:pt x="8" y="62"/>
                  </a:lnTo>
                  <a:lnTo>
                    <a:pt x="2" y="62"/>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3" name="Freeform 218"/>
            <p:cNvSpPr>
              <a:spLocks/>
            </p:cNvSpPr>
            <p:nvPr/>
          </p:nvSpPr>
          <p:spPr bwMode="auto">
            <a:xfrm>
              <a:off x="1008" y="2138"/>
              <a:ext cx="38" cy="52"/>
            </a:xfrm>
            <a:custGeom>
              <a:avLst/>
              <a:gdLst>
                <a:gd name="T0" fmla="*/ 38 w 38"/>
                <a:gd name="T1" fmla="*/ 4 h 52"/>
                <a:gd name="T2" fmla="*/ 38 w 38"/>
                <a:gd name="T3" fmla="*/ 4 h 52"/>
                <a:gd name="T4" fmla="*/ 38 w 38"/>
                <a:gd name="T5" fmla="*/ 4 h 52"/>
                <a:gd name="T6" fmla="*/ 38 w 38"/>
                <a:gd name="T7" fmla="*/ 4 h 52"/>
                <a:gd name="T8" fmla="*/ 38 w 38"/>
                <a:gd name="T9" fmla="*/ 6 h 52"/>
                <a:gd name="T10" fmla="*/ 38 w 38"/>
                <a:gd name="T11" fmla="*/ 6 h 52"/>
                <a:gd name="T12" fmla="*/ 38 w 38"/>
                <a:gd name="T13" fmla="*/ 6 h 52"/>
                <a:gd name="T14" fmla="*/ 38 w 38"/>
                <a:gd name="T15" fmla="*/ 6 h 52"/>
                <a:gd name="T16" fmla="*/ 36 w 38"/>
                <a:gd name="T17" fmla="*/ 6 h 52"/>
                <a:gd name="T18" fmla="*/ 22 w 38"/>
                <a:gd name="T19" fmla="*/ 6 h 52"/>
                <a:gd name="T20" fmla="*/ 22 w 38"/>
                <a:gd name="T21" fmla="*/ 50 h 52"/>
                <a:gd name="T22" fmla="*/ 22 w 38"/>
                <a:gd name="T23" fmla="*/ 50 h 52"/>
                <a:gd name="T24" fmla="*/ 22 w 38"/>
                <a:gd name="T25" fmla="*/ 52 h 52"/>
                <a:gd name="T26" fmla="*/ 22 w 38"/>
                <a:gd name="T27" fmla="*/ 52 h 52"/>
                <a:gd name="T28" fmla="*/ 22 w 38"/>
                <a:gd name="T29" fmla="*/ 52 h 52"/>
                <a:gd name="T30" fmla="*/ 22 w 38"/>
                <a:gd name="T31" fmla="*/ 52 h 52"/>
                <a:gd name="T32" fmla="*/ 20 w 38"/>
                <a:gd name="T33" fmla="*/ 52 h 52"/>
                <a:gd name="T34" fmla="*/ 20 w 38"/>
                <a:gd name="T35" fmla="*/ 52 h 52"/>
                <a:gd name="T36" fmla="*/ 18 w 38"/>
                <a:gd name="T37" fmla="*/ 52 h 52"/>
                <a:gd name="T38" fmla="*/ 18 w 38"/>
                <a:gd name="T39" fmla="*/ 52 h 52"/>
                <a:gd name="T40" fmla="*/ 18 w 38"/>
                <a:gd name="T41" fmla="*/ 52 h 52"/>
                <a:gd name="T42" fmla="*/ 18 w 38"/>
                <a:gd name="T43" fmla="*/ 52 h 52"/>
                <a:gd name="T44" fmla="*/ 16 w 38"/>
                <a:gd name="T45" fmla="*/ 52 h 52"/>
                <a:gd name="T46" fmla="*/ 16 w 38"/>
                <a:gd name="T47" fmla="*/ 52 h 52"/>
                <a:gd name="T48" fmla="*/ 16 w 38"/>
                <a:gd name="T49" fmla="*/ 52 h 52"/>
                <a:gd name="T50" fmla="*/ 16 w 38"/>
                <a:gd name="T51" fmla="*/ 52 h 52"/>
                <a:gd name="T52" fmla="*/ 16 w 38"/>
                <a:gd name="T53" fmla="*/ 50 h 52"/>
                <a:gd name="T54" fmla="*/ 16 w 38"/>
                <a:gd name="T55" fmla="*/ 6 h 52"/>
                <a:gd name="T56" fmla="*/ 0 w 38"/>
                <a:gd name="T57" fmla="*/ 6 h 52"/>
                <a:gd name="T58" fmla="*/ 0 w 38"/>
                <a:gd name="T59" fmla="*/ 6 h 52"/>
                <a:gd name="T60" fmla="*/ 0 w 38"/>
                <a:gd name="T61" fmla="*/ 6 h 52"/>
                <a:gd name="T62" fmla="*/ 0 w 38"/>
                <a:gd name="T63" fmla="*/ 6 h 52"/>
                <a:gd name="T64" fmla="*/ 0 w 38"/>
                <a:gd name="T65" fmla="*/ 6 h 52"/>
                <a:gd name="T66" fmla="*/ 0 w 38"/>
                <a:gd name="T67" fmla="*/ 6 h 52"/>
                <a:gd name="T68" fmla="*/ 0 w 38"/>
                <a:gd name="T69" fmla="*/ 4 h 52"/>
                <a:gd name="T70" fmla="*/ 0 w 38"/>
                <a:gd name="T71" fmla="*/ 4 h 52"/>
                <a:gd name="T72" fmla="*/ 0 w 38"/>
                <a:gd name="T73" fmla="*/ 4 h 52"/>
                <a:gd name="T74" fmla="*/ 0 w 38"/>
                <a:gd name="T75" fmla="*/ 4 h 52"/>
                <a:gd name="T76" fmla="*/ 0 w 38"/>
                <a:gd name="T77" fmla="*/ 2 h 52"/>
                <a:gd name="T78" fmla="*/ 0 w 38"/>
                <a:gd name="T79" fmla="*/ 2 h 52"/>
                <a:gd name="T80" fmla="*/ 0 w 38"/>
                <a:gd name="T81" fmla="*/ 2 h 52"/>
                <a:gd name="T82" fmla="*/ 0 w 38"/>
                <a:gd name="T83" fmla="*/ 2 h 52"/>
                <a:gd name="T84" fmla="*/ 0 w 38"/>
                <a:gd name="T85" fmla="*/ 0 h 52"/>
                <a:gd name="T86" fmla="*/ 0 w 38"/>
                <a:gd name="T87" fmla="*/ 0 h 52"/>
                <a:gd name="T88" fmla="*/ 0 w 38"/>
                <a:gd name="T89" fmla="*/ 0 h 52"/>
                <a:gd name="T90" fmla="*/ 36 w 38"/>
                <a:gd name="T91" fmla="*/ 0 h 52"/>
                <a:gd name="T92" fmla="*/ 36 w 38"/>
                <a:gd name="T93" fmla="*/ 0 h 52"/>
                <a:gd name="T94" fmla="*/ 38 w 38"/>
                <a:gd name="T95" fmla="*/ 0 h 52"/>
                <a:gd name="T96" fmla="*/ 38 w 38"/>
                <a:gd name="T97" fmla="*/ 0 h 52"/>
                <a:gd name="T98" fmla="*/ 38 w 38"/>
                <a:gd name="T99" fmla="*/ 2 h 52"/>
                <a:gd name="T100" fmla="*/ 38 w 38"/>
                <a:gd name="T101" fmla="*/ 2 h 52"/>
                <a:gd name="T102" fmla="*/ 38 w 38"/>
                <a:gd name="T103" fmla="*/ 2 h 52"/>
                <a:gd name="T104" fmla="*/ 38 w 38"/>
                <a:gd name="T105" fmla="*/ 2 h 52"/>
                <a:gd name="T106" fmla="*/ 38 w 38"/>
                <a:gd name="T107" fmla="*/ 4 h 52"/>
                <a:gd name="T108" fmla="*/ 38 w 38"/>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52">
                  <a:moveTo>
                    <a:pt x="38" y="4"/>
                  </a:moveTo>
                  <a:lnTo>
                    <a:pt x="38" y="4"/>
                  </a:lnTo>
                  <a:lnTo>
                    <a:pt x="38" y="6"/>
                  </a:lnTo>
                  <a:lnTo>
                    <a:pt x="36" y="6"/>
                  </a:lnTo>
                  <a:lnTo>
                    <a:pt x="22" y="6"/>
                  </a:lnTo>
                  <a:lnTo>
                    <a:pt x="22" y="50"/>
                  </a:lnTo>
                  <a:lnTo>
                    <a:pt x="22" y="52"/>
                  </a:lnTo>
                  <a:lnTo>
                    <a:pt x="20" y="52"/>
                  </a:lnTo>
                  <a:lnTo>
                    <a:pt x="18" y="52"/>
                  </a:lnTo>
                  <a:lnTo>
                    <a:pt x="16" y="52"/>
                  </a:lnTo>
                  <a:lnTo>
                    <a:pt x="16" y="50"/>
                  </a:lnTo>
                  <a:lnTo>
                    <a:pt x="16" y="6"/>
                  </a:lnTo>
                  <a:lnTo>
                    <a:pt x="0" y="6"/>
                  </a:lnTo>
                  <a:lnTo>
                    <a:pt x="0" y="4"/>
                  </a:lnTo>
                  <a:lnTo>
                    <a:pt x="0" y="2"/>
                  </a:lnTo>
                  <a:lnTo>
                    <a:pt x="0" y="0"/>
                  </a:lnTo>
                  <a:lnTo>
                    <a:pt x="36" y="0"/>
                  </a:lnTo>
                  <a:lnTo>
                    <a:pt x="38" y="0"/>
                  </a:lnTo>
                  <a:lnTo>
                    <a:pt x="38" y="2"/>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4" name="Freeform 219"/>
            <p:cNvSpPr>
              <a:spLocks noEditPoints="1"/>
            </p:cNvSpPr>
            <p:nvPr/>
          </p:nvSpPr>
          <p:spPr bwMode="auto">
            <a:xfrm>
              <a:off x="1044" y="2152"/>
              <a:ext cx="30" cy="38"/>
            </a:xfrm>
            <a:custGeom>
              <a:avLst/>
              <a:gdLst>
                <a:gd name="T0" fmla="*/ 30 w 30"/>
                <a:gd name="T1" fmla="*/ 38 h 38"/>
                <a:gd name="T2" fmla="*/ 30 w 30"/>
                <a:gd name="T3" fmla="*/ 38 h 38"/>
                <a:gd name="T4" fmla="*/ 28 w 30"/>
                <a:gd name="T5" fmla="*/ 38 h 38"/>
                <a:gd name="T6" fmla="*/ 26 w 30"/>
                <a:gd name="T7" fmla="*/ 38 h 38"/>
                <a:gd name="T8" fmla="*/ 26 w 30"/>
                <a:gd name="T9" fmla="*/ 38 h 38"/>
                <a:gd name="T10" fmla="*/ 24 w 30"/>
                <a:gd name="T11" fmla="*/ 38 h 38"/>
                <a:gd name="T12" fmla="*/ 24 w 30"/>
                <a:gd name="T13" fmla="*/ 34 h 38"/>
                <a:gd name="T14" fmla="*/ 18 w 30"/>
                <a:gd name="T15" fmla="*/ 38 h 38"/>
                <a:gd name="T16" fmla="*/ 12 w 30"/>
                <a:gd name="T17" fmla="*/ 38 h 38"/>
                <a:gd name="T18" fmla="*/ 8 w 30"/>
                <a:gd name="T19" fmla="*/ 38 h 38"/>
                <a:gd name="T20" fmla="*/ 4 w 30"/>
                <a:gd name="T21" fmla="*/ 36 h 38"/>
                <a:gd name="T22" fmla="*/ 0 w 30"/>
                <a:gd name="T23" fmla="*/ 32 h 38"/>
                <a:gd name="T24" fmla="*/ 0 w 30"/>
                <a:gd name="T25" fmla="*/ 28 h 38"/>
                <a:gd name="T26" fmla="*/ 2 w 30"/>
                <a:gd name="T27" fmla="*/ 22 h 38"/>
                <a:gd name="T28" fmla="*/ 4 w 30"/>
                <a:gd name="T29" fmla="*/ 18 h 38"/>
                <a:gd name="T30" fmla="*/ 10 w 30"/>
                <a:gd name="T31" fmla="*/ 16 h 38"/>
                <a:gd name="T32" fmla="*/ 18 w 30"/>
                <a:gd name="T33" fmla="*/ 16 h 38"/>
                <a:gd name="T34" fmla="*/ 24 w 30"/>
                <a:gd name="T35" fmla="*/ 14 h 38"/>
                <a:gd name="T36" fmla="*/ 22 w 30"/>
                <a:gd name="T37" fmla="*/ 10 h 38"/>
                <a:gd name="T38" fmla="*/ 22 w 30"/>
                <a:gd name="T39" fmla="*/ 6 h 38"/>
                <a:gd name="T40" fmla="*/ 18 w 30"/>
                <a:gd name="T41" fmla="*/ 6 h 38"/>
                <a:gd name="T42" fmla="*/ 14 w 30"/>
                <a:gd name="T43" fmla="*/ 4 h 38"/>
                <a:gd name="T44" fmla="*/ 10 w 30"/>
                <a:gd name="T45" fmla="*/ 6 h 38"/>
                <a:gd name="T46" fmla="*/ 8 w 30"/>
                <a:gd name="T47" fmla="*/ 6 h 38"/>
                <a:gd name="T48" fmla="*/ 4 w 30"/>
                <a:gd name="T49" fmla="*/ 8 h 38"/>
                <a:gd name="T50" fmla="*/ 4 w 30"/>
                <a:gd name="T51" fmla="*/ 8 h 38"/>
                <a:gd name="T52" fmla="*/ 2 w 30"/>
                <a:gd name="T53" fmla="*/ 8 h 38"/>
                <a:gd name="T54" fmla="*/ 2 w 30"/>
                <a:gd name="T55" fmla="*/ 8 h 38"/>
                <a:gd name="T56" fmla="*/ 2 w 30"/>
                <a:gd name="T57" fmla="*/ 6 h 38"/>
                <a:gd name="T58" fmla="*/ 2 w 30"/>
                <a:gd name="T59" fmla="*/ 6 h 38"/>
                <a:gd name="T60" fmla="*/ 2 w 30"/>
                <a:gd name="T61" fmla="*/ 4 h 38"/>
                <a:gd name="T62" fmla="*/ 2 w 30"/>
                <a:gd name="T63" fmla="*/ 4 h 38"/>
                <a:gd name="T64" fmla="*/ 4 w 30"/>
                <a:gd name="T65" fmla="*/ 2 h 38"/>
                <a:gd name="T66" fmla="*/ 8 w 30"/>
                <a:gd name="T67" fmla="*/ 0 h 38"/>
                <a:gd name="T68" fmla="*/ 12 w 30"/>
                <a:gd name="T69" fmla="*/ 0 h 38"/>
                <a:gd name="T70" fmla="*/ 16 w 30"/>
                <a:gd name="T71" fmla="*/ 0 h 38"/>
                <a:gd name="T72" fmla="*/ 22 w 30"/>
                <a:gd name="T73" fmla="*/ 0 h 38"/>
                <a:gd name="T74" fmla="*/ 26 w 30"/>
                <a:gd name="T75" fmla="*/ 2 h 38"/>
                <a:gd name="T76" fmla="*/ 28 w 30"/>
                <a:gd name="T77" fmla="*/ 6 h 38"/>
                <a:gd name="T78" fmla="*/ 30 w 30"/>
                <a:gd name="T79" fmla="*/ 12 h 38"/>
                <a:gd name="T80" fmla="*/ 24 w 30"/>
                <a:gd name="T81" fmla="*/ 20 h 38"/>
                <a:gd name="T82" fmla="*/ 18 w 30"/>
                <a:gd name="T83" fmla="*/ 20 h 38"/>
                <a:gd name="T84" fmla="*/ 12 w 30"/>
                <a:gd name="T85" fmla="*/ 22 h 38"/>
                <a:gd name="T86" fmla="*/ 10 w 30"/>
                <a:gd name="T87" fmla="*/ 22 h 38"/>
                <a:gd name="T88" fmla="*/ 8 w 30"/>
                <a:gd name="T89" fmla="*/ 24 h 38"/>
                <a:gd name="T90" fmla="*/ 6 w 30"/>
                <a:gd name="T91" fmla="*/ 28 h 38"/>
                <a:gd name="T92" fmla="*/ 8 w 30"/>
                <a:gd name="T93" fmla="*/ 32 h 38"/>
                <a:gd name="T94" fmla="*/ 14 w 30"/>
                <a:gd name="T95" fmla="*/ 34 h 38"/>
                <a:gd name="T96" fmla="*/ 18 w 30"/>
                <a:gd name="T97" fmla="*/ 32 h 38"/>
                <a:gd name="T98" fmla="*/ 24 w 30"/>
                <a:gd name="T99" fmla="*/ 2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38">
                  <a:moveTo>
                    <a:pt x="30" y="38"/>
                  </a:moveTo>
                  <a:lnTo>
                    <a:pt x="30" y="38"/>
                  </a:lnTo>
                  <a:lnTo>
                    <a:pt x="28" y="38"/>
                  </a:lnTo>
                  <a:lnTo>
                    <a:pt x="26" y="38"/>
                  </a:lnTo>
                  <a:lnTo>
                    <a:pt x="24" y="38"/>
                  </a:lnTo>
                  <a:lnTo>
                    <a:pt x="24" y="34"/>
                  </a:lnTo>
                  <a:lnTo>
                    <a:pt x="18" y="38"/>
                  </a:lnTo>
                  <a:lnTo>
                    <a:pt x="12" y="38"/>
                  </a:lnTo>
                  <a:lnTo>
                    <a:pt x="8" y="38"/>
                  </a:lnTo>
                  <a:lnTo>
                    <a:pt x="4" y="36"/>
                  </a:lnTo>
                  <a:lnTo>
                    <a:pt x="0" y="32"/>
                  </a:lnTo>
                  <a:lnTo>
                    <a:pt x="0" y="28"/>
                  </a:lnTo>
                  <a:lnTo>
                    <a:pt x="2" y="22"/>
                  </a:lnTo>
                  <a:lnTo>
                    <a:pt x="4" y="18"/>
                  </a:lnTo>
                  <a:lnTo>
                    <a:pt x="10" y="16"/>
                  </a:lnTo>
                  <a:lnTo>
                    <a:pt x="18" y="16"/>
                  </a:lnTo>
                  <a:lnTo>
                    <a:pt x="24" y="16"/>
                  </a:lnTo>
                  <a:lnTo>
                    <a:pt x="24" y="14"/>
                  </a:lnTo>
                  <a:lnTo>
                    <a:pt x="22" y="10"/>
                  </a:lnTo>
                  <a:lnTo>
                    <a:pt x="22" y="6"/>
                  </a:lnTo>
                  <a:lnTo>
                    <a:pt x="18" y="6"/>
                  </a:lnTo>
                  <a:lnTo>
                    <a:pt x="14" y="4"/>
                  </a:lnTo>
                  <a:lnTo>
                    <a:pt x="10" y="6"/>
                  </a:lnTo>
                  <a:lnTo>
                    <a:pt x="8" y="6"/>
                  </a:lnTo>
                  <a:lnTo>
                    <a:pt x="4" y="8"/>
                  </a:lnTo>
                  <a:lnTo>
                    <a:pt x="2" y="8"/>
                  </a:lnTo>
                  <a:lnTo>
                    <a:pt x="2" y="6"/>
                  </a:lnTo>
                  <a:lnTo>
                    <a:pt x="2" y="4"/>
                  </a:lnTo>
                  <a:lnTo>
                    <a:pt x="4" y="2"/>
                  </a:lnTo>
                  <a:lnTo>
                    <a:pt x="8" y="0"/>
                  </a:lnTo>
                  <a:lnTo>
                    <a:pt x="12" y="0"/>
                  </a:lnTo>
                  <a:lnTo>
                    <a:pt x="16" y="0"/>
                  </a:lnTo>
                  <a:lnTo>
                    <a:pt x="22" y="0"/>
                  </a:lnTo>
                  <a:lnTo>
                    <a:pt x="26" y="2"/>
                  </a:lnTo>
                  <a:lnTo>
                    <a:pt x="28" y="6"/>
                  </a:lnTo>
                  <a:lnTo>
                    <a:pt x="30" y="12"/>
                  </a:lnTo>
                  <a:lnTo>
                    <a:pt x="30" y="38"/>
                  </a:lnTo>
                  <a:close/>
                  <a:moveTo>
                    <a:pt x="24" y="20"/>
                  </a:moveTo>
                  <a:lnTo>
                    <a:pt x="18" y="20"/>
                  </a:lnTo>
                  <a:lnTo>
                    <a:pt x="12" y="22"/>
                  </a:lnTo>
                  <a:lnTo>
                    <a:pt x="10" y="22"/>
                  </a:lnTo>
                  <a:lnTo>
                    <a:pt x="8" y="24"/>
                  </a:lnTo>
                  <a:lnTo>
                    <a:pt x="6" y="28"/>
                  </a:lnTo>
                  <a:lnTo>
                    <a:pt x="8" y="32"/>
                  </a:lnTo>
                  <a:lnTo>
                    <a:pt x="14" y="34"/>
                  </a:lnTo>
                  <a:lnTo>
                    <a:pt x="18" y="32"/>
                  </a:lnTo>
                  <a:lnTo>
                    <a:pt x="24" y="28"/>
                  </a:lnTo>
                  <a:lnTo>
                    <a:pt x="2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5" name="Freeform 220"/>
            <p:cNvSpPr>
              <a:spLocks noEditPoints="1"/>
            </p:cNvSpPr>
            <p:nvPr/>
          </p:nvSpPr>
          <p:spPr bwMode="auto">
            <a:xfrm>
              <a:off x="1086" y="2134"/>
              <a:ext cx="32" cy="56"/>
            </a:xfrm>
            <a:custGeom>
              <a:avLst/>
              <a:gdLst>
                <a:gd name="T0" fmla="*/ 32 w 32"/>
                <a:gd name="T1" fmla="*/ 36 h 56"/>
                <a:gd name="T2" fmla="*/ 32 w 32"/>
                <a:gd name="T3" fmla="*/ 44 h 56"/>
                <a:gd name="T4" fmla="*/ 28 w 32"/>
                <a:gd name="T5" fmla="*/ 52 h 56"/>
                <a:gd name="T6" fmla="*/ 24 w 32"/>
                <a:gd name="T7" fmla="*/ 56 h 56"/>
                <a:gd name="T8" fmla="*/ 18 w 32"/>
                <a:gd name="T9" fmla="*/ 56 h 56"/>
                <a:gd name="T10" fmla="*/ 14 w 32"/>
                <a:gd name="T11" fmla="*/ 56 h 56"/>
                <a:gd name="T12" fmla="*/ 12 w 32"/>
                <a:gd name="T13" fmla="*/ 56 h 56"/>
                <a:gd name="T14" fmla="*/ 8 w 32"/>
                <a:gd name="T15" fmla="*/ 54 h 56"/>
                <a:gd name="T16" fmla="*/ 6 w 32"/>
                <a:gd name="T17" fmla="*/ 54 h 56"/>
                <a:gd name="T18" fmla="*/ 6 w 32"/>
                <a:gd name="T19" fmla="*/ 56 h 56"/>
                <a:gd name="T20" fmla="*/ 4 w 32"/>
                <a:gd name="T21" fmla="*/ 56 h 56"/>
                <a:gd name="T22" fmla="*/ 4 w 32"/>
                <a:gd name="T23" fmla="*/ 56 h 56"/>
                <a:gd name="T24" fmla="*/ 2 w 32"/>
                <a:gd name="T25" fmla="*/ 56 h 56"/>
                <a:gd name="T26" fmla="*/ 2 w 32"/>
                <a:gd name="T27" fmla="*/ 56 h 56"/>
                <a:gd name="T28" fmla="*/ 0 w 32"/>
                <a:gd name="T29" fmla="*/ 56 h 56"/>
                <a:gd name="T30" fmla="*/ 0 w 32"/>
                <a:gd name="T31" fmla="*/ 56 h 56"/>
                <a:gd name="T32" fmla="*/ 0 w 32"/>
                <a:gd name="T33" fmla="*/ 54 h 56"/>
                <a:gd name="T34" fmla="*/ 0 w 32"/>
                <a:gd name="T35" fmla="*/ 2 h 56"/>
                <a:gd name="T36" fmla="*/ 0 w 32"/>
                <a:gd name="T37" fmla="*/ 2 h 56"/>
                <a:gd name="T38" fmla="*/ 0 w 32"/>
                <a:gd name="T39" fmla="*/ 0 h 56"/>
                <a:gd name="T40" fmla="*/ 2 w 32"/>
                <a:gd name="T41" fmla="*/ 0 h 56"/>
                <a:gd name="T42" fmla="*/ 2 w 32"/>
                <a:gd name="T43" fmla="*/ 0 h 56"/>
                <a:gd name="T44" fmla="*/ 4 w 32"/>
                <a:gd name="T45" fmla="*/ 0 h 56"/>
                <a:gd name="T46" fmla="*/ 6 w 32"/>
                <a:gd name="T47" fmla="*/ 0 h 56"/>
                <a:gd name="T48" fmla="*/ 6 w 32"/>
                <a:gd name="T49" fmla="*/ 2 h 56"/>
                <a:gd name="T50" fmla="*/ 6 w 32"/>
                <a:gd name="T51" fmla="*/ 24 h 56"/>
                <a:gd name="T52" fmla="*/ 10 w 32"/>
                <a:gd name="T53" fmla="*/ 20 h 56"/>
                <a:gd name="T54" fmla="*/ 12 w 32"/>
                <a:gd name="T55" fmla="*/ 18 h 56"/>
                <a:gd name="T56" fmla="*/ 16 w 32"/>
                <a:gd name="T57" fmla="*/ 18 h 56"/>
                <a:gd name="T58" fmla="*/ 18 w 32"/>
                <a:gd name="T59" fmla="*/ 18 h 56"/>
                <a:gd name="T60" fmla="*/ 24 w 32"/>
                <a:gd name="T61" fmla="*/ 18 h 56"/>
                <a:gd name="T62" fmla="*/ 30 w 32"/>
                <a:gd name="T63" fmla="*/ 24 h 56"/>
                <a:gd name="T64" fmla="*/ 32 w 32"/>
                <a:gd name="T65" fmla="*/ 30 h 56"/>
                <a:gd name="T66" fmla="*/ 32 w 32"/>
                <a:gd name="T67" fmla="*/ 36 h 56"/>
                <a:gd name="T68" fmla="*/ 26 w 32"/>
                <a:gd name="T69" fmla="*/ 38 h 56"/>
                <a:gd name="T70" fmla="*/ 26 w 32"/>
                <a:gd name="T71" fmla="*/ 32 h 56"/>
                <a:gd name="T72" fmla="*/ 24 w 32"/>
                <a:gd name="T73" fmla="*/ 28 h 56"/>
                <a:gd name="T74" fmla="*/ 22 w 32"/>
                <a:gd name="T75" fmla="*/ 24 h 56"/>
                <a:gd name="T76" fmla="*/ 16 w 32"/>
                <a:gd name="T77" fmla="*/ 22 h 56"/>
                <a:gd name="T78" fmla="*/ 14 w 32"/>
                <a:gd name="T79" fmla="*/ 24 h 56"/>
                <a:gd name="T80" fmla="*/ 12 w 32"/>
                <a:gd name="T81" fmla="*/ 24 h 56"/>
                <a:gd name="T82" fmla="*/ 10 w 32"/>
                <a:gd name="T83" fmla="*/ 26 h 56"/>
                <a:gd name="T84" fmla="*/ 6 w 32"/>
                <a:gd name="T85" fmla="*/ 30 h 56"/>
                <a:gd name="T86" fmla="*/ 6 w 32"/>
                <a:gd name="T87" fmla="*/ 44 h 56"/>
                <a:gd name="T88" fmla="*/ 12 w 32"/>
                <a:gd name="T89" fmla="*/ 50 h 56"/>
                <a:gd name="T90" fmla="*/ 16 w 32"/>
                <a:gd name="T91" fmla="*/ 52 h 56"/>
                <a:gd name="T92" fmla="*/ 20 w 32"/>
                <a:gd name="T93" fmla="*/ 50 h 56"/>
                <a:gd name="T94" fmla="*/ 24 w 32"/>
                <a:gd name="T95" fmla="*/ 46 h 56"/>
                <a:gd name="T96" fmla="*/ 26 w 32"/>
                <a:gd name="T97" fmla="*/ 42 h 56"/>
                <a:gd name="T98" fmla="*/ 26 w 32"/>
                <a:gd name="T99" fmla="*/ 38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56">
                  <a:moveTo>
                    <a:pt x="32" y="36"/>
                  </a:moveTo>
                  <a:lnTo>
                    <a:pt x="32" y="36"/>
                  </a:lnTo>
                  <a:lnTo>
                    <a:pt x="32" y="44"/>
                  </a:lnTo>
                  <a:lnTo>
                    <a:pt x="28" y="52"/>
                  </a:lnTo>
                  <a:lnTo>
                    <a:pt x="24" y="56"/>
                  </a:lnTo>
                  <a:lnTo>
                    <a:pt x="18" y="56"/>
                  </a:lnTo>
                  <a:lnTo>
                    <a:pt x="14" y="56"/>
                  </a:lnTo>
                  <a:lnTo>
                    <a:pt x="12" y="56"/>
                  </a:lnTo>
                  <a:lnTo>
                    <a:pt x="8" y="54"/>
                  </a:lnTo>
                  <a:lnTo>
                    <a:pt x="6" y="50"/>
                  </a:lnTo>
                  <a:lnTo>
                    <a:pt x="6" y="54"/>
                  </a:lnTo>
                  <a:lnTo>
                    <a:pt x="6" y="56"/>
                  </a:lnTo>
                  <a:lnTo>
                    <a:pt x="4" y="56"/>
                  </a:lnTo>
                  <a:lnTo>
                    <a:pt x="2" y="56"/>
                  </a:lnTo>
                  <a:lnTo>
                    <a:pt x="0" y="56"/>
                  </a:lnTo>
                  <a:lnTo>
                    <a:pt x="0" y="54"/>
                  </a:lnTo>
                  <a:lnTo>
                    <a:pt x="0" y="2"/>
                  </a:lnTo>
                  <a:lnTo>
                    <a:pt x="0" y="0"/>
                  </a:lnTo>
                  <a:lnTo>
                    <a:pt x="2" y="0"/>
                  </a:lnTo>
                  <a:lnTo>
                    <a:pt x="4" y="0"/>
                  </a:lnTo>
                  <a:lnTo>
                    <a:pt x="6" y="0"/>
                  </a:lnTo>
                  <a:lnTo>
                    <a:pt x="6" y="2"/>
                  </a:lnTo>
                  <a:lnTo>
                    <a:pt x="6" y="24"/>
                  </a:lnTo>
                  <a:lnTo>
                    <a:pt x="10" y="20"/>
                  </a:lnTo>
                  <a:lnTo>
                    <a:pt x="12" y="18"/>
                  </a:lnTo>
                  <a:lnTo>
                    <a:pt x="16" y="18"/>
                  </a:lnTo>
                  <a:lnTo>
                    <a:pt x="18" y="18"/>
                  </a:lnTo>
                  <a:lnTo>
                    <a:pt x="24" y="18"/>
                  </a:lnTo>
                  <a:lnTo>
                    <a:pt x="30" y="24"/>
                  </a:lnTo>
                  <a:lnTo>
                    <a:pt x="32" y="30"/>
                  </a:lnTo>
                  <a:lnTo>
                    <a:pt x="32" y="36"/>
                  </a:lnTo>
                  <a:close/>
                  <a:moveTo>
                    <a:pt x="26" y="38"/>
                  </a:moveTo>
                  <a:lnTo>
                    <a:pt x="26" y="38"/>
                  </a:lnTo>
                  <a:lnTo>
                    <a:pt x="26" y="32"/>
                  </a:lnTo>
                  <a:lnTo>
                    <a:pt x="24" y="28"/>
                  </a:lnTo>
                  <a:lnTo>
                    <a:pt x="22" y="24"/>
                  </a:lnTo>
                  <a:lnTo>
                    <a:pt x="16" y="22"/>
                  </a:lnTo>
                  <a:lnTo>
                    <a:pt x="14" y="24"/>
                  </a:lnTo>
                  <a:lnTo>
                    <a:pt x="12" y="24"/>
                  </a:lnTo>
                  <a:lnTo>
                    <a:pt x="10" y="26"/>
                  </a:lnTo>
                  <a:lnTo>
                    <a:pt x="6" y="30"/>
                  </a:lnTo>
                  <a:lnTo>
                    <a:pt x="6" y="44"/>
                  </a:lnTo>
                  <a:lnTo>
                    <a:pt x="12" y="50"/>
                  </a:lnTo>
                  <a:lnTo>
                    <a:pt x="16" y="52"/>
                  </a:lnTo>
                  <a:lnTo>
                    <a:pt x="20" y="50"/>
                  </a:lnTo>
                  <a:lnTo>
                    <a:pt x="24" y="46"/>
                  </a:lnTo>
                  <a:lnTo>
                    <a:pt x="26" y="42"/>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6" name="Freeform 221"/>
            <p:cNvSpPr>
              <a:spLocks/>
            </p:cNvSpPr>
            <p:nvPr/>
          </p:nvSpPr>
          <p:spPr bwMode="auto">
            <a:xfrm>
              <a:off x="444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2 w 26"/>
                <a:gd name="T15" fmla="*/ 42 h 44"/>
                <a:gd name="T16" fmla="*/ 2 w 26"/>
                <a:gd name="T17" fmla="*/ 40 h 44"/>
                <a:gd name="T18" fmla="*/ 2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2 w 26"/>
                <a:gd name="T33" fmla="*/ 10 h 44"/>
                <a:gd name="T34" fmla="*/ 2 w 26"/>
                <a:gd name="T35" fmla="*/ 10 h 44"/>
                <a:gd name="T36" fmla="*/ 0 w 26"/>
                <a:gd name="T37" fmla="*/ 8 h 44"/>
                <a:gd name="T38" fmla="*/ 0 w 26"/>
                <a:gd name="T39" fmla="*/ 8 h 44"/>
                <a:gd name="T40" fmla="*/ 2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8 w 26"/>
                <a:gd name="T59" fmla="*/ 0 h 44"/>
                <a:gd name="T60" fmla="*/ 18 w 26"/>
                <a:gd name="T61" fmla="*/ 0 h 44"/>
                <a:gd name="T62" fmla="*/ 26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 y="44"/>
                  </a:lnTo>
                  <a:lnTo>
                    <a:pt x="2" y="42"/>
                  </a:lnTo>
                  <a:lnTo>
                    <a:pt x="2" y="40"/>
                  </a:lnTo>
                  <a:lnTo>
                    <a:pt x="2" y="38"/>
                  </a:lnTo>
                  <a:lnTo>
                    <a:pt x="12" y="38"/>
                  </a:lnTo>
                  <a:lnTo>
                    <a:pt x="12" y="6"/>
                  </a:lnTo>
                  <a:lnTo>
                    <a:pt x="2" y="10"/>
                  </a:lnTo>
                  <a:lnTo>
                    <a:pt x="0" y="8"/>
                  </a:lnTo>
                  <a:lnTo>
                    <a:pt x="2" y="8"/>
                  </a:lnTo>
                  <a:lnTo>
                    <a:pt x="2" y="6"/>
                  </a:lnTo>
                  <a:lnTo>
                    <a:pt x="12" y="0"/>
                  </a:lnTo>
                  <a:lnTo>
                    <a:pt x="14" y="0"/>
                  </a:lnTo>
                  <a:lnTo>
                    <a:pt x="16" y="0"/>
                  </a:lnTo>
                  <a:lnTo>
                    <a:pt x="18" y="0"/>
                  </a:lnTo>
                  <a:lnTo>
                    <a:pt x="18"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7" name="Freeform 222"/>
            <p:cNvSpPr>
              <a:spLocks noEditPoints="1"/>
            </p:cNvSpPr>
            <p:nvPr/>
          </p:nvSpPr>
          <p:spPr bwMode="auto">
            <a:xfrm>
              <a:off x="4480" y="2138"/>
              <a:ext cx="30" cy="46"/>
            </a:xfrm>
            <a:custGeom>
              <a:avLst/>
              <a:gdLst>
                <a:gd name="T0" fmla="*/ 30 w 30"/>
                <a:gd name="T1" fmla="*/ 24 h 46"/>
                <a:gd name="T2" fmla="*/ 30 w 30"/>
                <a:gd name="T3" fmla="*/ 32 h 46"/>
                <a:gd name="T4" fmla="*/ 28 w 30"/>
                <a:gd name="T5" fmla="*/ 40 h 46"/>
                <a:gd name="T6" fmla="*/ 22 w 30"/>
                <a:gd name="T7" fmla="*/ 44 h 46"/>
                <a:gd name="T8" fmla="*/ 16 w 30"/>
                <a:gd name="T9" fmla="*/ 46 h 46"/>
                <a:gd name="T10" fmla="*/ 8 w 30"/>
                <a:gd name="T11" fmla="*/ 44 h 46"/>
                <a:gd name="T12" fmla="*/ 4 w 30"/>
                <a:gd name="T13" fmla="*/ 40 h 46"/>
                <a:gd name="T14" fmla="*/ 2 w 30"/>
                <a:gd name="T15" fmla="*/ 34 h 46"/>
                <a:gd name="T16" fmla="*/ 0 w 30"/>
                <a:gd name="T17" fmla="*/ 24 h 46"/>
                <a:gd name="T18" fmla="*/ 2 w 30"/>
                <a:gd name="T19" fmla="*/ 14 h 46"/>
                <a:gd name="T20" fmla="*/ 4 w 30"/>
                <a:gd name="T21" fmla="*/ 8 h 46"/>
                <a:gd name="T22" fmla="*/ 8 w 30"/>
                <a:gd name="T23" fmla="*/ 2 h 46"/>
                <a:gd name="T24" fmla="*/ 16 w 30"/>
                <a:gd name="T25" fmla="*/ 0 h 46"/>
                <a:gd name="T26" fmla="*/ 22 w 30"/>
                <a:gd name="T27" fmla="*/ 2 h 46"/>
                <a:gd name="T28" fmla="*/ 28 w 30"/>
                <a:gd name="T29" fmla="*/ 6 h 46"/>
                <a:gd name="T30" fmla="*/ 30 w 30"/>
                <a:gd name="T31" fmla="*/ 14 h 46"/>
                <a:gd name="T32" fmla="*/ 30 w 30"/>
                <a:gd name="T33" fmla="*/ 24 h 46"/>
                <a:gd name="T34" fmla="*/ 24 w 30"/>
                <a:gd name="T35" fmla="*/ 24 h 46"/>
                <a:gd name="T36" fmla="*/ 24 w 30"/>
                <a:gd name="T37" fmla="*/ 18 h 46"/>
                <a:gd name="T38" fmla="*/ 24 w 30"/>
                <a:gd name="T39" fmla="*/ 14 h 46"/>
                <a:gd name="T40" fmla="*/ 22 w 30"/>
                <a:gd name="T41" fmla="*/ 10 h 46"/>
                <a:gd name="T42" fmla="*/ 20 w 30"/>
                <a:gd name="T43" fmla="*/ 8 h 46"/>
                <a:gd name="T44" fmla="*/ 18 w 30"/>
                <a:gd name="T45" fmla="*/ 6 h 46"/>
                <a:gd name="T46" fmla="*/ 16 w 30"/>
                <a:gd name="T47" fmla="*/ 6 h 46"/>
                <a:gd name="T48" fmla="*/ 12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2 w 30"/>
                <a:gd name="T61" fmla="*/ 40 h 46"/>
                <a:gd name="T62" fmla="*/ 16 w 30"/>
                <a:gd name="T63" fmla="*/ 42 h 46"/>
                <a:gd name="T64" fmla="*/ 18 w 30"/>
                <a:gd name="T65" fmla="*/ 40 h 46"/>
                <a:gd name="T66" fmla="*/ 22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30" y="32"/>
                  </a:lnTo>
                  <a:lnTo>
                    <a:pt x="28" y="40"/>
                  </a:lnTo>
                  <a:lnTo>
                    <a:pt x="22" y="44"/>
                  </a:lnTo>
                  <a:lnTo>
                    <a:pt x="16" y="46"/>
                  </a:lnTo>
                  <a:lnTo>
                    <a:pt x="8" y="44"/>
                  </a:lnTo>
                  <a:lnTo>
                    <a:pt x="4" y="40"/>
                  </a:lnTo>
                  <a:lnTo>
                    <a:pt x="2" y="34"/>
                  </a:lnTo>
                  <a:lnTo>
                    <a:pt x="0" y="24"/>
                  </a:lnTo>
                  <a:lnTo>
                    <a:pt x="2" y="14"/>
                  </a:lnTo>
                  <a:lnTo>
                    <a:pt x="4" y="8"/>
                  </a:lnTo>
                  <a:lnTo>
                    <a:pt x="8" y="2"/>
                  </a:lnTo>
                  <a:lnTo>
                    <a:pt x="16" y="0"/>
                  </a:lnTo>
                  <a:lnTo>
                    <a:pt x="22" y="2"/>
                  </a:lnTo>
                  <a:lnTo>
                    <a:pt x="28" y="6"/>
                  </a:lnTo>
                  <a:lnTo>
                    <a:pt x="30" y="14"/>
                  </a:lnTo>
                  <a:lnTo>
                    <a:pt x="30" y="24"/>
                  </a:lnTo>
                  <a:close/>
                  <a:moveTo>
                    <a:pt x="24" y="24"/>
                  </a:moveTo>
                  <a:lnTo>
                    <a:pt x="24" y="24"/>
                  </a:lnTo>
                  <a:lnTo>
                    <a:pt x="24" y="18"/>
                  </a:lnTo>
                  <a:lnTo>
                    <a:pt x="24" y="14"/>
                  </a:lnTo>
                  <a:lnTo>
                    <a:pt x="22" y="10"/>
                  </a:lnTo>
                  <a:lnTo>
                    <a:pt x="20" y="8"/>
                  </a:lnTo>
                  <a:lnTo>
                    <a:pt x="18" y="6"/>
                  </a:lnTo>
                  <a:lnTo>
                    <a:pt x="16" y="6"/>
                  </a:lnTo>
                  <a:lnTo>
                    <a:pt x="12" y="8"/>
                  </a:lnTo>
                  <a:lnTo>
                    <a:pt x="8" y="10"/>
                  </a:lnTo>
                  <a:lnTo>
                    <a:pt x="6" y="16"/>
                  </a:lnTo>
                  <a:lnTo>
                    <a:pt x="6" y="24"/>
                  </a:lnTo>
                  <a:lnTo>
                    <a:pt x="6" y="32"/>
                  </a:lnTo>
                  <a:lnTo>
                    <a:pt x="8" y="38"/>
                  </a:lnTo>
                  <a:lnTo>
                    <a:pt x="12" y="40"/>
                  </a:lnTo>
                  <a:lnTo>
                    <a:pt x="16" y="42"/>
                  </a:lnTo>
                  <a:lnTo>
                    <a:pt x="18" y="40"/>
                  </a:lnTo>
                  <a:lnTo>
                    <a:pt x="22"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8" name="Freeform 223"/>
            <p:cNvSpPr>
              <a:spLocks noEditPoints="1"/>
            </p:cNvSpPr>
            <p:nvPr/>
          </p:nvSpPr>
          <p:spPr bwMode="auto">
            <a:xfrm>
              <a:off x="4516" y="2138"/>
              <a:ext cx="30" cy="46"/>
            </a:xfrm>
            <a:custGeom>
              <a:avLst/>
              <a:gdLst>
                <a:gd name="T0" fmla="*/ 30 w 30"/>
                <a:gd name="T1" fmla="*/ 24 h 46"/>
                <a:gd name="T2" fmla="*/ 28 w 30"/>
                <a:gd name="T3" fmla="*/ 32 h 46"/>
                <a:gd name="T4" fmla="*/ 26 w 30"/>
                <a:gd name="T5" fmla="*/ 40 h 46"/>
                <a:gd name="T6" fmla="*/ 22 w 30"/>
                <a:gd name="T7" fmla="*/ 44 h 46"/>
                <a:gd name="T8" fmla="*/ 14 w 30"/>
                <a:gd name="T9" fmla="*/ 46 h 46"/>
                <a:gd name="T10" fmla="*/ 8 w 30"/>
                <a:gd name="T11" fmla="*/ 44 h 46"/>
                <a:gd name="T12" fmla="*/ 2 w 30"/>
                <a:gd name="T13" fmla="*/ 40 h 46"/>
                <a:gd name="T14" fmla="*/ 0 w 30"/>
                <a:gd name="T15" fmla="*/ 34 h 46"/>
                <a:gd name="T16" fmla="*/ 0 w 30"/>
                <a:gd name="T17" fmla="*/ 24 h 46"/>
                <a:gd name="T18" fmla="*/ 0 w 30"/>
                <a:gd name="T19" fmla="*/ 14 h 46"/>
                <a:gd name="T20" fmla="*/ 2 w 30"/>
                <a:gd name="T21" fmla="*/ 8 h 46"/>
                <a:gd name="T22" fmla="*/ 8 w 30"/>
                <a:gd name="T23" fmla="*/ 2 h 46"/>
                <a:gd name="T24" fmla="*/ 16 w 30"/>
                <a:gd name="T25" fmla="*/ 0 h 46"/>
                <a:gd name="T26" fmla="*/ 22 w 30"/>
                <a:gd name="T27" fmla="*/ 2 h 46"/>
                <a:gd name="T28" fmla="*/ 26 w 30"/>
                <a:gd name="T29" fmla="*/ 6 h 46"/>
                <a:gd name="T30" fmla="*/ 28 w 30"/>
                <a:gd name="T31" fmla="*/ 14 h 46"/>
                <a:gd name="T32" fmla="*/ 30 w 30"/>
                <a:gd name="T33" fmla="*/ 24 h 46"/>
                <a:gd name="T34" fmla="*/ 24 w 30"/>
                <a:gd name="T35" fmla="*/ 24 h 46"/>
                <a:gd name="T36" fmla="*/ 24 w 30"/>
                <a:gd name="T37" fmla="*/ 18 h 46"/>
                <a:gd name="T38" fmla="*/ 22 w 30"/>
                <a:gd name="T39" fmla="*/ 14 h 46"/>
                <a:gd name="T40" fmla="*/ 22 w 30"/>
                <a:gd name="T41" fmla="*/ 10 h 46"/>
                <a:gd name="T42" fmla="*/ 20 w 30"/>
                <a:gd name="T43" fmla="*/ 8 h 46"/>
                <a:gd name="T44" fmla="*/ 18 w 30"/>
                <a:gd name="T45" fmla="*/ 6 h 46"/>
                <a:gd name="T46" fmla="*/ 14 w 30"/>
                <a:gd name="T47" fmla="*/ 6 h 46"/>
                <a:gd name="T48" fmla="*/ 10 w 30"/>
                <a:gd name="T49" fmla="*/ 8 h 46"/>
                <a:gd name="T50" fmla="*/ 8 w 30"/>
                <a:gd name="T51" fmla="*/ 10 h 46"/>
                <a:gd name="T52" fmla="*/ 6 w 30"/>
                <a:gd name="T53" fmla="*/ 16 h 46"/>
                <a:gd name="T54" fmla="*/ 6 w 30"/>
                <a:gd name="T55" fmla="*/ 24 h 46"/>
                <a:gd name="T56" fmla="*/ 6 w 30"/>
                <a:gd name="T57" fmla="*/ 32 h 46"/>
                <a:gd name="T58" fmla="*/ 8 w 30"/>
                <a:gd name="T59" fmla="*/ 38 h 46"/>
                <a:gd name="T60" fmla="*/ 10 w 30"/>
                <a:gd name="T61" fmla="*/ 40 h 46"/>
                <a:gd name="T62" fmla="*/ 14 w 30"/>
                <a:gd name="T63" fmla="*/ 42 h 46"/>
                <a:gd name="T64" fmla="*/ 18 w 30"/>
                <a:gd name="T65" fmla="*/ 40 h 46"/>
                <a:gd name="T66" fmla="*/ 20 w 30"/>
                <a:gd name="T67" fmla="*/ 38 h 46"/>
                <a:gd name="T68" fmla="*/ 22 w 30"/>
                <a:gd name="T69" fmla="*/ 36 h 46"/>
                <a:gd name="T70" fmla="*/ 24 w 30"/>
                <a:gd name="T71" fmla="*/ 32 h 46"/>
                <a:gd name="T72" fmla="*/ 24 w 30"/>
                <a:gd name="T73" fmla="*/ 28 h 46"/>
                <a:gd name="T74" fmla="*/ 24 w 30"/>
                <a:gd name="T75" fmla="*/ 24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 h="46">
                  <a:moveTo>
                    <a:pt x="30" y="24"/>
                  </a:moveTo>
                  <a:lnTo>
                    <a:pt x="30" y="24"/>
                  </a:lnTo>
                  <a:lnTo>
                    <a:pt x="28" y="32"/>
                  </a:lnTo>
                  <a:lnTo>
                    <a:pt x="26" y="40"/>
                  </a:lnTo>
                  <a:lnTo>
                    <a:pt x="22" y="44"/>
                  </a:lnTo>
                  <a:lnTo>
                    <a:pt x="14" y="46"/>
                  </a:lnTo>
                  <a:lnTo>
                    <a:pt x="8" y="44"/>
                  </a:lnTo>
                  <a:lnTo>
                    <a:pt x="2" y="40"/>
                  </a:lnTo>
                  <a:lnTo>
                    <a:pt x="0" y="34"/>
                  </a:lnTo>
                  <a:lnTo>
                    <a:pt x="0" y="24"/>
                  </a:lnTo>
                  <a:lnTo>
                    <a:pt x="0" y="14"/>
                  </a:lnTo>
                  <a:lnTo>
                    <a:pt x="2" y="8"/>
                  </a:lnTo>
                  <a:lnTo>
                    <a:pt x="8" y="2"/>
                  </a:lnTo>
                  <a:lnTo>
                    <a:pt x="16" y="0"/>
                  </a:lnTo>
                  <a:lnTo>
                    <a:pt x="22" y="2"/>
                  </a:lnTo>
                  <a:lnTo>
                    <a:pt x="26" y="6"/>
                  </a:lnTo>
                  <a:lnTo>
                    <a:pt x="28" y="14"/>
                  </a:lnTo>
                  <a:lnTo>
                    <a:pt x="30" y="24"/>
                  </a:lnTo>
                  <a:close/>
                  <a:moveTo>
                    <a:pt x="24" y="24"/>
                  </a:moveTo>
                  <a:lnTo>
                    <a:pt x="24" y="24"/>
                  </a:lnTo>
                  <a:lnTo>
                    <a:pt x="24" y="18"/>
                  </a:lnTo>
                  <a:lnTo>
                    <a:pt x="22" y="14"/>
                  </a:lnTo>
                  <a:lnTo>
                    <a:pt x="22" y="10"/>
                  </a:lnTo>
                  <a:lnTo>
                    <a:pt x="20" y="8"/>
                  </a:lnTo>
                  <a:lnTo>
                    <a:pt x="18" y="6"/>
                  </a:lnTo>
                  <a:lnTo>
                    <a:pt x="14" y="6"/>
                  </a:lnTo>
                  <a:lnTo>
                    <a:pt x="10" y="8"/>
                  </a:lnTo>
                  <a:lnTo>
                    <a:pt x="8" y="10"/>
                  </a:lnTo>
                  <a:lnTo>
                    <a:pt x="6" y="16"/>
                  </a:lnTo>
                  <a:lnTo>
                    <a:pt x="6" y="24"/>
                  </a:lnTo>
                  <a:lnTo>
                    <a:pt x="6" y="32"/>
                  </a:lnTo>
                  <a:lnTo>
                    <a:pt x="8" y="38"/>
                  </a:lnTo>
                  <a:lnTo>
                    <a:pt x="10" y="40"/>
                  </a:lnTo>
                  <a:lnTo>
                    <a:pt x="14" y="42"/>
                  </a:lnTo>
                  <a:lnTo>
                    <a:pt x="18" y="40"/>
                  </a:lnTo>
                  <a:lnTo>
                    <a:pt x="20" y="38"/>
                  </a:lnTo>
                  <a:lnTo>
                    <a:pt x="22" y="36"/>
                  </a:lnTo>
                  <a:lnTo>
                    <a:pt x="24" y="32"/>
                  </a:lnTo>
                  <a:lnTo>
                    <a:pt x="24" y="28"/>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9" name="Freeform 224"/>
            <p:cNvSpPr>
              <a:spLocks noEditPoints="1"/>
            </p:cNvSpPr>
            <p:nvPr/>
          </p:nvSpPr>
          <p:spPr bwMode="auto">
            <a:xfrm>
              <a:off x="4550" y="2138"/>
              <a:ext cx="46" cy="46"/>
            </a:xfrm>
            <a:custGeom>
              <a:avLst/>
              <a:gdLst>
                <a:gd name="T0" fmla="*/ 18 w 46"/>
                <a:gd name="T1" fmla="*/ 18 h 46"/>
                <a:gd name="T2" fmla="*/ 16 w 46"/>
                <a:gd name="T3" fmla="*/ 20 h 46"/>
                <a:gd name="T4" fmla="*/ 10 w 46"/>
                <a:gd name="T5" fmla="*/ 24 h 46"/>
                <a:gd name="T6" fmla="*/ 6 w 46"/>
                <a:gd name="T7" fmla="*/ 24 h 46"/>
                <a:gd name="T8" fmla="*/ 2 w 46"/>
                <a:gd name="T9" fmla="*/ 18 h 46"/>
                <a:gd name="T10" fmla="*/ 0 w 46"/>
                <a:gd name="T11" fmla="*/ 12 h 46"/>
                <a:gd name="T12" fmla="*/ 2 w 46"/>
                <a:gd name="T13" fmla="*/ 4 h 46"/>
                <a:gd name="T14" fmla="*/ 6 w 46"/>
                <a:gd name="T15" fmla="*/ 2 h 46"/>
                <a:gd name="T16" fmla="*/ 14 w 46"/>
                <a:gd name="T17" fmla="*/ 2 h 46"/>
                <a:gd name="T18" fmla="*/ 18 w 46"/>
                <a:gd name="T19" fmla="*/ 4 h 46"/>
                <a:gd name="T20" fmla="*/ 20 w 46"/>
                <a:gd name="T21" fmla="*/ 12 h 46"/>
                <a:gd name="T22" fmla="*/ 10 w 46"/>
                <a:gd name="T23" fmla="*/ 46 h 46"/>
                <a:gd name="T24" fmla="*/ 8 w 46"/>
                <a:gd name="T25" fmla="*/ 46 h 46"/>
                <a:gd name="T26" fmla="*/ 8 w 46"/>
                <a:gd name="T27" fmla="*/ 46 h 46"/>
                <a:gd name="T28" fmla="*/ 6 w 46"/>
                <a:gd name="T29" fmla="*/ 46 h 46"/>
                <a:gd name="T30" fmla="*/ 6 w 46"/>
                <a:gd name="T31" fmla="*/ 46 h 46"/>
                <a:gd name="T32" fmla="*/ 6 w 46"/>
                <a:gd name="T33" fmla="*/ 44 h 46"/>
                <a:gd name="T34" fmla="*/ 36 w 46"/>
                <a:gd name="T35" fmla="*/ 0 h 46"/>
                <a:gd name="T36" fmla="*/ 36 w 46"/>
                <a:gd name="T37" fmla="*/ 0 h 46"/>
                <a:gd name="T38" fmla="*/ 38 w 46"/>
                <a:gd name="T39" fmla="*/ 0 h 46"/>
                <a:gd name="T40" fmla="*/ 40 w 46"/>
                <a:gd name="T41" fmla="*/ 0 h 46"/>
                <a:gd name="T42" fmla="*/ 40 w 46"/>
                <a:gd name="T43" fmla="*/ 2 h 46"/>
                <a:gd name="T44" fmla="*/ 10 w 46"/>
                <a:gd name="T45" fmla="*/ 46 h 46"/>
                <a:gd name="T46" fmla="*/ 14 w 46"/>
                <a:gd name="T47" fmla="*/ 10 h 46"/>
                <a:gd name="T48" fmla="*/ 14 w 46"/>
                <a:gd name="T49" fmla="*/ 6 h 46"/>
                <a:gd name="T50" fmla="*/ 10 w 46"/>
                <a:gd name="T51" fmla="*/ 4 h 46"/>
                <a:gd name="T52" fmla="*/ 8 w 46"/>
                <a:gd name="T53" fmla="*/ 6 h 46"/>
                <a:gd name="T54" fmla="*/ 6 w 46"/>
                <a:gd name="T55" fmla="*/ 10 h 46"/>
                <a:gd name="T56" fmla="*/ 6 w 46"/>
                <a:gd name="T57" fmla="*/ 12 h 46"/>
                <a:gd name="T58" fmla="*/ 6 w 46"/>
                <a:gd name="T59" fmla="*/ 18 h 46"/>
                <a:gd name="T60" fmla="*/ 8 w 46"/>
                <a:gd name="T61" fmla="*/ 20 h 46"/>
                <a:gd name="T62" fmla="*/ 12 w 46"/>
                <a:gd name="T63" fmla="*/ 20 h 46"/>
                <a:gd name="T64" fmla="*/ 14 w 46"/>
                <a:gd name="T65" fmla="*/ 18 h 46"/>
                <a:gd name="T66" fmla="*/ 14 w 46"/>
                <a:gd name="T67" fmla="*/ 12 h 46"/>
                <a:gd name="T68" fmla="*/ 46 w 46"/>
                <a:gd name="T69" fmla="*/ 34 h 46"/>
                <a:gd name="T70" fmla="*/ 42 w 46"/>
                <a:gd name="T71" fmla="*/ 42 h 46"/>
                <a:gd name="T72" fmla="*/ 40 w 46"/>
                <a:gd name="T73" fmla="*/ 44 h 46"/>
                <a:gd name="T74" fmla="*/ 32 w 46"/>
                <a:gd name="T75" fmla="*/ 46 h 46"/>
                <a:gd name="T76" fmla="*/ 28 w 46"/>
                <a:gd name="T77" fmla="*/ 42 h 46"/>
                <a:gd name="T78" fmla="*/ 26 w 46"/>
                <a:gd name="T79" fmla="*/ 34 h 46"/>
                <a:gd name="T80" fmla="*/ 26 w 46"/>
                <a:gd name="T81" fmla="*/ 30 h 46"/>
                <a:gd name="T82" fmla="*/ 32 w 46"/>
                <a:gd name="T83" fmla="*/ 24 h 46"/>
                <a:gd name="T84" fmla="*/ 36 w 46"/>
                <a:gd name="T85" fmla="*/ 22 h 46"/>
                <a:gd name="T86" fmla="*/ 44 w 46"/>
                <a:gd name="T87" fmla="*/ 26 h 46"/>
                <a:gd name="T88" fmla="*/ 44 w 46"/>
                <a:gd name="T89" fmla="*/ 30 h 46"/>
                <a:gd name="T90" fmla="*/ 40 w 46"/>
                <a:gd name="T91" fmla="*/ 34 h 46"/>
                <a:gd name="T92" fmla="*/ 40 w 46"/>
                <a:gd name="T93" fmla="*/ 32 h 46"/>
                <a:gd name="T94" fmla="*/ 38 w 46"/>
                <a:gd name="T95" fmla="*/ 28 h 46"/>
                <a:gd name="T96" fmla="*/ 36 w 46"/>
                <a:gd name="T97" fmla="*/ 26 h 46"/>
                <a:gd name="T98" fmla="*/ 32 w 46"/>
                <a:gd name="T99" fmla="*/ 28 h 46"/>
                <a:gd name="T100" fmla="*/ 32 w 46"/>
                <a:gd name="T101" fmla="*/ 30 h 46"/>
                <a:gd name="T102" fmla="*/ 32 w 46"/>
                <a:gd name="T103" fmla="*/ 38 h 46"/>
                <a:gd name="T104" fmla="*/ 32 w 46"/>
                <a:gd name="T105" fmla="*/ 40 h 46"/>
                <a:gd name="T106" fmla="*/ 36 w 46"/>
                <a:gd name="T107" fmla="*/ 42 h 46"/>
                <a:gd name="T108" fmla="*/ 38 w 46"/>
                <a:gd name="T109" fmla="*/ 42 h 46"/>
                <a:gd name="T110" fmla="*/ 40 w 46"/>
                <a:gd name="T111" fmla="*/ 38 h 46"/>
                <a:gd name="T112" fmla="*/ 40 w 46"/>
                <a:gd name="T113" fmla="*/ 34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46">
                  <a:moveTo>
                    <a:pt x="20" y="12"/>
                  </a:moveTo>
                  <a:lnTo>
                    <a:pt x="20" y="12"/>
                  </a:lnTo>
                  <a:lnTo>
                    <a:pt x="18" y="18"/>
                  </a:lnTo>
                  <a:lnTo>
                    <a:pt x="16" y="20"/>
                  </a:lnTo>
                  <a:lnTo>
                    <a:pt x="14" y="24"/>
                  </a:lnTo>
                  <a:lnTo>
                    <a:pt x="10" y="24"/>
                  </a:lnTo>
                  <a:lnTo>
                    <a:pt x="6" y="24"/>
                  </a:lnTo>
                  <a:lnTo>
                    <a:pt x="2" y="20"/>
                  </a:lnTo>
                  <a:lnTo>
                    <a:pt x="2" y="18"/>
                  </a:lnTo>
                  <a:lnTo>
                    <a:pt x="0" y="12"/>
                  </a:lnTo>
                  <a:lnTo>
                    <a:pt x="2" y="8"/>
                  </a:lnTo>
                  <a:lnTo>
                    <a:pt x="2" y="4"/>
                  </a:lnTo>
                  <a:lnTo>
                    <a:pt x="6" y="2"/>
                  </a:lnTo>
                  <a:lnTo>
                    <a:pt x="10" y="2"/>
                  </a:lnTo>
                  <a:lnTo>
                    <a:pt x="14" y="2"/>
                  </a:lnTo>
                  <a:lnTo>
                    <a:pt x="18" y="4"/>
                  </a:lnTo>
                  <a:lnTo>
                    <a:pt x="18" y="8"/>
                  </a:lnTo>
                  <a:lnTo>
                    <a:pt x="20" y="12"/>
                  </a:lnTo>
                  <a:close/>
                  <a:moveTo>
                    <a:pt x="10" y="46"/>
                  </a:moveTo>
                  <a:lnTo>
                    <a:pt x="10" y="46"/>
                  </a:lnTo>
                  <a:lnTo>
                    <a:pt x="8" y="46"/>
                  </a:lnTo>
                  <a:lnTo>
                    <a:pt x="6" y="46"/>
                  </a:lnTo>
                  <a:lnTo>
                    <a:pt x="4" y="46"/>
                  </a:lnTo>
                  <a:lnTo>
                    <a:pt x="6" y="44"/>
                  </a:lnTo>
                  <a:lnTo>
                    <a:pt x="36" y="2"/>
                  </a:lnTo>
                  <a:lnTo>
                    <a:pt x="36" y="0"/>
                  </a:lnTo>
                  <a:lnTo>
                    <a:pt x="38" y="0"/>
                  </a:lnTo>
                  <a:lnTo>
                    <a:pt x="40" y="0"/>
                  </a:lnTo>
                  <a:lnTo>
                    <a:pt x="40" y="2"/>
                  </a:lnTo>
                  <a:lnTo>
                    <a:pt x="10" y="46"/>
                  </a:lnTo>
                  <a:close/>
                  <a:moveTo>
                    <a:pt x="14" y="12"/>
                  </a:moveTo>
                  <a:lnTo>
                    <a:pt x="14" y="12"/>
                  </a:lnTo>
                  <a:lnTo>
                    <a:pt x="14" y="10"/>
                  </a:lnTo>
                  <a:lnTo>
                    <a:pt x="14" y="6"/>
                  </a:lnTo>
                  <a:lnTo>
                    <a:pt x="12" y="6"/>
                  </a:lnTo>
                  <a:lnTo>
                    <a:pt x="10" y="4"/>
                  </a:lnTo>
                  <a:lnTo>
                    <a:pt x="8" y="6"/>
                  </a:lnTo>
                  <a:lnTo>
                    <a:pt x="6" y="6"/>
                  </a:lnTo>
                  <a:lnTo>
                    <a:pt x="6" y="10"/>
                  </a:lnTo>
                  <a:lnTo>
                    <a:pt x="6" y="12"/>
                  </a:lnTo>
                  <a:lnTo>
                    <a:pt x="6" y="16"/>
                  </a:lnTo>
                  <a:lnTo>
                    <a:pt x="6" y="18"/>
                  </a:lnTo>
                  <a:lnTo>
                    <a:pt x="8" y="20"/>
                  </a:lnTo>
                  <a:lnTo>
                    <a:pt x="10" y="20"/>
                  </a:lnTo>
                  <a:lnTo>
                    <a:pt x="12" y="20"/>
                  </a:lnTo>
                  <a:lnTo>
                    <a:pt x="14" y="18"/>
                  </a:lnTo>
                  <a:lnTo>
                    <a:pt x="14" y="16"/>
                  </a:lnTo>
                  <a:lnTo>
                    <a:pt x="14" y="12"/>
                  </a:lnTo>
                  <a:close/>
                  <a:moveTo>
                    <a:pt x="46" y="34"/>
                  </a:moveTo>
                  <a:lnTo>
                    <a:pt x="46" y="34"/>
                  </a:lnTo>
                  <a:lnTo>
                    <a:pt x="44" y="38"/>
                  </a:lnTo>
                  <a:lnTo>
                    <a:pt x="42" y="42"/>
                  </a:lnTo>
                  <a:lnTo>
                    <a:pt x="40" y="44"/>
                  </a:lnTo>
                  <a:lnTo>
                    <a:pt x="36" y="46"/>
                  </a:lnTo>
                  <a:lnTo>
                    <a:pt x="32" y="46"/>
                  </a:lnTo>
                  <a:lnTo>
                    <a:pt x="28" y="42"/>
                  </a:lnTo>
                  <a:lnTo>
                    <a:pt x="26" y="40"/>
                  </a:lnTo>
                  <a:lnTo>
                    <a:pt x="26" y="34"/>
                  </a:lnTo>
                  <a:lnTo>
                    <a:pt x="26" y="30"/>
                  </a:lnTo>
                  <a:lnTo>
                    <a:pt x="28" y="26"/>
                  </a:lnTo>
                  <a:lnTo>
                    <a:pt x="32" y="24"/>
                  </a:lnTo>
                  <a:lnTo>
                    <a:pt x="36" y="22"/>
                  </a:lnTo>
                  <a:lnTo>
                    <a:pt x="40" y="24"/>
                  </a:lnTo>
                  <a:lnTo>
                    <a:pt x="44" y="26"/>
                  </a:lnTo>
                  <a:lnTo>
                    <a:pt x="44" y="30"/>
                  </a:lnTo>
                  <a:lnTo>
                    <a:pt x="46" y="34"/>
                  </a:lnTo>
                  <a:close/>
                  <a:moveTo>
                    <a:pt x="40" y="34"/>
                  </a:moveTo>
                  <a:lnTo>
                    <a:pt x="40" y="34"/>
                  </a:lnTo>
                  <a:lnTo>
                    <a:pt x="40" y="32"/>
                  </a:lnTo>
                  <a:lnTo>
                    <a:pt x="40" y="28"/>
                  </a:lnTo>
                  <a:lnTo>
                    <a:pt x="38" y="28"/>
                  </a:lnTo>
                  <a:lnTo>
                    <a:pt x="36" y="26"/>
                  </a:lnTo>
                  <a:lnTo>
                    <a:pt x="34" y="28"/>
                  </a:lnTo>
                  <a:lnTo>
                    <a:pt x="32" y="28"/>
                  </a:lnTo>
                  <a:lnTo>
                    <a:pt x="32" y="30"/>
                  </a:lnTo>
                  <a:lnTo>
                    <a:pt x="32" y="34"/>
                  </a:lnTo>
                  <a:lnTo>
                    <a:pt x="32" y="38"/>
                  </a:lnTo>
                  <a:lnTo>
                    <a:pt x="32" y="40"/>
                  </a:lnTo>
                  <a:lnTo>
                    <a:pt x="34" y="42"/>
                  </a:lnTo>
                  <a:lnTo>
                    <a:pt x="36" y="42"/>
                  </a:lnTo>
                  <a:lnTo>
                    <a:pt x="38" y="42"/>
                  </a:lnTo>
                  <a:lnTo>
                    <a:pt x="40" y="40"/>
                  </a:lnTo>
                  <a:lnTo>
                    <a:pt x="40" y="38"/>
                  </a:lnTo>
                  <a:lnTo>
                    <a:pt x="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0" name="Freeform 225"/>
            <p:cNvSpPr>
              <a:spLocks/>
            </p:cNvSpPr>
            <p:nvPr/>
          </p:nvSpPr>
          <p:spPr bwMode="auto">
            <a:xfrm>
              <a:off x="2768" y="2140"/>
              <a:ext cx="26" cy="44"/>
            </a:xfrm>
            <a:custGeom>
              <a:avLst/>
              <a:gdLst>
                <a:gd name="T0" fmla="*/ 26 w 26"/>
                <a:gd name="T1" fmla="*/ 40 h 44"/>
                <a:gd name="T2" fmla="*/ 26 w 26"/>
                <a:gd name="T3" fmla="*/ 42 h 44"/>
                <a:gd name="T4" fmla="*/ 26 w 26"/>
                <a:gd name="T5" fmla="*/ 42 h 44"/>
                <a:gd name="T6" fmla="*/ 26 w 26"/>
                <a:gd name="T7" fmla="*/ 44 h 44"/>
                <a:gd name="T8" fmla="*/ 2 w 26"/>
                <a:gd name="T9" fmla="*/ 44 h 44"/>
                <a:gd name="T10" fmla="*/ 2 w 26"/>
                <a:gd name="T11" fmla="*/ 44 h 44"/>
                <a:gd name="T12" fmla="*/ 2 w 26"/>
                <a:gd name="T13" fmla="*/ 42 h 44"/>
                <a:gd name="T14" fmla="*/ 0 w 26"/>
                <a:gd name="T15" fmla="*/ 42 h 44"/>
                <a:gd name="T16" fmla="*/ 0 w 26"/>
                <a:gd name="T17" fmla="*/ 40 h 44"/>
                <a:gd name="T18" fmla="*/ 0 w 26"/>
                <a:gd name="T19" fmla="*/ 40 h 44"/>
                <a:gd name="T20" fmla="*/ 2 w 26"/>
                <a:gd name="T21" fmla="*/ 40 h 44"/>
                <a:gd name="T22" fmla="*/ 2 w 26"/>
                <a:gd name="T23" fmla="*/ 38 h 44"/>
                <a:gd name="T24" fmla="*/ 2 w 26"/>
                <a:gd name="T25" fmla="*/ 38 h 44"/>
                <a:gd name="T26" fmla="*/ 12 w 26"/>
                <a:gd name="T27" fmla="*/ 6 h 44"/>
                <a:gd name="T28" fmla="*/ 2 w 26"/>
                <a:gd name="T29" fmla="*/ 10 h 44"/>
                <a:gd name="T30" fmla="*/ 2 w 26"/>
                <a:gd name="T31" fmla="*/ 10 h 44"/>
                <a:gd name="T32" fmla="*/ 0 w 26"/>
                <a:gd name="T33" fmla="*/ 10 h 44"/>
                <a:gd name="T34" fmla="*/ 0 w 26"/>
                <a:gd name="T35" fmla="*/ 10 h 44"/>
                <a:gd name="T36" fmla="*/ 0 w 26"/>
                <a:gd name="T37" fmla="*/ 8 h 44"/>
                <a:gd name="T38" fmla="*/ 0 w 26"/>
                <a:gd name="T39" fmla="*/ 8 h 44"/>
                <a:gd name="T40" fmla="*/ 0 w 26"/>
                <a:gd name="T41" fmla="*/ 8 h 44"/>
                <a:gd name="T42" fmla="*/ 2 w 26"/>
                <a:gd name="T43" fmla="*/ 6 h 44"/>
                <a:gd name="T44" fmla="*/ 12 w 26"/>
                <a:gd name="T45" fmla="*/ 0 h 44"/>
                <a:gd name="T46" fmla="*/ 12 w 26"/>
                <a:gd name="T47" fmla="*/ 0 h 44"/>
                <a:gd name="T48" fmla="*/ 12 w 26"/>
                <a:gd name="T49" fmla="*/ 0 h 44"/>
                <a:gd name="T50" fmla="*/ 14 w 26"/>
                <a:gd name="T51" fmla="*/ 0 h 44"/>
                <a:gd name="T52" fmla="*/ 14 w 26"/>
                <a:gd name="T53" fmla="*/ 0 h 44"/>
                <a:gd name="T54" fmla="*/ 16 w 26"/>
                <a:gd name="T55" fmla="*/ 0 h 44"/>
                <a:gd name="T56" fmla="*/ 16 w 26"/>
                <a:gd name="T57" fmla="*/ 0 h 44"/>
                <a:gd name="T58" fmla="*/ 16 w 26"/>
                <a:gd name="T59" fmla="*/ 0 h 44"/>
                <a:gd name="T60" fmla="*/ 16 w 26"/>
                <a:gd name="T61" fmla="*/ 0 h 44"/>
                <a:gd name="T62" fmla="*/ 24 w 26"/>
                <a:gd name="T63" fmla="*/ 38 h 44"/>
                <a:gd name="T64" fmla="*/ 26 w 26"/>
                <a:gd name="T65" fmla="*/ 38 h 44"/>
                <a:gd name="T66" fmla="*/ 26 w 26"/>
                <a:gd name="T67" fmla="*/ 40 h 44"/>
                <a:gd name="T68" fmla="*/ 26 w 26"/>
                <a:gd name="T69" fmla="*/ 40 h 44"/>
                <a:gd name="T70" fmla="*/ 26 w 26"/>
                <a:gd name="T71" fmla="*/ 4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44">
                  <a:moveTo>
                    <a:pt x="26" y="40"/>
                  </a:moveTo>
                  <a:lnTo>
                    <a:pt x="26" y="40"/>
                  </a:lnTo>
                  <a:lnTo>
                    <a:pt x="26" y="42"/>
                  </a:lnTo>
                  <a:lnTo>
                    <a:pt x="26" y="44"/>
                  </a:lnTo>
                  <a:lnTo>
                    <a:pt x="24" y="44"/>
                  </a:lnTo>
                  <a:lnTo>
                    <a:pt x="2" y="44"/>
                  </a:lnTo>
                  <a:lnTo>
                    <a:pt x="2" y="42"/>
                  </a:lnTo>
                  <a:lnTo>
                    <a:pt x="0" y="42"/>
                  </a:lnTo>
                  <a:lnTo>
                    <a:pt x="0" y="40"/>
                  </a:lnTo>
                  <a:lnTo>
                    <a:pt x="2" y="40"/>
                  </a:lnTo>
                  <a:lnTo>
                    <a:pt x="2" y="38"/>
                  </a:lnTo>
                  <a:lnTo>
                    <a:pt x="12" y="38"/>
                  </a:lnTo>
                  <a:lnTo>
                    <a:pt x="12" y="6"/>
                  </a:lnTo>
                  <a:lnTo>
                    <a:pt x="2" y="10"/>
                  </a:lnTo>
                  <a:lnTo>
                    <a:pt x="0" y="10"/>
                  </a:lnTo>
                  <a:lnTo>
                    <a:pt x="0" y="8"/>
                  </a:lnTo>
                  <a:lnTo>
                    <a:pt x="2" y="6"/>
                  </a:lnTo>
                  <a:lnTo>
                    <a:pt x="12" y="0"/>
                  </a:lnTo>
                  <a:lnTo>
                    <a:pt x="14" y="0"/>
                  </a:lnTo>
                  <a:lnTo>
                    <a:pt x="16" y="0"/>
                  </a:lnTo>
                  <a:lnTo>
                    <a:pt x="16" y="38"/>
                  </a:lnTo>
                  <a:lnTo>
                    <a:pt x="24" y="38"/>
                  </a:lnTo>
                  <a:lnTo>
                    <a:pt x="26" y="38"/>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1" name="Freeform 226"/>
            <p:cNvSpPr>
              <a:spLocks noEditPoints="1"/>
            </p:cNvSpPr>
            <p:nvPr/>
          </p:nvSpPr>
          <p:spPr bwMode="auto">
            <a:xfrm>
              <a:off x="2804" y="2152"/>
              <a:ext cx="8" cy="32"/>
            </a:xfrm>
            <a:custGeom>
              <a:avLst/>
              <a:gdLst>
                <a:gd name="T0" fmla="*/ 8 w 8"/>
                <a:gd name="T1" fmla="*/ 4 h 32"/>
                <a:gd name="T2" fmla="*/ 6 w 8"/>
                <a:gd name="T3" fmla="*/ 6 h 32"/>
                <a:gd name="T4" fmla="*/ 6 w 8"/>
                <a:gd name="T5" fmla="*/ 8 h 32"/>
                <a:gd name="T6" fmla="*/ 6 w 8"/>
                <a:gd name="T7" fmla="*/ 8 h 32"/>
                <a:gd name="T8" fmla="*/ 4 w 8"/>
                <a:gd name="T9" fmla="*/ 8 h 32"/>
                <a:gd name="T10" fmla="*/ 2 w 8"/>
                <a:gd name="T11" fmla="*/ 8 h 32"/>
                <a:gd name="T12" fmla="*/ 0 w 8"/>
                <a:gd name="T13" fmla="*/ 8 h 32"/>
                <a:gd name="T14" fmla="*/ 0 w 8"/>
                <a:gd name="T15" fmla="*/ 6 h 32"/>
                <a:gd name="T16" fmla="*/ 0 w 8"/>
                <a:gd name="T17" fmla="*/ 4 h 32"/>
                <a:gd name="T18" fmla="*/ 0 w 8"/>
                <a:gd name="T19" fmla="*/ 2 h 32"/>
                <a:gd name="T20" fmla="*/ 0 w 8"/>
                <a:gd name="T21" fmla="*/ 2 h 32"/>
                <a:gd name="T22" fmla="*/ 2 w 8"/>
                <a:gd name="T23" fmla="*/ 0 h 32"/>
                <a:gd name="T24" fmla="*/ 4 w 8"/>
                <a:gd name="T25" fmla="*/ 0 h 32"/>
                <a:gd name="T26" fmla="*/ 6 w 8"/>
                <a:gd name="T27" fmla="*/ 0 h 32"/>
                <a:gd name="T28" fmla="*/ 6 w 8"/>
                <a:gd name="T29" fmla="*/ 2 h 32"/>
                <a:gd name="T30" fmla="*/ 6 w 8"/>
                <a:gd name="T31" fmla="*/ 2 h 32"/>
                <a:gd name="T32" fmla="*/ 8 w 8"/>
                <a:gd name="T33" fmla="*/ 4 h 32"/>
                <a:gd name="T34" fmla="*/ 8 w 8"/>
                <a:gd name="T35" fmla="*/ 28 h 32"/>
                <a:gd name="T36" fmla="*/ 6 w 8"/>
                <a:gd name="T37" fmla="*/ 30 h 32"/>
                <a:gd name="T38" fmla="*/ 6 w 8"/>
                <a:gd name="T39" fmla="*/ 30 h 32"/>
                <a:gd name="T40" fmla="*/ 6 w 8"/>
                <a:gd name="T41" fmla="*/ 32 h 32"/>
                <a:gd name="T42" fmla="*/ 4 w 8"/>
                <a:gd name="T43" fmla="*/ 32 h 32"/>
                <a:gd name="T44" fmla="*/ 2 w 8"/>
                <a:gd name="T45" fmla="*/ 32 h 32"/>
                <a:gd name="T46" fmla="*/ 0 w 8"/>
                <a:gd name="T47" fmla="*/ 30 h 32"/>
                <a:gd name="T48" fmla="*/ 0 w 8"/>
                <a:gd name="T49" fmla="*/ 30 h 32"/>
                <a:gd name="T50" fmla="*/ 0 w 8"/>
                <a:gd name="T51" fmla="*/ 28 h 32"/>
                <a:gd name="T52" fmla="*/ 0 w 8"/>
                <a:gd name="T53" fmla="*/ 26 h 32"/>
                <a:gd name="T54" fmla="*/ 0 w 8"/>
                <a:gd name="T55" fmla="*/ 24 h 32"/>
                <a:gd name="T56" fmla="*/ 2 w 8"/>
                <a:gd name="T57" fmla="*/ 24 h 32"/>
                <a:gd name="T58" fmla="*/ 4 w 8"/>
                <a:gd name="T59" fmla="*/ 24 h 32"/>
                <a:gd name="T60" fmla="*/ 6 w 8"/>
                <a:gd name="T61" fmla="*/ 24 h 32"/>
                <a:gd name="T62" fmla="*/ 6 w 8"/>
                <a:gd name="T63" fmla="*/ 24 h 32"/>
                <a:gd name="T64" fmla="*/ 6 w 8"/>
                <a:gd name="T65" fmla="*/ 26 h 32"/>
                <a:gd name="T66" fmla="*/ 8 w 8"/>
                <a:gd name="T67" fmla="*/ 28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2">
                  <a:moveTo>
                    <a:pt x="8" y="4"/>
                  </a:moveTo>
                  <a:lnTo>
                    <a:pt x="8" y="4"/>
                  </a:lnTo>
                  <a:lnTo>
                    <a:pt x="6" y="6"/>
                  </a:lnTo>
                  <a:lnTo>
                    <a:pt x="6" y="8"/>
                  </a:lnTo>
                  <a:lnTo>
                    <a:pt x="4" y="8"/>
                  </a:lnTo>
                  <a:lnTo>
                    <a:pt x="2" y="8"/>
                  </a:lnTo>
                  <a:lnTo>
                    <a:pt x="0" y="8"/>
                  </a:lnTo>
                  <a:lnTo>
                    <a:pt x="0" y="6"/>
                  </a:lnTo>
                  <a:lnTo>
                    <a:pt x="0" y="4"/>
                  </a:lnTo>
                  <a:lnTo>
                    <a:pt x="0" y="2"/>
                  </a:lnTo>
                  <a:lnTo>
                    <a:pt x="2" y="0"/>
                  </a:lnTo>
                  <a:lnTo>
                    <a:pt x="4" y="0"/>
                  </a:lnTo>
                  <a:lnTo>
                    <a:pt x="6" y="0"/>
                  </a:lnTo>
                  <a:lnTo>
                    <a:pt x="6" y="2"/>
                  </a:lnTo>
                  <a:lnTo>
                    <a:pt x="8" y="4"/>
                  </a:lnTo>
                  <a:close/>
                  <a:moveTo>
                    <a:pt x="8" y="28"/>
                  </a:moveTo>
                  <a:lnTo>
                    <a:pt x="8" y="28"/>
                  </a:lnTo>
                  <a:lnTo>
                    <a:pt x="6" y="30"/>
                  </a:lnTo>
                  <a:lnTo>
                    <a:pt x="6" y="32"/>
                  </a:lnTo>
                  <a:lnTo>
                    <a:pt x="4" y="32"/>
                  </a:lnTo>
                  <a:lnTo>
                    <a:pt x="2" y="32"/>
                  </a:lnTo>
                  <a:lnTo>
                    <a:pt x="0" y="30"/>
                  </a:lnTo>
                  <a:lnTo>
                    <a:pt x="0" y="28"/>
                  </a:lnTo>
                  <a:lnTo>
                    <a:pt x="0" y="26"/>
                  </a:lnTo>
                  <a:lnTo>
                    <a:pt x="0" y="24"/>
                  </a:lnTo>
                  <a:lnTo>
                    <a:pt x="2" y="24"/>
                  </a:lnTo>
                  <a:lnTo>
                    <a:pt x="4" y="24"/>
                  </a:lnTo>
                  <a:lnTo>
                    <a:pt x="6" y="24"/>
                  </a:lnTo>
                  <a:lnTo>
                    <a:pt x="6" y="26"/>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2" name="Freeform 227"/>
            <p:cNvSpPr>
              <a:spLocks/>
            </p:cNvSpPr>
            <p:nvPr/>
          </p:nvSpPr>
          <p:spPr bwMode="auto">
            <a:xfrm>
              <a:off x="2820" y="2138"/>
              <a:ext cx="28" cy="46"/>
            </a:xfrm>
            <a:custGeom>
              <a:avLst/>
              <a:gdLst>
                <a:gd name="T0" fmla="*/ 28 w 28"/>
                <a:gd name="T1" fmla="*/ 42 h 46"/>
                <a:gd name="T2" fmla="*/ 28 w 28"/>
                <a:gd name="T3" fmla="*/ 44 h 46"/>
                <a:gd name="T4" fmla="*/ 28 w 28"/>
                <a:gd name="T5" fmla="*/ 44 h 46"/>
                <a:gd name="T6" fmla="*/ 26 w 28"/>
                <a:gd name="T7" fmla="*/ 46 h 46"/>
                <a:gd name="T8" fmla="*/ 2 w 28"/>
                <a:gd name="T9" fmla="*/ 46 h 46"/>
                <a:gd name="T10" fmla="*/ 2 w 28"/>
                <a:gd name="T11" fmla="*/ 46 h 46"/>
                <a:gd name="T12" fmla="*/ 0 w 28"/>
                <a:gd name="T13" fmla="*/ 44 h 46"/>
                <a:gd name="T14" fmla="*/ 0 w 28"/>
                <a:gd name="T15" fmla="*/ 44 h 46"/>
                <a:gd name="T16" fmla="*/ 0 w 28"/>
                <a:gd name="T17" fmla="*/ 42 h 46"/>
                <a:gd name="T18" fmla="*/ 0 w 28"/>
                <a:gd name="T19" fmla="*/ 42 h 46"/>
                <a:gd name="T20" fmla="*/ 0 w 28"/>
                <a:gd name="T21" fmla="*/ 40 h 46"/>
                <a:gd name="T22" fmla="*/ 0 w 28"/>
                <a:gd name="T23" fmla="*/ 40 h 46"/>
                <a:gd name="T24" fmla="*/ 2 w 28"/>
                <a:gd name="T25" fmla="*/ 40 h 46"/>
                <a:gd name="T26" fmla="*/ 10 w 28"/>
                <a:gd name="T27" fmla="*/ 30 h 46"/>
                <a:gd name="T28" fmla="*/ 16 w 28"/>
                <a:gd name="T29" fmla="*/ 24 h 46"/>
                <a:gd name="T30" fmla="*/ 18 w 28"/>
                <a:gd name="T31" fmla="*/ 20 h 46"/>
                <a:gd name="T32" fmla="*/ 20 w 28"/>
                <a:gd name="T33" fmla="*/ 16 h 46"/>
                <a:gd name="T34" fmla="*/ 20 w 28"/>
                <a:gd name="T35" fmla="*/ 14 h 46"/>
                <a:gd name="T36" fmla="*/ 18 w 28"/>
                <a:gd name="T37" fmla="*/ 10 h 46"/>
                <a:gd name="T38" fmla="*/ 18 w 28"/>
                <a:gd name="T39" fmla="*/ 8 h 46"/>
                <a:gd name="T40" fmla="*/ 16 w 28"/>
                <a:gd name="T41" fmla="*/ 6 h 46"/>
                <a:gd name="T42" fmla="*/ 12 w 28"/>
                <a:gd name="T43" fmla="*/ 6 h 46"/>
                <a:gd name="T44" fmla="*/ 8 w 28"/>
                <a:gd name="T45" fmla="*/ 6 h 46"/>
                <a:gd name="T46" fmla="*/ 6 w 28"/>
                <a:gd name="T47" fmla="*/ 8 h 46"/>
                <a:gd name="T48" fmla="*/ 4 w 28"/>
                <a:gd name="T49" fmla="*/ 10 h 46"/>
                <a:gd name="T50" fmla="*/ 2 w 28"/>
                <a:gd name="T51" fmla="*/ 10 h 46"/>
                <a:gd name="T52" fmla="*/ 2 w 28"/>
                <a:gd name="T53" fmla="*/ 10 h 46"/>
                <a:gd name="T54" fmla="*/ 2 w 28"/>
                <a:gd name="T55" fmla="*/ 10 h 46"/>
                <a:gd name="T56" fmla="*/ 0 w 28"/>
                <a:gd name="T57" fmla="*/ 8 h 46"/>
                <a:gd name="T58" fmla="*/ 0 w 28"/>
                <a:gd name="T59" fmla="*/ 8 h 46"/>
                <a:gd name="T60" fmla="*/ 0 w 28"/>
                <a:gd name="T61" fmla="*/ 6 h 46"/>
                <a:gd name="T62" fmla="*/ 2 w 28"/>
                <a:gd name="T63" fmla="*/ 6 h 46"/>
                <a:gd name="T64" fmla="*/ 2 w 28"/>
                <a:gd name="T65" fmla="*/ 6 h 46"/>
                <a:gd name="T66" fmla="*/ 2 w 28"/>
                <a:gd name="T67" fmla="*/ 4 h 46"/>
                <a:gd name="T68" fmla="*/ 4 w 28"/>
                <a:gd name="T69" fmla="*/ 4 h 46"/>
                <a:gd name="T70" fmla="*/ 6 w 28"/>
                <a:gd name="T71" fmla="*/ 2 h 46"/>
                <a:gd name="T72" fmla="*/ 8 w 28"/>
                <a:gd name="T73" fmla="*/ 2 h 46"/>
                <a:gd name="T74" fmla="*/ 12 w 28"/>
                <a:gd name="T75" fmla="*/ 0 h 46"/>
                <a:gd name="T76" fmla="*/ 18 w 28"/>
                <a:gd name="T77" fmla="*/ 2 h 46"/>
                <a:gd name="T78" fmla="*/ 22 w 28"/>
                <a:gd name="T79" fmla="*/ 4 h 46"/>
                <a:gd name="T80" fmla="*/ 24 w 28"/>
                <a:gd name="T81" fmla="*/ 8 h 46"/>
                <a:gd name="T82" fmla="*/ 26 w 28"/>
                <a:gd name="T83" fmla="*/ 12 h 46"/>
                <a:gd name="T84" fmla="*/ 26 w 28"/>
                <a:gd name="T85" fmla="*/ 16 h 46"/>
                <a:gd name="T86" fmla="*/ 24 w 28"/>
                <a:gd name="T87" fmla="*/ 20 h 46"/>
                <a:gd name="T88" fmla="*/ 20 w 28"/>
                <a:gd name="T89" fmla="*/ 26 h 46"/>
                <a:gd name="T90" fmla="*/ 8 w 28"/>
                <a:gd name="T91" fmla="*/ 40 h 46"/>
                <a:gd name="T92" fmla="*/ 26 w 28"/>
                <a:gd name="T93" fmla="*/ 40 h 46"/>
                <a:gd name="T94" fmla="*/ 26 w 28"/>
                <a:gd name="T95" fmla="*/ 40 h 46"/>
                <a:gd name="T96" fmla="*/ 28 w 28"/>
                <a:gd name="T97" fmla="*/ 40 h 46"/>
                <a:gd name="T98" fmla="*/ 28 w 28"/>
                <a:gd name="T99" fmla="*/ 42 h 46"/>
                <a:gd name="T100" fmla="*/ 28 w 28"/>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46">
                  <a:moveTo>
                    <a:pt x="28" y="42"/>
                  </a:moveTo>
                  <a:lnTo>
                    <a:pt x="28" y="42"/>
                  </a:lnTo>
                  <a:lnTo>
                    <a:pt x="28" y="44"/>
                  </a:lnTo>
                  <a:lnTo>
                    <a:pt x="26" y="46"/>
                  </a:lnTo>
                  <a:lnTo>
                    <a:pt x="2" y="46"/>
                  </a:lnTo>
                  <a:lnTo>
                    <a:pt x="0" y="44"/>
                  </a:lnTo>
                  <a:lnTo>
                    <a:pt x="0" y="42"/>
                  </a:lnTo>
                  <a:lnTo>
                    <a:pt x="0" y="40"/>
                  </a:lnTo>
                  <a:lnTo>
                    <a:pt x="2" y="40"/>
                  </a:lnTo>
                  <a:lnTo>
                    <a:pt x="10" y="30"/>
                  </a:lnTo>
                  <a:lnTo>
                    <a:pt x="16" y="24"/>
                  </a:lnTo>
                  <a:lnTo>
                    <a:pt x="18" y="20"/>
                  </a:lnTo>
                  <a:lnTo>
                    <a:pt x="20" y="16"/>
                  </a:lnTo>
                  <a:lnTo>
                    <a:pt x="20" y="14"/>
                  </a:lnTo>
                  <a:lnTo>
                    <a:pt x="18" y="10"/>
                  </a:lnTo>
                  <a:lnTo>
                    <a:pt x="18" y="8"/>
                  </a:lnTo>
                  <a:lnTo>
                    <a:pt x="16" y="6"/>
                  </a:lnTo>
                  <a:lnTo>
                    <a:pt x="12" y="6"/>
                  </a:lnTo>
                  <a:lnTo>
                    <a:pt x="8" y="6"/>
                  </a:lnTo>
                  <a:lnTo>
                    <a:pt x="6" y="8"/>
                  </a:lnTo>
                  <a:lnTo>
                    <a:pt x="4" y="10"/>
                  </a:lnTo>
                  <a:lnTo>
                    <a:pt x="2" y="10"/>
                  </a:lnTo>
                  <a:lnTo>
                    <a:pt x="0" y="8"/>
                  </a:lnTo>
                  <a:lnTo>
                    <a:pt x="0" y="6"/>
                  </a:lnTo>
                  <a:lnTo>
                    <a:pt x="2" y="6"/>
                  </a:lnTo>
                  <a:lnTo>
                    <a:pt x="2" y="4"/>
                  </a:lnTo>
                  <a:lnTo>
                    <a:pt x="4" y="4"/>
                  </a:lnTo>
                  <a:lnTo>
                    <a:pt x="6" y="2"/>
                  </a:lnTo>
                  <a:lnTo>
                    <a:pt x="8" y="2"/>
                  </a:lnTo>
                  <a:lnTo>
                    <a:pt x="12" y="0"/>
                  </a:lnTo>
                  <a:lnTo>
                    <a:pt x="18" y="2"/>
                  </a:lnTo>
                  <a:lnTo>
                    <a:pt x="22" y="4"/>
                  </a:lnTo>
                  <a:lnTo>
                    <a:pt x="24" y="8"/>
                  </a:lnTo>
                  <a:lnTo>
                    <a:pt x="26" y="12"/>
                  </a:lnTo>
                  <a:lnTo>
                    <a:pt x="26" y="16"/>
                  </a:lnTo>
                  <a:lnTo>
                    <a:pt x="24" y="20"/>
                  </a:lnTo>
                  <a:lnTo>
                    <a:pt x="20" y="26"/>
                  </a:lnTo>
                  <a:lnTo>
                    <a:pt x="14" y="34"/>
                  </a:lnTo>
                  <a:lnTo>
                    <a:pt x="8" y="40"/>
                  </a:lnTo>
                  <a:lnTo>
                    <a:pt x="26" y="40"/>
                  </a:lnTo>
                  <a:lnTo>
                    <a:pt x="28" y="40"/>
                  </a:lnTo>
                  <a:lnTo>
                    <a:pt x="2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3" name="Freeform 228"/>
            <p:cNvSpPr>
              <a:spLocks/>
            </p:cNvSpPr>
            <p:nvPr/>
          </p:nvSpPr>
          <p:spPr bwMode="auto">
            <a:xfrm>
              <a:off x="2854" y="2138"/>
              <a:ext cx="28" cy="46"/>
            </a:xfrm>
            <a:custGeom>
              <a:avLst/>
              <a:gdLst>
                <a:gd name="T0" fmla="*/ 28 w 28"/>
                <a:gd name="T1" fmla="*/ 38 h 46"/>
                <a:gd name="T2" fmla="*/ 24 w 28"/>
                <a:gd name="T3" fmla="*/ 42 h 46"/>
                <a:gd name="T4" fmla="*/ 12 w 28"/>
                <a:gd name="T5" fmla="*/ 46 h 46"/>
                <a:gd name="T6" fmla="*/ 8 w 28"/>
                <a:gd name="T7" fmla="*/ 46 h 46"/>
                <a:gd name="T8" fmla="*/ 2 w 28"/>
                <a:gd name="T9" fmla="*/ 44 h 46"/>
                <a:gd name="T10" fmla="*/ 2 w 28"/>
                <a:gd name="T11" fmla="*/ 42 h 46"/>
                <a:gd name="T12" fmla="*/ 0 w 28"/>
                <a:gd name="T13" fmla="*/ 42 h 46"/>
                <a:gd name="T14" fmla="*/ 0 w 28"/>
                <a:gd name="T15" fmla="*/ 42 h 46"/>
                <a:gd name="T16" fmla="*/ 0 w 28"/>
                <a:gd name="T17" fmla="*/ 38 h 46"/>
                <a:gd name="T18" fmla="*/ 2 w 28"/>
                <a:gd name="T19" fmla="*/ 38 h 46"/>
                <a:gd name="T20" fmla="*/ 6 w 28"/>
                <a:gd name="T21" fmla="*/ 40 h 46"/>
                <a:gd name="T22" fmla="*/ 8 w 28"/>
                <a:gd name="T23" fmla="*/ 40 h 46"/>
                <a:gd name="T24" fmla="*/ 16 w 28"/>
                <a:gd name="T25" fmla="*/ 40 h 46"/>
                <a:gd name="T26" fmla="*/ 20 w 28"/>
                <a:gd name="T27" fmla="*/ 38 h 46"/>
                <a:gd name="T28" fmla="*/ 22 w 28"/>
                <a:gd name="T29" fmla="*/ 34 h 46"/>
                <a:gd name="T30" fmla="*/ 22 w 28"/>
                <a:gd name="T31" fmla="*/ 30 h 46"/>
                <a:gd name="T32" fmla="*/ 16 w 28"/>
                <a:gd name="T33" fmla="*/ 26 h 46"/>
                <a:gd name="T34" fmla="*/ 6 w 28"/>
                <a:gd name="T35" fmla="*/ 26 h 46"/>
                <a:gd name="T36" fmla="*/ 6 w 28"/>
                <a:gd name="T37" fmla="*/ 26 h 46"/>
                <a:gd name="T38" fmla="*/ 6 w 28"/>
                <a:gd name="T39" fmla="*/ 24 h 46"/>
                <a:gd name="T40" fmla="*/ 6 w 28"/>
                <a:gd name="T41" fmla="*/ 22 h 46"/>
                <a:gd name="T42" fmla="*/ 6 w 28"/>
                <a:gd name="T43" fmla="*/ 22 h 46"/>
                <a:gd name="T44" fmla="*/ 6 w 28"/>
                <a:gd name="T45" fmla="*/ 20 h 46"/>
                <a:gd name="T46" fmla="*/ 10 w 28"/>
                <a:gd name="T47" fmla="*/ 20 h 46"/>
                <a:gd name="T48" fmla="*/ 18 w 28"/>
                <a:gd name="T49" fmla="*/ 18 h 46"/>
                <a:gd name="T50" fmla="*/ 20 w 28"/>
                <a:gd name="T51" fmla="*/ 16 h 46"/>
                <a:gd name="T52" fmla="*/ 20 w 28"/>
                <a:gd name="T53" fmla="*/ 10 h 46"/>
                <a:gd name="T54" fmla="*/ 18 w 28"/>
                <a:gd name="T55" fmla="*/ 8 h 46"/>
                <a:gd name="T56" fmla="*/ 12 w 28"/>
                <a:gd name="T57" fmla="*/ 6 h 46"/>
                <a:gd name="T58" fmla="*/ 10 w 28"/>
                <a:gd name="T59" fmla="*/ 6 h 46"/>
                <a:gd name="T60" fmla="*/ 4 w 28"/>
                <a:gd name="T61" fmla="*/ 8 h 46"/>
                <a:gd name="T62" fmla="*/ 2 w 28"/>
                <a:gd name="T63" fmla="*/ 10 h 46"/>
                <a:gd name="T64" fmla="*/ 2 w 28"/>
                <a:gd name="T65" fmla="*/ 10 h 46"/>
                <a:gd name="T66" fmla="*/ 2 w 28"/>
                <a:gd name="T67" fmla="*/ 8 h 46"/>
                <a:gd name="T68" fmla="*/ 2 w 28"/>
                <a:gd name="T69" fmla="*/ 6 h 46"/>
                <a:gd name="T70" fmla="*/ 2 w 28"/>
                <a:gd name="T71" fmla="*/ 6 h 46"/>
                <a:gd name="T72" fmla="*/ 2 w 28"/>
                <a:gd name="T73" fmla="*/ 4 h 46"/>
                <a:gd name="T74" fmla="*/ 4 w 28"/>
                <a:gd name="T75" fmla="*/ 4 h 46"/>
                <a:gd name="T76" fmla="*/ 10 w 28"/>
                <a:gd name="T77" fmla="*/ 2 h 46"/>
                <a:gd name="T78" fmla="*/ 14 w 28"/>
                <a:gd name="T79" fmla="*/ 0 h 46"/>
                <a:gd name="T80" fmla="*/ 22 w 28"/>
                <a:gd name="T81" fmla="*/ 4 h 46"/>
                <a:gd name="T82" fmla="*/ 26 w 28"/>
                <a:gd name="T83" fmla="*/ 8 h 46"/>
                <a:gd name="T84" fmla="*/ 26 w 28"/>
                <a:gd name="T85" fmla="*/ 16 h 46"/>
                <a:gd name="T86" fmla="*/ 24 w 28"/>
                <a:gd name="T87" fmla="*/ 18 h 46"/>
                <a:gd name="T88" fmla="*/ 18 w 28"/>
                <a:gd name="T89" fmla="*/ 22 h 46"/>
                <a:gd name="T90" fmla="*/ 22 w 28"/>
                <a:gd name="T91" fmla="*/ 24 h 46"/>
                <a:gd name="T92" fmla="*/ 26 w 28"/>
                <a:gd name="T93" fmla="*/ 26 h 46"/>
                <a:gd name="T94" fmla="*/ 28 w 28"/>
                <a:gd name="T95" fmla="*/ 3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46">
                  <a:moveTo>
                    <a:pt x="28" y="32"/>
                  </a:moveTo>
                  <a:lnTo>
                    <a:pt x="28" y="32"/>
                  </a:lnTo>
                  <a:lnTo>
                    <a:pt x="28" y="38"/>
                  </a:lnTo>
                  <a:lnTo>
                    <a:pt x="24" y="42"/>
                  </a:lnTo>
                  <a:lnTo>
                    <a:pt x="20" y="46"/>
                  </a:lnTo>
                  <a:lnTo>
                    <a:pt x="12" y="46"/>
                  </a:lnTo>
                  <a:lnTo>
                    <a:pt x="8" y="46"/>
                  </a:lnTo>
                  <a:lnTo>
                    <a:pt x="6" y="44"/>
                  </a:lnTo>
                  <a:lnTo>
                    <a:pt x="2" y="44"/>
                  </a:lnTo>
                  <a:lnTo>
                    <a:pt x="2" y="42"/>
                  </a:lnTo>
                  <a:lnTo>
                    <a:pt x="0" y="42"/>
                  </a:lnTo>
                  <a:lnTo>
                    <a:pt x="0" y="40"/>
                  </a:lnTo>
                  <a:lnTo>
                    <a:pt x="0" y="38"/>
                  </a:lnTo>
                  <a:lnTo>
                    <a:pt x="2" y="38"/>
                  </a:lnTo>
                  <a:lnTo>
                    <a:pt x="6" y="40"/>
                  </a:lnTo>
                  <a:lnTo>
                    <a:pt x="8" y="40"/>
                  </a:lnTo>
                  <a:lnTo>
                    <a:pt x="12" y="42"/>
                  </a:lnTo>
                  <a:lnTo>
                    <a:pt x="16" y="40"/>
                  </a:lnTo>
                  <a:lnTo>
                    <a:pt x="20" y="38"/>
                  </a:lnTo>
                  <a:lnTo>
                    <a:pt x="22" y="36"/>
                  </a:lnTo>
                  <a:lnTo>
                    <a:pt x="22" y="34"/>
                  </a:lnTo>
                  <a:lnTo>
                    <a:pt x="22" y="30"/>
                  </a:lnTo>
                  <a:lnTo>
                    <a:pt x="20" y="28"/>
                  </a:lnTo>
                  <a:lnTo>
                    <a:pt x="16" y="26"/>
                  </a:lnTo>
                  <a:lnTo>
                    <a:pt x="10" y="26"/>
                  </a:lnTo>
                  <a:lnTo>
                    <a:pt x="6" y="26"/>
                  </a:lnTo>
                  <a:lnTo>
                    <a:pt x="6" y="24"/>
                  </a:lnTo>
                  <a:lnTo>
                    <a:pt x="6" y="22"/>
                  </a:lnTo>
                  <a:lnTo>
                    <a:pt x="6" y="20"/>
                  </a:lnTo>
                  <a:lnTo>
                    <a:pt x="10" y="20"/>
                  </a:lnTo>
                  <a:lnTo>
                    <a:pt x="14" y="20"/>
                  </a:lnTo>
                  <a:lnTo>
                    <a:pt x="18" y="18"/>
                  </a:lnTo>
                  <a:lnTo>
                    <a:pt x="20" y="16"/>
                  </a:lnTo>
                  <a:lnTo>
                    <a:pt x="20" y="12"/>
                  </a:lnTo>
                  <a:lnTo>
                    <a:pt x="20" y="10"/>
                  </a:lnTo>
                  <a:lnTo>
                    <a:pt x="18" y="8"/>
                  </a:lnTo>
                  <a:lnTo>
                    <a:pt x="16" y="6"/>
                  </a:lnTo>
                  <a:lnTo>
                    <a:pt x="12" y="6"/>
                  </a:lnTo>
                  <a:lnTo>
                    <a:pt x="10" y="6"/>
                  </a:lnTo>
                  <a:lnTo>
                    <a:pt x="6" y="8"/>
                  </a:lnTo>
                  <a:lnTo>
                    <a:pt x="4" y="8"/>
                  </a:lnTo>
                  <a:lnTo>
                    <a:pt x="2" y="10"/>
                  </a:lnTo>
                  <a:lnTo>
                    <a:pt x="2" y="8"/>
                  </a:lnTo>
                  <a:lnTo>
                    <a:pt x="2" y="6"/>
                  </a:lnTo>
                  <a:lnTo>
                    <a:pt x="2" y="4"/>
                  </a:lnTo>
                  <a:lnTo>
                    <a:pt x="4" y="4"/>
                  </a:lnTo>
                  <a:lnTo>
                    <a:pt x="6" y="2"/>
                  </a:lnTo>
                  <a:lnTo>
                    <a:pt x="10" y="2"/>
                  </a:lnTo>
                  <a:lnTo>
                    <a:pt x="14" y="0"/>
                  </a:lnTo>
                  <a:lnTo>
                    <a:pt x="20" y="2"/>
                  </a:lnTo>
                  <a:lnTo>
                    <a:pt x="22" y="4"/>
                  </a:lnTo>
                  <a:lnTo>
                    <a:pt x="26" y="8"/>
                  </a:lnTo>
                  <a:lnTo>
                    <a:pt x="26" y="12"/>
                  </a:lnTo>
                  <a:lnTo>
                    <a:pt x="26" y="16"/>
                  </a:lnTo>
                  <a:lnTo>
                    <a:pt x="24" y="18"/>
                  </a:lnTo>
                  <a:lnTo>
                    <a:pt x="22" y="22"/>
                  </a:lnTo>
                  <a:lnTo>
                    <a:pt x="18" y="22"/>
                  </a:lnTo>
                  <a:lnTo>
                    <a:pt x="22" y="24"/>
                  </a:lnTo>
                  <a:lnTo>
                    <a:pt x="26" y="26"/>
                  </a:lnTo>
                  <a:lnTo>
                    <a:pt x="28" y="28"/>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4" name="Freeform 229"/>
            <p:cNvSpPr>
              <a:spLocks noEditPoints="1"/>
            </p:cNvSpPr>
            <p:nvPr/>
          </p:nvSpPr>
          <p:spPr bwMode="auto">
            <a:xfrm>
              <a:off x="2908" y="2140"/>
              <a:ext cx="26" cy="44"/>
            </a:xfrm>
            <a:custGeom>
              <a:avLst/>
              <a:gdLst>
                <a:gd name="T0" fmla="*/ 26 w 26"/>
                <a:gd name="T1" fmla="*/ 12 h 44"/>
                <a:gd name="T2" fmla="*/ 26 w 26"/>
                <a:gd name="T3" fmla="*/ 18 h 44"/>
                <a:gd name="T4" fmla="*/ 22 w 26"/>
                <a:gd name="T5" fmla="*/ 22 h 44"/>
                <a:gd name="T6" fmla="*/ 18 w 26"/>
                <a:gd name="T7" fmla="*/ 26 h 44"/>
                <a:gd name="T8" fmla="*/ 6 w 26"/>
                <a:gd name="T9" fmla="*/ 26 h 44"/>
                <a:gd name="T10" fmla="*/ 6 w 26"/>
                <a:gd name="T11" fmla="*/ 42 h 44"/>
                <a:gd name="T12" fmla="*/ 6 w 26"/>
                <a:gd name="T13" fmla="*/ 42 h 44"/>
                <a:gd name="T14" fmla="*/ 4 w 26"/>
                <a:gd name="T15" fmla="*/ 44 h 44"/>
                <a:gd name="T16" fmla="*/ 4 w 26"/>
                <a:gd name="T17" fmla="*/ 44 h 44"/>
                <a:gd name="T18" fmla="*/ 2 w 26"/>
                <a:gd name="T19" fmla="*/ 44 h 44"/>
                <a:gd name="T20" fmla="*/ 2 w 26"/>
                <a:gd name="T21" fmla="*/ 44 h 44"/>
                <a:gd name="T22" fmla="*/ 0 w 26"/>
                <a:gd name="T23" fmla="*/ 44 h 44"/>
                <a:gd name="T24" fmla="*/ 0 w 26"/>
                <a:gd name="T25" fmla="*/ 42 h 44"/>
                <a:gd name="T26" fmla="*/ 0 w 26"/>
                <a:gd name="T27" fmla="*/ 2 h 44"/>
                <a:gd name="T28" fmla="*/ 0 w 26"/>
                <a:gd name="T29" fmla="*/ 0 h 44"/>
                <a:gd name="T30" fmla="*/ 2 w 26"/>
                <a:gd name="T31" fmla="*/ 0 h 44"/>
                <a:gd name="T32" fmla="*/ 12 w 26"/>
                <a:gd name="T33" fmla="*/ 0 h 44"/>
                <a:gd name="T34" fmla="*/ 14 w 26"/>
                <a:gd name="T35" fmla="*/ 0 h 44"/>
                <a:gd name="T36" fmla="*/ 18 w 26"/>
                <a:gd name="T37" fmla="*/ 0 h 44"/>
                <a:gd name="T38" fmla="*/ 20 w 26"/>
                <a:gd name="T39" fmla="*/ 2 h 44"/>
                <a:gd name="T40" fmla="*/ 24 w 26"/>
                <a:gd name="T41" fmla="*/ 4 h 44"/>
                <a:gd name="T42" fmla="*/ 26 w 26"/>
                <a:gd name="T43" fmla="*/ 8 h 44"/>
                <a:gd name="T44" fmla="*/ 26 w 26"/>
                <a:gd name="T45" fmla="*/ 12 h 44"/>
                <a:gd name="T46" fmla="*/ 20 w 26"/>
                <a:gd name="T47" fmla="*/ 12 h 44"/>
                <a:gd name="T48" fmla="*/ 20 w 26"/>
                <a:gd name="T49" fmla="*/ 8 h 44"/>
                <a:gd name="T50" fmla="*/ 16 w 26"/>
                <a:gd name="T51" fmla="*/ 6 h 44"/>
                <a:gd name="T52" fmla="*/ 14 w 26"/>
                <a:gd name="T53" fmla="*/ 4 h 44"/>
                <a:gd name="T54" fmla="*/ 6 w 26"/>
                <a:gd name="T55" fmla="*/ 4 h 44"/>
                <a:gd name="T56" fmla="*/ 10 w 26"/>
                <a:gd name="T57" fmla="*/ 22 h 44"/>
                <a:gd name="T58" fmla="*/ 16 w 26"/>
                <a:gd name="T59" fmla="*/ 22 h 44"/>
                <a:gd name="T60" fmla="*/ 18 w 26"/>
                <a:gd name="T61" fmla="*/ 20 h 44"/>
                <a:gd name="T62" fmla="*/ 20 w 26"/>
                <a:gd name="T63" fmla="*/ 16 h 44"/>
                <a:gd name="T64" fmla="*/ 20 w 26"/>
                <a:gd name="T65" fmla="*/ 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44">
                  <a:moveTo>
                    <a:pt x="26" y="12"/>
                  </a:moveTo>
                  <a:lnTo>
                    <a:pt x="26" y="12"/>
                  </a:lnTo>
                  <a:lnTo>
                    <a:pt x="26" y="18"/>
                  </a:lnTo>
                  <a:lnTo>
                    <a:pt x="22" y="22"/>
                  </a:lnTo>
                  <a:lnTo>
                    <a:pt x="18" y="26"/>
                  </a:lnTo>
                  <a:lnTo>
                    <a:pt x="10" y="26"/>
                  </a:lnTo>
                  <a:lnTo>
                    <a:pt x="6" y="26"/>
                  </a:lnTo>
                  <a:lnTo>
                    <a:pt x="6" y="42"/>
                  </a:lnTo>
                  <a:lnTo>
                    <a:pt x="4" y="44"/>
                  </a:lnTo>
                  <a:lnTo>
                    <a:pt x="2" y="44"/>
                  </a:lnTo>
                  <a:lnTo>
                    <a:pt x="0" y="44"/>
                  </a:lnTo>
                  <a:lnTo>
                    <a:pt x="0" y="42"/>
                  </a:lnTo>
                  <a:lnTo>
                    <a:pt x="0" y="2"/>
                  </a:lnTo>
                  <a:lnTo>
                    <a:pt x="0" y="0"/>
                  </a:lnTo>
                  <a:lnTo>
                    <a:pt x="2" y="0"/>
                  </a:lnTo>
                  <a:lnTo>
                    <a:pt x="12" y="0"/>
                  </a:lnTo>
                  <a:lnTo>
                    <a:pt x="14" y="0"/>
                  </a:lnTo>
                  <a:lnTo>
                    <a:pt x="18" y="0"/>
                  </a:lnTo>
                  <a:lnTo>
                    <a:pt x="20" y="2"/>
                  </a:lnTo>
                  <a:lnTo>
                    <a:pt x="24" y="4"/>
                  </a:lnTo>
                  <a:lnTo>
                    <a:pt x="26" y="8"/>
                  </a:lnTo>
                  <a:lnTo>
                    <a:pt x="26" y="12"/>
                  </a:lnTo>
                  <a:close/>
                  <a:moveTo>
                    <a:pt x="20" y="12"/>
                  </a:moveTo>
                  <a:lnTo>
                    <a:pt x="20" y="12"/>
                  </a:lnTo>
                  <a:lnTo>
                    <a:pt x="20" y="8"/>
                  </a:lnTo>
                  <a:lnTo>
                    <a:pt x="16" y="6"/>
                  </a:lnTo>
                  <a:lnTo>
                    <a:pt x="14" y="4"/>
                  </a:lnTo>
                  <a:lnTo>
                    <a:pt x="10" y="4"/>
                  </a:lnTo>
                  <a:lnTo>
                    <a:pt x="6" y="4"/>
                  </a:lnTo>
                  <a:lnTo>
                    <a:pt x="6" y="22"/>
                  </a:lnTo>
                  <a:lnTo>
                    <a:pt x="10" y="22"/>
                  </a:lnTo>
                  <a:lnTo>
                    <a:pt x="16" y="22"/>
                  </a:lnTo>
                  <a:lnTo>
                    <a:pt x="18" y="20"/>
                  </a:lnTo>
                  <a:lnTo>
                    <a:pt x="20" y="16"/>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5" name="Freeform 230"/>
            <p:cNvSpPr>
              <a:spLocks/>
            </p:cNvSpPr>
            <p:nvPr/>
          </p:nvSpPr>
          <p:spPr bwMode="auto">
            <a:xfrm>
              <a:off x="2944" y="2140"/>
              <a:ext cx="46" cy="44"/>
            </a:xfrm>
            <a:custGeom>
              <a:avLst/>
              <a:gdLst>
                <a:gd name="T0" fmla="*/ 46 w 46"/>
                <a:gd name="T1" fmla="*/ 42 h 44"/>
                <a:gd name="T2" fmla="*/ 46 w 46"/>
                <a:gd name="T3" fmla="*/ 42 h 44"/>
                <a:gd name="T4" fmla="*/ 46 w 46"/>
                <a:gd name="T5" fmla="*/ 44 h 44"/>
                <a:gd name="T6" fmla="*/ 46 w 46"/>
                <a:gd name="T7" fmla="*/ 44 h 44"/>
                <a:gd name="T8" fmla="*/ 44 w 46"/>
                <a:gd name="T9" fmla="*/ 44 h 44"/>
                <a:gd name="T10" fmla="*/ 42 w 46"/>
                <a:gd name="T11" fmla="*/ 44 h 44"/>
                <a:gd name="T12" fmla="*/ 42 w 46"/>
                <a:gd name="T13" fmla="*/ 44 h 44"/>
                <a:gd name="T14" fmla="*/ 42 w 46"/>
                <a:gd name="T15" fmla="*/ 42 h 44"/>
                <a:gd name="T16" fmla="*/ 42 w 46"/>
                <a:gd name="T17" fmla="*/ 4 h 44"/>
                <a:gd name="T18" fmla="*/ 26 w 46"/>
                <a:gd name="T19" fmla="*/ 42 h 44"/>
                <a:gd name="T20" fmla="*/ 26 w 46"/>
                <a:gd name="T21" fmla="*/ 42 h 44"/>
                <a:gd name="T22" fmla="*/ 24 w 46"/>
                <a:gd name="T23" fmla="*/ 44 h 44"/>
                <a:gd name="T24" fmla="*/ 24 w 46"/>
                <a:gd name="T25" fmla="*/ 44 h 44"/>
                <a:gd name="T26" fmla="*/ 22 w 46"/>
                <a:gd name="T27" fmla="*/ 44 h 44"/>
                <a:gd name="T28" fmla="*/ 22 w 46"/>
                <a:gd name="T29" fmla="*/ 44 h 44"/>
                <a:gd name="T30" fmla="*/ 20 w 46"/>
                <a:gd name="T31" fmla="*/ 44 h 44"/>
                <a:gd name="T32" fmla="*/ 20 w 46"/>
                <a:gd name="T33" fmla="*/ 42 h 44"/>
                <a:gd name="T34" fmla="*/ 20 w 46"/>
                <a:gd name="T35" fmla="*/ 42 h 44"/>
                <a:gd name="T36" fmla="*/ 6 w 46"/>
                <a:gd name="T37" fmla="*/ 4 h 44"/>
                <a:gd name="T38" fmla="*/ 6 w 46"/>
                <a:gd name="T39" fmla="*/ 42 h 44"/>
                <a:gd name="T40" fmla="*/ 6 w 46"/>
                <a:gd name="T41" fmla="*/ 42 h 44"/>
                <a:gd name="T42" fmla="*/ 4 w 46"/>
                <a:gd name="T43" fmla="*/ 44 h 44"/>
                <a:gd name="T44" fmla="*/ 4 w 46"/>
                <a:gd name="T45" fmla="*/ 44 h 44"/>
                <a:gd name="T46" fmla="*/ 2 w 46"/>
                <a:gd name="T47" fmla="*/ 44 h 44"/>
                <a:gd name="T48" fmla="*/ 0 w 46"/>
                <a:gd name="T49" fmla="*/ 44 h 44"/>
                <a:gd name="T50" fmla="*/ 0 w 46"/>
                <a:gd name="T51" fmla="*/ 44 h 44"/>
                <a:gd name="T52" fmla="*/ 0 w 46"/>
                <a:gd name="T53" fmla="*/ 42 h 44"/>
                <a:gd name="T54" fmla="*/ 0 w 46"/>
                <a:gd name="T55" fmla="*/ 2 h 44"/>
                <a:gd name="T56" fmla="*/ 0 w 46"/>
                <a:gd name="T57" fmla="*/ 0 h 44"/>
                <a:gd name="T58" fmla="*/ 2 w 46"/>
                <a:gd name="T59" fmla="*/ 0 h 44"/>
                <a:gd name="T60" fmla="*/ 6 w 46"/>
                <a:gd name="T61" fmla="*/ 0 h 44"/>
                <a:gd name="T62" fmla="*/ 8 w 46"/>
                <a:gd name="T63" fmla="*/ 0 h 44"/>
                <a:gd name="T64" fmla="*/ 8 w 46"/>
                <a:gd name="T65" fmla="*/ 0 h 44"/>
                <a:gd name="T66" fmla="*/ 10 w 46"/>
                <a:gd name="T67" fmla="*/ 2 h 44"/>
                <a:gd name="T68" fmla="*/ 22 w 46"/>
                <a:gd name="T69" fmla="*/ 34 h 44"/>
                <a:gd name="T70" fmla="*/ 36 w 46"/>
                <a:gd name="T71" fmla="*/ 4 h 44"/>
                <a:gd name="T72" fmla="*/ 36 w 46"/>
                <a:gd name="T73" fmla="*/ 2 h 44"/>
                <a:gd name="T74" fmla="*/ 38 w 46"/>
                <a:gd name="T75" fmla="*/ 0 h 44"/>
                <a:gd name="T76" fmla="*/ 40 w 46"/>
                <a:gd name="T77" fmla="*/ 0 h 44"/>
                <a:gd name="T78" fmla="*/ 40 w 46"/>
                <a:gd name="T79" fmla="*/ 0 h 44"/>
                <a:gd name="T80" fmla="*/ 44 w 46"/>
                <a:gd name="T81" fmla="*/ 0 h 44"/>
                <a:gd name="T82" fmla="*/ 46 w 46"/>
                <a:gd name="T83" fmla="*/ 0 h 44"/>
                <a:gd name="T84" fmla="*/ 46 w 46"/>
                <a:gd name="T85" fmla="*/ 0 h 44"/>
                <a:gd name="T86" fmla="*/ 46 w 46"/>
                <a:gd name="T87" fmla="*/ 2 h 44"/>
                <a:gd name="T88" fmla="*/ 46 w 46"/>
                <a:gd name="T89" fmla="*/ 4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44">
                  <a:moveTo>
                    <a:pt x="46" y="42"/>
                  </a:moveTo>
                  <a:lnTo>
                    <a:pt x="46" y="42"/>
                  </a:lnTo>
                  <a:lnTo>
                    <a:pt x="46" y="44"/>
                  </a:lnTo>
                  <a:lnTo>
                    <a:pt x="44" y="44"/>
                  </a:lnTo>
                  <a:lnTo>
                    <a:pt x="42" y="44"/>
                  </a:lnTo>
                  <a:lnTo>
                    <a:pt x="42" y="42"/>
                  </a:lnTo>
                  <a:lnTo>
                    <a:pt x="42" y="4"/>
                  </a:lnTo>
                  <a:lnTo>
                    <a:pt x="40" y="4"/>
                  </a:lnTo>
                  <a:lnTo>
                    <a:pt x="26" y="42"/>
                  </a:lnTo>
                  <a:lnTo>
                    <a:pt x="24" y="44"/>
                  </a:lnTo>
                  <a:lnTo>
                    <a:pt x="22" y="44"/>
                  </a:lnTo>
                  <a:lnTo>
                    <a:pt x="20" y="44"/>
                  </a:lnTo>
                  <a:lnTo>
                    <a:pt x="20" y="42"/>
                  </a:lnTo>
                  <a:lnTo>
                    <a:pt x="6" y="4"/>
                  </a:lnTo>
                  <a:lnTo>
                    <a:pt x="6" y="42"/>
                  </a:lnTo>
                  <a:lnTo>
                    <a:pt x="4" y="44"/>
                  </a:lnTo>
                  <a:lnTo>
                    <a:pt x="2" y="44"/>
                  </a:lnTo>
                  <a:lnTo>
                    <a:pt x="0" y="44"/>
                  </a:lnTo>
                  <a:lnTo>
                    <a:pt x="0" y="42"/>
                  </a:lnTo>
                  <a:lnTo>
                    <a:pt x="0" y="2"/>
                  </a:lnTo>
                  <a:lnTo>
                    <a:pt x="0" y="0"/>
                  </a:lnTo>
                  <a:lnTo>
                    <a:pt x="2" y="0"/>
                  </a:lnTo>
                  <a:lnTo>
                    <a:pt x="6" y="0"/>
                  </a:lnTo>
                  <a:lnTo>
                    <a:pt x="8" y="0"/>
                  </a:lnTo>
                  <a:lnTo>
                    <a:pt x="10" y="2"/>
                  </a:lnTo>
                  <a:lnTo>
                    <a:pt x="10" y="4"/>
                  </a:lnTo>
                  <a:lnTo>
                    <a:pt x="22" y="34"/>
                  </a:lnTo>
                  <a:lnTo>
                    <a:pt x="24" y="34"/>
                  </a:lnTo>
                  <a:lnTo>
                    <a:pt x="36" y="4"/>
                  </a:lnTo>
                  <a:lnTo>
                    <a:pt x="36" y="2"/>
                  </a:lnTo>
                  <a:lnTo>
                    <a:pt x="38" y="0"/>
                  </a:lnTo>
                  <a:lnTo>
                    <a:pt x="40" y="0"/>
                  </a:lnTo>
                  <a:lnTo>
                    <a:pt x="44" y="0"/>
                  </a:lnTo>
                  <a:lnTo>
                    <a:pt x="46" y="0"/>
                  </a:lnTo>
                  <a:lnTo>
                    <a:pt x="46" y="2"/>
                  </a:ln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3" name="TextBox 32"/>
          <p:cNvSpPr txBox="1"/>
          <p:nvPr/>
        </p:nvSpPr>
        <p:spPr>
          <a:xfrm>
            <a:off x="2048431" y="1268760"/>
            <a:ext cx="5047152" cy="646331"/>
          </a:xfrm>
          <a:prstGeom prst="rect">
            <a:avLst/>
          </a:prstGeom>
          <a:noFill/>
        </p:spPr>
        <p:txBody>
          <a:bodyPr wrap="none">
            <a:spAutoFit/>
          </a:bodyPr>
          <a:lstStyle/>
          <a:p>
            <a:pPr algn="ctr" eaLnBrk="1" fontAlgn="auto" hangingPunct="1">
              <a:spcBef>
                <a:spcPts val="0"/>
              </a:spcBef>
              <a:spcAft>
                <a:spcPts val="0"/>
              </a:spcAft>
              <a:defRPr/>
            </a:pPr>
            <a:r>
              <a:rPr lang="en-GB" sz="3600" b="1" dirty="0" smtClean="0">
                <a:solidFill>
                  <a:schemeClr val="tx2">
                    <a:lumMod val="50000"/>
                  </a:schemeClr>
                </a:solidFill>
                <a:latin typeface="+mn-lt"/>
                <a:cs typeface="+mn-cs"/>
              </a:rPr>
              <a:t>Needs that Friends Meet:</a:t>
            </a:r>
            <a:endParaRPr lang="en-GB" sz="3600" b="1" dirty="0">
              <a:solidFill>
                <a:schemeClr val="tx2">
                  <a:lumMod val="50000"/>
                </a:schemeClr>
              </a:solidFill>
              <a:latin typeface="+mn-lt"/>
              <a:cs typeface="+mn-cs"/>
            </a:endParaRPr>
          </a:p>
        </p:txBody>
      </p:sp>
      <p:sp>
        <p:nvSpPr>
          <p:cNvPr id="6151" name="TextBox 33"/>
          <p:cNvSpPr txBox="1">
            <a:spLocks noChangeArrowheads="1"/>
          </p:cNvSpPr>
          <p:nvPr/>
        </p:nvSpPr>
        <p:spPr bwMode="auto">
          <a:xfrm>
            <a:off x="1187772" y="1956896"/>
            <a:ext cx="626454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pPr>
            <a:r>
              <a:rPr lang="en-US" altLang="en-US" sz="2400" b="1" u="sng" dirty="0" smtClean="0">
                <a:solidFill>
                  <a:schemeClr val="tx2"/>
                </a:solidFill>
              </a:rPr>
              <a:t>Disclosure</a:t>
            </a:r>
            <a:r>
              <a:rPr lang="en-US" altLang="en-US" sz="2400" b="1" dirty="0">
                <a:solidFill>
                  <a:schemeClr val="tx2"/>
                </a:solidFill>
              </a:rPr>
              <a:t>:</a:t>
            </a:r>
            <a:r>
              <a:rPr lang="en-US" altLang="en-US" sz="2400" b="1" dirty="0" smtClean="0">
                <a:solidFill>
                  <a:schemeClr val="tx2"/>
                </a:solidFill>
              </a:rPr>
              <a:t> </a:t>
            </a:r>
            <a:r>
              <a:rPr lang="en-US" altLang="en-US" sz="2400" b="1" dirty="0">
                <a:solidFill>
                  <a:schemeClr val="tx2"/>
                </a:solidFill>
              </a:rPr>
              <a:t>someone to talk to and confide in.</a:t>
            </a:r>
          </a:p>
          <a:p>
            <a:pPr lvl="1" eaLnBrk="1" hangingPunct="1">
              <a:spcBef>
                <a:spcPct val="0"/>
              </a:spcBef>
            </a:pPr>
            <a:r>
              <a:rPr lang="en-US" altLang="en-US" sz="2400" b="1" u="sng" dirty="0" smtClean="0">
                <a:solidFill>
                  <a:schemeClr val="tx2"/>
                </a:solidFill>
              </a:rPr>
              <a:t>Feedback</a:t>
            </a:r>
            <a:r>
              <a:rPr lang="en-US" altLang="en-US" sz="2400" b="1" dirty="0">
                <a:solidFill>
                  <a:schemeClr val="tx2"/>
                </a:solidFill>
              </a:rPr>
              <a:t>:</a:t>
            </a:r>
            <a:r>
              <a:rPr lang="en-US" altLang="en-US" sz="2400" b="1" dirty="0" smtClean="0">
                <a:solidFill>
                  <a:schemeClr val="tx2"/>
                </a:solidFill>
              </a:rPr>
              <a:t> </a:t>
            </a:r>
            <a:r>
              <a:rPr lang="en-US" altLang="en-US" sz="2400" b="1" dirty="0">
                <a:solidFill>
                  <a:schemeClr val="tx2"/>
                </a:solidFill>
              </a:rPr>
              <a:t>someone to help analyze what your situations and feelings are.</a:t>
            </a:r>
          </a:p>
          <a:p>
            <a:pPr lvl="1" eaLnBrk="1" hangingPunct="1">
              <a:spcBef>
                <a:spcPct val="0"/>
              </a:spcBef>
            </a:pPr>
            <a:r>
              <a:rPr lang="en-US" altLang="en-US" sz="2400" b="1" u="sng" dirty="0" smtClean="0">
                <a:solidFill>
                  <a:schemeClr val="tx2"/>
                </a:solidFill>
              </a:rPr>
              <a:t>Empathy</a:t>
            </a:r>
            <a:r>
              <a:rPr lang="en-US" altLang="en-US" sz="2400" b="1" dirty="0">
                <a:solidFill>
                  <a:schemeClr val="tx2"/>
                </a:solidFill>
              </a:rPr>
              <a:t>:</a:t>
            </a:r>
            <a:r>
              <a:rPr lang="en-US" altLang="en-US" sz="2400" b="1" dirty="0" smtClean="0">
                <a:solidFill>
                  <a:schemeClr val="tx2"/>
                </a:solidFill>
              </a:rPr>
              <a:t> someone </a:t>
            </a:r>
            <a:r>
              <a:rPr lang="en-US" altLang="en-US" sz="2400" b="1" dirty="0">
                <a:solidFill>
                  <a:schemeClr val="tx2"/>
                </a:solidFill>
              </a:rPr>
              <a:t>to care about you</a:t>
            </a:r>
          </a:p>
          <a:p>
            <a:pPr lvl="1" eaLnBrk="1" hangingPunct="1">
              <a:spcBef>
                <a:spcPct val="0"/>
              </a:spcBef>
            </a:pPr>
            <a:r>
              <a:rPr lang="en-US" altLang="en-US" sz="2400" b="1" u="sng" dirty="0" smtClean="0">
                <a:solidFill>
                  <a:schemeClr val="tx2"/>
                </a:solidFill>
              </a:rPr>
              <a:t>Trust</a:t>
            </a:r>
            <a:r>
              <a:rPr lang="en-US" altLang="en-US" sz="2400" b="1" dirty="0" smtClean="0">
                <a:solidFill>
                  <a:schemeClr val="tx2"/>
                </a:solidFill>
              </a:rPr>
              <a:t>: someone who keeps </a:t>
            </a:r>
            <a:r>
              <a:rPr lang="en-US" altLang="en-US" sz="2400" b="1" dirty="0">
                <a:solidFill>
                  <a:schemeClr val="tx2"/>
                </a:solidFill>
              </a:rPr>
              <a:t>things confidential</a:t>
            </a:r>
          </a:p>
          <a:p>
            <a:pPr lvl="1" eaLnBrk="1" hangingPunct="1">
              <a:spcBef>
                <a:spcPct val="0"/>
              </a:spcBef>
            </a:pPr>
            <a:r>
              <a:rPr lang="en-US" altLang="en-US" sz="2400" b="1" u="sng" dirty="0" smtClean="0">
                <a:solidFill>
                  <a:schemeClr val="tx2"/>
                </a:solidFill>
              </a:rPr>
              <a:t>Social Interest:</a:t>
            </a:r>
            <a:r>
              <a:rPr lang="en-US" altLang="en-US" sz="2400" b="1" dirty="0" smtClean="0">
                <a:solidFill>
                  <a:schemeClr val="tx2"/>
                </a:solidFill>
              </a:rPr>
              <a:t> someone </a:t>
            </a:r>
            <a:r>
              <a:rPr lang="en-US" altLang="en-US" sz="2400" b="1" dirty="0">
                <a:solidFill>
                  <a:schemeClr val="tx2"/>
                </a:solidFill>
              </a:rPr>
              <a:t>to go places with</a:t>
            </a:r>
          </a:p>
          <a:p>
            <a:pPr lvl="1" eaLnBrk="1" hangingPunct="1">
              <a:spcBef>
                <a:spcPct val="0"/>
              </a:spcBef>
            </a:pPr>
            <a:endParaRPr lang="en-US" altLang="en-US" sz="2400" b="1" dirty="0">
              <a:solidFill>
                <a:schemeClr val="tx2"/>
              </a:solidFill>
            </a:endParaRPr>
          </a:p>
        </p:txBody>
      </p:sp>
    </p:spTree>
    <p:extLst>
      <p:ext uri="{BB962C8B-B14F-4D97-AF65-F5344CB8AC3E}">
        <p14:creationId xmlns:p14="http://schemas.microsoft.com/office/powerpoint/2010/main" val="2331538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1343</TotalTime>
  <Words>2457</Words>
  <Application>Microsoft Office PowerPoint</Application>
  <PresentationFormat>On-screen Show (4:3)</PresentationFormat>
  <Paragraphs>239</Paragraphs>
  <Slides>42</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AcidDreamer</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Owner</cp:lastModifiedBy>
  <cp:revision>67</cp:revision>
  <dcterms:created xsi:type="dcterms:W3CDTF">2012-02-09T22:23:27Z</dcterms:created>
  <dcterms:modified xsi:type="dcterms:W3CDTF">2015-08-11T00:58:57Z</dcterms:modified>
</cp:coreProperties>
</file>