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9" r:id="rId3"/>
    <p:sldId id="268" r:id="rId4"/>
    <p:sldId id="269" r:id="rId5"/>
    <p:sldId id="271" r:id="rId6"/>
    <p:sldId id="275" r:id="rId7"/>
    <p:sldId id="274" r:id="rId8"/>
    <p:sldId id="278" r:id="rId9"/>
    <p:sldId id="283" r:id="rId10"/>
    <p:sldId id="284" r:id="rId11"/>
    <p:sldId id="290" r:id="rId12"/>
    <p:sldId id="303" r:id="rId13"/>
    <p:sldId id="296" r:id="rId14"/>
    <p:sldId id="297" r:id="rId15"/>
    <p:sldId id="298" r:id="rId16"/>
    <p:sldId id="299" r:id="rId17"/>
    <p:sldId id="304" r:id="rId18"/>
    <p:sldId id="305" r:id="rId19"/>
    <p:sldId id="287"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9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a:srgbClr val="F2FDF7"/>
    <a:srgbClr val="800040"/>
    <a:srgbClr val="FF0080"/>
    <a:srgbClr val="5D7E9D"/>
    <a:srgbClr val="FFFDDD"/>
    <a:srgbClr val="CEC339"/>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3" d="100"/>
          <a:sy n="63" d="100"/>
        </p:scale>
        <p:origin x="72" y="510"/>
      </p:cViewPr>
      <p:guideLst>
        <p:guide orient="horz" pos="39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1DD55F9-E71C-48DB-BD88-5C71BADC64AE}" type="slidenum">
              <a:rPr lang="en-US" altLang="en-US"/>
              <a:pPr>
                <a:defRPr/>
              </a:pPr>
              <a:t>‹#›</a:t>
            </a:fld>
            <a:endParaRPr lang="en-US" altLang="en-US"/>
          </a:p>
        </p:txBody>
      </p:sp>
    </p:spTree>
    <p:extLst>
      <p:ext uri="{BB962C8B-B14F-4D97-AF65-F5344CB8AC3E}">
        <p14:creationId xmlns:p14="http://schemas.microsoft.com/office/powerpoint/2010/main" val="2230372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3FBD32D-0FAE-4492-AF00-57D75FB217E6}" type="slidenum">
              <a:rPr lang="en-US" altLang="en-US"/>
              <a:pPr>
                <a:defRPr/>
              </a:pPr>
              <a:t>‹#›</a:t>
            </a:fld>
            <a:endParaRPr lang="en-US" altLang="en-US"/>
          </a:p>
        </p:txBody>
      </p:sp>
    </p:spTree>
    <p:extLst>
      <p:ext uri="{BB962C8B-B14F-4D97-AF65-F5344CB8AC3E}">
        <p14:creationId xmlns:p14="http://schemas.microsoft.com/office/powerpoint/2010/main" val="1904293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7931725" indent="-374745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FC73F6C-52B9-43D9-8313-60548651FBD6}"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61261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366434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366434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3664346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oom.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GB" altLang="en-US" sz="1800" smtClean="0"/>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8" name="Rectangle 6"/>
          <p:cNvSpPr>
            <a:spLocks noGrp="1" noChangeArrowheads="1"/>
          </p:cNvSpPr>
          <p:nvPr>
            <p:ph type="sldNum" sz="quarter" idx="12"/>
          </p:nvPr>
        </p:nvSpPr>
        <p:spPr/>
        <p:txBody>
          <a:bodyPr/>
          <a:lstStyle>
            <a:lvl1pPr>
              <a:defRPr smtClean="0"/>
            </a:lvl1pPr>
          </a:lstStyle>
          <a:p>
            <a:pPr>
              <a:defRPr/>
            </a:pPr>
            <a:fld id="{CDBC3819-35C6-447A-9F28-497984F8B322}" type="slidenum">
              <a:rPr lang="en-US" altLang="en-US"/>
              <a:pPr>
                <a:defRPr/>
              </a:pPr>
              <a:t>‹#›</a:t>
            </a:fld>
            <a:endParaRPr lang="en-US" altLang="en-US"/>
          </a:p>
        </p:txBody>
      </p:sp>
    </p:spTree>
    <p:extLst>
      <p:ext uri="{BB962C8B-B14F-4D97-AF65-F5344CB8AC3E}">
        <p14:creationId xmlns:p14="http://schemas.microsoft.com/office/powerpoint/2010/main" val="333878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DFC16A-D8E0-4788-8AB4-B8A39E9B84DB}" type="slidenum">
              <a:rPr lang="en-US" altLang="en-US"/>
              <a:pPr>
                <a:defRPr/>
              </a:pPr>
              <a:t>‹#›</a:t>
            </a:fld>
            <a:endParaRPr lang="en-US" altLang="en-US"/>
          </a:p>
        </p:txBody>
      </p:sp>
    </p:spTree>
    <p:extLst>
      <p:ext uri="{BB962C8B-B14F-4D97-AF65-F5344CB8AC3E}">
        <p14:creationId xmlns:p14="http://schemas.microsoft.com/office/powerpoint/2010/main" val="18819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1D5429-C8F7-4303-B7BD-8E9A404D7118}" type="slidenum">
              <a:rPr lang="en-US" altLang="en-US"/>
              <a:pPr>
                <a:defRPr/>
              </a:pPr>
              <a:t>‹#›</a:t>
            </a:fld>
            <a:endParaRPr lang="en-US" altLang="en-US"/>
          </a:p>
        </p:txBody>
      </p:sp>
    </p:spTree>
    <p:extLst>
      <p:ext uri="{BB962C8B-B14F-4D97-AF65-F5344CB8AC3E}">
        <p14:creationId xmlns:p14="http://schemas.microsoft.com/office/powerpoint/2010/main" val="113176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375092-BC80-45F5-BFCB-79C2507B47BC}" type="slidenum">
              <a:rPr lang="en-US" altLang="en-US"/>
              <a:pPr>
                <a:defRPr/>
              </a:pPr>
              <a:t>‹#›</a:t>
            </a:fld>
            <a:endParaRPr lang="en-US" altLang="en-US"/>
          </a:p>
        </p:txBody>
      </p:sp>
    </p:spTree>
    <p:extLst>
      <p:ext uri="{BB962C8B-B14F-4D97-AF65-F5344CB8AC3E}">
        <p14:creationId xmlns:p14="http://schemas.microsoft.com/office/powerpoint/2010/main" val="322744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F72420-0AE5-4F25-82A3-3EFA68428471}" type="slidenum">
              <a:rPr lang="en-US" altLang="en-US"/>
              <a:pPr>
                <a:defRPr/>
              </a:pPr>
              <a:t>‹#›</a:t>
            </a:fld>
            <a:endParaRPr lang="en-US" altLang="en-US"/>
          </a:p>
        </p:txBody>
      </p:sp>
    </p:spTree>
    <p:extLst>
      <p:ext uri="{BB962C8B-B14F-4D97-AF65-F5344CB8AC3E}">
        <p14:creationId xmlns:p14="http://schemas.microsoft.com/office/powerpoint/2010/main" val="405351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5D4A5B-D020-4B9B-B03C-9A01E3087CD3}" type="slidenum">
              <a:rPr lang="en-US" altLang="en-US"/>
              <a:pPr>
                <a:defRPr/>
              </a:pPr>
              <a:t>‹#›</a:t>
            </a:fld>
            <a:endParaRPr lang="en-US" altLang="en-US"/>
          </a:p>
        </p:txBody>
      </p:sp>
    </p:spTree>
    <p:extLst>
      <p:ext uri="{BB962C8B-B14F-4D97-AF65-F5344CB8AC3E}">
        <p14:creationId xmlns:p14="http://schemas.microsoft.com/office/powerpoint/2010/main" val="369115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6DE6B4-92C7-48CF-8B1A-EC1949B153C6}" type="slidenum">
              <a:rPr lang="en-US" altLang="en-US"/>
              <a:pPr>
                <a:defRPr/>
              </a:pPr>
              <a:t>‹#›</a:t>
            </a:fld>
            <a:endParaRPr lang="en-US" altLang="en-US"/>
          </a:p>
        </p:txBody>
      </p:sp>
    </p:spTree>
    <p:extLst>
      <p:ext uri="{BB962C8B-B14F-4D97-AF65-F5344CB8AC3E}">
        <p14:creationId xmlns:p14="http://schemas.microsoft.com/office/powerpoint/2010/main" val="124159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226B2F-EA85-4ECD-A953-C74A5F3B4700}" type="slidenum">
              <a:rPr lang="en-US" altLang="en-US"/>
              <a:pPr>
                <a:defRPr/>
              </a:pPr>
              <a:t>‹#›</a:t>
            </a:fld>
            <a:endParaRPr lang="en-US" altLang="en-US"/>
          </a:p>
        </p:txBody>
      </p:sp>
    </p:spTree>
    <p:extLst>
      <p:ext uri="{BB962C8B-B14F-4D97-AF65-F5344CB8AC3E}">
        <p14:creationId xmlns:p14="http://schemas.microsoft.com/office/powerpoint/2010/main" val="374503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2F6A92DB-45CF-4960-888B-A53F535300FF}" type="slidenum">
              <a:rPr lang="en-US" altLang="en-US"/>
              <a:pPr>
                <a:defRPr/>
              </a:pPr>
              <a:t>‹#›</a:t>
            </a:fld>
            <a:endParaRPr lang="en-US" altLang="en-US"/>
          </a:p>
        </p:txBody>
      </p:sp>
    </p:spTree>
    <p:extLst>
      <p:ext uri="{BB962C8B-B14F-4D97-AF65-F5344CB8AC3E}">
        <p14:creationId xmlns:p14="http://schemas.microsoft.com/office/powerpoint/2010/main" val="80439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625076DA-34F9-4E7D-86A7-EBD7AB92C0F3}" type="slidenum">
              <a:rPr lang="en-US" altLang="en-US"/>
              <a:pPr>
                <a:defRPr/>
              </a:pPr>
              <a:t>‹#›</a:t>
            </a:fld>
            <a:endParaRPr lang="en-US" altLang="en-US"/>
          </a:p>
        </p:txBody>
      </p:sp>
    </p:spTree>
    <p:extLst>
      <p:ext uri="{BB962C8B-B14F-4D97-AF65-F5344CB8AC3E}">
        <p14:creationId xmlns:p14="http://schemas.microsoft.com/office/powerpoint/2010/main" val="278684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FEE72D01-E420-43EE-A407-CD4671467C01}" type="slidenum">
              <a:rPr lang="en-US" altLang="en-US"/>
              <a:pPr>
                <a:defRPr/>
              </a:pPr>
              <a:t>‹#›</a:t>
            </a:fld>
            <a:endParaRPr lang="en-US" altLang="en-US"/>
          </a:p>
        </p:txBody>
      </p:sp>
    </p:spTree>
    <p:extLst>
      <p:ext uri="{BB962C8B-B14F-4D97-AF65-F5344CB8AC3E}">
        <p14:creationId xmlns:p14="http://schemas.microsoft.com/office/powerpoint/2010/main" val="300621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9C38B8-D070-42D2-B2DA-F308F2818F9D}" type="slidenum">
              <a:rPr lang="en-US" altLang="en-US"/>
              <a:pPr>
                <a:defRPr/>
              </a:pPr>
              <a:t>‹#›</a:t>
            </a:fld>
            <a:endParaRPr lang="en-US" altLang="en-US"/>
          </a:p>
        </p:txBody>
      </p:sp>
    </p:spTree>
    <p:extLst>
      <p:ext uri="{BB962C8B-B14F-4D97-AF65-F5344CB8AC3E}">
        <p14:creationId xmlns:p14="http://schemas.microsoft.com/office/powerpoint/2010/main" val="263779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F5D5EDCB-FEA5-45CE-8926-5009DC752ED9}" type="slidenum">
              <a:rPr lang="en-US" altLang="en-US"/>
              <a:pPr>
                <a:defRPr/>
              </a:pPr>
              <a:t>‹#›</a:t>
            </a:fld>
            <a:endParaRPr lang="en-US" altLang="en-US"/>
          </a:p>
        </p:txBody>
      </p:sp>
    </p:spTree>
    <p:extLst>
      <p:ext uri="{BB962C8B-B14F-4D97-AF65-F5344CB8AC3E}">
        <p14:creationId xmlns:p14="http://schemas.microsoft.com/office/powerpoint/2010/main" val="259806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oom3.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404D134-589B-4F18-A93C-0AC12967FE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3870325" y="1719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en-US" sz="1800"/>
          </a:p>
        </p:txBody>
      </p:sp>
      <p:sp>
        <p:nvSpPr>
          <p:cNvPr id="5123" name="Text Box 58"/>
          <p:cNvSpPr txBox="1">
            <a:spLocks noChangeArrowheads="1"/>
          </p:cNvSpPr>
          <p:nvPr/>
        </p:nvSpPr>
        <p:spPr bwMode="auto">
          <a:xfrm>
            <a:off x="898525" y="3014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en-US" sz="1800"/>
          </a:p>
        </p:txBody>
      </p:sp>
      <p:sp>
        <p:nvSpPr>
          <p:cNvPr id="5124" name="Text Box 65"/>
          <p:cNvSpPr txBox="1">
            <a:spLocks noChangeArrowheads="1"/>
          </p:cNvSpPr>
          <p:nvPr/>
        </p:nvSpPr>
        <p:spPr bwMode="auto">
          <a:xfrm>
            <a:off x="152400" y="1736725"/>
            <a:ext cx="876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12000" b="1">
                <a:solidFill>
                  <a:srgbClr val="FFFF00"/>
                </a:solidFill>
                <a:latin typeface="Arial Black" panose="020B0A04020102020204" pitchFamily="34" charset="0"/>
              </a:rPr>
              <a:t>BOOM!</a:t>
            </a:r>
            <a:endParaRPr lang="en-US" altLang="en-US" sz="1800" b="1">
              <a:solidFill>
                <a:srgbClr val="FFFF00"/>
              </a:solidFill>
              <a:latin typeface="Arial Black" panose="020B0A04020102020204" pitchFamily="34" charset="0"/>
            </a:endParaRPr>
          </a:p>
        </p:txBody>
      </p:sp>
      <p:sp>
        <p:nvSpPr>
          <p:cNvPr id="5125" name="Text Box 66"/>
          <p:cNvSpPr txBox="1">
            <a:spLocks noChangeArrowheads="1"/>
          </p:cNvSpPr>
          <p:nvPr/>
        </p:nvSpPr>
        <p:spPr bwMode="auto">
          <a:xfrm>
            <a:off x="1907704" y="3165356"/>
            <a:ext cx="51845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2800" dirty="0" smtClean="0">
                <a:solidFill>
                  <a:srgbClr val="191919"/>
                </a:solidFill>
              </a:rPr>
              <a:t>Peer Pressure &amp; Refusal Skills</a:t>
            </a:r>
          </a:p>
          <a:p>
            <a:pPr algn="ctr" eaLnBrk="1" hangingPunct="1">
              <a:spcBef>
                <a:spcPct val="50000"/>
              </a:spcBef>
              <a:buFontTx/>
              <a:buNone/>
            </a:pPr>
            <a:r>
              <a:rPr lang="en-US" altLang="en-US" sz="2400" dirty="0" smtClean="0">
                <a:solidFill>
                  <a:srgbClr val="191919"/>
                </a:solidFill>
              </a:rPr>
              <a:t>You can do this!</a:t>
            </a:r>
            <a:endParaRPr lang="en-US" altLang="en-US" sz="2400" dirty="0">
              <a:solidFill>
                <a:srgbClr val="191919"/>
              </a:solidFill>
            </a:endParaRPr>
          </a:p>
        </p:txBody>
      </p:sp>
      <p:sp>
        <p:nvSpPr>
          <p:cNvPr id="5126" name="Text Box 65"/>
          <p:cNvSpPr txBox="1">
            <a:spLocks noChangeArrowheads="1"/>
          </p:cNvSpPr>
          <p:nvPr/>
        </p:nvSpPr>
        <p:spPr bwMode="auto">
          <a:xfrm>
            <a:off x="76200" y="1584325"/>
            <a:ext cx="876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12000" b="1" dirty="0" smtClean="0">
                <a:solidFill>
                  <a:srgbClr val="FF0000"/>
                </a:solidFill>
                <a:latin typeface="Arial Black" panose="020B0A04020102020204" pitchFamily="34" charset="0"/>
              </a:rPr>
              <a:t>BOOM!</a:t>
            </a:r>
            <a:endParaRPr lang="en-US" altLang="en-US" sz="1800" b="1" dirty="0">
              <a:solidFill>
                <a:srgbClr val="FF0000"/>
              </a:solidFill>
              <a:latin typeface="Arial Black" panose="020B0A040201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77837" y="26064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21506" name="Rectangle 2"/>
          <p:cNvSpPr>
            <a:spLocks noGrp="1" noChangeArrowheads="1"/>
          </p:cNvSpPr>
          <p:nvPr>
            <p:ph type="title"/>
          </p:nvPr>
        </p:nvSpPr>
        <p:spPr>
          <a:xfrm>
            <a:off x="457200" y="485800"/>
            <a:ext cx="8229600" cy="1143000"/>
          </a:xfrm>
        </p:spPr>
        <p:txBody>
          <a:bodyPr>
            <a:noAutofit/>
          </a:bodyPr>
          <a:lstStyle/>
          <a:p>
            <a:r>
              <a:rPr lang="en-US" sz="5000" b="1" dirty="0">
                <a:solidFill>
                  <a:srgbClr val="191919"/>
                </a:solidFill>
              </a:rPr>
              <a:t>Consequences </a:t>
            </a:r>
            <a:r>
              <a:rPr lang="en-US" sz="5000" b="1" dirty="0" smtClean="0">
                <a:solidFill>
                  <a:srgbClr val="191919"/>
                </a:solidFill>
              </a:rPr>
              <a:t>of       Gang Membership</a:t>
            </a:r>
            <a:endParaRPr lang="en-US" sz="5000" b="1" dirty="0">
              <a:solidFill>
                <a:srgbClr val="191919"/>
              </a:solidFill>
            </a:endParaRPr>
          </a:p>
        </p:txBody>
      </p:sp>
      <p:sp>
        <p:nvSpPr>
          <p:cNvPr id="21507" name="Rectangle 3"/>
          <p:cNvSpPr>
            <a:spLocks noGrp="1" noChangeArrowheads="1"/>
          </p:cNvSpPr>
          <p:nvPr>
            <p:ph type="body" idx="1"/>
          </p:nvPr>
        </p:nvSpPr>
        <p:spPr>
          <a:xfrm>
            <a:off x="457200" y="2104256"/>
            <a:ext cx="8229600" cy="4061048"/>
          </a:xfrm>
        </p:spPr>
        <p:txBody>
          <a:bodyPr/>
          <a:lstStyle/>
          <a:p>
            <a:r>
              <a:rPr lang="en-US" sz="2800" dirty="0"/>
              <a:t>Almost guaranteed incarceration</a:t>
            </a:r>
          </a:p>
          <a:p>
            <a:r>
              <a:rPr lang="en-US" sz="2800" dirty="0"/>
              <a:t>Become </a:t>
            </a:r>
            <a:r>
              <a:rPr lang="en-US" sz="2800" b="1" u="sng" dirty="0"/>
              <a:t>wounded</a:t>
            </a:r>
            <a:r>
              <a:rPr lang="en-US" sz="2800" dirty="0"/>
              <a:t> or killed</a:t>
            </a:r>
          </a:p>
          <a:p>
            <a:r>
              <a:rPr lang="en-US" sz="2800" dirty="0"/>
              <a:t>Hurt or kill others</a:t>
            </a:r>
          </a:p>
          <a:p>
            <a:r>
              <a:rPr lang="en-US" sz="2800" dirty="0"/>
              <a:t>Probably make little money</a:t>
            </a:r>
          </a:p>
          <a:p>
            <a:r>
              <a:rPr lang="en-US" sz="2800" dirty="0" smtClean="0"/>
              <a:t>Causes </a:t>
            </a:r>
            <a:r>
              <a:rPr lang="en-US" sz="2800" dirty="0"/>
              <a:t>great family </a:t>
            </a:r>
            <a:r>
              <a:rPr lang="en-US" sz="2800" b="1" u="sng" dirty="0"/>
              <a:t>trauma</a:t>
            </a:r>
            <a:r>
              <a:rPr lang="en-US" sz="2800" dirty="0"/>
              <a:t>, or lose family ties altogether</a:t>
            </a:r>
          </a:p>
          <a:p>
            <a:r>
              <a:rPr lang="en-US" sz="2800" dirty="0"/>
              <a:t>Drop out of school, </a:t>
            </a:r>
            <a:r>
              <a:rPr lang="en-US" sz="2800" b="1" u="sng" dirty="0"/>
              <a:t>jeopardizing</a:t>
            </a:r>
            <a:r>
              <a:rPr lang="en-US" sz="2800" dirty="0"/>
              <a:t> future</a:t>
            </a:r>
          </a:p>
          <a:p>
            <a:r>
              <a:rPr lang="en-US" sz="2800" dirty="0"/>
              <a:t>Close off other opportunities for </a:t>
            </a:r>
            <a:r>
              <a:rPr lang="en-US" sz="2800" b="1" u="sng" dirty="0"/>
              <a:t>future</a:t>
            </a:r>
            <a:r>
              <a:rPr lang="en-US" sz="2800" dirty="0"/>
              <a:t> options</a:t>
            </a:r>
          </a:p>
        </p:txBody>
      </p:sp>
      <p:pic>
        <p:nvPicPr>
          <p:cNvPr id="13314" name="Picture 2" descr="http://stopspokanegangs.org/html/SchoolArrestGangMe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387" y="1773665"/>
            <a:ext cx="2336061" cy="223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84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heel(4)">
                                      <p:cBhvr>
                                        <p:cTn id="7" dur="1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heel(4)">
                                      <p:cBhvr>
                                        <p:cTn id="12" dur="10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heel(4)">
                                      <p:cBhvr>
                                        <p:cTn id="17" dur="10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heel(4)">
                                      <p:cBhvr>
                                        <p:cTn id="22" dur="10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heel(4)">
                                      <p:cBhvr>
                                        <p:cTn id="27" dur="10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heel(4)">
                                      <p:cBhvr>
                                        <p:cTn id="32" dur="10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wheel(4)">
                                      <p:cBhvr>
                                        <p:cTn id="37" dur="1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13mcginjorb\AppData\Local\Microsoft\Windows\Temporary Internet Files\Content.IE5\JP50EWJW\MPj04383820000[1].jpg"/>
          <p:cNvPicPr>
            <a:picLocks noChangeAspect="1" noChangeArrowheads="1"/>
          </p:cNvPicPr>
          <p:nvPr/>
        </p:nvPicPr>
        <p:blipFill>
          <a:blip r:embed="rId2" cstate="print"/>
          <a:srcRect/>
          <a:stretch>
            <a:fillRect/>
          </a:stretch>
        </p:blipFill>
        <p:spPr bwMode="auto">
          <a:xfrm>
            <a:off x="1229297" y="1412775"/>
            <a:ext cx="6856437" cy="4752527"/>
          </a:xfrm>
          <a:prstGeom prst="rect">
            <a:avLst/>
          </a:prstGeom>
          <a:noFill/>
        </p:spPr>
      </p:pic>
      <p:sp>
        <p:nvSpPr>
          <p:cNvPr id="2" name="Title 1"/>
          <p:cNvSpPr>
            <a:spLocks noGrp="1"/>
          </p:cNvSpPr>
          <p:nvPr>
            <p:ph type="title"/>
          </p:nvPr>
        </p:nvSpPr>
        <p:spPr>
          <a:xfrm>
            <a:off x="3851920" y="1196752"/>
            <a:ext cx="4248472" cy="2448270"/>
          </a:xfrm>
        </p:spPr>
        <p:txBody>
          <a:bodyPr>
            <a:normAutofit/>
          </a:bodyPr>
          <a:lstStyle/>
          <a:p>
            <a:r>
              <a:rPr lang="en-US" sz="3200" dirty="0" smtClean="0">
                <a:solidFill>
                  <a:srgbClr val="191919"/>
                </a:solidFill>
              </a:rPr>
              <a:t>Many teens confuse friendship with </a:t>
            </a:r>
            <a:r>
              <a:rPr lang="en-US" sz="3200" u="sng" dirty="0" smtClean="0">
                <a:solidFill>
                  <a:srgbClr val="191919"/>
                </a:solidFill>
              </a:rPr>
              <a:t>peer pressure,</a:t>
            </a:r>
            <a:r>
              <a:rPr lang="en-US" sz="3200" dirty="0" smtClean="0">
                <a:solidFill>
                  <a:srgbClr val="191919"/>
                </a:solidFill>
              </a:rPr>
              <a:t> or going along with the crowd.</a:t>
            </a:r>
            <a:endParaRPr lang="en-US" sz="3200" dirty="0">
              <a:solidFill>
                <a:srgbClr val="191919"/>
              </a:solidFill>
            </a:endParaRPr>
          </a:p>
        </p:txBody>
      </p:sp>
      <p:sp>
        <p:nvSpPr>
          <p:cNvPr id="4" name="Rectangle 2"/>
          <p:cNvSpPr txBox="1">
            <a:spLocks noChangeArrowheads="1"/>
          </p:cNvSpPr>
          <p:nvPr/>
        </p:nvSpPr>
        <p:spPr bwMode="auto">
          <a:xfrm>
            <a:off x="1200572" y="274638"/>
            <a:ext cx="6856437" cy="114300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r>
              <a:rPr lang="en-US" kern="0" dirty="0" smtClean="0">
                <a:solidFill>
                  <a:srgbClr val="191919"/>
                </a:solidFill>
              </a:rPr>
              <a:t>Peer Pressure</a:t>
            </a:r>
            <a:endParaRPr lang="en-US" kern="0" dirty="0">
              <a:solidFill>
                <a:srgbClr val="191919"/>
              </a:solidFill>
            </a:endParaRPr>
          </a:p>
        </p:txBody>
      </p:sp>
    </p:spTree>
    <p:extLst>
      <p:ext uri="{BB962C8B-B14F-4D97-AF65-F5344CB8AC3E}">
        <p14:creationId xmlns:p14="http://schemas.microsoft.com/office/powerpoint/2010/main" val="4239989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569872" y="332656"/>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3315"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3316" name="Rectangle 3"/>
          <p:cNvSpPr>
            <a:spLocks noGrp="1" noChangeArrowheads="1"/>
          </p:cNvSpPr>
          <p:nvPr>
            <p:ph type="title"/>
          </p:nvPr>
        </p:nvSpPr>
        <p:spPr>
          <a:xfrm>
            <a:off x="518864" y="332656"/>
            <a:ext cx="8229600" cy="1143000"/>
          </a:xfrm>
        </p:spPr>
        <p:txBody>
          <a:bodyPr/>
          <a:lstStyle/>
          <a:p>
            <a:r>
              <a:rPr lang="en-US" sz="3600" b="1" dirty="0" smtClean="0">
                <a:solidFill>
                  <a:srgbClr val="191919"/>
                </a:solidFill>
              </a:rPr>
              <a:t>Ways </a:t>
            </a:r>
            <a:r>
              <a:rPr lang="en-US" sz="3600" b="1" dirty="0">
                <a:solidFill>
                  <a:srgbClr val="191919"/>
                </a:solidFill>
              </a:rPr>
              <a:t>of R</a:t>
            </a:r>
            <a:r>
              <a:rPr lang="en-US" sz="3600" b="1" dirty="0" smtClean="0">
                <a:solidFill>
                  <a:srgbClr val="191919"/>
                </a:solidFill>
              </a:rPr>
              <a:t>ecognizing </a:t>
            </a:r>
            <a:r>
              <a:rPr lang="en-US" sz="3600" b="1" dirty="0">
                <a:solidFill>
                  <a:srgbClr val="191919"/>
                </a:solidFill>
              </a:rPr>
              <a:t>Peer </a:t>
            </a:r>
            <a:r>
              <a:rPr lang="en-US" sz="3600" b="1" dirty="0" smtClean="0">
                <a:solidFill>
                  <a:srgbClr val="191919"/>
                </a:solidFill>
              </a:rPr>
              <a:t>Pressure</a:t>
            </a:r>
            <a:endParaRPr lang="en-US" altLang="en-US" sz="3600" b="1" dirty="0" smtClean="0">
              <a:solidFill>
                <a:srgbClr val="191919"/>
              </a:solidFill>
            </a:endParaRPr>
          </a:p>
        </p:txBody>
      </p:sp>
      <p:sp>
        <p:nvSpPr>
          <p:cNvPr id="13317" name="Text Box 4"/>
          <p:cNvSpPr txBox="1">
            <a:spLocks noChangeArrowheads="1"/>
          </p:cNvSpPr>
          <p:nvPr/>
        </p:nvSpPr>
        <p:spPr bwMode="auto">
          <a:xfrm>
            <a:off x="569871" y="2564904"/>
            <a:ext cx="81997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GB" altLang="en-US" sz="2000" b="1" u="sng" dirty="0" smtClean="0">
                <a:cs typeface="Arial" panose="020B0604020202020204" pitchFamily="34" charset="0"/>
              </a:rPr>
              <a:t>Negative Peer Pressure</a:t>
            </a:r>
            <a:r>
              <a:rPr lang="en-GB" altLang="en-US" sz="2000" b="1" dirty="0" smtClean="0">
                <a:cs typeface="Arial" panose="020B0604020202020204" pitchFamily="34" charset="0"/>
              </a:rPr>
              <a:t>                          </a:t>
            </a:r>
            <a:r>
              <a:rPr lang="en-GB" altLang="en-US" sz="2000" b="1" u="sng" dirty="0" smtClean="0">
                <a:cs typeface="Arial" panose="020B0604020202020204" pitchFamily="34" charset="0"/>
              </a:rPr>
              <a:t>Positive Peer Pressure</a:t>
            </a:r>
            <a:endParaRPr lang="en-GB" altLang="en-US" sz="2000" b="1" u="sng" dirty="0">
              <a:cs typeface="Arial" panose="020B0604020202020204" pitchFamily="34" charset="0"/>
            </a:endParaRPr>
          </a:p>
        </p:txBody>
      </p:sp>
      <p:sp>
        <p:nvSpPr>
          <p:cNvPr id="13319" name="Text Box 6"/>
          <p:cNvSpPr txBox="1">
            <a:spLocks noChangeArrowheads="1"/>
          </p:cNvSpPr>
          <p:nvPr/>
        </p:nvSpPr>
        <p:spPr bwMode="auto">
          <a:xfrm>
            <a:off x="4908027" y="2952234"/>
            <a:ext cx="420047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109538" indent="-109538" eaLnBrk="1" hangingPunct="1">
              <a:spcBef>
                <a:spcPct val="0"/>
              </a:spcBef>
            </a:pPr>
            <a:r>
              <a:rPr lang="en-GB" altLang="en-US" sz="2000" dirty="0" smtClean="0">
                <a:cs typeface="Arial" panose="020B0604020202020204" pitchFamily="34" charset="0"/>
              </a:rPr>
              <a:t>Pressure into doing </a:t>
            </a:r>
            <a:r>
              <a:rPr lang="en-GB" altLang="en-US" sz="2000" u="sng" dirty="0" smtClean="0">
                <a:cs typeface="Arial" panose="020B0604020202020204" pitchFamily="34" charset="0"/>
              </a:rPr>
              <a:t>good </a:t>
            </a:r>
            <a:r>
              <a:rPr lang="en-GB" altLang="en-US" sz="2000" dirty="0" smtClean="0">
                <a:cs typeface="Arial" panose="020B0604020202020204" pitchFamily="34" charset="0"/>
              </a:rPr>
              <a:t>things</a:t>
            </a:r>
          </a:p>
          <a:p>
            <a:pPr marL="109538" indent="-109538" eaLnBrk="1" hangingPunct="1">
              <a:spcBef>
                <a:spcPct val="0"/>
              </a:spcBef>
            </a:pPr>
            <a:r>
              <a:rPr lang="en-GB" altLang="en-US" sz="2000" dirty="0" smtClean="0">
                <a:cs typeface="Arial" panose="020B0604020202020204" pitchFamily="34" charset="0"/>
              </a:rPr>
              <a:t>Influences you to stick to your </a:t>
            </a:r>
            <a:r>
              <a:rPr lang="en-GB" altLang="en-US" sz="2000" u="sng" dirty="0" smtClean="0">
                <a:cs typeface="Arial" panose="020B0604020202020204" pitchFamily="34" charset="0"/>
              </a:rPr>
              <a:t>values</a:t>
            </a:r>
            <a:r>
              <a:rPr lang="en-US" altLang="en-US" sz="2000" u="sng" dirty="0" smtClean="0">
                <a:cs typeface="Arial" panose="020B0604020202020204" pitchFamily="34" charset="0"/>
              </a:rPr>
              <a:t>/goals</a:t>
            </a:r>
          </a:p>
          <a:p>
            <a:pPr marL="109538" indent="-109538" eaLnBrk="1" hangingPunct="1">
              <a:spcBef>
                <a:spcPct val="0"/>
              </a:spcBef>
            </a:pPr>
            <a:r>
              <a:rPr lang="en-US" altLang="en-US" sz="2000" dirty="0" smtClean="0">
                <a:cs typeface="Arial" panose="020B0604020202020204" pitchFamily="34" charset="0"/>
              </a:rPr>
              <a:t>Helps you listen to your </a:t>
            </a:r>
            <a:r>
              <a:rPr lang="en-US" altLang="en-US" sz="2000" u="sng" dirty="0" smtClean="0">
                <a:cs typeface="Arial" panose="020B0604020202020204" pitchFamily="34" charset="0"/>
              </a:rPr>
              <a:t>feelings</a:t>
            </a:r>
            <a:endParaRPr lang="en-US" altLang="en-US" sz="2000" dirty="0" smtClean="0">
              <a:cs typeface="Arial" panose="020B0604020202020204" pitchFamily="34" charset="0"/>
            </a:endParaRPr>
          </a:p>
          <a:p>
            <a:pPr marL="109538" indent="-109538" eaLnBrk="1" hangingPunct="1">
              <a:spcBef>
                <a:spcPct val="0"/>
              </a:spcBef>
            </a:pPr>
            <a:r>
              <a:rPr lang="en-US" altLang="en-US" sz="2000" u="sng" dirty="0" smtClean="0">
                <a:cs typeface="Arial" panose="020B0604020202020204" pitchFamily="34" charset="0"/>
              </a:rPr>
              <a:t>Helps</a:t>
            </a:r>
            <a:r>
              <a:rPr lang="en-US" altLang="en-US" sz="2000" dirty="0" smtClean="0">
                <a:cs typeface="Arial" panose="020B0604020202020204" pitchFamily="34" charset="0"/>
              </a:rPr>
              <a:t> others by setting a good example</a:t>
            </a:r>
          </a:p>
          <a:p>
            <a:pPr marL="109538" indent="-109538" eaLnBrk="1" hangingPunct="1">
              <a:spcBef>
                <a:spcPct val="0"/>
              </a:spcBef>
            </a:pPr>
            <a:r>
              <a:rPr lang="en-US" altLang="en-US" sz="2000" u="sng" dirty="0" smtClean="0">
                <a:cs typeface="Arial" panose="020B0604020202020204" pitchFamily="34" charset="0"/>
              </a:rPr>
              <a:t>Judged</a:t>
            </a:r>
            <a:r>
              <a:rPr lang="en-US" altLang="en-US" sz="2000" dirty="0" smtClean="0">
                <a:cs typeface="Arial" panose="020B0604020202020204" pitchFamily="34" charset="0"/>
              </a:rPr>
              <a:t> by actions of group</a:t>
            </a:r>
            <a:endParaRPr lang="en-GB" altLang="en-US" sz="2000" dirty="0" smtClean="0">
              <a:cs typeface="Arial" panose="020B0604020202020204" pitchFamily="34" charset="0"/>
            </a:endParaRPr>
          </a:p>
        </p:txBody>
      </p:sp>
      <p:sp>
        <p:nvSpPr>
          <p:cNvPr id="2" name="TextBox 1"/>
          <p:cNvSpPr txBox="1"/>
          <p:nvPr/>
        </p:nvSpPr>
        <p:spPr>
          <a:xfrm>
            <a:off x="1259632" y="1174393"/>
            <a:ext cx="6624736" cy="1246495"/>
          </a:xfrm>
          <a:prstGeom prst="rect">
            <a:avLst/>
          </a:prstGeom>
          <a:noFill/>
        </p:spPr>
        <p:txBody>
          <a:bodyPr wrap="square" rtlCol="0">
            <a:spAutoFit/>
          </a:bodyPr>
          <a:lstStyle/>
          <a:p>
            <a:pPr marL="285750" indent="-285750">
              <a:buFont typeface="Arial" panose="020B0604020202020204" pitchFamily="34" charset="0"/>
              <a:buChar char="•"/>
            </a:pPr>
            <a:r>
              <a:rPr lang="en-US" sz="2500" dirty="0" smtClean="0"/>
              <a:t>Going along with the </a:t>
            </a:r>
            <a:r>
              <a:rPr lang="en-US" sz="2500" u="sng" dirty="0" smtClean="0"/>
              <a:t>crowd</a:t>
            </a:r>
            <a:r>
              <a:rPr lang="en-US" sz="2500" dirty="0" smtClean="0"/>
              <a:t>.</a:t>
            </a:r>
          </a:p>
          <a:p>
            <a:pPr marL="285750" indent="-285750">
              <a:buFont typeface="Arial" panose="020B0604020202020204" pitchFamily="34" charset="0"/>
              <a:buChar char="•"/>
            </a:pPr>
            <a:r>
              <a:rPr lang="en-US" sz="2500" dirty="0" smtClean="0"/>
              <a:t>Having the group make </a:t>
            </a:r>
            <a:r>
              <a:rPr lang="en-US" sz="2500" u="sng" dirty="0" smtClean="0"/>
              <a:t>decisions</a:t>
            </a:r>
            <a:r>
              <a:rPr lang="en-US" sz="2500" dirty="0" smtClean="0"/>
              <a:t> for you. </a:t>
            </a:r>
          </a:p>
          <a:p>
            <a:pPr marL="285750" indent="-285750">
              <a:buFont typeface="Arial" panose="020B0604020202020204" pitchFamily="34" charset="0"/>
              <a:buChar char="•"/>
            </a:pPr>
            <a:r>
              <a:rPr lang="en-US" sz="2500" dirty="0" smtClean="0"/>
              <a:t>Believing that </a:t>
            </a:r>
            <a:r>
              <a:rPr lang="en-US" sz="2500" u="sng" dirty="0" smtClean="0"/>
              <a:t>everybody</a:t>
            </a:r>
            <a:r>
              <a:rPr lang="en-US" sz="2500" dirty="0" smtClean="0"/>
              <a:t> is doing it. </a:t>
            </a:r>
            <a:endParaRPr lang="en-US" sz="25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726" y="5199003"/>
            <a:ext cx="3366704" cy="134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ext Box 5"/>
          <p:cNvSpPr txBox="1">
            <a:spLocks noChangeArrowheads="1"/>
          </p:cNvSpPr>
          <p:nvPr/>
        </p:nvSpPr>
        <p:spPr bwMode="auto">
          <a:xfrm>
            <a:off x="539552" y="2952234"/>
            <a:ext cx="410445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109538" lvl="0" indent="-109538"/>
            <a:r>
              <a:rPr lang="en-US" sz="2000" kern="0" dirty="0" smtClean="0">
                <a:solidFill>
                  <a:srgbClr val="FF8000"/>
                </a:solidFill>
                <a:latin typeface="Arial"/>
              </a:rPr>
              <a:t>Doing </a:t>
            </a:r>
            <a:r>
              <a:rPr lang="en-US" sz="2000" kern="0" dirty="0">
                <a:solidFill>
                  <a:srgbClr val="FF8000"/>
                </a:solidFill>
                <a:latin typeface="Arial"/>
              </a:rPr>
              <a:t>things you really </a:t>
            </a:r>
            <a:r>
              <a:rPr lang="en-US" sz="2000" u="sng" kern="0" dirty="0">
                <a:solidFill>
                  <a:srgbClr val="FF8000"/>
                </a:solidFill>
                <a:latin typeface="Arial"/>
              </a:rPr>
              <a:t>don’t</a:t>
            </a:r>
            <a:r>
              <a:rPr lang="en-US" sz="2000" kern="0" dirty="0">
                <a:solidFill>
                  <a:srgbClr val="FF8000"/>
                </a:solidFill>
                <a:latin typeface="Arial"/>
              </a:rPr>
              <a:t> want to do</a:t>
            </a:r>
          </a:p>
          <a:p>
            <a:pPr marL="109538" lvl="0" indent="-109538"/>
            <a:r>
              <a:rPr lang="en-US" sz="2000" kern="0" dirty="0">
                <a:solidFill>
                  <a:srgbClr val="FF8000"/>
                </a:solidFill>
                <a:latin typeface="Arial"/>
              </a:rPr>
              <a:t>Doing something only to be part of the </a:t>
            </a:r>
            <a:r>
              <a:rPr lang="en-US" sz="2000" u="sng" kern="0" dirty="0">
                <a:solidFill>
                  <a:srgbClr val="FF8000"/>
                </a:solidFill>
                <a:latin typeface="Arial"/>
              </a:rPr>
              <a:t>crowd</a:t>
            </a:r>
          </a:p>
          <a:p>
            <a:pPr marL="109538" lvl="0" indent="-109538"/>
            <a:r>
              <a:rPr lang="en-US" sz="2000" kern="0" dirty="0">
                <a:solidFill>
                  <a:srgbClr val="FF8000"/>
                </a:solidFill>
                <a:latin typeface="Arial"/>
              </a:rPr>
              <a:t>Loss of </a:t>
            </a:r>
            <a:r>
              <a:rPr lang="en-US" sz="2000" u="sng" kern="0" dirty="0">
                <a:solidFill>
                  <a:srgbClr val="FF8000"/>
                </a:solidFill>
                <a:latin typeface="Arial"/>
              </a:rPr>
              <a:t>self control</a:t>
            </a:r>
          </a:p>
          <a:p>
            <a:pPr marL="109538" lvl="0" indent="-109538"/>
            <a:r>
              <a:rPr lang="en-US" sz="2000" kern="0" dirty="0">
                <a:solidFill>
                  <a:srgbClr val="FF8000"/>
                </a:solidFill>
                <a:latin typeface="Arial"/>
              </a:rPr>
              <a:t>Personal </a:t>
            </a:r>
            <a:r>
              <a:rPr lang="en-US" sz="2000" u="sng" kern="0" dirty="0">
                <a:solidFill>
                  <a:srgbClr val="FF8000"/>
                </a:solidFill>
                <a:latin typeface="Arial"/>
              </a:rPr>
              <a:t>Conflict</a:t>
            </a:r>
            <a:r>
              <a:rPr lang="en-US" sz="2000" kern="0" dirty="0">
                <a:solidFill>
                  <a:srgbClr val="FF8000"/>
                </a:solidFill>
                <a:latin typeface="Arial"/>
              </a:rPr>
              <a:t> (right vs. wrong)</a:t>
            </a:r>
          </a:p>
          <a:p>
            <a:pPr marL="109538" lvl="0" indent="-109538"/>
            <a:r>
              <a:rPr lang="en-US" sz="2000" u="sng" kern="0" dirty="0">
                <a:solidFill>
                  <a:srgbClr val="FF8000"/>
                </a:solidFill>
                <a:latin typeface="Arial"/>
              </a:rPr>
              <a:t>Judged</a:t>
            </a:r>
            <a:r>
              <a:rPr lang="en-US" sz="2000" kern="0" dirty="0">
                <a:solidFill>
                  <a:srgbClr val="FF8000"/>
                </a:solidFill>
                <a:latin typeface="Arial"/>
              </a:rPr>
              <a:t> by actions of </a:t>
            </a:r>
            <a:r>
              <a:rPr lang="en-US" sz="2000" kern="0" dirty="0" smtClean="0">
                <a:solidFill>
                  <a:srgbClr val="FF8000"/>
                </a:solidFill>
                <a:latin typeface="Arial"/>
              </a:rPr>
              <a:t>group</a:t>
            </a:r>
            <a:endParaRPr lang="en-US" sz="2000" kern="0" dirty="0">
              <a:solidFill>
                <a:srgbClr val="FF8000"/>
              </a:solidFill>
              <a:latin typeface="Arial"/>
            </a:endParaRPr>
          </a:p>
        </p:txBody>
      </p:sp>
    </p:spTree>
    <p:extLst>
      <p:ext uri="{BB962C8B-B14F-4D97-AF65-F5344CB8AC3E}">
        <p14:creationId xmlns:p14="http://schemas.microsoft.com/office/powerpoint/2010/main" val="11795079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3mcginjorb\AppData\Local\Microsoft\Windows\Temporary Internet Files\Content.IE5\6XERKP1R\MPj04422460000[1].jpg"/>
          <p:cNvPicPr>
            <a:picLocks noChangeAspect="1" noChangeArrowheads="1"/>
          </p:cNvPicPr>
          <p:nvPr/>
        </p:nvPicPr>
        <p:blipFill>
          <a:blip r:embed="rId2" cstate="print"/>
          <a:srcRect/>
          <a:stretch>
            <a:fillRect/>
          </a:stretch>
        </p:blipFill>
        <p:spPr bwMode="auto">
          <a:xfrm>
            <a:off x="1043608" y="1124745"/>
            <a:ext cx="7056784" cy="4752528"/>
          </a:xfrm>
          <a:prstGeom prst="rect">
            <a:avLst/>
          </a:prstGeom>
          <a:noFill/>
        </p:spPr>
      </p:pic>
      <p:sp>
        <p:nvSpPr>
          <p:cNvPr id="2" name="Title 1"/>
          <p:cNvSpPr>
            <a:spLocks noGrp="1"/>
          </p:cNvSpPr>
          <p:nvPr>
            <p:ph type="title"/>
          </p:nvPr>
        </p:nvSpPr>
        <p:spPr>
          <a:xfrm>
            <a:off x="3276600" y="2676128"/>
            <a:ext cx="2895600" cy="1905000"/>
          </a:xfrm>
        </p:spPr>
        <p:txBody>
          <a:bodyPr>
            <a:noAutofit/>
          </a:bodyPr>
          <a:lstStyle/>
          <a:p>
            <a:r>
              <a:rPr lang="en-US" sz="2400" dirty="0" smtClean="0">
                <a:solidFill>
                  <a:srgbClr val="F2FDF7"/>
                </a:solidFill>
              </a:rPr>
              <a:t>People who feel good about themselves don’t fear group rejection.</a:t>
            </a:r>
            <a:endParaRPr lang="en-US" sz="2400" dirty="0">
              <a:solidFill>
                <a:srgbClr val="F2FDF7"/>
              </a:solidFill>
            </a:endParaRPr>
          </a:p>
        </p:txBody>
      </p:sp>
    </p:spTree>
    <p:extLst>
      <p:ext uri="{BB962C8B-B14F-4D97-AF65-F5344CB8AC3E}">
        <p14:creationId xmlns:p14="http://schemas.microsoft.com/office/powerpoint/2010/main" val="1259942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3mcginjorb\AppData\Local\Microsoft\Windows\Temporary Internet Files\Content.IE5\23XCGLCM\MPj04427260000[1].jpg"/>
          <p:cNvPicPr>
            <a:picLocks noChangeAspect="1" noChangeArrowheads="1"/>
          </p:cNvPicPr>
          <p:nvPr/>
        </p:nvPicPr>
        <p:blipFill>
          <a:blip r:embed="rId2" cstate="print"/>
          <a:srcRect/>
          <a:stretch>
            <a:fillRect/>
          </a:stretch>
        </p:blipFill>
        <p:spPr bwMode="auto">
          <a:xfrm>
            <a:off x="1094437" y="1052735"/>
            <a:ext cx="7005955" cy="4883399"/>
          </a:xfrm>
          <a:prstGeom prst="rect">
            <a:avLst/>
          </a:prstGeom>
          <a:noFill/>
        </p:spPr>
      </p:pic>
      <p:sp>
        <p:nvSpPr>
          <p:cNvPr id="2" name="Title 1"/>
          <p:cNvSpPr>
            <a:spLocks noGrp="1"/>
          </p:cNvSpPr>
          <p:nvPr>
            <p:ph type="title"/>
          </p:nvPr>
        </p:nvSpPr>
        <p:spPr>
          <a:xfrm>
            <a:off x="1094437" y="1052735"/>
            <a:ext cx="7005956" cy="648074"/>
          </a:xfrm>
        </p:spPr>
        <p:txBody>
          <a:bodyPr>
            <a:noAutofit/>
          </a:bodyPr>
          <a:lstStyle/>
          <a:p>
            <a:r>
              <a:rPr lang="en-US" sz="2400" b="1" dirty="0" smtClean="0">
                <a:solidFill>
                  <a:srgbClr val="191919"/>
                </a:solidFill>
              </a:rPr>
              <a:t>Looking Logically at Peer </a:t>
            </a:r>
            <a:r>
              <a:rPr lang="en-US" sz="2400" b="1" dirty="0">
                <a:solidFill>
                  <a:srgbClr val="191919"/>
                </a:solidFill>
              </a:rPr>
              <a:t>G</a:t>
            </a:r>
            <a:r>
              <a:rPr lang="en-US" sz="2400" b="1" dirty="0" smtClean="0">
                <a:solidFill>
                  <a:srgbClr val="191919"/>
                </a:solidFill>
              </a:rPr>
              <a:t>roup Rejection</a:t>
            </a:r>
            <a:endParaRPr lang="en-US" sz="2400" b="1" dirty="0">
              <a:solidFill>
                <a:srgbClr val="191919"/>
              </a:solidFill>
            </a:endParaRPr>
          </a:p>
        </p:txBody>
      </p:sp>
      <p:sp>
        <p:nvSpPr>
          <p:cNvPr id="3" name="Content Placeholder 2"/>
          <p:cNvSpPr>
            <a:spLocks noGrp="1"/>
          </p:cNvSpPr>
          <p:nvPr>
            <p:ph idx="1"/>
          </p:nvPr>
        </p:nvSpPr>
        <p:spPr>
          <a:xfrm>
            <a:off x="1259632" y="4005064"/>
            <a:ext cx="6696744" cy="1827758"/>
          </a:xfrm>
          <a:solidFill>
            <a:schemeClr val="accent1">
              <a:alpha val="52000"/>
            </a:schemeClr>
          </a:solidFill>
        </p:spPr>
        <p:txBody>
          <a:bodyPr/>
          <a:lstStyle/>
          <a:p>
            <a:r>
              <a:rPr lang="en-US" sz="2800" b="1" dirty="0" smtClean="0">
                <a:solidFill>
                  <a:srgbClr val="191919"/>
                </a:solidFill>
              </a:rPr>
              <a:t>It’s a threat designed to take away YOUR self control</a:t>
            </a:r>
          </a:p>
          <a:p>
            <a:r>
              <a:rPr lang="en-US" sz="2800" b="1" dirty="0" smtClean="0">
                <a:solidFill>
                  <a:srgbClr val="191919"/>
                </a:solidFill>
              </a:rPr>
              <a:t>It does NOT mean rejection by everyone</a:t>
            </a:r>
            <a:endParaRPr lang="en-US" sz="2800" b="1" dirty="0">
              <a:solidFill>
                <a:srgbClr val="191919"/>
              </a:solidFill>
            </a:endParaRPr>
          </a:p>
        </p:txBody>
      </p:sp>
    </p:spTree>
    <p:extLst>
      <p:ext uri="{BB962C8B-B14F-4D97-AF65-F5344CB8AC3E}">
        <p14:creationId xmlns:p14="http://schemas.microsoft.com/office/powerpoint/2010/main" val="49778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3mcginjorb\AppData\Local\Microsoft\Windows\Temporary Internet Files\Content.IE5\77DSPQZA\MPj04442700000[1].jpg"/>
          <p:cNvPicPr>
            <a:picLocks noChangeAspect="1" noChangeArrowheads="1"/>
          </p:cNvPicPr>
          <p:nvPr/>
        </p:nvPicPr>
        <p:blipFill>
          <a:blip r:embed="rId2" cstate="print"/>
          <a:srcRect/>
          <a:stretch>
            <a:fillRect/>
          </a:stretch>
        </p:blipFill>
        <p:spPr bwMode="auto">
          <a:xfrm>
            <a:off x="1043608" y="1050642"/>
            <a:ext cx="7056784" cy="4824536"/>
          </a:xfrm>
          <a:prstGeom prst="rect">
            <a:avLst/>
          </a:prstGeom>
          <a:noFill/>
        </p:spPr>
      </p:pic>
      <p:sp>
        <p:nvSpPr>
          <p:cNvPr id="2" name="Title 1"/>
          <p:cNvSpPr>
            <a:spLocks noGrp="1"/>
          </p:cNvSpPr>
          <p:nvPr>
            <p:ph type="title"/>
          </p:nvPr>
        </p:nvSpPr>
        <p:spPr>
          <a:xfrm>
            <a:off x="1043608" y="908720"/>
            <a:ext cx="7128792" cy="811932"/>
          </a:xfrm>
        </p:spPr>
        <p:txBody>
          <a:bodyPr>
            <a:normAutofit/>
          </a:bodyPr>
          <a:lstStyle/>
          <a:p>
            <a:r>
              <a:rPr lang="en-US" sz="2400" dirty="0" smtClean="0">
                <a:solidFill>
                  <a:srgbClr val="191919"/>
                </a:solidFill>
              </a:rPr>
              <a:t>If you feel good about yourself, others will notice.</a:t>
            </a:r>
            <a:endParaRPr lang="en-US" sz="2400" dirty="0">
              <a:solidFill>
                <a:srgbClr val="191919"/>
              </a:solidFill>
            </a:endParaRPr>
          </a:p>
        </p:txBody>
      </p:sp>
    </p:spTree>
    <p:extLst>
      <p:ext uri="{BB962C8B-B14F-4D97-AF65-F5344CB8AC3E}">
        <p14:creationId xmlns:p14="http://schemas.microsoft.com/office/powerpoint/2010/main" val="1827320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5696" y="3789040"/>
            <a:ext cx="4208512" cy="720080"/>
          </a:xfrm>
        </p:spPr>
        <p:txBody>
          <a:bodyPr/>
          <a:lstStyle/>
          <a:p>
            <a:r>
              <a:rPr lang="en-US" sz="2400" dirty="0" smtClean="0">
                <a:solidFill>
                  <a:srgbClr val="191919"/>
                </a:solidFill>
              </a:rPr>
              <a:t>Ways to stand up for yourself</a:t>
            </a:r>
            <a:endParaRPr lang="en-US" sz="2400" dirty="0">
              <a:solidFill>
                <a:srgbClr val="191919"/>
              </a:solidFill>
            </a:endParaRPr>
          </a:p>
        </p:txBody>
      </p:sp>
      <p:sp>
        <p:nvSpPr>
          <p:cNvPr id="2" name="Title 1"/>
          <p:cNvSpPr>
            <a:spLocks noGrp="1"/>
          </p:cNvSpPr>
          <p:nvPr>
            <p:ph type="ctrTitle"/>
          </p:nvPr>
        </p:nvSpPr>
        <p:spPr>
          <a:xfrm>
            <a:off x="472008" y="1886967"/>
            <a:ext cx="7772400" cy="1470025"/>
          </a:xfrm>
        </p:spPr>
        <p:txBody>
          <a:bodyPr/>
          <a:lstStyle/>
          <a:p>
            <a:r>
              <a:rPr lang="en-US" sz="7200" dirty="0" smtClean="0"/>
              <a:t>REFUSAL SKILLS</a:t>
            </a:r>
            <a:endParaRPr lang="en-US" sz="7200" dirty="0"/>
          </a:p>
        </p:txBody>
      </p:sp>
      <p:sp>
        <p:nvSpPr>
          <p:cNvPr id="4" name="Title 1"/>
          <p:cNvSpPr txBox="1">
            <a:spLocks/>
          </p:cNvSpPr>
          <p:nvPr/>
        </p:nvSpPr>
        <p:spPr bwMode="auto">
          <a:xfrm>
            <a:off x="395536" y="1859161"/>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r>
              <a:rPr lang="en-US" sz="7200" kern="0" dirty="0" smtClean="0">
                <a:solidFill>
                  <a:srgbClr val="FF0000"/>
                </a:solidFill>
              </a:rPr>
              <a:t>REFUSAL SKILLS</a:t>
            </a:r>
            <a:endParaRPr lang="en-US" sz="7200" kern="0" dirty="0">
              <a:solidFill>
                <a:srgbClr val="FF0000"/>
              </a:solidFill>
            </a:endParaRPr>
          </a:p>
        </p:txBody>
      </p:sp>
    </p:spTree>
    <p:extLst>
      <p:ext uri="{BB962C8B-B14F-4D97-AF65-F5344CB8AC3E}">
        <p14:creationId xmlns:p14="http://schemas.microsoft.com/office/powerpoint/2010/main" val="118940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539750" y="27463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3315"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3316" name="Rectangle 3"/>
          <p:cNvSpPr>
            <a:spLocks noGrp="1" noChangeArrowheads="1"/>
          </p:cNvSpPr>
          <p:nvPr>
            <p:ph type="title"/>
          </p:nvPr>
        </p:nvSpPr>
        <p:spPr>
          <a:xfrm>
            <a:off x="518864" y="332656"/>
            <a:ext cx="8229600" cy="1143000"/>
          </a:xfrm>
        </p:spPr>
        <p:txBody>
          <a:bodyPr/>
          <a:lstStyle/>
          <a:p>
            <a:r>
              <a:rPr lang="en-US" sz="3400" b="1" u="sng" dirty="0" smtClean="0">
                <a:solidFill>
                  <a:schemeClr val="accent4">
                    <a:lumMod val="75000"/>
                  </a:schemeClr>
                </a:solidFill>
              </a:rPr>
              <a:t>Ways You Can Deal with Peer Pressure</a:t>
            </a:r>
            <a:endParaRPr lang="en-US" altLang="en-US" sz="3400" b="1" u="sng" dirty="0" smtClean="0">
              <a:solidFill>
                <a:schemeClr val="accent4">
                  <a:lumMod val="75000"/>
                </a:schemeClr>
              </a:solidFill>
            </a:endParaRPr>
          </a:p>
        </p:txBody>
      </p:sp>
      <p:sp>
        <p:nvSpPr>
          <p:cNvPr id="10" name="Text Box 8"/>
          <p:cNvSpPr txBox="1">
            <a:spLocks noChangeArrowheads="1"/>
          </p:cNvSpPr>
          <p:nvPr/>
        </p:nvSpPr>
        <p:spPr bwMode="auto">
          <a:xfrm>
            <a:off x="755576" y="1460813"/>
            <a:ext cx="475252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pPr>
            <a:r>
              <a:rPr lang="en-US" sz="2800" dirty="0">
                <a:solidFill>
                  <a:schemeClr val="bg1">
                    <a:lumMod val="50000"/>
                  </a:schemeClr>
                </a:solidFill>
              </a:rPr>
              <a:t>Make your own </a:t>
            </a:r>
            <a:r>
              <a:rPr lang="en-US" sz="2800" u="sng" dirty="0" smtClean="0">
                <a:solidFill>
                  <a:schemeClr val="bg1">
                    <a:lumMod val="50000"/>
                  </a:schemeClr>
                </a:solidFill>
              </a:rPr>
              <a:t>decisions.</a:t>
            </a:r>
            <a:endParaRPr lang="en-US" sz="2800" u="sng" dirty="0">
              <a:solidFill>
                <a:schemeClr val="bg1">
                  <a:lumMod val="50000"/>
                </a:schemeClr>
              </a:solidFill>
            </a:endParaRPr>
          </a:p>
          <a:p>
            <a:pPr marL="342900" indent="-342900">
              <a:buFont typeface="Arial" panose="020B0604020202020204" pitchFamily="34" charset="0"/>
              <a:buChar char="•"/>
            </a:pPr>
            <a:r>
              <a:rPr lang="en-US" sz="2800" dirty="0">
                <a:solidFill>
                  <a:schemeClr val="bg1">
                    <a:lumMod val="50000"/>
                  </a:schemeClr>
                </a:solidFill>
              </a:rPr>
              <a:t>Know who you are and who you want to </a:t>
            </a:r>
            <a:r>
              <a:rPr lang="en-US" sz="2800" u="sng" dirty="0" smtClean="0">
                <a:solidFill>
                  <a:schemeClr val="bg1">
                    <a:lumMod val="50000"/>
                  </a:schemeClr>
                </a:solidFill>
              </a:rPr>
              <a:t>be.</a:t>
            </a:r>
            <a:endParaRPr lang="en-US" sz="2800" u="sng" dirty="0">
              <a:solidFill>
                <a:schemeClr val="bg1">
                  <a:lumMod val="50000"/>
                </a:schemeClr>
              </a:solidFill>
            </a:endParaRPr>
          </a:p>
          <a:p>
            <a:pPr marL="342900" indent="-342900">
              <a:buFont typeface="Arial" panose="020B0604020202020204" pitchFamily="34" charset="0"/>
              <a:buChar char="•"/>
            </a:pPr>
            <a:r>
              <a:rPr lang="en-US" sz="2800" dirty="0">
                <a:solidFill>
                  <a:schemeClr val="bg1">
                    <a:lumMod val="50000"/>
                  </a:schemeClr>
                </a:solidFill>
              </a:rPr>
              <a:t>Set realistic positive </a:t>
            </a:r>
            <a:r>
              <a:rPr lang="en-US" sz="2800" u="sng" dirty="0" smtClean="0">
                <a:solidFill>
                  <a:schemeClr val="bg1">
                    <a:lumMod val="50000"/>
                  </a:schemeClr>
                </a:solidFill>
              </a:rPr>
              <a:t>goals.</a:t>
            </a:r>
            <a:endParaRPr lang="en-US" sz="2800" u="sng" dirty="0">
              <a:solidFill>
                <a:schemeClr val="bg1">
                  <a:lumMod val="50000"/>
                </a:schemeClr>
              </a:solidFill>
            </a:endParaRPr>
          </a:p>
          <a:p>
            <a:pPr marL="342900" indent="-342900">
              <a:buFont typeface="Arial" panose="020B0604020202020204" pitchFamily="34" charset="0"/>
              <a:buChar char="•"/>
            </a:pPr>
            <a:r>
              <a:rPr lang="en-US" sz="2800" dirty="0">
                <a:solidFill>
                  <a:schemeClr val="bg1">
                    <a:lumMod val="50000"/>
                  </a:schemeClr>
                </a:solidFill>
              </a:rPr>
              <a:t>Weigh the consequences of your </a:t>
            </a:r>
            <a:r>
              <a:rPr lang="en-US" sz="2800" u="sng" dirty="0" smtClean="0">
                <a:solidFill>
                  <a:schemeClr val="bg1">
                    <a:lumMod val="50000"/>
                  </a:schemeClr>
                </a:solidFill>
              </a:rPr>
              <a:t>actions.</a:t>
            </a:r>
            <a:endParaRPr lang="en-US" sz="2800" u="sng" dirty="0">
              <a:solidFill>
                <a:schemeClr val="bg1">
                  <a:lumMod val="50000"/>
                </a:schemeClr>
              </a:solidFill>
            </a:endParaRPr>
          </a:p>
          <a:p>
            <a:pPr marL="342900" indent="-342900">
              <a:buFont typeface="Arial" panose="020B0604020202020204" pitchFamily="34" charset="0"/>
              <a:buChar char="•"/>
            </a:pPr>
            <a:r>
              <a:rPr lang="en-US" sz="2800" dirty="0">
                <a:solidFill>
                  <a:schemeClr val="bg1">
                    <a:lumMod val="50000"/>
                  </a:schemeClr>
                </a:solidFill>
              </a:rPr>
              <a:t>Say </a:t>
            </a:r>
            <a:r>
              <a:rPr lang="en-US" sz="2800" u="sng" dirty="0">
                <a:solidFill>
                  <a:schemeClr val="bg1">
                    <a:lumMod val="50000"/>
                  </a:schemeClr>
                </a:solidFill>
              </a:rPr>
              <a:t>no</a:t>
            </a:r>
            <a:r>
              <a:rPr lang="en-US" sz="2800" u="sng" dirty="0" smtClean="0">
                <a:solidFill>
                  <a:schemeClr val="bg1">
                    <a:lumMod val="50000"/>
                  </a:schemeClr>
                </a:solidFill>
              </a:rPr>
              <a:t>!</a:t>
            </a:r>
          </a:p>
          <a:p>
            <a:pPr marL="342900" indent="-342900">
              <a:buFont typeface="Arial" panose="020B0604020202020204" pitchFamily="34" charset="0"/>
              <a:buChar char="•"/>
            </a:pPr>
            <a:r>
              <a:rPr lang="en-US" sz="2800" dirty="0" smtClean="0">
                <a:solidFill>
                  <a:schemeClr val="bg1">
                    <a:lumMod val="50000"/>
                  </a:schemeClr>
                </a:solidFill>
              </a:rPr>
              <a:t>Be </a:t>
            </a:r>
            <a:r>
              <a:rPr lang="en-US" sz="2800" u="sng" dirty="0" smtClean="0">
                <a:solidFill>
                  <a:schemeClr val="bg1">
                    <a:lumMod val="50000"/>
                  </a:schemeClr>
                </a:solidFill>
              </a:rPr>
              <a:t>persistent.</a:t>
            </a:r>
          </a:p>
          <a:p>
            <a:pPr marL="342900" indent="-342900">
              <a:buFont typeface="Arial" panose="020B0604020202020204" pitchFamily="34" charset="0"/>
              <a:buChar char="•"/>
            </a:pPr>
            <a:r>
              <a:rPr lang="en-US" sz="2800" dirty="0" smtClean="0">
                <a:solidFill>
                  <a:schemeClr val="bg1">
                    <a:lumMod val="50000"/>
                  </a:schemeClr>
                </a:solidFill>
              </a:rPr>
              <a:t>Terminate the </a:t>
            </a:r>
            <a:r>
              <a:rPr lang="en-US" sz="2800" u="sng" dirty="0" smtClean="0">
                <a:solidFill>
                  <a:schemeClr val="bg1">
                    <a:lumMod val="50000"/>
                  </a:schemeClr>
                </a:solidFill>
              </a:rPr>
              <a:t>conversation</a:t>
            </a:r>
            <a:r>
              <a:rPr lang="en-US" sz="2800" dirty="0" smtClean="0">
                <a:solidFill>
                  <a:schemeClr val="bg1">
                    <a:lumMod val="50000"/>
                  </a:schemeClr>
                </a:solidFill>
              </a:rPr>
              <a:t>.</a:t>
            </a:r>
          </a:p>
          <a:p>
            <a:pPr marL="342900" indent="-342900">
              <a:buFont typeface="Arial" panose="020B0604020202020204" pitchFamily="34" charset="0"/>
              <a:buChar char="•"/>
            </a:pPr>
            <a:r>
              <a:rPr lang="en-US" sz="2800" dirty="0" smtClean="0">
                <a:solidFill>
                  <a:schemeClr val="bg1">
                    <a:lumMod val="50000"/>
                  </a:schemeClr>
                </a:solidFill>
              </a:rPr>
              <a:t>Don’t be </a:t>
            </a:r>
            <a:r>
              <a:rPr lang="en-US" sz="2800" u="sng" dirty="0" smtClean="0">
                <a:solidFill>
                  <a:schemeClr val="bg1">
                    <a:lumMod val="50000"/>
                  </a:schemeClr>
                </a:solidFill>
              </a:rPr>
              <a:t>defensive</a:t>
            </a:r>
            <a:r>
              <a:rPr lang="en-US" sz="2800" dirty="0" smtClean="0">
                <a:solidFill>
                  <a:schemeClr val="bg1">
                    <a:lumMod val="50000"/>
                  </a:schemeClr>
                </a:solidFill>
              </a:rPr>
              <a:t>. </a:t>
            </a:r>
            <a:endParaRPr lang="en-US" sz="2800" dirty="0">
              <a:solidFill>
                <a:schemeClr val="bg1">
                  <a:lumMod val="50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664"/>
            <a:ext cx="3024336" cy="44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323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539750" y="27463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3315"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1" name="Content Placeholder 2"/>
          <p:cNvSpPr>
            <a:spLocks noGrp="1"/>
          </p:cNvSpPr>
          <p:nvPr>
            <p:ph sz="quarter" idx="1"/>
          </p:nvPr>
        </p:nvSpPr>
        <p:spPr>
          <a:xfrm>
            <a:off x="755576" y="1109552"/>
            <a:ext cx="3682752" cy="2030289"/>
          </a:xfrm>
        </p:spPr>
        <p:txBody>
          <a:bodyPr/>
          <a:lstStyle/>
          <a:p>
            <a:r>
              <a:rPr lang="en-US" sz="2400" dirty="0" smtClean="0"/>
              <a:t>Stay calm </a:t>
            </a:r>
          </a:p>
          <a:p>
            <a:r>
              <a:rPr lang="en-US" sz="2400" dirty="0" smtClean="0"/>
              <a:t>Make eye contact </a:t>
            </a:r>
          </a:p>
          <a:p>
            <a:r>
              <a:rPr lang="en-US" sz="2400" dirty="0" smtClean="0"/>
              <a:t>Be </a:t>
            </a:r>
            <a:r>
              <a:rPr lang="en-US" sz="2400" b="1" u="sng" dirty="0" smtClean="0"/>
              <a:t>assertive</a:t>
            </a:r>
            <a:r>
              <a:rPr lang="en-US" sz="2400" dirty="0" smtClean="0"/>
              <a:t> </a:t>
            </a:r>
          </a:p>
          <a:p>
            <a:r>
              <a:rPr lang="en-US" sz="2400" dirty="0" smtClean="0"/>
              <a:t>Repeat if necessary</a:t>
            </a:r>
          </a:p>
          <a:p>
            <a:r>
              <a:rPr lang="en-US" sz="2400" dirty="0" smtClean="0"/>
              <a:t>Walk away</a:t>
            </a:r>
            <a:endParaRPr lang="en-US" sz="2400" dirty="0"/>
          </a:p>
        </p:txBody>
      </p:sp>
      <p:pic>
        <p:nvPicPr>
          <p:cNvPr id="12" name="Picture 8" descr="http://www.darrenmonroe.com/wordpress/wp-content/uploads/2009/06/teens.jpg"/>
          <p:cNvPicPr>
            <a:picLocks noChangeAspect="1" noChangeArrowheads="1"/>
          </p:cNvPicPr>
          <p:nvPr/>
        </p:nvPicPr>
        <p:blipFill>
          <a:blip r:embed="rId3" cstate="print"/>
          <a:srcRect/>
          <a:stretch>
            <a:fillRect/>
          </a:stretch>
        </p:blipFill>
        <p:spPr bwMode="auto">
          <a:xfrm>
            <a:off x="1166325" y="3436822"/>
            <a:ext cx="2860509" cy="2860509"/>
          </a:xfrm>
          <a:prstGeom prst="rect">
            <a:avLst/>
          </a:prstGeom>
          <a:noFill/>
        </p:spPr>
      </p:pic>
      <p:sp>
        <p:nvSpPr>
          <p:cNvPr id="13" name="Title 1"/>
          <p:cNvSpPr txBox="1">
            <a:spLocks/>
          </p:cNvSpPr>
          <p:nvPr/>
        </p:nvSpPr>
        <p:spPr bwMode="auto">
          <a:xfrm>
            <a:off x="539750" y="274638"/>
            <a:ext cx="8229600" cy="8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itchFamily="-112"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r>
              <a:rPr lang="en-US" sz="4000" kern="0" dirty="0" smtClean="0">
                <a:solidFill>
                  <a:srgbClr val="FF0000"/>
                </a:solidFill>
              </a:rPr>
              <a:t>Basic Guidelines for Saying “No”</a:t>
            </a:r>
            <a:endParaRPr lang="en-US" sz="4000" kern="0" dirty="0">
              <a:solidFill>
                <a:srgbClr val="FF0000"/>
              </a:solidFill>
            </a:endParaRPr>
          </a:p>
        </p:txBody>
      </p:sp>
      <p:sp>
        <p:nvSpPr>
          <p:cNvPr id="14" name="Rectangle 3"/>
          <p:cNvSpPr txBox="1">
            <a:spLocks noChangeArrowheads="1"/>
          </p:cNvSpPr>
          <p:nvPr/>
        </p:nvSpPr>
        <p:spPr>
          <a:xfrm>
            <a:off x="4709864" y="2636912"/>
            <a:ext cx="4038600" cy="403244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lnSpc>
                <a:spcPct val="90000"/>
              </a:lnSpc>
            </a:pPr>
            <a:r>
              <a:rPr lang="en-US" sz="2400" kern="0" dirty="0" smtClean="0"/>
              <a:t>Broken </a:t>
            </a:r>
            <a:r>
              <a:rPr lang="en-US" sz="2400" b="1" u="sng" kern="0" dirty="0" smtClean="0"/>
              <a:t>record</a:t>
            </a:r>
            <a:r>
              <a:rPr lang="en-US" sz="2400" kern="0" dirty="0" smtClean="0"/>
              <a:t> technique</a:t>
            </a:r>
          </a:p>
          <a:p>
            <a:pPr>
              <a:lnSpc>
                <a:spcPct val="90000"/>
              </a:lnSpc>
            </a:pPr>
            <a:r>
              <a:rPr lang="en-US" sz="2400" kern="0" dirty="0"/>
              <a:t>Find a friend who feels the same way you do, or recruit an </a:t>
            </a:r>
            <a:r>
              <a:rPr lang="en-US" sz="2400" b="1" u="sng" kern="0" dirty="0"/>
              <a:t>ally</a:t>
            </a:r>
            <a:r>
              <a:rPr lang="en-US" sz="2400" kern="0" dirty="0" smtClean="0"/>
              <a:t>.</a:t>
            </a:r>
          </a:p>
          <a:p>
            <a:pPr>
              <a:lnSpc>
                <a:spcPct val="90000"/>
              </a:lnSpc>
            </a:pPr>
            <a:r>
              <a:rPr lang="en-US" sz="2400" kern="0" dirty="0" smtClean="0"/>
              <a:t>Give reasons or excuses</a:t>
            </a:r>
          </a:p>
          <a:p>
            <a:pPr>
              <a:lnSpc>
                <a:spcPct val="90000"/>
              </a:lnSpc>
            </a:pPr>
            <a:r>
              <a:rPr lang="en-US" sz="2400" kern="0" dirty="0" smtClean="0"/>
              <a:t>Avoid the situation</a:t>
            </a:r>
          </a:p>
          <a:p>
            <a:pPr>
              <a:lnSpc>
                <a:spcPct val="90000"/>
              </a:lnSpc>
            </a:pPr>
            <a:r>
              <a:rPr lang="en-US" sz="2400" b="1" u="sng" kern="0" dirty="0" smtClean="0"/>
              <a:t>Change</a:t>
            </a:r>
            <a:r>
              <a:rPr lang="en-US" sz="2400" kern="0" dirty="0" smtClean="0"/>
              <a:t> the subject</a:t>
            </a:r>
          </a:p>
          <a:p>
            <a:pPr>
              <a:lnSpc>
                <a:spcPct val="90000"/>
              </a:lnSpc>
            </a:pPr>
            <a:r>
              <a:rPr lang="en-US" sz="2400" kern="0" dirty="0" smtClean="0"/>
              <a:t>Take a stand</a:t>
            </a:r>
          </a:p>
          <a:p>
            <a:pPr>
              <a:lnSpc>
                <a:spcPct val="90000"/>
              </a:lnSpc>
            </a:pPr>
            <a:r>
              <a:rPr lang="en-US" sz="2400" kern="0" dirty="0" smtClean="0"/>
              <a:t>Take </a:t>
            </a:r>
            <a:r>
              <a:rPr lang="en-US" sz="2400" kern="0" dirty="0"/>
              <a:t>a</a:t>
            </a:r>
            <a:r>
              <a:rPr lang="en-US" sz="2400" kern="0" dirty="0" smtClean="0"/>
              <a:t> </a:t>
            </a:r>
            <a:r>
              <a:rPr lang="en-US" sz="2400" b="1" kern="0" dirty="0" smtClean="0"/>
              <a:t>pledge</a:t>
            </a:r>
          </a:p>
          <a:p>
            <a:pPr>
              <a:lnSpc>
                <a:spcPct val="90000"/>
              </a:lnSpc>
            </a:pPr>
            <a:r>
              <a:rPr lang="en-US" sz="2400" kern="0" dirty="0" smtClean="0"/>
              <a:t>It’s the Law</a:t>
            </a:r>
            <a:endParaRPr lang="en-US" sz="2400" kern="0" dirty="0"/>
          </a:p>
        </p:txBody>
      </p:sp>
      <p:pic>
        <p:nvPicPr>
          <p:cNvPr id="15" name="Picture 2" descr="http://www.ct.gov/dcf/lib/dcf/lifestories/images/teens_talking_in_circle.jpg"/>
          <p:cNvPicPr>
            <a:picLocks noChangeAspect="1" noChangeArrowheads="1"/>
          </p:cNvPicPr>
          <p:nvPr/>
        </p:nvPicPr>
        <p:blipFill>
          <a:blip r:embed="rId4" cstate="print"/>
          <a:srcRect/>
          <a:stretch>
            <a:fillRect/>
          </a:stretch>
        </p:blipFill>
        <p:spPr bwMode="auto">
          <a:xfrm>
            <a:off x="5553214" y="1083326"/>
            <a:ext cx="2351899" cy="1569782"/>
          </a:xfrm>
          <a:prstGeom prst="rect">
            <a:avLst/>
          </a:prstGeom>
          <a:noFill/>
        </p:spPr>
      </p:pic>
    </p:spTree>
    <p:extLst>
      <p:ext uri="{BB962C8B-B14F-4D97-AF65-F5344CB8AC3E}">
        <p14:creationId xmlns:p14="http://schemas.microsoft.com/office/powerpoint/2010/main" val="30974783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77837" y="26064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2" name="Title 1"/>
          <p:cNvSpPr>
            <a:spLocks noGrp="1"/>
          </p:cNvSpPr>
          <p:nvPr>
            <p:ph type="title"/>
          </p:nvPr>
        </p:nvSpPr>
        <p:spPr/>
        <p:txBody>
          <a:bodyPr/>
          <a:lstStyle/>
          <a:p>
            <a:r>
              <a:rPr lang="en-US" dirty="0">
                <a:solidFill>
                  <a:srgbClr val="191919"/>
                </a:solidFill>
              </a:rPr>
              <a:t>8</a:t>
            </a:r>
            <a:r>
              <a:rPr lang="en-US" dirty="0" smtClean="0">
                <a:solidFill>
                  <a:srgbClr val="191919"/>
                </a:solidFill>
              </a:rPr>
              <a:t> Groups: 8 Decisions</a:t>
            </a:r>
            <a:endParaRPr lang="en-US" dirty="0">
              <a:solidFill>
                <a:srgbClr val="191919"/>
              </a:solidFill>
            </a:endParaRPr>
          </a:p>
        </p:txBody>
      </p:sp>
      <p:sp>
        <p:nvSpPr>
          <p:cNvPr id="3" name="Content Placeholder 2"/>
          <p:cNvSpPr>
            <a:spLocks noGrp="1"/>
          </p:cNvSpPr>
          <p:nvPr>
            <p:ph sz="quarter" idx="1"/>
          </p:nvPr>
        </p:nvSpPr>
        <p:spPr>
          <a:xfrm>
            <a:off x="457200" y="1196752"/>
            <a:ext cx="8229600" cy="5112568"/>
          </a:xfrm>
        </p:spPr>
        <p:txBody>
          <a:bodyPr/>
          <a:lstStyle/>
          <a:p>
            <a:r>
              <a:rPr lang="en-US" sz="2800" dirty="0" smtClean="0"/>
              <a:t>Decision #1: School</a:t>
            </a:r>
          </a:p>
          <a:p>
            <a:r>
              <a:rPr lang="en-US" sz="2800" dirty="0" smtClean="0"/>
              <a:t>Decision #2: Friends</a:t>
            </a:r>
          </a:p>
          <a:p>
            <a:r>
              <a:rPr lang="en-US" sz="2800" dirty="0" smtClean="0"/>
              <a:t>Decision #3: Parents</a:t>
            </a:r>
          </a:p>
          <a:p>
            <a:r>
              <a:rPr lang="en-US" sz="2800" dirty="0" smtClean="0"/>
              <a:t>Decision #4: Siblings</a:t>
            </a:r>
          </a:p>
          <a:p>
            <a:r>
              <a:rPr lang="en-US" sz="2800" dirty="0" smtClean="0"/>
              <a:t>Decision #5: Addictions</a:t>
            </a:r>
          </a:p>
          <a:p>
            <a:r>
              <a:rPr lang="en-US" sz="2800" dirty="0" smtClean="0"/>
              <a:t>Decision #6: Self Worth</a:t>
            </a:r>
          </a:p>
          <a:p>
            <a:r>
              <a:rPr lang="en-US" sz="2800" dirty="0" smtClean="0"/>
              <a:t>Decision #7: </a:t>
            </a:r>
            <a:r>
              <a:rPr lang="en-US" sz="2800" dirty="0"/>
              <a:t>Dating/ </a:t>
            </a:r>
            <a:r>
              <a:rPr lang="en-US" sz="2800" dirty="0" smtClean="0"/>
              <a:t>Sex</a:t>
            </a:r>
          </a:p>
          <a:p>
            <a:r>
              <a:rPr lang="en-US" sz="2800" dirty="0" smtClean="0"/>
              <a:t>Decision </a:t>
            </a:r>
            <a:r>
              <a:rPr lang="en-US" sz="2800" dirty="0"/>
              <a:t>#8</a:t>
            </a:r>
            <a:r>
              <a:rPr lang="en-US" sz="2800" dirty="0" smtClean="0"/>
              <a:t>: Job Opportunities</a:t>
            </a:r>
          </a:p>
          <a:p>
            <a:r>
              <a:rPr lang="en-US" sz="2000" dirty="0" smtClean="0"/>
              <a:t>In your group you will come up with 3 situations dealing with that decision where a teenager would need refusal skills. Then come up with the “Good Idea” “Bad Idea” for the situations.</a:t>
            </a:r>
          </a:p>
        </p:txBody>
      </p:sp>
      <p:pic>
        <p:nvPicPr>
          <p:cNvPr id="5" name="Good_Idea_Bad_Idea_-.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788024" y="1421050"/>
            <a:ext cx="3744416" cy="2808312"/>
          </a:xfrm>
          <a:prstGeom prst="rect">
            <a:avLst/>
          </a:prstGeom>
        </p:spPr>
      </p:pic>
    </p:spTree>
    <p:extLst>
      <p:ext uri="{BB962C8B-B14F-4D97-AF65-F5344CB8AC3E}">
        <p14:creationId xmlns:p14="http://schemas.microsoft.com/office/powerpoint/2010/main" val="889774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13mcginjorb\AppData\Local\Microsoft\Windows\Temporary Internet Files\Content.IE5\77DSPQZA\MPj04431670000[1].jpg"/>
          <p:cNvPicPr>
            <a:picLocks noChangeAspect="1" noChangeArrowheads="1"/>
          </p:cNvPicPr>
          <p:nvPr/>
        </p:nvPicPr>
        <p:blipFill>
          <a:blip r:embed="rId2" cstate="print"/>
          <a:srcRect/>
          <a:stretch>
            <a:fillRect/>
          </a:stretch>
        </p:blipFill>
        <p:spPr bwMode="auto">
          <a:xfrm>
            <a:off x="1187624" y="1052736"/>
            <a:ext cx="6984776" cy="4835614"/>
          </a:xfrm>
          <a:prstGeom prst="rect">
            <a:avLst/>
          </a:prstGeom>
          <a:noFill/>
        </p:spPr>
      </p:pic>
      <p:sp>
        <p:nvSpPr>
          <p:cNvPr id="2" name="Title 1"/>
          <p:cNvSpPr>
            <a:spLocks noGrp="1"/>
          </p:cNvSpPr>
          <p:nvPr>
            <p:ph type="title"/>
          </p:nvPr>
        </p:nvSpPr>
        <p:spPr>
          <a:xfrm>
            <a:off x="2555776" y="1052736"/>
            <a:ext cx="5616624" cy="2304256"/>
          </a:xfrm>
        </p:spPr>
        <p:txBody>
          <a:bodyPr>
            <a:normAutofit/>
          </a:bodyPr>
          <a:lstStyle/>
          <a:p>
            <a:r>
              <a:rPr lang="en-US" sz="2800" dirty="0" smtClean="0"/>
              <a:t>Friendships make up a valuable, positive element in our lives.  The three components of good friendships are:</a:t>
            </a:r>
            <a:endParaRPr lang="en-US" sz="2800" dirty="0"/>
          </a:p>
        </p:txBody>
      </p:sp>
      <p:sp>
        <p:nvSpPr>
          <p:cNvPr id="3" name="Content Placeholder 2"/>
          <p:cNvSpPr>
            <a:spLocks noGrp="1"/>
          </p:cNvSpPr>
          <p:nvPr>
            <p:ph idx="1"/>
          </p:nvPr>
        </p:nvSpPr>
        <p:spPr>
          <a:xfrm>
            <a:off x="5364088" y="3068960"/>
            <a:ext cx="2808312" cy="2819390"/>
          </a:xfrm>
        </p:spPr>
        <p:txBody>
          <a:bodyPr>
            <a:normAutofit/>
          </a:bodyPr>
          <a:lstStyle/>
          <a:p>
            <a:r>
              <a:rPr lang="en-US" sz="2400" b="1" dirty="0" smtClean="0">
                <a:solidFill>
                  <a:srgbClr val="191919"/>
                </a:solidFill>
              </a:rPr>
              <a:t>Belonging &amp; </a:t>
            </a:r>
            <a:r>
              <a:rPr lang="en-US" sz="2400" b="1" u="sng" dirty="0" smtClean="0">
                <a:solidFill>
                  <a:srgbClr val="191919"/>
                </a:solidFill>
              </a:rPr>
              <a:t>Acceptance </a:t>
            </a:r>
          </a:p>
          <a:p>
            <a:r>
              <a:rPr lang="en-US" sz="2400" b="1" dirty="0" smtClean="0">
                <a:solidFill>
                  <a:srgbClr val="191919"/>
                </a:solidFill>
              </a:rPr>
              <a:t>Sharing of Feelings &amp; </a:t>
            </a:r>
            <a:r>
              <a:rPr lang="en-US" sz="2400" b="1" u="sng" dirty="0" smtClean="0">
                <a:solidFill>
                  <a:srgbClr val="191919"/>
                </a:solidFill>
              </a:rPr>
              <a:t>Experiences </a:t>
            </a:r>
          </a:p>
          <a:p>
            <a:r>
              <a:rPr lang="en-US" sz="2400" b="1" dirty="0" smtClean="0">
                <a:solidFill>
                  <a:srgbClr val="191919"/>
                </a:solidFill>
              </a:rPr>
              <a:t>Sense of </a:t>
            </a:r>
            <a:r>
              <a:rPr lang="en-US" sz="2400" b="1" u="sng" dirty="0" smtClean="0">
                <a:solidFill>
                  <a:srgbClr val="191919"/>
                </a:solidFill>
              </a:rPr>
              <a:t>Personal Worth </a:t>
            </a:r>
            <a:endParaRPr lang="en-US" sz="2400" b="1" dirty="0">
              <a:solidFill>
                <a:srgbClr val="191919"/>
              </a:solidFill>
            </a:endParaRPr>
          </a:p>
        </p:txBody>
      </p:sp>
    </p:spTree>
    <p:extLst>
      <p:ext uri="{BB962C8B-B14F-4D97-AF65-F5344CB8AC3E}">
        <p14:creationId xmlns:p14="http://schemas.microsoft.com/office/powerpoint/2010/main" val="74829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57200" y="274638"/>
            <a:ext cx="8229600"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25602" name="Rectangle 2"/>
          <p:cNvSpPr>
            <a:spLocks noGrp="1" noChangeArrowheads="1"/>
          </p:cNvSpPr>
          <p:nvPr>
            <p:ph type="title"/>
          </p:nvPr>
        </p:nvSpPr>
        <p:spPr/>
        <p:txBody>
          <a:bodyPr/>
          <a:lstStyle/>
          <a:p>
            <a:r>
              <a:rPr lang="en-US" b="1" dirty="0">
                <a:solidFill>
                  <a:srgbClr val="191919"/>
                </a:solidFill>
              </a:rPr>
              <a:t>A Need to Belong</a:t>
            </a:r>
          </a:p>
        </p:txBody>
      </p:sp>
      <p:sp>
        <p:nvSpPr>
          <p:cNvPr id="25603" name="Rectangle 3"/>
          <p:cNvSpPr>
            <a:spLocks noGrp="1" noChangeArrowheads="1"/>
          </p:cNvSpPr>
          <p:nvPr>
            <p:ph type="body" idx="1"/>
          </p:nvPr>
        </p:nvSpPr>
        <p:spPr>
          <a:xfrm>
            <a:off x="457200" y="1600200"/>
            <a:ext cx="8229600" cy="4349080"/>
          </a:xfrm>
        </p:spPr>
        <p:txBody>
          <a:bodyPr/>
          <a:lstStyle/>
          <a:p>
            <a:r>
              <a:rPr lang="en-US" sz="2800" b="1" u="sng" dirty="0"/>
              <a:t>Feeling L</a:t>
            </a:r>
            <a:r>
              <a:rPr lang="en-US" sz="2800" b="1" u="sng" dirty="0" smtClean="0"/>
              <a:t>onely:</a:t>
            </a:r>
            <a:r>
              <a:rPr lang="en-US" sz="2800" dirty="0" smtClean="0"/>
              <a:t> Not </a:t>
            </a:r>
            <a:r>
              <a:rPr lang="en-US" sz="2800" dirty="0"/>
              <a:t>feeling like you are part of a </a:t>
            </a:r>
            <a:r>
              <a:rPr lang="en-US" sz="2800" dirty="0" smtClean="0"/>
              <a:t>group-large </a:t>
            </a:r>
            <a:r>
              <a:rPr lang="en-US" sz="2800" dirty="0"/>
              <a:t>or </a:t>
            </a:r>
            <a:r>
              <a:rPr lang="en-US" sz="2800" dirty="0" smtClean="0"/>
              <a:t>small.  You feel </a:t>
            </a:r>
            <a:r>
              <a:rPr lang="en-US" sz="2800" dirty="0"/>
              <a:t>left out or overlooked altogether when </a:t>
            </a:r>
            <a:r>
              <a:rPr lang="en-US" sz="2800" dirty="0" smtClean="0"/>
              <a:t>you </a:t>
            </a:r>
            <a:r>
              <a:rPr lang="en-US" sz="2800" dirty="0"/>
              <a:t>really want to feel included in the group.</a:t>
            </a:r>
          </a:p>
          <a:p>
            <a:r>
              <a:rPr lang="en-US" sz="2800" b="1" u="sng" dirty="0"/>
              <a:t>Being A</a:t>
            </a:r>
            <a:r>
              <a:rPr lang="en-US" sz="2800" b="1" u="sng" dirty="0" smtClean="0"/>
              <a:t>lone:</a:t>
            </a:r>
            <a:r>
              <a:rPr lang="en-US" sz="2800" dirty="0" smtClean="0"/>
              <a:t> You </a:t>
            </a:r>
            <a:r>
              <a:rPr lang="en-US" sz="2800" dirty="0"/>
              <a:t>choose to be </a:t>
            </a:r>
            <a:r>
              <a:rPr lang="en-US" sz="2800" dirty="0" smtClean="0"/>
              <a:t>alone.  It’s a positive </a:t>
            </a:r>
            <a:r>
              <a:rPr lang="en-US" sz="2800" dirty="0"/>
              <a:t>time for </a:t>
            </a:r>
            <a:r>
              <a:rPr lang="en-US" sz="2800" dirty="0" smtClean="0"/>
              <a:t>self.  Choosing to be alone </a:t>
            </a:r>
            <a:r>
              <a:rPr lang="en-US" sz="2800" dirty="0"/>
              <a:t>doesn’t mean someone feels rejected or lonely.</a:t>
            </a:r>
          </a:p>
          <a:p>
            <a:r>
              <a:rPr lang="en-US" sz="2800" b="1" u="sng" dirty="0" smtClean="0"/>
              <a:t>Feeling </a:t>
            </a:r>
            <a:r>
              <a:rPr lang="en-US" sz="2800" b="1" u="sng" dirty="0"/>
              <a:t>R</a:t>
            </a:r>
            <a:r>
              <a:rPr lang="en-US" sz="2800" b="1" u="sng" dirty="0" smtClean="0"/>
              <a:t>ejected:</a:t>
            </a:r>
            <a:r>
              <a:rPr lang="en-US" sz="2800" dirty="0" smtClean="0"/>
              <a:t> others </a:t>
            </a:r>
            <a:r>
              <a:rPr lang="en-US" sz="2800" dirty="0"/>
              <a:t>prefer </a:t>
            </a:r>
            <a:r>
              <a:rPr lang="en-US" sz="2800" dirty="0" smtClean="0"/>
              <a:t>not to </a:t>
            </a:r>
            <a:r>
              <a:rPr lang="en-US" sz="2800" dirty="0"/>
              <a:t>be with </a:t>
            </a:r>
            <a:r>
              <a:rPr lang="en-US" sz="2800" dirty="0" smtClean="0"/>
              <a:t>you.  When </a:t>
            </a:r>
            <a:r>
              <a:rPr lang="en-US" sz="2800" dirty="0"/>
              <a:t>you try to join </a:t>
            </a:r>
            <a:r>
              <a:rPr lang="en-US" sz="2800" dirty="0" smtClean="0"/>
              <a:t>in but are </a:t>
            </a:r>
            <a:r>
              <a:rPr lang="en-US" sz="2800" dirty="0"/>
              <a:t>shut out.</a:t>
            </a:r>
          </a:p>
        </p:txBody>
      </p:sp>
    </p:spTree>
    <p:extLst>
      <p:ext uri="{BB962C8B-B14F-4D97-AF65-F5344CB8AC3E}">
        <p14:creationId xmlns:p14="http://schemas.microsoft.com/office/powerpoint/2010/main" val="390801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467544" y="274340"/>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27650" name="Rectangle 2"/>
          <p:cNvSpPr>
            <a:spLocks noGrp="1" noChangeArrowheads="1"/>
          </p:cNvSpPr>
          <p:nvPr>
            <p:ph type="title"/>
          </p:nvPr>
        </p:nvSpPr>
        <p:spPr>
          <a:xfrm>
            <a:off x="838200" y="76200"/>
            <a:ext cx="7467600" cy="1143000"/>
          </a:xfrm>
        </p:spPr>
        <p:txBody>
          <a:bodyPr/>
          <a:lstStyle/>
          <a:p>
            <a:r>
              <a:rPr lang="en-US" b="1" dirty="0">
                <a:solidFill>
                  <a:srgbClr val="191919"/>
                </a:solidFill>
              </a:rPr>
              <a:t>Reasons for Rejection</a:t>
            </a:r>
          </a:p>
        </p:txBody>
      </p:sp>
      <p:sp>
        <p:nvSpPr>
          <p:cNvPr id="27652" name="Rectangle 4"/>
          <p:cNvSpPr>
            <a:spLocks noGrp="1" noChangeArrowheads="1"/>
          </p:cNvSpPr>
          <p:nvPr>
            <p:ph type="body" sz="half" idx="1"/>
          </p:nvPr>
        </p:nvSpPr>
        <p:spPr>
          <a:xfrm>
            <a:off x="457200" y="1219200"/>
            <a:ext cx="4038600" cy="4495800"/>
          </a:xfrm>
        </p:spPr>
        <p:txBody>
          <a:bodyPr>
            <a:normAutofit fontScale="92500"/>
          </a:bodyPr>
          <a:lstStyle/>
          <a:p>
            <a:r>
              <a:rPr lang="en-US" sz="3200"/>
              <a:t>Physical handicaps</a:t>
            </a:r>
          </a:p>
          <a:p>
            <a:r>
              <a:rPr lang="en-US" sz="3200"/>
              <a:t>Super smart</a:t>
            </a:r>
          </a:p>
          <a:p>
            <a:r>
              <a:rPr lang="en-US" sz="3200"/>
              <a:t>Learning disabilities</a:t>
            </a:r>
          </a:p>
          <a:p>
            <a:r>
              <a:rPr lang="en-US" sz="3200"/>
              <a:t>Ethnic origins</a:t>
            </a:r>
          </a:p>
          <a:p>
            <a:r>
              <a:rPr lang="en-US" sz="3200"/>
              <a:t>Religious beliefs</a:t>
            </a:r>
          </a:p>
          <a:p>
            <a:r>
              <a:rPr lang="en-US" sz="3200"/>
              <a:t>Gender</a:t>
            </a:r>
          </a:p>
          <a:p>
            <a:r>
              <a:rPr lang="en-US" sz="3200"/>
              <a:t>Geography (where you live)</a:t>
            </a:r>
          </a:p>
        </p:txBody>
      </p:sp>
      <p:sp>
        <p:nvSpPr>
          <p:cNvPr id="27653" name="Rectangle 5"/>
          <p:cNvSpPr>
            <a:spLocks noGrp="1" noChangeArrowheads="1"/>
          </p:cNvSpPr>
          <p:nvPr>
            <p:ph type="body" sz="half" idx="2"/>
          </p:nvPr>
        </p:nvSpPr>
        <p:spPr>
          <a:xfrm>
            <a:off x="4572000" y="1371600"/>
            <a:ext cx="4038600" cy="5181600"/>
          </a:xfrm>
        </p:spPr>
        <p:txBody>
          <a:bodyPr/>
          <a:lstStyle/>
          <a:p>
            <a:pPr>
              <a:lnSpc>
                <a:spcPct val="90000"/>
              </a:lnSpc>
            </a:pPr>
            <a:r>
              <a:rPr lang="en-US" sz="3200" dirty="0"/>
              <a:t>Family income</a:t>
            </a:r>
          </a:p>
          <a:p>
            <a:pPr>
              <a:lnSpc>
                <a:spcPct val="90000"/>
              </a:lnSpc>
            </a:pPr>
            <a:r>
              <a:rPr lang="en-US" sz="3200" dirty="0"/>
              <a:t>Skill level</a:t>
            </a:r>
          </a:p>
          <a:p>
            <a:pPr>
              <a:lnSpc>
                <a:spcPct val="90000"/>
              </a:lnSpc>
            </a:pPr>
            <a:r>
              <a:rPr lang="en-US" sz="3200" dirty="0"/>
              <a:t>Inappropriate </a:t>
            </a:r>
            <a:r>
              <a:rPr lang="en-US" sz="3200" dirty="0" smtClean="0"/>
              <a:t>behaviors</a:t>
            </a:r>
            <a:endParaRPr lang="en-US" sz="3200" dirty="0"/>
          </a:p>
          <a:p>
            <a:pPr>
              <a:lnSpc>
                <a:spcPct val="90000"/>
              </a:lnSpc>
            </a:pPr>
            <a:r>
              <a:rPr lang="en-US" sz="3200" dirty="0"/>
              <a:t>Family structures</a:t>
            </a:r>
          </a:p>
          <a:p>
            <a:pPr>
              <a:lnSpc>
                <a:spcPct val="90000"/>
              </a:lnSpc>
              <a:buFont typeface="Wingdings" pitchFamily="2" charset="2"/>
              <a:buNone/>
            </a:pPr>
            <a:endParaRPr lang="en-US" sz="2400" dirty="0"/>
          </a:p>
          <a:p>
            <a:pPr marL="0" indent="0">
              <a:lnSpc>
                <a:spcPct val="90000"/>
              </a:lnSpc>
              <a:buNone/>
            </a:pPr>
            <a:r>
              <a:rPr lang="en-US" sz="2400" i="1" dirty="0" smtClean="0"/>
              <a:t>Do </a:t>
            </a:r>
            <a:r>
              <a:rPr lang="en-US" sz="2400" i="1" dirty="0"/>
              <a:t>you ever feel affected by any of these?</a:t>
            </a:r>
          </a:p>
          <a:p>
            <a:pPr marL="0" indent="0">
              <a:lnSpc>
                <a:spcPct val="90000"/>
              </a:lnSpc>
              <a:buNone/>
            </a:pPr>
            <a:endParaRPr lang="en-US" sz="2400" i="1" dirty="0" smtClean="0"/>
          </a:p>
          <a:p>
            <a:pPr marL="0" indent="0">
              <a:lnSpc>
                <a:spcPct val="90000"/>
              </a:lnSpc>
              <a:buNone/>
            </a:pPr>
            <a:r>
              <a:rPr lang="en-US" sz="2400" i="1" dirty="0" smtClean="0"/>
              <a:t>Do </a:t>
            </a:r>
            <a:r>
              <a:rPr lang="en-US" sz="2400" i="1" dirty="0"/>
              <a:t>you ever reject others because of these?</a:t>
            </a:r>
          </a:p>
        </p:txBody>
      </p:sp>
    </p:spTree>
    <p:extLst>
      <p:ext uri="{BB962C8B-B14F-4D97-AF65-F5344CB8AC3E}">
        <p14:creationId xmlns:p14="http://schemas.microsoft.com/office/powerpoint/2010/main" val="3334576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477837" y="26064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6146" name="Rectangle 2"/>
          <p:cNvSpPr>
            <a:spLocks noGrp="1" noChangeArrowheads="1"/>
          </p:cNvSpPr>
          <p:nvPr>
            <p:ph type="title"/>
          </p:nvPr>
        </p:nvSpPr>
        <p:spPr/>
        <p:txBody>
          <a:bodyPr/>
          <a:lstStyle/>
          <a:p>
            <a:r>
              <a:rPr lang="en-US" dirty="0">
                <a:solidFill>
                  <a:srgbClr val="191919"/>
                </a:solidFill>
              </a:rPr>
              <a:t>Aesop’s Fable</a:t>
            </a:r>
          </a:p>
        </p:txBody>
      </p:sp>
      <p:sp>
        <p:nvSpPr>
          <p:cNvPr id="6147" name="Rectangle 3"/>
          <p:cNvSpPr>
            <a:spLocks noGrp="1" noChangeArrowheads="1"/>
          </p:cNvSpPr>
          <p:nvPr>
            <p:ph type="body" idx="1"/>
          </p:nvPr>
        </p:nvSpPr>
        <p:spPr>
          <a:xfrm>
            <a:off x="457200" y="1196752"/>
            <a:ext cx="8229600" cy="4824536"/>
          </a:xfrm>
        </p:spPr>
        <p:txBody>
          <a:bodyPr/>
          <a:lstStyle/>
          <a:p>
            <a:r>
              <a:rPr lang="en-US" sz="2000" dirty="0"/>
              <a:t>There was once a group of friends.  They really did care about the welfare of each other, but they caused each other great trouble by their constant fighting and arguing.  </a:t>
            </a:r>
          </a:p>
          <a:p>
            <a:r>
              <a:rPr lang="en-US" sz="2000" dirty="0"/>
              <a:t>One day as a member of this group told a parent about their problem, the parent called all the friends together and showed them a bundle of sticks.  “Which of you friends can break this bundle of sticks?” he asked them</a:t>
            </a:r>
            <a:r>
              <a:rPr lang="en-US" sz="2000" dirty="0" smtClean="0"/>
              <a:t>.</a:t>
            </a:r>
          </a:p>
          <a:p>
            <a:r>
              <a:rPr lang="en-US" sz="2000" dirty="0"/>
              <a:t>All the friends tried in turn, but not one of them could do it.  Then the parent untied the bundle and gave each friend a single stick. “See if you can break that,” he said.  Of course, they could easily do that.  “Each of you alone, without friends or associates might be weak.  Each might be as easy to injure as one of these sticks.  But if you will be friends and stick together, supporting each other and ceasing to fight, you will be as strong as the bundle of sticks.”</a:t>
            </a:r>
          </a:p>
          <a:p>
            <a:endParaRPr lang="en-US" sz="2000" dirty="0"/>
          </a:p>
        </p:txBody>
      </p:sp>
      <p:pic>
        <p:nvPicPr>
          <p:cNvPr id="19458" name="Picture 2" descr="http://cdn.nexternal.com/binkybunny/images/Bundle-of-Sticks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0" l="1333" r="97000"/>
                    </a14:imgEffect>
                  </a14:imgLayer>
                </a14:imgProps>
              </a:ext>
              <a:ext uri="{28A0092B-C50C-407E-A947-70E740481C1C}">
                <a14:useLocalDpi xmlns:a14="http://schemas.microsoft.com/office/drawing/2010/main" val="0"/>
              </a:ext>
            </a:extLst>
          </a:blip>
          <a:srcRect/>
          <a:stretch>
            <a:fillRect/>
          </a:stretch>
        </p:blipFill>
        <p:spPr bwMode="auto">
          <a:xfrm rot="2825050">
            <a:off x="2625124" y="4045616"/>
            <a:ext cx="4168796" cy="416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16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411480" y="137160"/>
            <a:ext cx="8321040" cy="6583680"/>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0244" name="Rectangle 4"/>
          <p:cNvSpPr>
            <a:spLocks noGrp="1" noChangeArrowheads="1"/>
          </p:cNvSpPr>
          <p:nvPr>
            <p:ph type="title"/>
          </p:nvPr>
        </p:nvSpPr>
        <p:spPr>
          <a:xfrm>
            <a:off x="457200" y="-27384"/>
            <a:ext cx="8229600" cy="1143000"/>
          </a:xfrm>
        </p:spPr>
        <p:txBody>
          <a:bodyPr/>
          <a:lstStyle/>
          <a:p>
            <a:r>
              <a:rPr lang="en-US" b="1" dirty="0">
                <a:solidFill>
                  <a:srgbClr val="191919"/>
                </a:solidFill>
                <a:effectLst>
                  <a:outerShdw blurRad="38100" dist="38100" dir="2700000" algn="tl">
                    <a:srgbClr val="000000">
                      <a:alpha val="43137"/>
                    </a:srgbClr>
                  </a:outerShdw>
                </a:effectLst>
              </a:rPr>
              <a:t>Benefits of Group Association</a:t>
            </a:r>
          </a:p>
        </p:txBody>
      </p:sp>
      <p:sp>
        <p:nvSpPr>
          <p:cNvPr id="10246" name="Rectangle 6"/>
          <p:cNvSpPr>
            <a:spLocks noGrp="1" noChangeArrowheads="1"/>
          </p:cNvSpPr>
          <p:nvPr>
            <p:ph type="body" sz="half" idx="2"/>
          </p:nvPr>
        </p:nvSpPr>
        <p:spPr>
          <a:xfrm>
            <a:off x="539552" y="1052736"/>
            <a:ext cx="8147248" cy="5400898"/>
          </a:xfrm>
        </p:spPr>
        <p:txBody>
          <a:bodyPr>
            <a:noAutofit/>
          </a:bodyPr>
          <a:lstStyle/>
          <a:p>
            <a:pPr marL="736600" indent="-736600">
              <a:lnSpc>
                <a:spcPct val="90000"/>
              </a:lnSpc>
              <a:buNone/>
            </a:pPr>
            <a:r>
              <a:rPr lang="en-US" sz="4500" b="1" u="sng" dirty="0" smtClean="0"/>
              <a:t>G</a:t>
            </a:r>
            <a:r>
              <a:rPr lang="en-US" sz="3400" dirty="0" smtClean="0"/>
              <a:t>ives self-esteem.</a:t>
            </a:r>
          </a:p>
          <a:p>
            <a:pPr marL="736600" indent="-736600">
              <a:lnSpc>
                <a:spcPct val="90000"/>
              </a:lnSpc>
              <a:buNone/>
            </a:pPr>
            <a:r>
              <a:rPr lang="en-US" sz="4500" b="1" u="sng" dirty="0" smtClean="0"/>
              <a:t>R</a:t>
            </a:r>
            <a:r>
              <a:rPr lang="en-US" sz="3400" dirty="0" smtClean="0"/>
              <a:t>educes </a:t>
            </a:r>
            <a:r>
              <a:rPr lang="en-US" sz="3400" dirty="0"/>
              <a:t>stress.</a:t>
            </a:r>
          </a:p>
          <a:p>
            <a:pPr marL="736600" indent="-736600">
              <a:lnSpc>
                <a:spcPct val="90000"/>
              </a:lnSpc>
              <a:buNone/>
            </a:pPr>
            <a:r>
              <a:rPr lang="en-US" sz="4500" b="1" u="sng" dirty="0" smtClean="0"/>
              <a:t>O</a:t>
            </a:r>
            <a:r>
              <a:rPr lang="en-US" sz="3400" dirty="0" smtClean="0"/>
              <a:t>ffers </a:t>
            </a:r>
            <a:r>
              <a:rPr lang="en-US" sz="3400" dirty="0"/>
              <a:t>opportunities for social and leadership skills.</a:t>
            </a:r>
          </a:p>
          <a:p>
            <a:pPr marL="736600" indent="-736600">
              <a:lnSpc>
                <a:spcPct val="90000"/>
              </a:lnSpc>
              <a:buNone/>
            </a:pPr>
            <a:r>
              <a:rPr lang="en-US" sz="4500" b="1" u="sng" dirty="0" smtClean="0"/>
              <a:t>U</a:t>
            </a:r>
            <a:r>
              <a:rPr lang="en-US" sz="3400" dirty="0" smtClean="0"/>
              <a:t>nderstands </a:t>
            </a:r>
            <a:r>
              <a:rPr lang="en-US" sz="3400" dirty="0"/>
              <a:t>social expectations.</a:t>
            </a:r>
          </a:p>
          <a:p>
            <a:pPr marL="736600" indent="-736600">
              <a:lnSpc>
                <a:spcPct val="90000"/>
              </a:lnSpc>
              <a:buNone/>
            </a:pPr>
            <a:r>
              <a:rPr lang="en-US" sz="4500" b="1" u="sng" dirty="0" smtClean="0"/>
              <a:t>P</a:t>
            </a:r>
            <a:r>
              <a:rPr lang="en-US" sz="3400" dirty="0" smtClean="0"/>
              <a:t>rovides </a:t>
            </a:r>
            <a:r>
              <a:rPr lang="en-US" sz="3400" dirty="0"/>
              <a:t>identity and emotional security.</a:t>
            </a:r>
          </a:p>
          <a:p>
            <a:pPr marL="736600" indent="-736600">
              <a:lnSpc>
                <a:spcPct val="90000"/>
              </a:lnSpc>
              <a:buNone/>
            </a:pPr>
            <a:r>
              <a:rPr lang="en-US" sz="4500" b="1" u="sng" dirty="0" smtClean="0"/>
              <a:t>S</a:t>
            </a:r>
            <a:r>
              <a:rPr lang="en-US" sz="3400" dirty="0" smtClean="0"/>
              <a:t>atisfies </a:t>
            </a:r>
            <a:r>
              <a:rPr lang="en-US" sz="3400" dirty="0"/>
              <a:t>a sense of belonging and unity</a:t>
            </a:r>
            <a:r>
              <a:rPr lang="en-US" sz="3600" dirty="0"/>
              <a:t>.</a:t>
            </a:r>
          </a:p>
        </p:txBody>
      </p:sp>
    </p:spTree>
    <p:extLst>
      <p:ext uri="{BB962C8B-B14F-4D97-AF65-F5344CB8AC3E}">
        <p14:creationId xmlns:p14="http://schemas.microsoft.com/office/powerpoint/2010/main" val="3547398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fade">
                                      <p:cBhvr>
                                        <p:cTn id="7" dur="800" decel="100000"/>
                                        <p:tgtEl>
                                          <p:spTgt spid="10246">
                                            <p:txEl>
                                              <p:pRg st="0" end="0"/>
                                            </p:txEl>
                                          </p:spTgt>
                                        </p:tgtEl>
                                      </p:cBhvr>
                                    </p:animEffect>
                                    <p:anim calcmode="lin" valueType="num">
                                      <p:cBhvr>
                                        <p:cTn id="8" dur="800" decel="100000" fill="hold"/>
                                        <p:tgtEl>
                                          <p:spTgt spid="1024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24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24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6">
                                            <p:txEl>
                                              <p:pRg st="1" end="1"/>
                                            </p:txEl>
                                          </p:spTgt>
                                        </p:tgtEl>
                                        <p:attrNameLst>
                                          <p:attrName>style.visibility</p:attrName>
                                        </p:attrNameLst>
                                      </p:cBhvr>
                                      <p:to>
                                        <p:strVal val="visible"/>
                                      </p:to>
                                    </p:set>
                                    <p:animEffect transition="in" filter="fade">
                                      <p:cBhvr>
                                        <p:cTn id="17" dur="800" decel="100000"/>
                                        <p:tgtEl>
                                          <p:spTgt spid="10246">
                                            <p:txEl>
                                              <p:pRg st="1" end="1"/>
                                            </p:txEl>
                                          </p:spTgt>
                                        </p:tgtEl>
                                      </p:cBhvr>
                                    </p:animEffect>
                                    <p:anim calcmode="lin" valueType="num">
                                      <p:cBhvr>
                                        <p:cTn id="18" dur="800" decel="100000" fill="hold"/>
                                        <p:tgtEl>
                                          <p:spTgt spid="10246">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246">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246">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6">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6">
                                            <p:txEl>
                                              <p:pRg st="2" end="2"/>
                                            </p:txEl>
                                          </p:spTgt>
                                        </p:tgtEl>
                                        <p:attrNameLst>
                                          <p:attrName>style.visibility</p:attrName>
                                        </p:attrNameLst>
                                      </p:cBhvr>
                                      <p:to>
                                        <p:strVal val="visible"/>
                                      </p:to>
                                    </p:set>
                                    <p:animEffect transition="in" filter="fade">
                                      <p:cBhvr>
                                        <p:cTn id="27" dur="800" decel="100000"/>
                                        <p:tgtEl>
                                          <p:spTgt spid="10246">
                                            <p:txEl>
                                              <p:pRg st="2" end="2"/>
                                            </p:txEl>
                                          </p:spTgt>
                                        </p:tgtEl>
                                      </p:cBhvr>
                                    </p:animEffect>
                                    <p:anim calcmode="lin" valueType="num">
                                      <p:cBhvr>
                                        <p:cTn id="28" dur="800" decel="100000" fill="hold"/>
                                        <p:tgtEl>
                                          <p:spTgt spid="10246">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0246">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0246">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6">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246">
                                            <p:txEl>
                                              <p:pRg st="3" end="3"/>
                                            </p:txEl>
                                          </p:spTgt>
                                        </p:tgtEl>
                                        <p:attrNameLst>
                                          <p:attrName>style.visibility</p:attrName>
                                        </p:attrNameLst>
                                      </p:cBhvr>
                                      <p:to>
                                        <p:strVal val="visible"/>
                                      </p:to>
                                    </p:set>
                                    <p:animEffect transition="in" filter="fade">
                                      <p:cBhvr>
                                        <p:cTn id="37" dur="800" decel="100000"/>
                                        <p:tgtEl>
                                          <p:spTgt spid="10246">
                                            <p:txEl>
                                              <p:pRg st="3" end="3"/>
                                            </p:txEl>
                                          </p:spTgt>
                                        </p:tgtEl>
                                      </p:cBhvr>
                                    </p:animEffect>
                                    <p:anim calcmode="lin" valueType="num">
                                      <p:cBhvr>
                                        <p:cTn id="38" dur="800" decel="100000" fill="hold"/>
                                        <p:tgtEl>
                                          <p:spTgt spid="10246">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0246">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0246">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246">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24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0246">
                                            <p:txEl>
                                              <p:pRg st="4" end="4"/>
                                            </p:txEl>
                                          </p:spTgt>
                                        </p:tgtEl>
                                        <p:attrNameLst>
                                          <p:attrName>style.visibility</p:attrName>
                                        </p:attrNameLst>
                                      </p:cBhvr>
                                      <p:to>
                                        <p:strVal val="visible"/>
                                      </p:to>
                                    </p:set>
                                    <p:animEffect transition="in" filter="fade">
                                      <p:cBhvr>
                                        <p:cTn id="47" dur="800" decel="100000"/>
                                        <p:tgtEl>
                                          <p:spTgt spid="10246">
                                            <p:txEl>
                                              <p:pRg st="4" end="4"/>
                                            </p:txEl>
                                          </p:spTgt>
                                        </p:tgtEl>
                                      </p:cBhvr>
                                    </p:animEffect>
                                    <p:anim calcmode="lin" valueType="num">
                                      <p:cBhvr>
                                        <p:cTn id="48" dur="800" decel="100000" fill="hold"/>
                                        <p:tgtEl>
                                          <p:spTgt spid="10246">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0246">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0246">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246">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246">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0246">
                                            <p:txEl>
                                              <p:pRg st="5" end="5"/>
                                            </p:txEl>
                                          </p:spTgt>
                                        </p:tgtEl>
                                        <p:attrNameLst>
                                          <p:attrName>style.visibility</p:attrName>
                                        </p:attrNameLst>
                                      </p:cBhvr>
                                      <p:to>
                                        <p:strVal val="visible"/>
                                      </p:to>
                                    </p:set>
                                    <p:animEffect transition="in" filter="fade">
                                      <p:cBhvr>
                                        <p:cTn id="57" dur="800" decel="100000"/>
                                        <p:tgtEl>
                                          <p:spTgt spid="10246">
                                            <p:txEl>
                                              <p:pRg st="5" end="5"/>
                                            </p:txEl>
                                          </p:spTgt>
                                        </p:tgtEl>
                                      </p:cBhvr>
                                    </p:animEffect>
                                    <p:anim calcmode="lin" valueType="num">
                                      <p:cBhvr>
                                        <p:cTn id="58" dur="800" decel="100000" fill="hold"/>
                                        <p:tgtEl>
                                          <p:spTgt spid="10246">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0246">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0246">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0246">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0246">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477837" y="27463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8196" name="Rectangle 4"/>
          <p:cNvSpPr>
            <a:spLocks noGrp="1" noChangeArrowheads="1"/>
          </p:cNvSpPr>
          <p:nvPr>
            <p:ph type="title"/>
          </p:nvPr>
        </p:nvSpPr>
        <p:spPr/>
        <p:txBody>
          <a:bodyPr/>
          <a:lstStyle/>
          <a:p>
            <a:r>
              <a:rPr lang="en-US" b="1" dirty="0">
                <a:solidFill>
                  <a:srgbClr val="191919"/>
                </a:solidFill>
              </a:rPr>
              <a:t>Types of Groups</a:t>
            </a:r>
          </a:p>
        </p:txBody>
      </p:sp>
      <p:sp>
        <p:nvSpPr>
          <p:cNvPr id="8197" name="Rectangle 5"/>
          <p:cNvSpPr>
            <a:spLocks noGrp="1" noChangeArrowheads="1"/>
          </p:cNvSpPr>
          <p:nvPr>
            <p:ph type="body" sz="half" idx="1"/>
          </p:nvPr>
        </p:nvSpPr>
        <p:spPr>
          <a:xfrm>
            <a:off x="457200" y="1196752"/>
            <a:ext cx="4038600" cy="3700463"/>
          </a:xfrm>
        </p:spPr>
        <p:txBody>
          <a:bodyPr/>
          <a:lstStyle/>
          <a:p>
            <a:r>
              <a:rPr lang="en-US" dirty="0"/>
              <a:t>Sports</a:t>
            </a:r>
          </a:p>
          <a:p>
            <a:r>
              <a:rPr lang="en-US" dirty="0"/>
              <a:t>Character Building</a:t>
            </a:r>
          </a:p>
          <a:p>
            <a:r>
              <a:rPr lang="en-US" dirty="0"/>
              <a:t>Service</a:t>
            </a:r>
          </a:p>
          <a:p>
            <a:r>
              <a:rPr lang="en-US" dirty="0" smtClean="0"/>
              <a:t>Church</a:t>
            </a:r>
          </a:p>
          <a:p>
            <a:endParaRPr lang="en-US" dirty="0"/>
          </a:p>
          <a:p>
            <a:r>
              <a:rPr lang="en-US" dirty="0"/>
              <a:t>Causes or concern centered</a:t>
            </a:r>
          </a:p>
          <a:p>
            <a:r>
              <a:rPr lang="en-US" dirty="0" smtClean="0"/>
              <a:t>Neighbors</a:t>
            </a:r>
          </a:p>
          <a:p>
            <a:endParaRPr lang="en-US" dirty="0"/>
          </a:p>
          <a:p>
            <a:r>
              <a:rPr lang="en-US" dirty="0"/>
              <a:t>Activity-centered</a:t>
            </a:r>
          </a:p>
        </p:txBody>
      </p:sp>
      <p:sp>
        <p:nvSpPr>
          <p:cNvPr id="8198" name="Rectangle 6"/>
          <p:cNvSpPr>
            <a:spLocks noGrp="1" noChangeArrowheads="1"/>
          </p:cNvSpPr>
          <p:nvPr>
            <p:ph type="body" sz="half" idx="2"/>
          </p:nvPr>
        </p:nvSpPr>
        <p:spPr>
          <a:xfrm>
            <a:off x="4067944" y="1196752"/>
            <a:ext cx="4618856" cy="3700463"/>
          </a:xfrm>
        </p:spPr>
        <p:txBody>
          <a:bodyPr>
            <a:noAutofit/>
          </a:bodyPr>
          <a:lstStyle/>
          <a:p>
            <a:r>
              <a:rPr lang="en-US" dirty="0"/>
              <a:t>Basketball, soccer</a:t>
            </a:r>
            <a:r>
              <a:rPr lang="en-US" dirty="0" smtClean="0"/>
              <a:t>, etc</a:t>
            </a:r>
            <a:r>
              <a:rPr lang="en-US" dirty="0"/>
              <a:t>.</a:t>
            </a:r>
          </a:p>
          <a:p>
            <a:r>
              <a:rPr lang="en-US" dirty="0"/>
              <a:t>Scouts, </a:t>
            </a:r>
            <a:r>
              <a:rPr lang="en-US" dirty="0" smtClean="0"/>
              <a:t>Boys/Girls </a:t>
            </a:r>
            <a:r>
              <a:rPr lang="en-US" dirty="0"/>
              <a:t>C</a:t>
            </a:r>
            <a:r>
              <a:rPr lang="en-US" dirty="0" smtClean="0"/>
              <a:t>lub</a:t>
            </a:r>
            <a:endParaRPr lang="en-US" dirty="0"/>
          </a:p>
          <a:p>
            <a:r>
              <a:rPr lang="en-US" dirty="0"/>
              <a:t>Kiwanis, </a:t>
            </a:r>
            <a:r>
              <a:rPr lang="en-US" dirty="0" smtClean="0"/>
              <a:t>Rotary</a:t>
            </a:r>
            <a:endParaRPr lang="en-US" dirty="0"/>
          </a:p>
          <a:p>
            <a:r>
              <a:rPr lang="en-US" dirty="0" smtClean="0"/>
              <a:t>Church Youth </a:t>
            </a:r>
            <a:r>
              <a:rPr lang="en-US" dirty="0"/>
              <a:t>groups, church teams</a:t>
            </a:r>
          </a:p>
          <a:p>
            <a:r>
              <a:rPr lang="en-US" dirty="0"/>
              <a:t>Environments, social issues</a:t>
            </a:r>
          </a:p>
          <a:p>
            <a:r>
              <a:rPr lang="en-US" dirty="0"/>
              <a:t>Neighborhood watches, projects</a:t>
            </a:r>
          </a:p>
          <a:p>
            <a:r>
              <a:rPr lang="en-US" dirty="0"/>
              <a:t>Chess, bridge, book </a:t>
            </a:r>
            <a:r>
              <a:rPr lang="en-US" dirty="0" smtClean="0"/>
              <a:t>clubs, </a:t>
            </a:r>
            <a:r>
              <a:rPr lang="en-US" dirty="0"/>
              <a:t>hobbies, etc.</a:t>
            </a:r>
          </a:p>
        </p:txBody>
      </p:sp>
    </p:spTree>
    <p:extLst>
      <p:ext uri="{BB962C8B-B14F-4D97-AF65-F5344CB8AC3E}">
        <p14:creationId xmlns:p14="http://schemas.microsoft.com/office/powerpoint/2010/main" val="111852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77837" y="26064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15362" name="Rectangle 2"/>
          <p:cNvSpPr>
            <a:spLocks noGrp="1" noChangeArrowheads="1"/>
          </p:cNvSpPr>
          <p:nvPr>
            <p:ph type="title"/>
          </p:nvPr>
        </p:nvSpPr>
        <p:spPr>
          <a:xfrm>
            <a:off x="457200" y="-27384"/>
            <a:ext cx="8229600" cy="1143000"/>
          </a:xfrm>
        </p:spPr>
        <p:txBody>
          <a:bodyPr/>
          <a:lstStyle/>
          <a:p>
            <a:r>
              <a:rPr lang="en-US" b="1" dirty="0">
                <a:solidFill>
                  <a:srgbClr val="191919"/>
                </a:solidFill>
              </a:rPr>
              <a:t>Warning!!</a:t>
            </a:r>
          </a:p>
        </p:txBody>
      </p:sp>
      <p:sp>
        <p:nvSpPr>
          <p:cNvPr id="15363" name="Rectangle 3"/>
          <p:cNvSpPr>
            <a:spLocks noGrp="1" noChangeArrowheads="1"/>
          </p:cNvSpPr>
          <p:nvPr>
            <p:ph type="body" idx="1"/>
          </p:nvPr>
        </p:nvSpPr>
        <p:spPr>
          <a:xfrm>
            <a:off x="457200" y="836712"/>
            <a:ext cx="8229600" cy="4680520"/>
          </a:xfrm>
        </p:spPr>
        <p:txBody>
          <a:bodyPr/>
          <a:lstStyle/>
          <a:p>
            <a:r>
              <a:rPr lang="en-US" dirty="0"/>
              <a:t>Does the group threaten me if I don’t do what they say?</a:t>
            </a:r>
          </a:p>
          <a:p>
            <a:r>
              <a:rPr lang="en-US" dirty="0"/>
              <a:t>Does the group engage in any illegal activity?</a:t>
            </a:r>
          </a:p>
          <a:p>
            <a:r>
              <a:rPr lang="en-US" dirty="0"/>
              <a:t>Does the group demean others?</a:t>
            </a:r>
          </a:p>
          <a:p>
            <a:r>
              <a:rPr lang="en-US" dirty="0"/>
              <a:t>Does the group promote prejudice?</a:t>
            </a:r>
          </a:p>
          <a:p>
            <a:r>
              <a:rPr lang="en-US" dirty="0"/>
              <a:t>Does the group engage in secret behavior they don’t want others to know about?</a:t>
            </a:r>
          </a:p>
        </p:txBody>
      </p:sp>
      <p:sp>
        <p:nvSpPr>
          <p:cNvPr id="5" name="Rectangle 3"/>
          <p:cNvSpPr txBox="1">
            <a:spLocks noChangeArrowheads="1"/>
          </p:cNvSpPr>
          <p:nvPr/>
        </p:nvSpPr>
        <p:spPr bwMode="auto">
          <a:xfrm>
            <a:off x="755576" y="5589240"/>
            <a:ext cx="741682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2800" i="1" kern="0" dirty="0" smtClean="0"/>
              <a:t>If yes to any of the above, it’s probably not a positive group to join.  </a:t>
            </a:r>
            <a:endParaRPr lang="en-US" sz="2800" i="1" kern="0" dirty="0"/>
          </a:p>
        </p:txBody>
      </p:sp>
    </p:spTree>
    <p:extLst>
      <p:ext uri="{BB962C8B-B14F-4D97-AF65-F5344CB8AC3E}">
        <p14:creationId xmlns:p14="http://schemas.microsoft.com/office/powerpoint/2010/main" val="4221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77837" y="260648"/>
            <a:ext cx="8208963" cy="6323012"/>
          </a:xfrm>
          <a:prstGeom prst="rect">
            <a:avLst/>
          </a:prstGeom>
          <a:solidFill>
            <a:srgbClr val="F2FD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GB" altLang="en-US"/>
          </a:p>
        </p:txBody>
      </p:sp>
      <p:sp>
        <p:nvSpPr>
          <p:cNvPr id="20482" name="Rectangle 2"/>
          <p:cNvSpPr>
            <a:spLocks noGrp="1" noChangeArrowheads="1"/>
          </p:cNvSpPr>
          <p:nvPr>
            <p:ph type="title"/>
          </p:nvPr>
        </p:nvSpPr>
        <p:spPr/>
        <p:txBody>
          <a:bodyPr/>
          <a:lstStyle/>
          <a:p>
            <a:r>
              <a:rPr lang="en-US" b="1" dirty="0">
                <a:solidFill>
                  <a:srgbClr val="191919"/>
                </a:solidFill>
              </a:rPr>
              <a:t>Why </a:t>
            </a:r>
            <a:r>
              <a:rPr lang="en-US" b="1" dirty="0" smtClean="0">
                <a:solidFill>
                  <a:srgbClr val="191919"/>
                </a:solidFill>
              </a:rPr>
              <a:t>Do </a:t>
            </a:r>
            <a:r>
              <a:rPr lang="en-US" b="1" dirty="0">
                <a:solidFill>
                  <a:srgbClr val="191919"/>
                </a:solidFill>
              </a:rPr>
              <a:t>T</a:t>
            </a:r>
            <a:r>
              <a:rPr lang="en-US" b="1" dirty="0" smtClean="0">
                <a:solidFill>
                  <a:srgbClr val="191919"/>
                </a:solidFill>
              </a:rPr>
              <a:t>eens </a:t>
            </a:r>
            <a:r>
              <a:rPr lang="en-US" b="1" dirty="0">
                <a:solidFill>
                  <a:srgbClr val="191919"/>
                </a:solidFill>
              </a:rPr>
              <a:t>J</a:t>
            </a:r>
            <a:r>
              <a:rPr lang="en-US" b="1" dirty="0" smtClean="0">
                <a:solidFill>
                  <a:srgbClr val="191919"/>
                </a:solidFill>
              </a:rPr>
              <a:t>oin </a:t>
            </a:r>
            <a:r>
              <a:rPr lang="en-US" b="1" dirty="0">
                <a:solidFill>
                  <a:srgbClr val="191919"/>
                </a:solidFill>
              </a:rPr>
              <a:t>G</a:t>
            </a:r>
            <a:r>
              <a:rPr lang="en-US" b="1" dirty="0" smtClean="0">
                <a:solidFill>
                  <a:srgbClr val="191919"/>
                </a:solidFill>
              </a:rPr>
              <a:t>angs</a:t>
            </a:r>
            <a:r>
              <a:rPr lang="en-US" b="1" dirty="0">
                <a:solidFill>
                  <a:srgbClr val="191919"/>
                </a:solidFill>
              </a:rPr>
              <a:t>?</a:t>
            </a:r>
          </a:p>
        </p:txBody>
      </p:sp>
      <p:sp>
        <p:nvSpPr>
          <p:cNvPr id="20483" name="Rectangle 3"/>
          <p:cNvSpPr>
            <a:spLocks noGrp="1" noChangeArrowheads="1"/>
          </p:cNvSpPr>
          <p:nvPr>
            <p:ph type="body" idx="1"/>
          </p:nvPr>
        </p:nvSpPr>
        <p:spPr>
          <a:xfrm>
            <a:off x="457200" y="2320825"/>
            <a:ext cx="8229600" cy="4262835"/>
          </a:xfrm>
        </p:spPr>
        <p:txBody>
          <a:bodyPr/>
          <a:lstStyle/>
          <a:p>
            <a:pPr>
              <a:lnSpc>
                <a:spcPct val="80000"/>
              </a:lnSpc>
            </a:pPr>
            <a:r>
              <a:rPr lang="en-US" sz="2800" b="1" u="sng" dirty="0"/>
              <a:t>Friendship</a:t>
            </a:r>
          </a:p>
          <a:p>
            <a:pPr>
              <a:lnSpc>
                <a:spcPct val="80000"/>
              </a:lnSpc>
            </a:pPr>
            <a:r>
              <a:rPr lang="en-US" sz="2800" dirty="0" smtClean="0"/>
              <a:t>Identity</a:t>
            </a:r>
            <a:endParaRPr lang="en-US" sz="2800" dirty="0"/>
          </a:p>
          <a:p>
            <a:pPr>
              <a:lnSpc>
                <a:spcPct val="80000"/>
              </a:lnSpc>
            </a:pPr>
            <a:r>
              <a:rPr lang="en-US" sz="2800" dirty="0"/>
              <a:t>Something to do</a:t>
            </a:r>
          </a:p>
          <a:p>
            <a:pPr>
              <a:lnSpc>
                <a:spcPct val="80000"/>
              </a:lnSpc>
            </a:pPr>
            <a:r>
              <a:rPr lang="en-US" sz="2800" dirty="0"/>
              <a:t>Feeling of </a:t>
            </a:r>
            <a:r>
              <a:rPr lang="en-US" sz="2800" b="1" u="sng" dirty="0"/>
              <a:t>power</a:t>
            </a:r>
          </a:p>
          <a:p>
            <a:pPr>
              <a:lnSpc>
                <a:spcPct val="80000"/>
              </a:lnSpc>
            </a:pPr>
            <a:r>
              <a:rPr lang="en-US" sz="2800" dirty="0"/>
              <a:t>Excitement</a:t>
            </a:r>
          </a:p>
          <a:p>
            <a:pPr>
              <a:lnSpc>
                <a:spcPct val="80000"/>
              </a:lnSpc>
            </a:pPr>
            <a:r>
              <a:rPr lang="en-US" sz="2800" dirty="0"/>
              <a:t>Money </a:t>
            </a:r>
          </a:p>
          <a:p>
            <a:pPr>
              <a:lnSpc>
                <a:spcPct val="80000"/>
              </a:lnSpc>
            </a:pPr>
            <a:r>
              <a:rPr lang="en-US" sz="2800" dirty="0"/>
              <a:t>Protection</a:t>
            </a:r>
          </a:p>
          <a:p>
            <a:pPr>
              <a:lnSpc>
                <a:spcPct val="80000"/>
              </a:lnSpc>
            </a:pPr>
            <a:r>
              <a:rPr lang="en-US" sz="2800" dirty="0" smtClean="0"/>
              <a:t>A </a:t>
            </a:r>
            <a:r>
              <a:rPr lang="en-US" sz="2800" dirty="0"/>
              <a:t>sense of </a:t>
            </a:r>
            <a:r>
              <a:rPr lang="en-US" sz="2800" b="1" u="sng" dirty="0"/>
              <a:t>belonging</a:t>
            </a:r>
          </a:p>
          <a:p>
            <a:pPr>
              <a:lnSpc>
                <a:spcPct val="80000"/>
              </a:lnSpc>
            </a:pPr>
            <a:r>
              <a:rPr lang="en-US" sz="2800" dirty="0" smtClean="0"/>
              <a:t>Pressure </a:t>
            </a:r>
            <a:r>
              <a:rPr lang="en-US" sz="2800" dirty="0"/>
              <a:t>to join is so strong, teens feel they have no choice.</a:t>
            </a:r>
          </a:p>
        </p:txBody>
      </p:sp>
      <p:sp>
        <p:nvSpPr>
          <p:cNvPr id="6" name="Rectangle 3"/>
          <p:cNvSpPr txBox="1">
            <a:spLocks noChangeArrowheads="1"/>
          </p:cNvSpPr>
          <p:nvPr/>
        </p:nvSpPr>
        <p:spPr bwMode="auto">
          <a:xfrm>
            <a:off x="3923928" y="3284984"/>
            <a:ext cx="4555232" cy="244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1800" b="1" u="sng" kern="0" dirty="0" smtClean="0"/>
              <a:t>What is a GANG?</a:t>
            </a:r>
          </a:p>
          <a:p>
            <a:pPr marL="0" indent="0">
              <a:buNone/>
            </a:pPr>
            <a:r>
              <a:rPr lang="en-US" sz="1800" b="1" kern="0" dirty="0" smtClean="0"/>
              <a:t>“A gang is a group of people who form an allegiance to the exclusion of others, for a common purpose, and who engage in violent, unlawful, or criminal behavior.” (Governor’s Task Force on Gangs, State of Utah, 1994)</a:t>
            </a:r>
            <a:endParaRPr lang="en-US" sz="1800" b="1" kern="0"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95" b="44306"/>
          <a:stretch/>
        </p:blipFill>
        <p:spPr bwMode="auto">
          <a:xfrm>
            <a:off x="3020676" y="1285355"/>
            <a:ext cx="5295740" cy="18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21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6" grpId="0"/>
    </p:bldLst>
  </p:timing>
</p:sld>
</file>

<file path=ppt/theme/theme1.xml><?xml version="1.0" encoding="utf-8"?>
<a:theme xmlns:a="http://schemas.openxmlformats.org/drawingml/2006/main" name="Default Design">
  <a:themeElements>
    <a:clrScheme name="Custom 10">
      <a:dk1>
        <a:srgbClr val="FF8000"/>
      </a:dk1>
      <a:lt1>
        <a:srgbClr val="FFFFFF"/>
      </a:lt1>
      <a:dk2>
        <a:srgbClr val="FFFF66"/>
      </a:dk2>
      <a:lt2>
        <a:srgbClr val="FF0000"/>
      </a:lt2>
      <a:accent1>
        <a:srgbClr val="FF8000"/>
      </a:accent1>
      <a:accent2>
        <a:srgbClr val="00FF80"/>
      </a:accent2>
      <a:accent3>
        <a:srgbClr val="FFFFFF"/>
      </a:accent3>
      <a:accent4>
        <a:srgbClr val="FF8000"/>
      </a:accent4>
      <a:accent5>
        <a:srgbClr val="FF8000"/>
      </a:accent5>
      <a:accent6>
        <a:srgbClr val="00E773"/>
      </a:accent6>
      <a:hlink>
        <a:srgbClr val="0080FF"/>
      </a:hlink>
      <a:folHlink>
        <a:srgbClr val="4C4C4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4269</TotalTime>
  <Words>1018</Words>
  <Application>Microsoft Office PowerPoint</Application>
  <PresentationFormat>On-screen Show (4:3)</PresentationFormat>
  <Paragraphs>142</Paragraphs>
  <Slides>19</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ＭＳ Ｐゴシック</vt:lpstr>
      <vt:lpstr>Arial</vt:lpstr>
      <vt:lpstr>Arial Black</vt:lpstr>
      <vt:lpstr>Wingdings</vt:lpstr>
      <vt:lpstr>Default Design</vt:lpstr>
      <vt:lpstr>PowerPoint Presentation</vt:lpstr>
      <vt:lpstr>Friendships make up a valuable, positive element in our lives.  The three components of good friendships are:</vt:lpstr>
      <vt:lpstr>A Need to Belong</vt:lpstr>
      <vt:lpstr>Reasons for Rejection</vt:lpstr>
      <vt:lpstr>Aesop’s Fable</vt:lpstr>
      <vt:lpstr>Benefits of Group Association</vt:lpstr>
      <vt:lpstr>Types of Groups</vt:lpstr>
      <vt:lpstr>Warning!!</vt:lpstr>
      <vt:lpstr>Why Do Teens Join Gangs?</vt:lpstr>
      <vt:lpstr>Consequences of       Gang Membership</vt:lpstr>
      <vt:lpstr>Many teens confuse friendship with peer pressure, or going along with the crowd.</vt:lpstr>
      <vt:lpstr>Ways of Recognizing Peer Pressure</vt:lpstr>
      <vt:lpstr>People who feel good about themselves don’t fear group rejection.</vt:lpstr>
      <vt:lpstr>Looking Logically at Peer Group Rejection</vt:lpstr>
      <vt:lpstr>If you feel good about yourself, others will notice.</vt:lpstr>
      <vt:lpstr>REFUSAL SKILLS</vt:lpstr>
      <vt:lpstr>Ways You Can Deal with Peer Pressure</vt:lpstr>
      <vt:lpstr>PowerPoint Presentation</vt:lpstr>
      <vt:lpstr>8 Groups: 8 Decisions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 - Cartoon pop art template</dc:title>
  <dc:creator>Presentation Magazine</dc:creator>
  <cp:lastModifiedBy>Owner</cp:lastModifiedBy>
  <cp:revision>133</cp:revision>
  <dcterms:created xsi:type="dcterms:W3CDTF">2008-04-29T14:33:14Z</dcterms:created>
  <dcterms:modified xsi:type="dcterms:W3CDTF">2015-08-11T00:59:49Z</dcterms:modified>
</cp:coreProperties>
</file>