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6" r:id="rId11"/>
    <p:sldId id="377" r:id="rId12"/>
    <p:sldId id="372" r:id="rId13"/>
    <p:sldId id="373" r:id="rId14"/>
    <p:sldId id="374" r:id="rId15"/>
    <p:sldId id="375" r:id="rId16"/>
    <p:sldId id="396" r:id="rId17"/>
    <p:sldId id="378" r:id="rId18"/>
    <p:sldId id="397" r:id="rId19"/>
    <p:sldId id="301" r:id="rId20"/>
    <p:sldId id="302" r:id="rId21"/>
    <p:sldId id="303" r:id="rId22"/>
    <p:sldId id="304" r:id="rId23"/>
    <p:sldId id="305" r:id="rId24"/>
    <p:sldId id="306" r:id="rId25"/>
    <p:sldId id="315" r:id="rId26"/>
    <p:sldId id="316" r:id="rId27"/>
    <p:sldId id="310" r:id="rId28"/>
    <p:sldId id="311" r:id="rId29"/>
    <p:sldId id="383" r:id="rId30"/>
    <p:sldId id="384" r:id="rId31"/>
    <p:sldId id="386" r:id="rId32"/>
    <p:sldId id="387" r:id="rId33"/>
    <p:sldId id="389" r:id="rId34"/>
    <p:sldId id="390" r:id="rId35"/>
    <p:sldId id="392" r:id="rId36"/>
    <p:sldId id="391" r:id="rId37"/>
    <p:sldId id="39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>
          <p15:clr>
            <a:srgbClr val="A4A3A4"/>
          </p15:clr>
        </p15:guide>
        <p15:guide id="3" pos="192">
          <p15:clr>
            <a:srgbClr val="A4A3A4"/>
          </p15:clr>
        </p15:guide>
        <p15:guide id="4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FCF"/>
    <a:srgbClr val="FE1881"/>
    <a:srgbClr val="F2FDF7"/>
    <a:srgbClr val="FDFFF4"/>
    <a:srgbClr val="FFFCD5"/>
    <a:srgbClr val="FFD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2" autoAdjust="0"/>
    <p:restoredTop sz="91734" autoAdjust="0"/>
  </p:normalViewPr>
  <p:slideViewPr>
    <p:cSldViewPr snapToObjects="1">
      <p:cViewPr varScale="1">
        <p:scale>
          <a:sx n="58" d="100"/>
          <a:sy n="58" d="100"/>
        </p:scale>
        <p:origin x="90" y="564"/>
      </p:cViewPr>
      <p:guideLst>
        <p:guide orient="horz" pos="1680"/>
        <p:guide/>
        <p:guide pos="19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E52E8E-995C-4536-9676-F333F9A2E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5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6EF8B7-AB55-4063-9226-B7AAFD037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0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CDBD3C-4089-4F77-9610-7AF7664FCE5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0672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2064809-DD4A-40EC-95EC-792FC8E77AB1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634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EDF613D-1AA2-47CE-8692-1057A461642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676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BC1664B-DC30-434F-AFDE-CD056B69D0B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0148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D8334EB-6E94-45DF-9B95-50CA726CA1F7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76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943368D-2B34-44F1-93E8-C3F92D56DD8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9024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046644-A28C-4A16-BD26-6963B8A8CE36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5954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A046644-A28C-4A16-BD26-6963B8A8CE36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7717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CD0CC57-ECA5-48F9-8334-5E6492934A6B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2156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4ABEFD2-F1D9-420E-8AEE-A8BCCF9AB24B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21144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6EF8B7-AB55-4063-9226-B7AAFD03723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4A3D366-DA01-4474-B177-B7B96B2A10C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6886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2BD4BEC-03E5-49D6-8EF0-430F9488EC8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165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85001781-14C9-4D00-A9B2-92A3A58F63F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75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AED92F9-29B4-4D41-8C90-F4AF4178486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953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A325BAF-8DEF-493C-89D8-C3B1E989559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224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6653714-017E-4317-9082-D38EAD93ACA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4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C5486C7-A2ED-46CC-8749-ECEB392E47CD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681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D0285B53-159E-4556-97D8-D76AF8D7669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472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695104FC-F962-4F4E-A8FC-055BA57483D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7016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189249D-E3E9-4880-B595-295BD6FB35A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77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8A24E6A-5D3A-441E-A045-AE45E58A455A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687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4534B7F2-185A-450E-9181-D92743231F5D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86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61CF121-E0CB-4557-8AA9-B19D5F912A1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52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028104A-D83E-461D-8741-2CE2C3AACF1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57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2C25710-2882-4D78-B37B-323DE49B2F5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370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EB4869D-4489-48D1-BFA6-9A5B09274F8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578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6178708-BA16-4613-AA27-EB6F479A3264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82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vectorhil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865764-0853-4E9E-9C29-7ED8244F4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9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F41F-8618-4C9E-A6AD-F7DD51D88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30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1CBB-5C7F-47A4-A7D7-BA49FED31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B69F-8BDB-4A00-A4E1-EDB78F9D3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5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B0CE-E4CC-4720-B8E9-FCDE1057B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8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D9BC6D-DD42-46A1-B803-F8EDE090E6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E4AEC-2C56-40A3-9C8E-A2E8472E7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9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4793-8CCE-4454-9E5E-0840C8FFC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2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E9C6-1599-4B9E-8E67-30334E4FE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8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78D99-A2CF-4A51-B836-0421D0A8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3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310C-EFA3-4E56-A75C-8BF8DABAE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6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8984-5454-41C8-9563-0828803C3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6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2045-6FC0-4640-A58E-32B28E6E0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3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9A6F-31D0-476E-9095-F26438DCD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6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vectorhill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8BE90E-CCFD-40A8-B7B7-21E34220C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4"/>
          <p:cNvSpPr>
            <a:spLocks noChangeArrowheads="1"/>
          </p:cNvSpPr>
          <p:nvPr userDrawn="1"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2176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Text Box 60"/>
          <p:cNvSpPr txBox="1">
            <a:spLocks noChangeArrowheads="1"/>
          </p:cNvSpPr>
          <p:nvPr/>
        </p:nvSpPr>
        <p:spPr bwMode="auto">
          <a:xfrm>
            <a:off x="143508" y="945879"/>
            <a:ext cx="885698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Demands of Parenthood &amp; Child Abuse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47964" y="1600200"/>
            <a:ext cx="4896036" cy="48006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000000"/>
                </a:solidFill>
              </a:rPr>
              <a:t>Mother’s Health Risks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premature labor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prolonged labor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anemia or toxemia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higher death rate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STI’s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51202" name="Picture 2" descr="http://i4.dailypost.co.uk/news/north-wales-news/article7827969.ece/ALTERNATES/s615/TeenPregnancy-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3"/>
          <a:stretch/>
        </p:blipFill>
        <p:spPr bwMode="auto">
          <a:xfrm>
            <a:off x="685800" y="2060848"/>
            <a:ext cx="3405401" cy="30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9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95936" y="1600200"/>
            <a:ext cx="504005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457200" indent="-457200">
              <a:spcBef>
                <a:spcPct val="2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solidFill>
                  <a:srgbClr val="000000"/>
                </a:solidFill>
                <a:latin typeface="+mn-lt"/>
              </a:rPr>
              <a:t>Baby’s Health Risks</a:t>
            </a:r>
          </a:p>
          <a:p>
            <a:pPr marL="914400" lvl="1" indent="-4572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+mn-lt"/>
              </a:rPr>
              <a:t>low birth weight (&lt;</a:t>
            </a:r>
            <a:r>
              <a:rPr lang="en-US" altLang="en-US" sz="2600" dirty="0" smtClean="0">
                <a:solidFill>
                  <a:srgbClr val="000000"/>
                </a:solidFill>
                <a:latin typeface="+mn-lt"/>
              </a:rPr>
              <a:t>5.5 </a:t>
            </a:r>
            <a:r>
              <a:rPr lang="en-US" altLang="en-US" sz="2600" dirty="0" err="1" smtClean="0">
                <a:solidFill>
                  <a:srgbClr val="000000"/>
                </a:solidFill>
                <a:latin typeface="+mn-lt"/>
              </a:rPr>
              <a:t>lbs</a:t>
            </a:r>
            <a:r>
              <a:rPr lang="en-US" altLang="en-US" sz="26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altLang="en-US" sz="2600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+mn-lt"/>
              </a:rPr>
              <a:t>organs not developed</a:t>
            </a:r>
          </a:p>
          <a:p>
            <a:pPr marL="914400" lvl="1" indent="-4572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+mn-lt"/>
              </a:rPr>
              <a:t>lung problems, bleeding</a:t>
            </a:r>
          </a:p>
          <a:p>
            <a:pPr marL="914400" lvl="1" indent="-457200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+mn-lt"/>
              </a:rPr>
              <a:t>more likely to die in first month of </a:t>
            </a:r>
            <a:r>
              <a:rPr lang="en-US" altLang="en-US" sz="2600" dirty="0" smtClean="0">
                <a:solidFill>
                  <a:srgbClr val="000000"/>
                </a:solidFill>
                <a:latin typeface="+mn-lt"/>
              </a:rPr>
              <a:t>life</a:t>
            </a:r>
            <a:endParaRPr lang="en-US" altLang="en-US" sz="2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1026" name="Picture 2" descr="http://www.iran-daily.com/File/File/1200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295" r="3330"/>
          <a:stretch/>
        </p:blipFill>
        <p:spPr bwMode="auto">
          <a:xfrm>
            <a:off x="107504" y="2132856"/>
            <a:ext cx="42843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7916698" cy="436338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000000"/>
                </a:solidFill>
              </a:rPr>
              <a:t>Financial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</a:rPr>
              <a:t>Not able to provide the necessary items to raise a child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</a:rPr>
              <a:t>ot ready to support a baby, home, spouse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uture career is jeopardized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59394" name="Picture 2" descr="http://www.glossophilia.org/wp-content/uploads/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41735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0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71600"/>
            <a:ext cx="4633664" cy="5081736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000000"/>
                </a:solidFill>
              </a:rPr>
              <a:t>Intellectual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</a:rPr>
              <a:t>Understanding the principles and guidelines of child development throughout life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Most teen parents don’t finish high </a:t>
            </a:r>
            <a:r>
              <a:rPr lang="en-US" altLang="en-US" dirty="0" smtClean="0">
                <a:solidFill>
                  <a:srgbClr val="000000"/>
                </a:solidFill>
              </a:rPr>
              <a:t>school, little </a:t>
            </a:r>
            <a:r>
              <a:rPr lang="en-US" altLang="en-US" dirty="0">
                <a:solidFill>
                  <a:srgbClr val="000000"/>
                </a:solidFill>
              </a:rPr>
              <a:t>hope for high paying </a:t>
            </a:r>
            <a:r>
              <a:rPr lang="en-US" altLang="en-US" dirty="0" smtClean="0">
                <a:solidFill>
                  <a:srgbClr val="000000"/>
                </a:solidFill>
              </a:rPr>
              <a:t>career &amp; child care is a problem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24" y="2096852"/>
            <a:ext cx="3719264" cy="309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6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600200"/>
            <a:ext cx="4966084" cy="5141168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000000"/>
                </a:solidFill>
              </a:rPr>
              <a:t>Emotional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Difficulty in keeping emotions under control in high-stress situations due to a lack of sleep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</a:t>
            </a:r>
            <a:r>
              <a:rPr lang="en-US" altLang="en-US" sz="2400" dirty="0" smtClean="0">
                <a:solidFill>
                  <a:srgbClr val="000000"/>
                </a:solidFill>
              </a:rPr>
              <a:t>dolescents still maturing emotionally themselves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H</a:t>
            </a:r>
            <a:r>
              <a:rPr lang="en-US" altLang="en-US" sz="2400" dirty="0" smtClean="0">
                <a:solidFill>
                  <a:srgbClr val="000000"/>
                </a:solidFill>
              </a:rPr>
              <a:t>ormonal swings and mood changes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</a:rPr>
              <a:t>aby depends on them 24 hours a day and teens are searching for independence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598873"/>
            <a:ext cx="3024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9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088" y="1121668"/>
            <a:ext cx="8497392" cy="2617757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000000"/>
                </a:solidFill>
              </a:rPr>
              <a:t>Social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Give up personal free time and activities to put babies needs first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L</a:t>
            </a:r>
            <a:r>
              <a:rPr lang="en-US" altLang="en-US" sz="2400" dirty="0" smtClean="0">
                <a:solidFill>
                  <a:srgbClr val="000000"/>
                </a:solidFill>
              </a:rPr>
              <a:t>ife drastically changes and teens don’t want to drag a baby along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Fun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and care-free activities become a thing of the past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53250" name="Picture 2" descr="http://f55d79cad48039c4fa06-0020fa3f48c62e813577a1c89a12b3b4.r24.cf1.rackcdn.com/Technology_t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58" y="3739425"/>
            <a:ext cx="5051884" cy="284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088" y="1121668"/>
            <a:ext cx="8215511" cy="2617757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000000"/>
                </a:solidFill>
              </a:rPr>
              <a:t>Moral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Teaching values, responsibility, choices and consequences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Are you ready to be that example for someone else?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08" y="3241711"/>
            <a:ext cx="5256584" cy="3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1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667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E1881"/>
                </a:solidFill>
              </a:rPr>
              <a:t>Teen 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088" y="1448780"/>
            <a:ext cx="4608959" cy="5013176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solidFill>
                  <a:srgbClr val="000000"/>
                </a:solidFill>
              </a:rPr>
              <a:t>Marriage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Having a relationship built on trust, fidelity, and commitment. 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000000"/>
                </a:solidFill>
              </a:rPr>
              <a:t>Having children can make a strong relationship stronger, but can make weak relationship weaker.</a:t>
            </a:r>
          </a:p>
        </p:txBody>
      </p:sp>
      <p:pic>
        <p:nvPicPr>
          <p:cNvPr id="47106" name="Picture 2" descr="http://a.dilcdn.com/bl/wp-content/uploads/sites/8/2013/07/Screen-Shot-2013-07-26-at-9.38.24-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6101" r="54052" b="5787"/>
          <a:stretch/>
        </p:blipFill>
        <p:spPr bwMode="auto">
          <a:xfrm>
            <a:off x="5253780" y="1484784"/>
            <a:ext cx="34575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Child Abuse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1730" y="3465004"/>
            <a:ext cx="4860541" cy="16201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of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Parenting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25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Child Abuse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0768"/>
            <a:ext cx="8229600" cy="2152836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Any </a:t>
            </a:r>
            <a:r>
              <a:rPr lang="en-US" sz="4000" b="1" u="sng" dirty="0"/>
              <a:t>mistreatment</a:t>
            </a:r>
            <a:r>
              <a:rPr lang="en-US" sz="4000" dirty="0"/>
              <a:t> or </a:t>
            </a:r>
            <a:r>
              <a:rPr lang="en-US" sz="4000" b="1" u="sng" dirty="0"/>
              <a:t>neglect</a:t>
            </a:r>
            <a:r>
              <a:rPr lang="en-US" sz="4000" dirty="0"/>
              <a:t> that results in emotional or physical harm or </a:t>
            </a:r>
            <a:r>
              <a:rPr lang="en-US" sz="4000" dirty="0" smtClean="0"/>
              <a:t>injury.</a:t>
            </a:r>
            <a:endParaRPr lang="en-US" sz="4000" dirty="0"/>
          </a:p>
        </p:txBody>
      </p:sp>
      <p:pic>
        <p:nvPicPr>
          <p:cNvPr id="5" name="Picture 2" descr="https://encrypted-tbn1.gstatic.com/images?q=tbn:ANd9GcRF9jja-L20SjTFtkyChqIpsgntkOzCpM3JClLL-oL7E5DqAsPq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429000"/>
            <a:ext cx="3887676" cy="31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838200" y="224644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Teen </a:t>
            </a:r>
            <a:r>
              <a:rPr lang="en-US" altLang="en-US" sz="4000" b="1" u="sng" dirty="0" smtClean="0">
                <a:solidFill>
                  <a:srgbClr val="FE1881"/>
                </a:solidFill>
                <a:latin typeface="Arial Black" panose="020B0A04020102090204" pitchFamily="34" charset="0"/>
              </a:rPr>
              <a:t>Parenthood </a:t>
            </a:r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Pre-Test</a:t>
            </a:r>
            <a: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  <a:t> </a:t>
            </a:r>
            <a:b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</a:br>
            <a:r>
              <a:rPr lang="en-US" altLang="en-US" sz="3200" b="1" dirty="0">
                <a:solidFill>
                  <a:srgbClr val="FE1881"/>
                </a:solidFill>
                <a:latin typeface="Arial Black" panose="020B0A04020102090204" pitchFamily="34" charset="0"/>
              </a:rPr>
              <a:t>(True or False)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57200" y="1371600"/>
            <a:ext cx="137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>
              <a:solidFill>
                <a:srgbClr val="FFCC00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295400" y="13716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Teen mothers are twice as likely to die in childbirth.</a:t>
            </a:r>
          </a:p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A child born to a teen mother is twice as likely to die before the age of one.</a:t>
            </a:r>
          </a:p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Teen mothers are twice as likely not to finish high school.</a:t>
            </a:r>
          </a:p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One-half of all welfare payments go to families with teen mothers.</a:t>
            </a:r>
          </a:p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20% of teen mothers are pregnant again </a:t>
            </a:r>
            <a:r>
              <a:rPr lang="en-US" altLang="en-US" sz="2800" dirty="0" smtClean="0"/>
              <a:t>within </a:t>
            </a:r>
            <a:r>
              <a:rPr lang="en-US" altLang="en-US" sz="2800" dirty="0"/>
              <a:t>two years.</a:t>
            </a:r>
          </a:p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82% of girls who gave birth at age 15 or younger were born to teen parents.</a:t>
            </a:r>
          </a:p>
        </p:txBody>
      </p:sp>
    </p:spTree>
    <p:extLst>
      <p:ext uri="{BB962C8B-B14F-4D97-AF65-F5344CB8AC3E}">
        <p14:creationId xmlns:p14="http://schemas.microsoft.com/office/powerpoint/2010/main" val="24175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9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Types of Child Abuse</a:t>
            </a:r>
          </a:p>
        </p:txBody>
      </p:sp>
      <p:pic>
        <p:nvPicPr>
          <p:cNvPr id="2050" name="Picture 2" descr="http://www.thelibertybeacon.com/wp-content/uploads/2013/10/child-abuse-images-5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80" y="1422034"/>
            <a:ext cx="5234041" cy="51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997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u="sng" dirty="0"/>
              <a:t>Neglect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72716"/>
            <a:ext cx="9144000" cy="4221832"/>
          </a:xfrm>
          <a:prstGeom prst="rect">
            <a:avLst/>
          </a:prstGeom>
        </p:spPr>
        <p:txBody>
          <a:bodyPr/>
          <a:lstStyle/>
          <a:p>
            <a:pPr marL="631825" indent="-631825">
              <a:lnSpc>
                <a:spcPct val="8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Failure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of parents or caretakers to provide needed, age appropriate care including food, clothing, shelter, protection from harm, and supervision appropriate to the child’s development, hygiene, and medical care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</a:rPr>
              <a:t>Physical indicators of neglect: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constant hunger, poor hygiene, excessive sleepiness, lack of appropriate supervision, unattended physical problems or medical needs, abandonment, inappropriate clothing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from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weather conditions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https://encrypted-tbn0.gstatic.com/images?q=tbn:ANd9GcQUW7qpASiOui3tVm39XohwBRi75-5j2Z4iO0wjn-YoMCeYnjAp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1" y="3717032"/>
            <a:ext cx="4289786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508" y="3609020"/>
            <a:ext cx="4572000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</a:rPr>
              <a:t>Behavioral indicators of neglect: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begging for or stealing food, frequent sleepiness, lack of appropriate supervision, unattended physical problem or medical needs, abandonment, inappropriate clothing for weather conditions.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u="sng" dirty="0"/>
              <a:t>Physical Abuse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593" y="1070814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Non-accidental injury of a child that leaves marks, scars, bruises, or broken bones.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Physical 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indicators: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unexplained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bruises, burns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, human bites, broken bones, missing hair, scratches.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6700" y="2564904"/>
            <a:ext cx="38732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Behavioral indicators of physical abuse: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wary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of physical contact with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adults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, behavioral extremes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aggressive or withdrawn),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frightened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of parents, afraid to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go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home,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layered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clothing.</a:t>
            </a:r>
          </a:p>
        </p:txBody>
      </p:sp>
      <p:pic>
        <p:nvPicPr>
          <p:cNvPr id="3074" name="Picture 2" descr="http://d33y93cfm0wb4z.cloudfront.net/Ella/health_homepage/broken_bone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/>
          <a:stretch/>
        </p:blipFill>
        <p:spPr bwMode="auto">
          <a:xfrm>
            <a:off x="4355976" y="2801311"/>
            <a:ext cx="4715209" cy="39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b="1" u="sng" dirty="0"/>
              <a:t>Sexual Abuse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500" y="1016732"/>
            <a:ext cx="8839200" cy="3348372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ny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inappropriate sexual exposure or touch by an adult to a child or an older child to a younger child.  This includes, but is not limited to: fondling, sexual intercourse, sexual assault,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rape, exposure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, and pornography.  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</a:rPr>
              <a:t>Physical indicators of sexual abuse: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difficulty in walking or sitting, torn, stained, or bloody underclothing,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pain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the genital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area, bruises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or venereal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disease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6" descr="https://encrypted-tbn3.gstatic.com/images?q=tbn:ANd9GcRK5FPxmcosVfTd2KT1CK8ltL8RfhTrbFaKeaZvEDibrlVw2HbPr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 r="37500" b="1"/>
          <a:stretch/>
        </p:blipFill>
        <p:spPr bwMode="auto">
          <a:xfrm>
            <a:off x="5967991" y="3933056"/>
            <a:ext cx="31045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91" y="3553828"/>
            <a:ext cx="6015677" cy="37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en-US" sz="2200" b="1" u="sng" dirty="0" smtClean="0">
                <a:solidFill>
                  <a:schemeClr val="bg2">
                    <a:lumMod val="75000"/>
                  </a:schemeClr>
                </a:solidFill>
              </a:rPr>
              <a:t>Behavioral indicators of sexual abuse: </a:t>
            </a:r>
            <a:r>
              <a:rPr lang="en-US" sz="2200" b="1" dirty="0" smtClean="0">
                <a:solidFill>
                  <a:schemeClr val="bg2">
                    <a:lumMod val="75000"/>
                  </a:schemeClr>
                </a:solidFill>
              </a:rPr>
              <a:t>age-inappropriate sexual knowledge/sexual touch, abrupt change in personality, withdrawn, poor peer relationships, unwilling to change for gym or participate in physical activities, promiscuous behavior, drop in school performance/decline in school interest, sleep disturbances, regressive behavior (i.e., bed wetting).</a:t>
            </a:r>
            <a:endParaRPr lang="en-US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b="1" u="sng" dirty="0"/>
              <a:t>Emotional Abuse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60748"/>
            <a:ext cx="8650288" cy="2232248"/>
          </a:xfrm>
          <a:prstGeom prst="rect">
            <a:avLst/>
          </a:prstGeom>
        </p:spPr>
        <p:txBody>
          <a:bodyPr/>
          <a:lstStyle/>
          <a:p>
            <a:pPr marL="565150" indent="-565150">
              <a:lnSpc>
                <a:spcPct val="8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Behavior such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as rejecting, terrorizing, berating,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ignoring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or isolating a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child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that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causes serious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impairment of the physical, social, mental, or emotional capacities of the child.</a:t>
            </a:r>
          </a:p>
          <a:p>
            <a:pPr marL="609600" indent="-609600">
              <a:lnSpc>
                <a:spcPct val="80000"/>
              </a:lnSpc>
            </a:pP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</a:rPr>
              <a:t>Physical </a:t>
            </a:r>
            <a:r>
              <a:rPr lang="en-US" sz="2400" b="1" u="sng" dirty="0">
                <a:solidFill>
                  <a:schemeClr val="bg2">
                    <a:lumMod val="75000"/>
                  </a:schemeClr>
                </a:solidFill>
              </a:rPr>
              <a:t>indicators of emotional abuse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: speech disorders, lags in physical development, failure to thrive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789040"/>
            <a:ext cx="3463321" cy="24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7524" y="3392996"/>
            <a:ext cx="4762872" cy="343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</a:pPr>
            <a:r>
              <a:rPr lang="en-US" sz="2400" b="1" u="sng" dirty="0" smtClean="0">
                <a:solidFill>
                  <a:schemeClr val="bg2">
                    <a:lumMod val="75000"/>
                  </a:schemeClr>
                </a:solidFill>
              </a:rPr>
              <a:t>Behavioral indicators of emotional abuse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: habit disorders (sucking thumb, biting, rocking), conduct disorders (withdrawal, destructiveness, cruelty), sleep disorders or inhibition of play, behavior extremes (aggressive or passive).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Reporting Abuse</a:t>
            </a:r>
            <a:endParaRPr lang="en-US" b="1" u="sng" dirty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21605" y="1844824"/>
            <a:ext cx="4450395" cy="4572508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3000" b="1" u="sng" dirty="0">
                <a:solidFill>
                  <a:srgbClr val="000000"/>
                </a:solidFill>
              </a:rPr>
              <a:t>Report</a:t>
            </a:r>
            <a:r>
              <a:rPr lang="en-US" sz="3000" b="1" dirty="0">
                <a:solidFill>
                  <a:srgbClr val="000000"/>
                </a:solidFill>
              </a:rPr>
              <a:t> the </a:t>
            </a:r>
            <a:r>
              <a:rPr lang="en-US" sz="3000" b="1" dirty="0" smtClean="0">
                <a:solidFill>
                  <a:srgbClr val="000000"/>
                </a:solidFill>
              </a:rPr>
              <a:t>abuse!</a:t>
            </a:r>
            <a:endParaRPr lang="en-US" sz="3000" b="1" dirty="0">
              <a:solidFill>
                <a:srgbClr val="000000"/>
              </a:solidFill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sz="3000" dirty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3000" b="1" dirty="0" smtClean="0">
                <a:solidFill>
                  <a:srgbClr val="000000"/>
                </a:solidFill>
              </a:rPr>
              <a:t>Under Utah law, everyone has a legal </a:t>
            </a:r>
            <a:r>
              <a:rPr lang="en-US" sz="3000" b="1" u="sng" dirty="0" smtClean="0">
                <a:solidFill>
                  <a:srgbClr val="000000"/>
                </a:solidFill>
              </a:rPr>
              <a:t>obligation</a:t>
            </a:r>
            <a:r>
              <a:rPr lang="en-US" sz="3000" b="1" dirty="0" smtClean="0">
                <a:solidFill>
                  <a:srgbClr val="000000"/>
                </a:solidFill>
              </a:rPr>
              <a:t> to report suspicion or knowledge of child abuse!</a:t>
            </a:r>
            <a:endParaRPr lang="en-US" sz="3000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previews.123rf.com/images/mattz90/mattz901408/mattz90140800020/30354332-Stop-child-abuse-Word-cloud-illustration-in-shape-of-hand-print-showing-protest--Stock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8820"/>
            <a:ext cx="4490892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Services Available for Help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9612"/>
            <a:ext cx="9144000" cy="33175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b="1" dirty="0"/>
              <a:t>Child Abuse/ Neglect </a:t>
            </a:r>
            <a:r>
              <a:rPr lang="en-US" sz="3000" b="1" dirty="0" smtClean="0"/>
              <a:t>Hotline: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1-855-323-3237</a:t>
            </a:r>
          </a:p>
          <a:p>
            <a:pPr marL="0" indent="0">
              <a:lnSpc>
                <a:spcPct val="80000"/>
              </a:lnSpc>
              <a:buNone/>
            </a:pPr>
            <a:endParaRPr lang="en-US" sz="3000" b="1" dirty="0"/>
          </a:p>
          <a:p>
            <a:pPr>
              <a:lnSpc>
                <a:spcPct val="80000"/>
              </a:lnSpc>
            </a:pPr>
            <a:r>
              <a:rPr lang="en-US" sz="3000" b="1" dirty="0" smtClean="0"/>
              <a:t>St. George Division </a:t>
            </a:r>
            <a:r>
              <a:rPr lang="en-US" sz="3000" b="1" dirty="0"/>
              <a:t>of Child &amp;</a:t>
            </a:r>
            <a:r>
              <a:rPr lang="en-US" sz="3000" b="1" dirty="0" smtClean="0"/>
              <a:t> </a:t>
            </a:r>
            <a:r>
              <a:rPr lang="en-US" sz="3000" b="1" dirty="0"/>
              <a:t>Family </a:t>
            </a:r>
            <a:r>
              <a:rPr lang="en-US" sz="3000" b="1" dirty="0" smtClean="0"/>
              <a:t>Services: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000" b="1" dirty="0"/>
              <a:t>	</a:t>
            </a:r>
            <a:r>
              <a:rPr lang="en-US" sz="3000" b="1" dirty="0" smtClean="0"/>
              <a:t>1-435-652-2960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t="22988" r="4439" b="6530"/>
          <a:stretch/>
        </p:blipFill>
        <p:spPr bwMode="auto">
          <a:xfrm>
            <a:off x="4283968" y="3911068"/>
            <a:ext cx="4707569" cy="275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Major Components </a:t>
            </a:r>
            <a:r>
              <a:rPr lang="en-US" b="1" u="sng" dirty="0"/>
              <a:t>of </a:t>
            </a:r>
            <a:r>
              <a:rPr lang="en-US" b="1" u="sng" dirty="0" smtClean="0"/>
              <a:t>Child Abuse</a:t>
            </a:r>
            <a:endParaRPr lang="en-US" b="1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6" y="1664804"/>
            <a:ext cx="8791574" cy="466024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Child +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Care Giver +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Stress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Child Abuse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125" r="6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7" r="35833"/>
          <a:stretch/>
        </p:blipFill>
        <p:spPr bwMode="auto">
          <a:xfrm>
            <a:off x="1403648" y="2780928"/>
            <a:ext cx="942875" cy="20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http://www.inc.com/uploaded_files/image/angry-customer-panoramic_121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39" r="89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7" r="21597"/>
          <a:stretch/>
        </p:blipFill>
        <p:spPr bwMode="auto">
          <a:xfrm>
            <a:off x="3006899" y="2765195"/>
            <a:ext cx="2360190" cy="18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http://cdn2.hubspot.net/hub/153979/file-570423708-jpg/images/stres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780928"/>
            <a:ext cx="1718456" cy="17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1846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Major Cause of </a:t>
            </a:r>
            <a:r>
              <a:rPr lang="en-US" b="1" u="sng" dirty="0" smtClean="0"/>
              <a:t>Abuse</a:t>
            </a:r>
            <a:br>
              <a:rPr lang="en-US" b="1" u="sng" dirty="0" smtClean="0"/>
            </a:br>
            <a:r>
              <a:rPr lang="en-US" b="1" u="sng" dirty="0" smtClean="0"/>
              <a:t>By Teen Parents</a:t>
            </a:r>
            <a:endParaRPr lang="en-US" b="1" u="sng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28192"/>
            <a:ext cx="8831324" cy="4869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STRESS!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Stress related issues:</a:t>
            </a:r>
            <a:endParaRPr lang="en-US" sz="3000" dirty="0"/>
          </a:p>
          <a:p>
            <a:pPr lvl="2">
              <a:lnSpc>
                <a:spcPct val="90000"/>
              </a:lnSpc>
            </a:pPr>
            <a:r>
              <a:rPr lang="en-US" sz="3000" dirty="0"/>
              <a:t>Being a new parent, </a:t>
            </a:r>
            <a:r>
              <a:rPr lang="en-US" sz="3000" dirty="0" smtClean="0"/>
              <a:t>not knowing </a:t>
            </a:r>
            <a:r>
              <a:rPr lang="en-US" sz="3000" dirty="0"/>
              <a:t>what to do</a:t>
            </a:r>
          </a:p>
          <a:p>
            <a:pPr lvl="2">
              <a:lnSpc>
                <a:spcPct val="90000"/>
              </a:lnSpc>
            </a:pPr>
            <a:r>
              <a:rPr lang="en-US" sz="3000" dirty="0"/>
              <a:t>Financial burdens</a:t>
            </a:r>
          </a:p>
          <a:p>
            <a:pPr lvl="2">
              <a:lnSpc>
                <a:spcPct val="90000"/>
              </a:lnSpc>
            </a:pPr>
            <a:r>
              <a:rPr lang="en-US" sz="3000" dirty="0"/>
              <a:t>School or lack of schooling</a:t>
            </a:r>
          </a:p>
          <a:p>
            <a:pPr lvl="2">
              <a:lnSpc>
                <a:spcPct val="90000"/>
              </a:lnSpc>
            </a:pPr>
            <a:r>
              <a:rPr lang="en-US" sz="3000" dirty="0"/>
              <a:t>Social isolation—lack of support</a:t>
            </a:r>
          </a:p>
          <a:p>
            <a:pPr lvl="2">
              <a:lnSpc>
                <a:spcPct val="90000"/>
              </a:lnSpc>
            </a:pPr>
            <a:r>
              <a:rPr lang="en-US" sz="3000" dirty="0"/>
              <a:t>Abuse of alcohol and drugs</a:t>
            </a:r>
          </a:p>
          <a:p>
            <a:pPr lvl="2">
              <a:lnSpc>
                <a:spcPct val="90000"/>
              </a:lnSpc>
            </a:pPr>
            <a:r>
              <a:rPr lang="en-US" sz="3000" dirty="0"/>
              <a:t>Illness, medical </a:t>
            </a:r>
            <a:r>
              <a:rPr lang="en-US" sz="3000" dirty="0" smtClean="0"/>
              <a:t>bills</a:t>
            </a:r>
          </a:p>
          <a:p>
            <a:pPr lvl="2">
              <a:lnSpc>
                <a:spcPct val="90000"/>
              </a:lnSpc>
            </a:pPr>
            <a:r>
              <a:rPr lang="en-US" sz="3000" dirty="0" smtClean="0"/>
              <a:t>Lack of sleep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3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654050"/>
            <a:ext cx="85344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How did you feel hearing the baby cry at the beginning of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the lesson today?  </a:t>
            </a: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What did it make you want to do?  </a:t>
            </a: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What did you say to your friends sitting next to you?</a:t>
            </a:r>
            <a:r>
              <a:rPr lang="en-US" altLang="en-US" sz="4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60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0" y="224644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Teen </a:t>
            </a:r>
            <a:r>
              <a:rPr lang="en-US" altLang="en-US" sz="4000" b="1" u="sng" dirty="0" smtClean="0">
                <a:solidFill>
                  <a:srgbClr val="FE1881"/>
                </a:solidFill>
                <a:latin typeface="Arial Black" panose="020B0A04020102090204" pitchFamily="34" charset="0"/>
              </a:rPr>
              <a:t>Parenthood </a:t>
            </a:r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Pre-Test, cont.</a:t>
            </a:r>
            <a: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  <a:t> </a:t>
            </a:r>
            <a:b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</a:br>
            <a:r>
              <a:rPr lang="en-US" altLang="en-US" sz="3200" b="1" dirty="0">
                <a:solidFill>
                  <a:srgbClr val="FE1881"/>
                </a:solidFill>
                <a:latin typeface="Arial Black" panose="020B0A04020102090204" pitchFamily="34" charset="0"/>
              </a:rPr>
              <a:t>(True or False)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1000" y="1295400"/>
            <a:ext cx="129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True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295400" y="12954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 startAt="7"/>
            </a:pPr>
            <a:r>
              <a:rPr lang="en-US" altLang="en-US" sz="2800"/>
              <a:t>Most teen pregnancies happen by mistake – they were not planned.</a:t>
            </a:r>
          </a:p>
          <a:p>
            <a:pPr>
              <a:buClr>
                <a:schemeClr val="tx1"/>
              </a:buClr>
              <a:buFontTx/>
              <a:buAutoNum type="arabicPeriod" startAt="7"/>
            </a:pPr>
            <a:r>
              <a:rPr lang="en-US" altLang="en-US" sz="2800"/>
              <a:t>If a boy has already made plans for further education after high school, he should not have  to worry about marrying a girl, even if she is pregnant.</a:t>
            </a:r>
          </a:p>
          <a:p>
            <a:pPr>
              <a:buClr>
                <a:schemeClr val="tx1"/>
              </a:buClr>
              <a:buFontTx/>
              <a:buAutoNum type="arabicPeriod" startAt="7"/>
            </a:pPr>
            <a:r>
              <a:rPr lang="en-US" altLang="en-US" sz="2800"/>
              <a:t>If a girl is pregnant, but the boy doesn’t want her to have the baby, he is not responsible for supporting the child financially.</a:t>
            </a:r>
          </a:p>
          <a:p>
            <a:pPr>
              <a:buClr>
                <a:schemeClr val="tx1"/>
              </a:buClr>
              <a:buFontTx/>
              <a:buAutoNum type="arabicPeriod" startAt="7"/>
            </a:pPr>
            <a:r>
              <a:rPr lang="en-US" altLang="en-US" sz="2800"/>
              <a:t>If the father wants custody and the mother doesn't, the father gets custody, because it's his baby.</a:t>
            </a:r>
          </a:p>
        </p:txBody>
      </p:sp>
    </p:spTree>
    <p:extLst>
      <p:ext uri="{BB962C8B-B14F-4D97-AF65-F5344CB8AC3E}">
        <p14:creationId xmlns:p14="http://schemas.microsoft.com/office/powerpoint/2010/main" val="34574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9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148112"/>
            <a:ext cx="853440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Unfortunately, </a:t>
            </a:r>
            <a:r>
              <a:rPr lang="en-US" altLang="en-US" sz="45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uncontrollable crying</a:t>
            </a:r>
            <a:r>
              <a:rPr lang="en-US" altLang="en-US" sz="4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is the number one factor that leads to child abuse by parents.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(Especially teen parents!)</a:t>
            </a: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en-US" altLang="en-US" sz="4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</a:p>
        </p:txBody>
      </p:sp>
      <p:pic>
        <p:nvPicPr>
          <p:cNvPr id="38915" name="Picture 5" descr="dadn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964" y="4257092"/>
            <a:ext cx="1455036" cy="241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558008" y="76200"/>
            <a:ext cx="3814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Crying</a:t>
            </a:r>
          </a:p>
        </p:txBody>
      </p:sp>
    </p:spTree>
    <p:extLst>
      <p:ext uri="{BB962C8B-B14F-4D97-AF65-F5344CB8AC3E}">
        <p14:creationId xmlns:p14="http://schemas.microsoft.com/office/powerpoint/2010/main" val="28435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dunstanbaby.com/wp-content/uploads/2012/05/img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4" t="311"/>
          <a:stretch/>
        </p:blipFill>
        <p:spPr bwMode="auto">
          <a:xfrm rot="593741">
            <a:off x="6451951" y="1143000"/>
            <a:ext cx="2037594" cy="278053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782" y="0"/>
            <a:ext cx="913221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Remember…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>
          <a:xfrm>
            <a:off x="287524" y="1052735"/>
            <a:ext cx="5616624" cy="5712241"/>
          </a:xfrm>
        </p:spPr>
        <p:txBody>
          <a:bodyPr>
            <a:normAutofit fontScale="925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Infants are too young to understand </a:t>
            </a:r>
            <a:r>
              <a:rPr lang="en-US" sz="3000" b="1" u="sng" dirty="0" smtClean="0"/>
              <a:t>requests</a:t>
            </a:r>
            <a:r>
              <a:rPr lang="en-US" sz="3000" b="1" dirty="0" smtClean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Make up your mind that you are there to </a:t>
            </a:r>
            <a:r>
              <a:rPr lang="en-US" sz="3000" b="1" u="sng" dirty="0" smtClean="0"/>
              <a:t>help</a:t>
            </a:r>
            <a:r>
              <a:rPr lang="en-US" sz="3000" b="1" dirty="0" smtClean="0"/>
              <a:t> the baby, not necessarily to stop the baby from crying.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Just because it is night time does not mean the baby turns off or switches to your </a:t>
            </a:r>
            <a:r>
              <a:rPr lang="en-US" sz="3000" b="1" u="sng" dirty="0" smtClean="0"/>
              <a:t>schedule</a:t>
            </a:r>
            <a:r>
              <a:rPr lang="en-US" sz="3000" b="1" dirty="0" smtClean="0"/>
              <a:t>. 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Check to make sure the baby’s basic </a:t>
            </a:r>
            <a:r>
              <a:rPr lang="en-US" sz="3000" b="1" u="sng" dirty="0" smtClean="0"/>
              <a:t>needs</a:t>
            </a:r>
            <a:r>
              <a:rPr lang="en-US" sz="3000" b="1" dirty="0" smtClean="0"/>
              <a:t> are met (Is the baby ill?  Could the baby have colic?)</a:t>
            </a:r>
          </a:p>
        </p:txBody>
      </p:sp>
      <p:pic>
        <p:nvPicPr>
          <p:cNvPr id="30722" name="Picture 2" descr="http://herbsonthehill.com.au/wp-content/uploads/2011/04/crying-baby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1" b="17648"/>
          <a:stretch/>
        </p:blipFill>
        <p:spPr bwMode="auto">
          <a:xfrm rot="20648604">
            <a:off x="6143380" y="3200625"/>
            <a:ext cx="2664296" cy="1806982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commons/c/c0/Human-Male-White-Newborn-Baby-Cry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777">
            <a:off x="6200096" y="4723583"/>
            <a:ext cx="2742239" cy="186293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4772"/>
            <a:ext cx="8305800" cy="55626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When the caregivers are tired:</a:t>
            </a:r>
          </a:p>
          <a:p>
            <a:pPr marL="1009650" lvl="1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They are at a high risk for losing </a:t>
            </a:r>
            <a:r>
              <a:rPr lang="en-US" sz="3000" b="1" u="sng" dirty="0" smtClean="0"/>
              <a:t>control</a:t>
            </a:r>
            <a:r>
              <a:rPr lang="en-US" sz="3000" b="1" dirty="0" smtClean="0"/>
              <a:t>.</a:t>
            </a:r>
          </a:p>
          <a:p>
            <a:pPr marL="1009650" lvl="1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It is natural to feel </a:t>
            </a:r>
            <a:r>
              <a:rPr lang="en-US" sz="3000" b="1" u="sng" dirty="0" smtClean="0"/>
              <a:t>frustrated</a:t>
            </a:r>
            <a:r>
              <a:rPr lang="en-US" sz="3000" b="1" dirty="0" smtClean="0"/>
              <a:t> when crying occurs.</a:t>
            </a:r>
          </a:p>
          <a:p>
            <a:pPr marL="1009650" lvl="1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When the baby is crying, choosing options for dealing with the crying are not easy to see or think of, so </a:t>
            </a:r>
            <a:r>
              <a:rPr lang="en-US" sz="3000" b="1" u="sng" dirty="0" smtClean="0"/>
              <a:t>plan</a:t>
            </a:r>
            <a:r>
              <a:rPr lang="en-US" sz="3000" b="1" dirty="0" smtClean="0"/>
              <a:t> what you will do to keep from losing control before you are faced with the situation.</a:t>
            </a:r>
            <a:r>
              <a:rPr lang="en-US" sz="3000" dirty="0" smtClean="0"/>
              <a:t> 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11782" y="0"/>
            <a:ext cx="913221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3115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78" y="4762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Coping With Crying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83778"/>
            <a:ext cx="4446588" cy="575759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Wrap the baby snugly in blankets (swaddling).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Feed the baby.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Burp the baby.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Give the baby a pacifier.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Turn off the lights and gently rub the baby’s back.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Let someone else tend the baby for awhile.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Walk with the baby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Rock the baby.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Dance with the baby.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Bounce the baby gently in your arms or on your knee.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Take the baby for a stroller ride.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Take the baby for a ride in the car. </a:t>
            </a:r>
            <a:endParaRPr lang="en-US" sz="1800" b="1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Make sure the temperature of the room is comfortable.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/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6150" y="983778"/>
            <a:ext cx="4387850" cy="5874222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Turn on the TV so the baby can look at if for a few minutes.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Take the baby outside for a breath of fresh air.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Turn on a music mobile or music box.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Change the baby’s diaper.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Give the baby a warm bath.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/>
              <a:t>Lay down and place the baby on your stomach/chest and rub his or her back.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Let the baby sit in a baby swing.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Provide white noise for the baby (radio, vacuum, TV, etc.)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Divert the baby’s attention with a toy.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Sing to the baby.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/>
              <a:t>Rub the baby’s back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227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145827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More Coping With Crying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503238" y="1232756"/>
            <a:ext cx="4536814" cy="5436604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/>
              <a:t>After checking to make sure the baby is not hungry, wet, or in danger, place him or her in the crib, close the door, and call a friend to talk for a minute.  Be sure to check the baby at least every 10 minutes.  </a:t>
            </a:r>
          </a:p>
        </p:txBody>
      </p:sp>
      <p:pic>
        <p:nvPicPr>
          <p:cNvPr id="22530" name="Picture 2" descr="http://jonesdesigncompany.com/wp-content/uploads/2011/05/IMG_14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9751"/>
          <a:stretch/>
        </p:blipFill>
        <p:spPr bwMode="auto">
          <a:xfrm>
            <a:off x="5112060" y="2348880"/>
            <a:ext cx="3728214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FCF"/>
                </a:solidFill>
                <a:latin typeface="+mj-lt"/>
              </a:rPr>
              <a:t>Shaken Baby Syndrome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543800" cy="5112568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Shaken Baby Syndrome (SBS) results from the </a:t>
            </a:r>
            <a:r>
              <a:rPr lang="en-US" b="1" u="sng" dirty="0" smtClean="0"/>
              <a:t>vigorous</a:t>
            </a:r>
            <a:r>
              <a:rPr lang="en-US" dirty="0" smtClean="0"/>
              <a:t> shaking of an infant or young child by the shoulder, arms or legs.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single shaking episode usually results in whiplash-induced </a:t>
            </a:r>
            <a:r>
              <a:rPr lang="en-US" b="1" u="sng" dirty="0" smtClean="0"/>
              <a:t>bleeding</a:t>
            </a:r>
            <a:r>
              <a:rPr lang="en-US" dirty="0" smtClean="0"/>
              <a:t> in and around the brain and can lead to </a:t>
            </a:r>
            <a:r>
              <a:rPr lang="en-US" b="1" u="sng" dirty="0" smtClean="0"/>
              <a:t>death</a:t>
            </a:r>
            <a:r>
              <a:rPr lang="en-US" dirty="0" smtClean="0"/>
              <a:t> or permanent </a:t>
            </a:r>
            <a:r>
              <a:rPr lang="en-US" b="1" u="sng" dirty="0" smtClean="0"/>
              <a:t>brain damage</a:t>
            </a:r>
            <a:r>
              <a:rPr lang="en-US" dirty="0" smtClean="0"/>
              <a:t>.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Infants and young children are more susceptible to SBS because their heads are disproportionately </a:t>
            </a:r>
            <a:r>
              <a:rPr lang="en-US" b="1" u="sng" dirty="0" smtClean="0"/>
              <a:t>large</a:t>
            </a:r>
            <a:r>
              <a:rPr lang="en-US" dirty="0" smtClean="0"/>
              <a:t> in relation to their bodies, and their shoulders and neck muscles are weak and underdeveloped.</a:t>
            </a:r>
          </a:p>
        </p:txBody>
      </p:sp>
    </p:spTree>
    <p:extLst>
      <p:ext uri="{BB962C8B-B14F-4D97-AF65-F5344CB8AC3E}">
        <p14:creationId xmlns:p14="http://schemas.microsoft.com/office/powerpoint/2010/main" val="7256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81136"/>
            <a:ext cx="7239000" cy="6172200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0" b="1" u="sng" dirty="0" smtClean="0">
                <a:solidFill>
                  <a:schemeClr val="tx1">
                    <a:lumMod val="50000"/>
                  </a:schemeClr>
                </a:solidFill>
              </a:rPr>
              <a:t>NEVER</a:t>
            </a:r>
            <a:r>
              <a:rPr lang="en-US" sz="10000" dirty="0" smtClean="0">
                <a:solidFill>
                  <a:schemeClr val="tx1">
                    <a:lumMod val="50000"/>
                  </a:schemeClr>
                </a:solidFill>
              </a:rPr>
              <a:t> EVER SHAKE A BABY!!!</a:t>
            </a:r>
          </a:p>
        </p:txBody>
      </p:sp>
    </p:spTree>
    <p:extLst>
      <p:ext uri="{BB962C8B-B14F-4D97-AF65-F5344CB8AC3E}">
        <p14:creationId xmlns:p14="http://schemas.microsoft.com/office/powerpoint/2010/main" val="6501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4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57200"/>
            <a:ext cx="7772400" cy="1828800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When a young child is shaken, the head whips back and forth, slamming the brain against the hard skull, causing bruising, bleeding and swelling inside the brain.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pic>
        <p:nvPicPr>
          <p:cNvPr id="48131" name="Picture 4" descr="graphic_baby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2975"/>
            <a:ext cx="51816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609600" y="5029200"/>
            <a:ext cx="7923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en-US" sz="2600">
                <a:solidFill>
                  <a:srgbClr val="000000"/>
                </a:solidFill>
                <a:latin typeface="Verdana" pitchFamily="34" charset="0"/>
                <a:cs typeface="Times New Roman" charset="0"/>
              </a:rPr>
              <a:t>In addition to shaking, don’t ever toss a baby either.  The dangers of tossing a child can lead to eye, brain and neck damage.</a:t>
            </a:r>
            <a:r>
              <a:rPr lang="en-US" altLang="en-US" sz="3000">
                <a:solidFill>
                  <a:srgbClr val="000000"/>
                </a:solidFill>
                <a:latin typeface="Verdana" pitchFamily="34" charset="0"/>
                <a:cs typeface="Times New Roman" charset="0"/>
              </a:rPr>
              <a:t>  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1788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0" y="18864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Teen </a:t>
            </a:r>
            <a:r>
              <a:rPr lang="en-US" altLang="en-US" sz="4000" b="1" u="sng" dirty="0" smtClean="0">
                <a:solidFill>
                  <a:srgbClr val="FE1881"/>
                </a:solidFill>
                <a:latin typeface="Arial Black" panose="020B0A04020102090204" pitchFamily="34" charset="0"/>
              </a:rPr>
              <a:t>Parenthood </a:t>
            </a:r>
            <a:r>
              <a:rPr lang="en-US" altLang="en-US" sz="4000" b="1" u="sng" dirty="0">
                <a:solidFill>
                  <a:srgbClr val="FE1881"/>
                </a:solidFill>
                <a:latin typeface="Arial Black" panose="020B0A04020102090204" pitchFamily="34" charset="0"/>
              </a:rPr>
              <a:t>Pre-Test, cont.</a:t>
            </a:r>
            <a: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  <a:t> </a:t>
            </a:r>
            <a:br>
              <a:rPr lang="en-US" altLang="en-US" sz="4000" b="1" dirty="0">
                <a:solidFill>
                  <a:srgbClr val="FE1881"/>
                </a:solidFill>
                <a:latin typeface="Arial Black" panose="020B0A04020102090204" pitchFamily="34" charset="0"/>
              </a:rPr>
            </a:br>
            <a:r>
              <a:rPr lang="en-US" altLang="en-US" sz="3200" b="1" dirty="0">
                <a:solidFill>
                  <a:srgbClr val="FE1881"/>
                </a:solidFill>
                <a:latin typeface="Arial Black" panose="020B0A04020102090204" pitchFamily="34" charset="0"/>
              </a:rPr>
              <a:t>(True or False)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7200" y="1371600"/>
            <a:ext cx="1219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False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9966FF"/>
              </a:solidFill>
            </a:endParaRPr>
          </a:p>
          <a:p>
            <a:pPr>
              <a:buClr>
                <a:srgbClr val="FFCC00"/>
              </a:buClr>
            </a:pPr>
            <a:r>
              <a:rPr lang="en-US" altLang="en-US" sz="2800" b="1" dirty="0">
                <a:solidFill>
                  <a:srgbClr val="9966FF"/>
                </a:solidFill>
              </a:rPr>
              <a:t>True</a:t>
            </a:r>
          </a:p>
          <a:p>
            <a:pPr>
              <a:buClr>
                <a:srgbClr val="FFCC00"/>
              </a:buClr>
              <a:buFontTx/>
              <a:buChar char="•"/>
            </a:pPr>
            <a:endParaRPr lang="en-US" altLang="en-US" sz="2800" b="1" dirty="0">
              <a:solidFill>
                <a:srgbClr val="FFCC00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295400" y="1390650"/>
            <a:ext cx="73152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 startAt="11"/>
            </a:pPr>
            <a:r>
              <a:rPr lang="en-US" altLang="en-US" sz="2800"/>
              <a:t>If a girl gets pregnant a guy does not need to worry about it if he does not like the girl. </a:t>
            </a:r>
          </a:p>
          <a:p>
            <a:pPr>
              <a:buClr>
                <a:schemeClr val="tx1"/>
              </a:buClr>
              <a:buFontTx/>
              <a:buAutoNum type="arabicPeriod" startAt="11"/>
            </a:pPr>
            <a:r>
              <a:rPr lang="en-US" altLang="en-US" sz="2800"/>
              <a:t>If a guy does not have a regular job, he will not be responsible for child support.</a:t>
            </a:r>
          </a:p>
          <a:p>
            <a:pPr>
              <a:buClr>
                <a:schemeClr val="tx1"/>
              </a:buClr>
              <a:buFontTx/>
              <a:buAutoNum type="arabicPeriod" startAt="11"/>
            </a:pPr>
            <a:r>
              <a:rPr lang="en-US" altLang="en-US" sz="2800"/>
              <a:t>If a couple breaks up after the girl is pregnant, the guy has no responsibility for the child.</a:t>
            </a:r>
          </a:p>
          <a:p>
            <a:pPr>
              <a:buClr>
                <a:schemeClr val="tx1"/>
              </a:buClr>
              <a:buFontTx/>
              <a:buAutoNum type="arabicPeriod" startAt="11"/>
            </a:pPr>
            <a:r>
              <a:rPr lang="en-US" altLang="en-US" sz="2800"/>
              <a:t>It's a girl's fault if she gets pregnant. It's not the guy's problem.</a:t>
            </a:r>
          </a:p>
          <a:p>
            <a:pPr>
              <a:buClr>
                <a:schemeClr val="tx1"/>
              </a:buClr>
              <a:buFontTx/>
              <a:buAutoNum type="arabicPeriod" startAt="11"/>
            </a:pPr>
            <a:r>
              <a:rPr lang="en-US" altLang="en-US" sz="2800"/>
              <a:t>The divorce rate is greater for couples with a pre-marital pregnancy than for those who  conceive after marriage.</a:t>
            </a:r>
          </a:p>
        </p:txBody>
      </p:sp>
    </p:spTree>
    <p:extLst>
      <p:ext uri="{BB962C8B-B14F-4D97-AF65-F5344CB8AC3E}">
        <p14:creationId xmlns:p14="http://schemas.microsoft.com/office/powerpoint/2010/main" val="29825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9512" y="685800"/>
            <a:ext cx="87849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6500" b="1" dirty="0">
                <a:solidFill>
                  <a:srgbClr val="FE1881"/>
                </a:solidFill>
                <a:latin typeface="Arial Black" panose="020B0A04020102090204" pitchFamily="34" charset="0"/>
              </a:rPr>
              <a:t>Teen p</a:t>
            </a:r>
            <a:r>
              <a:rPr lang="en-US" altLang="en-US" sz="6500" b="1" dirty="0" smtClean="0">
                <a:solidFill>
                  <a:srgbClr val="FE1881"/>
                </a:solidFill>
                <a:latin typeface="Arial Black" panose="020B0A04020102090204" pitchFamily="34" charset="0"/>
              </a:rPr>
              <a:t>arenthood…</a:t>
            </a:r>
            <a:r>
              <a:rPr lang="en-US" altLang="en-US" sz="6500" b="1" dirty="0">
                <a:solidFill>
                  <a:srgbClr val="FE1881"/>
                </a:solidFill>
                <a:latin typeface="Arial Black" panose="020B0A04020102090204" pitchFamily="34" charset="0"/>
              </a:rPr>
              <a:t/>
            </a:r>
            <a:br>
              <a:rPr lang="en-US" altLang="en-US" sz="6500" b="1" dirty="0">
                <a:solidFill>
                  <a:srgbClr val="FE1881"/>
                </a:solidFill>
                <a:latin typeface="Arial Black" panose="020B0A04020102090204" pitchFamily="34" charset="0"/>
              </a:rPr>
            </a:br>
            <a:r>
              <a:rPr lang="en-US" altLang="en-US" sz="6500" b="1" dirty="0" smtClean="0">
                <a:solidFill>
                  <a:srgbClr val="FE1881"/>
                </a:solidFill>
                <a:latin typeface="Arial Black" panose="020B0A04020102090204" pitchFamily="34" charset="0"/>
              </a:rPr>
              <a:t>so </a:t>
            </a:r>
            <a:r>
              <a:rPr lang="en-US" altLang="en-US" sz="6500" b="1" dirty="0">
                <a:solidFill>
                  <a:srgbClr val="FE1881"/>
                </a:solidFill>
                <a:latin typeface="Arial Black" panose="020B0A04020102090204" pitchFamily="34" charset="0"/>
              </a:rPr>
              <a:t>what?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79512" y="3124200"/>
            <a:ext cx="8784976" cy="9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6000" b="1" dirty="0" smtClean="0">
                <a:solidFill>
                  <a:srgbClr val="000000"/>
                </a:solidFill>
                <a:latin typeface="Arial Black" panose="020B0A04020102090204" pitchFamily="34" charset="0"/>
              </a:rPr>
              <a:t>“It’s never going to happen to me!”</a:t>
            </a:r>
            <a:endParaRPr lang="en-US" altLang="en-US" sz="6000" b="1" dirty="0">
              <a:solidFill>
                <a:srgbClr val="000000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239000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E1881"/>
                </a:solidFill>
              </a:rPr>
              <a:t>Four in ten girls get pregnant at least once before age 20.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0" y="2819400"/>
            <a:ext cx="5988050" cy="2552700"/>
            <a:chOff x="1200" y="1776"/>
            <a:chExt cx="3772" cy="1608"/>
          </a:xfrm>
        </p:grpSpPr>
        <p:pic>
          <p:nvPicPr>
            <p:cNvPr id="22532" name="Picture 5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776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6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40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7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640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8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9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776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0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40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1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40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2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776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3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40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4" descr="bd0638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776"/>
              <a:ext cx="55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1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24384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E1881"/>
                </a:solidFill>
              </a:rPr>
              <a:t>In the U.S., a teenager becomes pregnant every 26 seconds. That means 100 girls give birth each hour!</a:t>
            </a:r>
          </a:p>
        </p:txBody>
      </p:sp>
      <p:pic>
        <p:nvPicPr>
          <p:cNvPr id="54277" name="Picture 5" descr="CL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06253"/>
            <a:ext cx="32734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E1881"/>
                </a:solidFill>
              </a:rPr>
              <a:t>Consequences of Teen </a:t>
            </a:r>
            <a:r>
              <a:rPr lang="en-US" b="1" u="sng" dirty="0">
                <a:solidFill>
                  <a:srgbClr val="FE1881"/>
                </a:solidFill>
              </a:rPr>
              <a:t>P</a:t>
            </a:r>
            <a:r>
              <a:rPr lang="en-US" b="1" u="sng" dirty="0" smtClean="0">
                <a:solidFill>
                  <a:srgbClr val="FE1881"/>
                </a:solidFill>
              </a:rPr>
              <a:t>arenthood: 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736812"/>
            <a:ext cx="4934508" cy="496855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Less likely to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complete</a:t>
            </a:r>
            <a:r>
              <a:rPr lang="en-US" altLang="en-US" dirty="0" smtClean="0">
                <a:solidFill>
                  <a:srgbClr val="000000"/>
                </a:solidFill>
              </a:rPr>
              <a:t> high school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Dependence on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welfare</a:t>
            </a:r>
          </a:p>
          <a:p>
            <a:pPr eaLnBrk="1" hangingPunct="1"/>
            <a:r>
              <a:rPr lang="en-US" altLang="en-US" b="1" u="sng" dirty="0" smtClean="0">
                <a:solidFill>
                  <a:srgbClr val="000000"/>
                </a:solidFill>
              </a:rPr>
              <a:t>Single</a:t>
            </a:r>
            <a:r>
              <a:rPr lang="en-US" altLang="en-US" dirty="0" smtClean="0">
                <a:solidFill>
                  <a:srgbClr val="000000"/>
                </a:solidFill>
              </a:rPr>
              <a:t> parenthood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More likely to have more children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sooner</a:t>
            </a:r>
            <a:r>
              <a:rPr lang="en-US" altLang="en-US" dirty="0" smtClean="0">
                <a:solidFill>
                  <a:srgbClr val="000000"/>
                </a:solidFill>
              </a:rPr>
              <a:t> on a limited income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More likely to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abuse</a:t>
            </a:r>
            <a:r>
              <a:rPr lang="en-US" altLang="en-US" dirty="0" smtClean="0">
                <a:solidFill>
                  <a:srgbClr val="000000"/>
                </a:solidFill>
              </a:rPr>
              <a:t> or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neglect</a:t>
            </a:r>
            <a:r>
              <a:rPr lang="en-US" altLang="en-US" dirty="0" smtClean="0">
                <a:solidFill>
                  <a:srgbClr val="000000"/>
                </a:solidFill>
              </a:rPr>
              <a:t> the child 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096852"/>
            <a:ext cx="2814637" cy="425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924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E1881"/>
                </a:solidFill>
              </a:rPr>
              <a:t>Teen </a:t>
            </a:r>
            <a:r>
              <a:rPr lang="en-US" sz="4800" dirty="0" smtClean="0">
                <a:solidFill>
                  <a:srgbClr val="FE1881"/>
                </a:solidFill>
              </a:rPr>
              <a:t>Parenthood Demands</a:t>
            </a:r>
            <a:endParaRPr lang="en-US" sz="4800" dirty="0">
              <a:solidFill>
                <a:srgbClr val="FE188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9532" y="1160748"/>
            <a:ext cx="4490966" cy="54006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000000"/>
                </a:solidFill>
              </a:rPr>
              <a:t>Physical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</a:rPr>
              <a:t>Teen bodies are still growing themselves which makes it harder to support the growth of another body at the same time.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</a:rPr>
              <a:t>Do you know what your body needs to create a NEW healthy person?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17927"/>
          <a:stretch/>
        </p:blipFill>
        <p:spPr bwMode="auto">
          <a:xfrm>
            <a:off x="4850498" y="1520788"/>
            <a:ext cx="4011757" cy="40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005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FF0080"/>
      </a:dk2>
      <a:lt2>
        <a:srgbClr val="4C4C4C"/>
      </a:lt2>
      <a:accent1>
        <a:srgbClr val="66CCFF"/>
      </a:accent1>
      <a:accent2>
        <a:srgbClr val="FF00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E70073"/>
      </a:accent6>
      <a:hlink>
        <a:srgbClr val="666666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1831</Words>
  <Application>Microsoft Office PowerPoint</Application>
  <PresentationFormat>On-screen Show (4:3)</PresentationFormat>
  <Paragraphs>235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Times New Roman</vt:lpstr>
      <vt:lpstr>Verdana</vt:lpstr>
      <vt:lpstr>Wingdings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in ten girls get pregnant at least once before age 20.</vt:lpstr>
      <vt:lpstr>In the U.S., a teenager becomes pregnant every 26 seconds. That means 100 girls give birth each hour!</vt:lpstr>
      <vt:lpstr>Consequences of Teen Parenthood:  </vt:lpstr>
      <vt:lpstr>Teen Parenthood Demands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 Abuse</vt:lpstr>
      <vt:lpstr>Child Abuse</vt:lpstr>
      <vt:lpstr>Types of Child Abuse</vt:lpstr>
      <vt:lpstr>Neglect</vt:lpstr>
      <vt:lpstr>Physical Abuse</vt:lpstr>
      <vt:lpstr>Sexual Abuse</vt:lpstr>
      <vt:lpstr>Emotional Abuse</vt:lpstr>
      <vt:lpstr>Reporting Abuse</vt:lpstr>
      <vt:lpstr>Services Available for Help</vt:lpstr>
      <vt:lpstr>Major Components of Child Abuse</vt:lpstr>
      <vt:lpstr>Major Cause of Abuse By Teen Parents</vt:lpstr>
      <vt:lpstr>PowerPoint Presentation</vt:lpstr>
      <vt:lpstr>Crying</vt:lpstr>
      <vt:lpstr>Remember…</vt:lpstr>
      <vt:lpstr>Remember…</vt:lpstr>
      <vt:lpstr>Coping With Crying</vt:lpstr>
      <vt:lpstr>More Coping With Crying</vt:lpstr>
      <vt:lpstr>PowerPoint Presentation</vt:lpstr>
      <vt:lpstr>NEVER EVER SHAKE A BABY!!!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Hills Template</dc:title>
  <dc:creator>Presentation Magazine</dc:creator>
  <cp:lastModifiedBy>Owner</cp:lastModifiedBy>
  <cp:revision>123</cp:revision>
  <dcterms:modified xsi:type="dcterms:W3CDTF">2015-08-11T01:02:10Z</dcterms:modified>
</cp:coreProperties>
</file>