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1" r:id="rId2"/>
    <p:sldId id="375" r:id="rId3"/>
    <p:sldId id="380" r:id="rId4"/>
    <p:sldId id="383" r:id="rId5"/>
    <p:sldId id="384" r:id="rId6"/>
    <p:sldId id="381" r:id="rId7"/>
    <p:sldId id="389" r:id="rId8"/>
    <p:sldId id="382" r:id="rId9"/>
    <p:sldId id="281" r:id="rId10"/>
    <p:sldId id="401" r:id="rId11"/>
    <p:sldId id="402" r:id="rId12"/>
    <p:sldId id="403" r:id="rId13"/>
    <p:sldId id="379" r:id="rId14"/>
    <p:sldId id="390" r:id="rId15"/>
    <p:sldId id="291" r:id="rId16"/>
    <p:sldId id="391" r:id="rId17"/>
    <p:sldId id="394" r:id="rId18"/>
    <p:sldId id="395" r:id="rId19"/>
    <p:sldId id="311" r:id="rId20"/>
    <p:sldId id="404" r:id="rId21"/>
    <p:sldId id="407" r:id="rId22"/>
    <p:sldId id="405" r:id="rId23"/>
    <p:sldId id="408" r:id="rId24"/>
    <p:sldId id="406" r:id="rId25"/>
    <p:sldId id="292" r:id="rId26"/>
    <p:sldId id="293" r:id="rId27"/>
    <p:sldId id="409" r:id="rId28"/>
    <p:sldId id="294" r:id="rId29"/>
    <p:sldId id="410" r:id="rId30"/>
    <p:sldId id="295" r:id="rId31"/>
    <p:sldId id="411" r:id="rId32"/>
    <p:sldId id="296" r:id="rId33"/>
    <p:sldId id="297" r:id="rId34"/>
    <p:sldId id="412" r:id="rId35"/>
    <p:sldId id="298" r:id="rId36"/>
    <p:sldId id="413" r:id="rId37"/>
    <p:sldId id="299" r:id="rId38"/>
    <p:sldId id="414" r:id="rId39"/>
    <p:sldId id="300" r:id="rId40"/>
    <p:sldId id="415" r:id="rId41"/>
    <p:sldId id="400" r:id="rId42"/>
    <p:sldId id="396" r:id="rId43"/>
    <p:sldId id="398" r:id="rId44"/>
    <p:sldId id="397"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80" autoAdjust="0"/>
  </p:normalViewPr>
  <p:slideViewPr>
    <p:cSldViewPr>
      <p:cViewPr varScale="1">
        <p:scale>
          <a:sx n="42" d="100"/>
          <a:sy n="42" d="100"/>
        </p:scale>
        <p:origin x="66" y="684"/>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1B563110-ADC1-43AD-89BD-EADF3D514A26}" type="datetimeFigureOut">
              <a:rPr lang="en-GB"/>
              <a:pPr>
                <a:defRPr/>
              </a:pPr>
              <a:t>23/07/2015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8DE30A1-9C8B-4F37-955F-3B9E52C0F32E}" type="slidenum">
              <a:rPr lang="en-GB" altLang="en-US"/>
              <a:pPr>
                <a:defRPr/>
              </a:pPr>
              <a:t>‹#›</a:t>
            </a:fld>
            <a:endParaRPr lang="en-GB" altLang="en-US"/>
          </a:p>
        </p:txBody>
      </p:sp>
    </p:spTree>
    <p:extLst>
      <p:ext uri="{BB962C8B-B14F-4D97-AF65-F5344CB8AC3E}">
        <p14:creationId xmlns:p14="http://schemas.microsoft.com/office/powerpoint/2010/main" val="3914805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speed down each funnel varies- can take years, can happen</a:t>
            </a:r>
            <a:r>
              <a:rPr lang="en-US" baseline="0" dirty="0" smtClean="0"/>
              <a:t> in one night</a:t>
            </a:r>
          </a:p>
          <a:p>
            <a:r>
              <a:rPr lang="en-US" baseline="0" dirty="0" smtClean="0"/>
              <a:t>-Girls are usually more interested in the commitment funnel and guys are usually in control</a:t>
            </a:r>
          </a:p>
          <a:p>
            <a:r>
              <a:rPr lang="en-US" baseline="0" dirty="0" smtClean="0"/>
              <a:t>-Guys are usually more interested in the intimacy funnel and girls are usually in control</a:t>
            </a:r>
          </a:p>
          <a:p>
            <a:r>
              <a:rPr lang="en-US" baseline="0" dirty="0" smtClean="0"/>
              <a:t>-The earlier you go do the funnel, the harder gravity pulls.</a:t>
            </a:r>
          </a:p>
          <a:p>
            <a:r>
              <a:rPr lang="en-US" baseline="0" dirty="0" smtClean="0"/>
              <a:t>-The more you date one person, the more slippery the funnel becomes</a:t>
            </a:r>
          </a:p>
          <a:p>
            <a:r>
              <a:rPr lang="en-US" baseline="0" dirty="0" smtClean="0"/>
              <a:t>-It’s easier to end a relationship than it is to go back up the funnel</a:t>
            </a:r>
          </a:p>
          <a:p>
            <a:r>
              <a:rPr lang="en-US" baseline="0" dirty="0" smtClean="0"/>
              <a:t>-Once down a funnel, the funnel becomes more and more slippery (Personal Experience: First guy I kissed- dated nearly a month. Second guy- 3 days.)</a:t>
            </a:r>
          </a:p>
          <a:p>
            <a:r>
              <a:rPr lang="en-US" baseline="0" dirty="0" smtClean="0"/>
              <a:t>-Society has given different perceptions for different genders based on how many times they have been down the funnel- guys are studs and girls are sluts.</a:t>
            </a:r>
            <a:endParaRPr lang="en-US" dirty="0"/>
          </a:p>
        </p:txBody>
      </p:sp>
      <p:sp>
        <p:nvSpPr>
          <p:cNvPr id="4" name="Slide Number Placeholder 3"/>
          <p:cNvSpPr>
            <a:spLocks noGrp="1"/>
          </p:cNvSpPr>
          <p:nvPr>
            <p:ph type="sldNum" sz="quarter" idx="10"/>
          </p:nvPr>
        </p:nvSpPr>
        <p:spPr/>
        <p:txBody>
          <a:bodyPr/>
          <a:lstStyle/>
          <a:p>
            <a:pPr>
              <a:defRPr/>
            </a:pPr>
            <a:fld id="{F8DE30A1-9C8B-4F37-955F-3B9E52C0F32E}" type="slidenum">
              <a:rPr lang="en-GB" altLang="en-US" smtClean="0"/>
              <a:pPr>
                <a:defRPr/>
              </a:pPr>
              <a:t>10</a:t>
            </a:fld>
            <a:endParaRPr lang="en-GB" altLang="en-US"/>
          </a:p>
        </p:txBody>
      </p:sp>
    </p:spTree>
    <p:extLst>
      <p:ext uri="{BB962C8B-B14F-4D97-AF65-F5344CB8AC3E}">
        <p14:creationId xmlns:p14="http://schemas.microsoft.com/office/powerpoint/2010/main" val="3002171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DE30A1-9C8B-4F37-955F-3B9E52C0F32E}" type="slidenum">
              <a:rPr lang="en-GB" altLang="en-US" smtClean="0"/>
              <a:pPr>
                <a:defRPr/>
              </a:pPr>
              <a:t>12</a:t>
            </a:fld>
            <a:endParaRPr lang="en-GB" altLang="en-US"/>
          </a:p>
        </p:txBody>
      </p:sp>
    </p:spTree>
    <p:extLst>
      <p:ext uri="{BB962C8B-B14F-4D97-AF65-F5344CB8AC3E}">
        <p14:creationId xmlns:p14="http://schemas.microsoft.com/office/powerpoint/2010/main" val="346210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F65084-7FB2-4C11-937F-8276058C9CC7}" type="slidenum">
              <a:rPr lang="en-US" altLang="en-US" smtClean="0"/>
              <a:pPr eaLnBrk="1" hangingPunct="1"/>
              <a:t>19</a:t>
            </a:fld>
            <a:endParaRPr lang="en-US" altLang="en-US" smtClean="0"/>
          </a:p>
        </p:txBody>
      </p:sp>
    </p:spTree>
    <p:extLst>
      <p:ext uri="{BB962C8B-B14F-4D97-AF65-F5344CB8AC3E}">
        <p14:creationId xmlns:p14="http://schemas.microsoft.com/office/powerpoint/2010/main" val="210970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39DF2DB-4A53-48DD-9825-33A9C01CBE64}" type="slidenum">
              <a:rPr lang="en-US" altLang="en-US"/>
              <a:pPr eaLnBrk="1" hangingPunct="1">
                <a:spcBef>
                  <a:spcPct val="0"/>
                </a:spcBef>
              </a:pPr>
              <a:t>21</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01474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4DDEF33-23D0-4630-B621-A66B34E0234E}" type="slidenum">
              <a:rPr lang="en-US" altLang="en-US"/>
              <a:pPr eaLnBrk="1" hangingPunct="1">
                <a:spcBef>
                  <a:spcPct val="0"/>
                </a:spcBef>
              </a:pPr>
              <a:t>22</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620504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829A10C-6B90-4FC0-90BE-48024CA26184}" type="slidenum">
              <a:rPr lang="en-US" altLang="en-US"/>
              <a:pPr eaLnBrk="1" hangingPunct="1">
                <a:spcBef>
                  <a:spcPct val="0"/>
                </a:spcBef>
              </a:pPr>
              <a:t>23</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982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27AC06F-5780-4924-83FB-8FD0FF9C22FC}" type="slidenum">
              <a:rPr lang="en-US" altLang="en-US"/>
              <a:pPr eaLnBrk="1" hangingPunct="1">
                <a:spcBef>
                  <a:spcPct val="0"/>
                </a:spcBef>
              </a:pPr>
              <a:t>24</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65942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DE30A1-9C8B-4F37-955F-3B9E52C0F32E}" type="slidenum">
              <a:rPr lang="en-GB" altLang="en-US" smtClean="0"/>
              <a:pPr>
                <a:defRPr/>
              </a:pPr>
              <a:t>30</a:t>
            </a:fld>
            <a:endParaRPr lang="en-GB" altLang="en-US"/>
          </a:p>
        </p:txBody>
      </p:sp>
    </p:spTree>
    <p:extLst>
      <p:ext uri="{BB962C8B-B14F-4D97-AF65-F5344CB8AC3E}">
        <p14:creationId xmlns:p14="http://schemas.microsoft.com/office/powerpoint/2010/main" val="3375784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0FE508C-7B0A-4772-8E2D-A4434A435C03}" type="datetimeFigureOut">
              <a:rPr lang="en-GB"/>
              <a:pPr>
                <a:defRPr/>
              </a:pPr>
              <a:t>23/07/2015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0520216-93D0-4A15-A439-54837FB2BD77}" type="slidenum">
              <a:rPr lang="en-GB" altLang="en-US"/>
              <a:pPr>
                <a:defRPr/>
              </a:pPr>
              <a:t>‹#›</a:t>
            </a:fld>
            <a:endParaRPr lang="en-GB" altLang="en-US"/>
          </a:p>
        </p:txBody>
      </p:sp>
    </p:spTree>
    <p:extLst>
      <p:ext uri="{BB962C8B-B14F-4D97-AF65-F5344CB8AC3E}">
        <p14:creationId xmlns:p14="http://schemas.microsoft.com/office/powerpoint/2010/main" val="335553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52858C6-0D21-4EBD-99E4-B411B9CED14A}" type="datetimeFigureOut">
              <a:rPr lang="en-GB"/>
              <a:pPr>
                <a:defRPr/>
              </a:pPr>
              <a:t>23/07/2015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DF26B9C-4BC0-4FC3-B74C-2B961A3C0B7A}" type="slidenum">
              <a:rPr lang="en-GB" altLang="en-US"/>
              <a:pPr>
                <a:defRPr/>
              </a:pPr>
              <a:t>‹#›</a:t>
            </a:fld>
            <a:endParaRPr lang="en-GB" altLang="en-US"/>
          </a:p>
        </p:txBody>
      </p:sp>
    </p:spTree>
    <p:extLst>
      <p:ext uri="{BB962C8B-B14F-4D97-AF65-F5344CB8AC3E}">
        <p14:creationId xmlns:p14="http://schemas.microsoft.com/office/powerpoint/2010/main" val="130278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FEDC278-17D7-4E11-B6BD-55BCD01EDB65}" type="datetimeFigureOut">
              <a:rPr lang="en-GB"/>
              <a:pPr>
                <a:defRPr/>
              </a:pPr>
              <a:t>23/07/2015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34DDB46-C4A8-426B-A041-6B77C90BDDEF}" type="slidenum">
              <a:rPr lang="en-GB" altLang="en-US"/>
              <a:pPr>
                <a:defRPr/>
              </a:pPr>
              <a:t>‹#›</a:t>
            </a:fld>
            <a:endParaRPr lang="en-GB" altLang="en-US"/>
          </a:p>
        </p:txBody>
      </p:sp>
    </p:spTree>
    <p:extLst>
      <p:ext uri="{BB962C8B-B14F-4D97-AF65-F5344CB8AC3E}">
        <p14:creationId xmlns:p14="http://schemas.microsoft.com/office/powerpoint/2010/main" val="419837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F828A5A-97B0-4D66-86D2-A144DC2D6701}" type="datetimeFigureOut">
              <a:rPr lang="en-GB"/>
              <a:pPr>
                <a:defRPr/>
              </a:pPr>
              <a:t>23/07/2015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F025F5F-1735-4C8E-82C1-192EE9082090}" type="slidenum">
              <a:rPr lang="en-GB" altLang="en-US"/>
              <a:pPr>
                <a:defRPr/>
              </a:pPr>
              <a:t>‹#›</a:t>
            </a:fld>
            <a:endParaRPr lang="en-GB" altLang="en-US"/>
          </a:p>
        </p:txBody>
      </p:sp>
    </p:spTree>
    <p:extLst>
      <p:ext uri="{BB962C8B-B14F-4D97-AF65-F5344CB8AC3E}">
        <p14:creationId xmlns:p14="http://schemas.microsoft.com/office/powerpoint/2010/main" val="131092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4A9B4F-57FD-4896-8DAC-E81D03F5E53B}" type="datetimeFigureOut">
              <a:rPr lang="en-GB"/>
              <a:pPr>
                <a:defRPr/>
              </a:pPr>
              <a:t>23/07/2015</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DC48D5C-6B90-4BF6-A217-FD7E9EB256A7}" type="slidenum">
              <a:rPr lang="en-GB" altLang="en-US"/>
              <a:pPr>
                <a:defRPr/>
              </a:pPr>
              <a:t>‹#›</a:t>
            </a:fld>
            <a:endParaRPr lang="en-GB" altLang="en-US"/>
          </a:p>
        </p:txBody>
      </p:sp>
    </p:spTree>
    <p:extLst>
      <p:ext uri="{BB962C8B-B14F-4D97-AF65-F5344CB8AC3E}">
        <p14:creationId xmlns:p14="http://schemas.microsoft.com/office/powerpoint/2010/main" val="269382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C3CC71A-B8E9-48FE-8395-34CDFF663AF5}" type="datetimeFigureOut">
              <a:rPr lang="en-GB"/>
              <a:pPr>
                <a:defRPr/>
              </a:pPr>
              <a:t>23/07/2015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5586963-917F-40E4-9518-02DAB489D1FC}" type="slidenum">
              <a:rPr lang="en-GB" altLang="en-US"/>
              <a:pPr>
                <a:defRPr/>
              </a:pPr>
              <a:t>‹#›</a:t>
            </a:fld>
            <a:endParaRPr lang="en-GB" altLang="en-US"/>
          </a:p>
        </p:txBody>
      </p:sp>
    </p:spTree>
    <p:extLst>
      <p:ext uri="{BB962C8B-B14F-4D97-AF65-F5344CB8AC3E}">
        <p14:creationId xmlns:p14="http://schemas.microsoft.com/office/powerpoint/2010/main" val="69072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CD9B96B8-C360-4E06-9F43-3178FAAA8BE6}" type="datetimeFigureOut">
              <a:rPr lang="en-GB"/>
              <a:pPr>
                <a:defRPr/>
              </a:pPr>
              <a:t>23/07/2015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E6CD5EA-4375-4BEA-B75F-485A3D54F44D}" type="slidenum">
              <a:rPr lang="en-GB" altLang="en-US"/>
              <a:pPr>
                <a:defRPr/>
              </a:pPr>
              <a:t>‹#›</a:t>
            </a:fld>
            <a:endParaRPr lang="en-GB" altLang="en-US"/>
          </a:p>
        </p:txBody>
      </p:sp>
    </p:spTree>
    <p:extLst>
      <p:ext uri="{BB962C8B-B14F-4D97-AF65-F5344CB8AC3E}">
        <p14:creationId xmlns:p14="http://schemas.microsoft.com/office/powerpoint/2010/main" val="2770227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AEF0C7A-B2AD-41CF-A4EC-E40A1DA7CE2A}" type="datetimeFigureOut">
              <a:rPr lang="en-GB"/>
              <a:pPr>
                <a:defRPr/>
              </a:pPr>
              <a:t>23/07/2015</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4FE1FB9-2156-46BD-B833-4ACACE82A4C0}" type="slidenum">
              <a:rPr lang="en-GB" altLang="en-US"/>
              <a:pPr>
                <a:defRPr/>
              </a:pPr>
              <a:t>‹#›</a:t>
            </a:fld>
            <a:endParaRPr lang="en-GB" altLang="en-US"/>
          </a:p>
        </p:txBody>
      </p:sp>
    </p:spTree>
    <p:extLst>
      <p:ext uri="{BB962C8B-B14F-4D97-AF65-F5344CB8AC3E}">
        <p14:creationId xmlns:p14="http://schemas.microsoft.com/office/powerpoint/2010/main" val="701453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ADC54D-ADA4-4D72-A944-C30956A19F37}" type="datetimeFigureOut">
              <a:rPr lang="en-GB"/>
              <a:pPr>
                <a:defRPr/>
              </a:pPr>
              <a:t>23/07/2015</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59608BE-A4FF-4F4B-9F36-A6627CAB1D40}" type="slidenum">
              <a:rPr lang="en-GB" altLang="en-US"/>
              <a:pPr>
                <a:defRPr/>
              </a:pPr>
              <a:t>‹#›</a:t>
            </a:fld>
            <a:endParaRPr lang="en-GB" altLang="en-US"/>
          </a:p>
        </p:txBody>
      </p:sp>
    </p:spTree>
    <p:extLst>
      <p:ext uri="{BB962C8B-B14F-4D97-AF65-F5344CB8AC3E}">
        <p14:creationId xmlns:p14="http://schemas.microsoft.com/office/powerpoint/2010/main" val="275418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4F2224-6985-4118-BDF9-08DF4594BA8D}" type="datetimeFigureOut">
              <a:rPr lang="en-GB"/>
              <a:pPr>
                <a:defRPr/>
              </a:pPr>
              <a:t>23/07/2015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158A86-900E-4D7C-B491-65661E0DA1EF}" type="slidenum">
              <a:rPr lang="en-GB" altLang="en-US"/>
              <a:pPr>
                <a:defRPr/>
              </a:pPr>
              <a:t>‹#›</a:t>
            </a:fld>
            <a:endParaRPr lang="en-GB" altLang="en-US"/>
          </a:p>
        </p:txBody>
      </p:sp>
    </p:spTree>
    <p:extLst>
      <p:ext uri="{BB962C8B-B14F-4D97-AF65-F5344CB8AC3E}">
        <p14:creationId xmlns:p14="http://schemas.microsoft.com/office/powerpoint/2010/main" val="289150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EAFB19-5F7B-4088-A8E7-B61699A83386}" type="datetimeFigureOut">
              <a:rPr lang="en-GB"/>
              <a:pPr>
                <a:defRPr/>
              </a:pPr>
              <a:t>23/07/2015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2FD8AF8-7813-4590-BD5F-E2AC8B989BF5}" type="slidenum">
              <a:rPr lang="en-GB" altLang="en-US"/>
              <a:pPr>
                <a:defRPr/>
              </a:pPr>
              <a:t>‹#›</a:t>
            </a:fld>
            <a:endParaRPr lang="en-GB" altLang="en-US"/>
          </a:p>
        </p:txBody>
      </p:sp>
    </p:spTree>
    <p:extLst>
      <p:ext uri="{BB962C8B-B14F-4D97-AF65-F5344CB8AC3E}">
        <p14:creationId xmlns:p14="http://schemas.microsoft.com/office/powerpoint/2010/main" val="387539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charset="0"/>
              </a:defRPr>
            </a:lvl1pPr>
          </a:lstStyle>
          <a:p>
            <a:pPr>
              <a:defRPr/>
            </a:pPr>
            <a:fld id="{59127097-1D5B-444C-9AF1-5910B46384D7}" type="datetimeFigureOut">
              <a:rPr lang="en-GB"/>
              <a:pPr>
                <a:defRPr/>
              </a:pPr>
              <a:t>23/07/2015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9E3F21AE-CE39-43AC-8D0B-6C6570AF1B5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gif"/></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6988"/>
            <a:ext cx="9593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4"/>
          <p:cNvSpPr txBox="1">
            <a:spLocks noChangeArrowheads="1"/>
          </p:cNvSpPr>
          <p:nvPr/>
        </p:nvSpPr>
        <p:spPr bwMode="auto">
          <a:xfrm>
            <a:off x="1907704" y="2097430"/>
            <a:ext cx="533376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6600" b="1" dirty="0" smtClean="0"/>
              <a:t>Early Intimacy </a:t>
            </a:r>
          </a:p>
          <a:p>
            <a:pPr algn="ctr" eaLnBrk="1" hangingPunct="1">
              <a:spcBef>
                <a:spcPct val="0"/>
              </a:spcBef>
              <a:buFontTx/>
              <a:buNone/>
            </a:pPr>
            <a:r>
              <a:rPr lang="en-GB" altLang="en-US" sz="6600" b="1" dirty="0" smtClean="0"/>
              <a:t>&amp; STI’S</a:t>
            </a:r>
            <a:endParaRPr lang="en-GB" altLang="en-US" sz="6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051" r="11725"/>
          <a:stretch/>
        </p:blipFill>
        <p:spPr bwMode="auto">
          <a:xfrm>
            <a:off x="-108520" y="4155783"/>
            <a:ext cx="2756452" cy="272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4"/>
          <p:cNvSpPr txBox="1">
            <a:spLocks noChangeArrowheads="1"/>
          </p:cNvSpPr>
          <p:nvPr/>
        </p:nvSpPr>
        <p:spPr bwMode="auto">
          <a:xfrm>
            <a:off x="142999" y="4797152"/>
            <a:ext cx="23766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dirty="0" smtClean="0"/>
              <a:t>Progression </a:t>
            </a:r>
          </a:p>
          <a:p>
            <a:pPr algn="ctr" eaLnBrk="1" hangingPunct="1">
              <a:spcBef>
                <a:spcPct val="0"/>
              </a:spcBef>
              <a:buFontTx/>
              <a:buNone/>
            </a:pPr>
            <a:r>
              <a:rPr lang="en-GB" altLang="en-US" sz="2400" b="1" dirty="0" smtClean="0"/>
              <a:t>To</a:t>
            </a:r>
          </a:p>
          <a:p>
            <a:pPr algn="ctr" eaLnBrk="1" hangingPunct="1">
              <a:spcBef>
                <a:spcPct val="0"/>
              </a:spcBef>
              <a:buFontTx/>
              <a:buNone/>
            </a:pPr>
            <a:r>
              <a:rPr lang="en-GB" altLang="en-US" sz="2400" b="1" dirty="0" smtClean="0"/>
              <a:t>Physical Intimacy</a:t>
            </a:r>
            <a:endParaRPr lang="en-GB" altLang="en-US" sz="2400" b="1" dirty="0"/>
          </a:p>
        </p:txBody>
      </p:sp>
      <p:sp>
        <p:nvSpPr>
          <p:cNvPr id="2" name="TextBox 1"/>
          <p:cNvSpPr txBox="1"/>
          <p:nvPr/>
        </p:nvSpPr>
        <p:spPr>
          <a:xfrm>
            <a:off x="-36512" y="1107333"/>
            <a:ext cx="9244838" cy="1015663"/>
          </a:xfrm>
          <a:prstGeom prst="rect">
            <a:avLst/>
          </a:prstGeom>
          <a:noFill/>
        </p:spPr>
        <p:txBody>
          <a:bodyPr wrap="none" rtlCol="0">
            <a:spAutoFit/>
          </a:bodyPr>
          <a:lstStyle/>
          <a:p>
            <a:r>
              <a:rPr lang="en-US" sz="6000" dirty="0" smtClean="0"/>
              <a:t>1…2…3…4…5…6…7…8…9…10</a:t>
            </a:r>
            <a:endParaRPr lang="en-US" sz="6000" dirty="0"/>
          </a:p>
        </p:txBody>
      </p:sp>
      <p:sp>
        <p:nvSpPr>
          <p:cNvPr id="3" name="TextBox 2"/>
          <p:cNvSpPr txBox="1"/>
          <p:nvPr/>
        </p:nvSpPr>
        <p:spPr>
          <a:xfrm rot="986345">
            <a:off x="7958222" y="465902"/>
            <a:ext cx="861133" cy="646331"/>
          </a:xfrm>
          <a:prstGeom prst="rect">
            <a:avLst/>
          </a:prstGeom>
          <a:noFill/>
        </p:spPr>
        <p:txBody>
          <a:bodyPr wrap="none" rtlCol="0">
            <a:spAutoFit/>
          </a:bodyPr>
          <a:lstStyle/>
          <a:p>
            <a:r>
              <a:rPr lang="en-US" sz="3600" dirty="0" smtClean="0">
                <a:solidFill>
                  <a:srgbClr val="FF0000"/>
                </a:solidFill>
              </a:rPr>
              <a:t>SEX</a:t>
            </a:r>
            <a:endParaRPr lang="en-US" sz="3600" dirty="0">
              <a:solidFill>
                <a:srgbClr val="FF0000"/>
              </a:solidFill>
            </a:endParaRPr>
          </a:p>
        </p:txBody>
      </p:sp>
      <p:sp>
        <p:nvSpPr>
          <p:cNvPr id="7" name="TextBox 6"/>
          <p:cNvSpPr txBox="1"/>
          <p:nvPr/>
        </p:nvSpPr>
        <p:spPr>
          <a:xfrm rot="20695948">
            <a:off x="285566" y="351874"/>
            <a:ext cx="2906565" cy="646331"/>
          </a:xfrm>
          <a:prstGeom prst="rect">
            <a:avLst/>
          </a:prstGeom>
          <a:noFill/>
        </p:spPr>
        <p:txBody>
          <a:bodyPr wrap="none" rtlCol="0">
            <a:spAutoFit/>
          </a:bodyPr>
          <a:lstStyle/>
          <a:p>
            <a:r>
              <a:rPr lang="en-US" sz="3600" dirty="0" smtClean="0">
                <a:solidFill>
                  <a:srgbClr val="FF0000"/>
                </a:solidFill>
              </a:rPr>
              <a:t>Holding Hands</a:t>
            </a:r>
            <a:endParaRPr lang="en-US" sz="3600" dirty="0">
              <a:solidFill>
                <a:srgbClr val="FF0000"/>
              </a:solidFill>
            </a:endParaRPr>
          </a:p>
        </p:txBody>
      </p:sp>
      <p:sp>
        <p:nvSpPr>
          <p:cNvPr id="8" name="TextBox 7"/>
          <p:cNvSpPr txBox="1"/>
          <p:nvPr/>
        </p:nvSpPr>
        <p:spPr>
          <a:xfrm rot="986345">
            <a:off x="3443001" y="465902"/>
            <a:ext cx="2382383" cy="646331"/>
          </a:xfrm>
          <a:prstGeom prst="rect">
            <a:avLst/>
          </a:prstGeom>
          <a:noFill/>
        </p:spPr>
        <p:txBody>
          <a:bodyPr wrap="none" rtlCol="0">
            <a:spAutoFit/>
          </a:bodyPr>
          <a:lstStyle/>
          <a:p>
            <a:r>
              <a:rPr lang="en-US" sz="3600" dirty="0" smtClean="0">
                <a:solidFill>
                  <a:srgbClr val="FF0000"/>
                </a:solidFill>
              </a:rPr>
              <a:t>Making Out</a:t>
            </a:r>
            <a:endParaRPr lang="en-US" sz="3600" dirty="0">
              <a:solidFill>
                <a:srgbClr val="FF0000"/>
              </a:solidFill>
            </a:endParaRPr>
          </a:p>
        </p:txBody>
      </p:sp>
      <p:sp>
        <p:nvSpPr>
          <p:cNvPr id="9" name="TextBox 8"/>
          <p:cNvSpPr txBox="1"/>
          <p:nvPr/>
        </p:nvSpPr>
        <p:spPr>
          <a:xfrm rot="19748301">
            <a:off x="5996202" y="627786"/>
            <a:ext cx="1508105" cy="646331"/>
          </a:xfrm>
          <a:prstGeom prst="rect">
            <a:avLst/>
          </a:prstGeom>
          <a:noFill/>
        </p:spPr>
        <p:txBody>
          <a:bodyPr wrap="none" rtlCol="0">
            <a:spAutoFit/>
          </a:bodyPr>
          <a:lstStyle/>
          <a:p>
            <a:r>
              <a:rPr lang="en-US" sz="3600" dirty="0" smtClean="0">
                <a:solidFill>
                  <a:srgbClr val="FF0000"/>
                </a:solidFill>
              </a:rPr>
              <a:t>Petting</a:t>
            </a:r>
            <a:endParaRPr lang="en-US" sz="3600" dirty="0">
              <a:solidFill>
                <a:srgbClr val="FF0000"/>
              </a:solidFill>
            </a:endParaRPr>
          </a:p>
        </p:txBody>
      </p:sp>
      <p:sp>
        <p:nvSpPr>
          <p:cNvPr id="10" name="TextBox 9"/>
          <p:cNvSpPr txBox="1"/>
          <p:nvPr/>
        </p:nvSpPr>
        <p:spPr>
          <a:xfrm rot="986345">
            <a:off x="2245129" y="714258"/>
            <a:ext cx="1459054" cy="646331"/>
          </a:xfrm>
          <a:prstGeom prst="rect">
            <a:avLst/>
          </a:prstGeom>
          <a:noFill/>
        </p:spPr>
        <p:txBody>
          <a:bodyPr wrap="none" rtlCol="0">
            <a:spAutoFit/>
          </a:bodyPr>
          <a:lstStyle/>
          <a:p>
            <a:r>
              <a:rPr lang="en-US" sz="3600" dirty="0" smtClean="0">
                <a:solidFill>
                  <a:srgbClr val="FF0000"/>
                </a:solidFill>
              </a:rPr>
              <a:t>Kissing</a:t>
            </a:r>
            <a:endParaRPr lang="en-US" sz="3600" dirty="0">
              <a:solidFill>
                <a:srgbClr val="FF0000"/>
              </a:solidFill>
            </a:endParaRPr>
          </a:p>
        </p:txBody>
      </p:sp>
      <p:pic>
        <p:nvPicPr>
          <p:cNvPr id="2050" name="Picture 2" descr="http://cdn05.profitablemedia.com/media/uploads/2013/03/Sales_Funnel.jpg?0d121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000" r="100000"/>
                    </a14:imgEffect>
                  </a14:imgLayer>
                </a14:imgProps>
              </a:ext>
              <a:ext uri="{28A0092B-C50C-407E-A947-70E740481C1C}">
                <a14:useLocalDpi xmlns:a14="http://schemas.microsoft.com/office/drawing/2010/main" val="0"/>
              </a:ext>
            </a:extLst>
          </a:blip>
          <a:srcRect/>
          <a:stretch>
            <a:fillRect/>
          </a:stretch>
        </p:blipFill>
        <p:spPr bwMode="auto">
          <a:xfrm>
            <a:off x="2879295" y="2316921"/>
            <a:ext cx="3299963" cy="45410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3569" y="2559359"/>
            <a:ext cx="2116285" cy="519718"/>
          </a:xfrm>
          <a:prstGeom prst="rect">
            <a:avLst/>
          </a:prstGeom>
          <a:noFill/>
        </p:spPr>
        <p:txBody>
          <a:bodyPr wrap="none" rtlCol="0">
            <a:spAutoFit/>
          </a:bodyPr>
          <a:lstStyle/>
          <a:p>
            <a:r>
              <a:rPr lang="en-US" sz="2500" b="1" dirty="0" smtClean="0"/>
              <a:t>Holding Hands</a:t>
            </a:r>
            <a:endParaRPr lang="en-US" sz="2500" b="1" dirty="0"/>
          </a:p>
        </p:txBody>
      </p:sp>
      <p:sp>
        <p:nvSpPr>
          <p:cNvPr id="15" name="TextBox 14"/>
          <p:cNvSpPr txBox="1"/>
          <p:nvPr/>
        </p:nvSpPr>
        <p:spPr>
          <a:xfrm>
            <a:off x="1979712" y="3137204"/>
            <a:ext cx="1096775" cy="519718"/>
          </a:xfrm>
          <a:prstGeom prst="rect">
            <a:avLst/>
          </a:prstGeom>
          <a:noFill/>
        </p:spPr>
        <p:txBody>
          <a:bodyPr wrap="none" rtlCol="0">
            <a:spAutoFit/>
          </a:bodyPr>
          <a:lstStyle/>
          <a:p>
            <a:r>
              <a:rPr lang="en-US" sz="2500" b="1" dirty="0" smtClean="0"/>
              <a:t>Kissing</a:t>
            </a:r>
            <a:endParaRPr lang="en-US" sz="2500" b="1" dirty="0"/>
          </a:p>
        </p:txBody>
      </p:sp>
      <p:sp>
        <p:nvSpPr>
          <p:cNvPr id="16" name="TextBox 15"/>
          <p:cNvSpPr txBox="1"/>
          <p:nvPr/>
        </p:nvSpPr>
        <p:spPr>
          <a:xfrm>
            <a:off x="1691682" y="3700788"/>
            <a:ext cx="1750800" cy="519718"/>
          </a:xfrm>
          <a:prstGeom prst="rect">
            <a:avLst/>
          </a:prstGeom>
          <a:noFill/>
        </p:spPr>
        <p:txBody>
          <a:bodyPr wrap="none" rtlCol="0">
            <a:spAutoFit/>
          </a:bodyPr>
          <a:lstStyle/>
          <a:p>
            <a:r>
              <a:rPr lang="en-US" sz="2500" b="1" dirty="0" smtClean="0"/>
              <a:t>Making Out</a:t>
            </a:r>
            <a:endParaRPr lang="en-US" sz="2500" b="1" dirty="0"/>
          </a:p>
        </p:txBody>
      </p:sp>
      <p:sp>
        <p:nvSpPr>
          <p:cNvPr id="17" name="TextBox 16"/>
          <p:cNvSpPr txBox="1"/>
          <p:nvPr/>
        </p:nvSpPr>
        <p:spPr>
          <a:xfrm>
            <a:off x="2555777" y="4276493"/>
            <a:ext cx="1128899" cy="519718"/>
          </a:xfrm>
          <a:prstGeom prst="rect">
            <a:avLst/>
          </a:prstGeom>
          <a:noFill/>
        </p:spPr>
        <p:txBody>
          <a:bodyPr wrap="none" rtlCol="0">
            <a:spAutoFit/>
          </a:bodyPr>
          <a:lstStyle/>
          <a:p>
            <a:r>
              <a:rPr lang="en-US" sz="2500" b="1" dirty="0" smtClean="0"/>
              <a:t>Petting</a:t>
            </a:r>
            <a:endParaRPr lang="en-US" sz="2500" b="1" dirty="0"/>
          </a:p>
        </p:txBody>
      </p:sp>
      <p:sp>
        <p:nvSpPr>
          <p:cNvPr id="18" name="TextBox 17"/>
          <p:cNvSpPr txBox="1"/>
          <p:nvPr/>
        </p:nvSpPr>
        <p:spPr>
          <a:xfrm>
            <a:off x="3131839" y="4840078"/>
            <a:ext cx="641328" cy="519718"/>
          </a:xfrm>
          <a:prstGeom prst="rect">
            <a:avLst/>
          </a:prstGeom>
          <a:noFill/>
        </p:spPr>
        <p:txBody>
          <a:bodyPr wrap="none" rtlCol="0">
            <a:spAutoFit/>
          </a:bodyPr>
          <a:lstStyle/>
          <a:p>
            <a:r>
              <a:rPr lang="en-US" sz="2500" b="1" dirty="0" smtClean="0"/>
              <a:t>Sex</a:t>
            </a:r>
            <a:endParaRPr lang="en-US" sz="2500" b="1" dirty="0"/>
          </a:p>
        </p:txBody>
      </p:sp>
      <p:sp>
        <p:nvSpPr>
          <p:cNvPr id="19" name="TextBox 18"/>
          <p:cNvSpPr txBox="1"/>
          <p:nvPr/>
        </p:nvSpPr>
        <p:spPr>
          <a:xfrm>
            <a:off x="6180941" y="2585739"/>
            <a:ext cx="1055354" cy="519718"/>
          </a:xfrm>
          <a:prstGeom prst="rect">
            <a:avLst/>
          </a:prstGeom>
          <a:noFill/>
        </p:spPr>
        <p:txBody>
          <a:bodyPr wrap="none" rtlCol="0">
            <a:spAutoFit/>
          </a:bodyPr>
          <a:lstStyle/>
          <a:p>
            <a:r>
              <a:rPr lang="en-US" sz="2500" b="1" dirty="0" smtClean="0"/>
              <a:t>Dating</a:t>
            </a:r>
            <a:endParaRPr lang="en-US" sz="2500" b="1" dirty="0"/>
          </a:p>
        </p:txBody>
      </p:sp>
      <p:sp>
        <p:nvSpPr>
          <p:cNvPr id="20" name="TextBox 19"/>
          <p:cNvSpPr txBox="1"/>
          <p:nvPr/>
        </p:nvSpPr>
        <p:spPr>
          <a:xfrm>
            <a:off x="5873110" y="3163584"/>
            <a:ext cx="1939249" cy="519718"/>
          </a:xfrm>
          <a:prstGeom prst="rect">
            <a:avLst/>
          </a:prstGeom>
          <a:noFill/>
        </p:spPr>
        <p:txBody>
          <a:bodyPr wrap="none" rtlCol="0">
            <a:spAutoFit/>
          </a:bodyPr>
          <a:lstStyle/>
          <a:p>
            <a:r>
              <a:rPr lang="en-US" sz="2500" b="1" dirty="0" smtClean="0"/>
              <a:t>Going Steady</a:t>
            </a:r>
            <a:endParaRPr lang="en-US" sz="2500" b="1" dirty="0"/>
          </a:p>
        </p:txBody>
      </p:sp>
      <p:sp>
        <p:nvSpPr>
          <p:cNvPr id="21" name="TextBox 20"/>
          <p:cNvSpPr txBox="1"/>
          <p:nvPr/>
        </p:nvSpPr>
        <p:spPr>
          <a:xfrm>
            <a:off x="5646906" y="3727168"/>
            <a:ext cx="1473479" cy="519718"/>
          </a:xfrm>
          <a:prstGeom prst="rect">
            <a:avLst/>
          </a:prstGeom>
          <a:noFill/>
        </p:spPr>
        <p:txBody>
          <a:bodyPr wrap="none" rtlCol="0">
            <a:spAutoFit/>
          </a:bodyPr>
          <a:lstStyle/>
          <a:p>
            <a:r>
              <a:rPr lang="en-US" sz="2500" b="1" dirty="0" smtClean="0"/>
              <a:t>Courtship</a:t>
            </a:r>
            <a:endParaRPr lang="en-US" sz="2500" b="1" dirty="0"/>
          </a:p>
        </p:txBody>
      </p:sp>
      <p:sp>
        <p:nvSpPr>
          <p:cNvPr id="22" name="TextBox 21"/>
          <p:cNvSpPr txBox="1"/>
          <p:nvPr/>
        </p:nvSpPr>
        <p:spPr>
          <a:xfrm>
            <a:off x="5446904" y="4302871"/>
            <a:ext cx="1831912" cy="519718"/>
          </a:xfrm>
          <a:prstGeom prst="rect">
            <a:avLst/>
          </a:prstGeom>
          <a:noFill/>
        </p:spPr>
        <p:txBody>
          <a:bodyPr wrap="none" rtlCol="0">
            <a:spAutoFit/>
          </a:bodyPr>
          <a:lstStyle/>
          <a:p>
            <a:r>
              <a:rPr lang="en-US" sz="2500" b="1" dirty="0" smtClean="0"/>
              <a:t>Engagement</a:t>
            </a:r>
            <a:endParaRPr lang="en-US" sz="2500" b="1" dirty="0"/>
          </a:p>
        </p:txBody>
      </p:sp>
      <p:sp>
        <p:nvSpPr>
          <p:cNvPr id="23" name="TextBox 22"/>
          <p:cNvSpPr txBox="1"/>
          <p:nvPr/>
        </p:nvSpPr>
        <p:spPr>
          <a:xfrm>
            <a:off x="5246909" y="4866452"/>
            <a:ext cx="1399486" cy="519718"/>
          </a:xfrm>
          <a:prstGeom prst="rect">
            <a:avLst/>
          </a:prstGeom>
          <a:noFill/>
        </p:spPr>
        <p:txBody>
          <a:bodyPr wrap="none" rtlCol="0">
            <a:spAutoFit/>
          </a:bodyPr>
          <a:lstStyle/>
          <a:p>
            <a:r>
              <a:rPr lang="en-US" sz="2500" b="1" dirty="0" smtClean="0"/>
              <a:t>Marriage</a:t>
            </a:r>
            <a:endParaRPr lang="en-US" sz="2500" b="1" dirty="0"/>
          </a:p>
        </p:txBody>
      </p:sp>
      <p:sp>
        <p:nvSpPr>
          <p:cNvPr id="24" name="TextBox 23"/>
          <p:cNvSpPr txBox="1"/>
          <p:nvPr/>
        </p:nvSpPr>
        <p:spPr>
          <a:xfrm>
            <a:off x="3995936" y="2564904"/>
            <a:ext cx="1105111" cy="477054"/>
          </a:xfrm>
          <a:prstGeom prst="rect">
            <a:avLst/>
          </a:prstGeom>
          <a:noFill/>
        </p:spPr>
        <p:txBody>
          <a:bodyPr wrap="none" rtlCol="0">
            <a:spAutoFit/>
          </a:bodyPr>
          <a:lstStyle/>
          <a:p>
            <a:r>
              <a:rPr lang="en-US" sz="2500" b="1" dirty="0" smtClean="0">
                <a:solidFill>
                  <a:schemeClr val="bg1"/>
                </a:solidFill>
              </a:rPr>
              <a:t>Level 1</a:t>
            </a:r>
            <a:endParaRPr lang="en-US" sz="2500" b="1" dirty="0">
              <a:solidFill>
                <a:schemeClr val="bg1"/>
              </a:solidFill>
            </a:endParaRPr>
          </a:p>
        </p:txBody>
      </p:sp>
      <p:sp>
        <p:nvSpPr>
          <p:cNvPr id="25" name="TextBox 24"/>
          <p:cNvSpPr txBox="1"/>
          <p:nvPr/>
        </p:nvSpPr>
        <p:spPr>
          <a:xfrm>
            <a:off x="3995936" y="3140968"/>
            <a:ext cx="1105111" cy="477054"/>
          </a:xfrm>
          <a:prstGeom prst="rect">
            <a:avLst/>
          </a:prstGeom>
          <a:noFill/>
        </p:spPr>
        <p:txBody>
          <a:bodyPr wrap="none" rtlCol="0">
            <a:spAutoFit/>
          </a:bodyPr>
          <a:lstStyle/>
          <a:p>
            <a:r>
              <a:rPr lang="en-US" sz="2500" b="1" dirty="0" smtClean="0">
                <a:solidFill>
                  <a:schemeClr val="bg1"/>
                </a:solidFill>
              </a:rPr>
              <a:t>Level 2</a:t>
            </a:r>
            <a:endParaRPr lang="en-US" sz="2500" b="1" dirty="0">
              <a:solidFill>
                <a:schemeClr val="bg1"/>
              </a:solidFill>
            </a:endParaRPr>
          </a:p>
        </p:txBody>
      </p:sp>
      <p:sp>
        <p:nvSpPr>
          <p:cNvPr id="26" name="TextBox 25"/>
          <p:cNvSpPr txBox="1"/>
          <p:nvPr/>
        </p:nvSpPr>
        <p:spPr>
          <a:xfrm>
            <a:off x="3995936" y="3717032"/>
            <a:ext cx="1105111" cy="477054"/>
          </a:xfrm>
          <a:prstGeom prst="rect">
            <a:avLst/>
          </a:prstGeom>
          <a:noFill/>
        </p:spPr>
        <p:txBody>
          <a:bodyPr wrap="none" rtlCol="0">
            <a:spAutoFit/>
          </a:bodyPr>
          <a:lstStyle/>
          <a:p>
            <a:r>
              <a:rPr lang="en-US" sz="2500" b="1" dirty="0" smtClean="0">
                <a:solidFill>
                  <a:schemeClr val="bg1"/>
                </a:solidFill>
              </a:rPr>
              <a:t>Level 3</a:t>
            </a:r>
            <a:endParaRPr lang="en-US" sz="2500" b="1" dirty="0">
              <a:solidFill>
                <a:schemeClr val="bg1"/>
              </a:solidFill>
            </a:endParaRPr>
          </a:p>
        </p:txBody>
      </p:sp>
      <p:sp>
        <p:nvSpPr>
          <p:cNvPr id="27" name="TextBox 26"/>
          <p:cNvSpPr txBox="1"/>
          <p:nvPr/>
        </p:nvSpPr>
        <p:spPr>
          <a:xfrm>
            <a:off x="3995936" y="4299715"/>
            <a:ext cx="1105111" cy="477054"/>
          </a:xfrm>
          <a:prstGeom prst="rect">
            <a:avLst/>
          </a:prstGeom>
          <a:noFill/>
        </p:spPr>
        <p:txBody>
          <a:bodyPr wrap="none" rtlCol="0">
            <a:spAutoFit/>
          </a:bodyPr>
          <a:lstStyle/>
          <a:p>
            <a:r>
              <a:rPr lang="en-US" sz="2500" b="1" dirty="0" smtClean="0">
                <a:solidFill>
                  <a:schemeClr val="bg1"/>
                </a:solidFill>
              </a:rPr>
              <a:t>Level 4</a:t>
            </a:r>
            <a:endParaRPr lang="en-US" sz="2500" b="1" dirty="0">
              <a:solidFill>
                <a:schemeClr val="bg1"/>
              </a:solidFill>
            </a:endParaRPr>
          </a:p>
        </p:txBody>
      </p:sp>
      <p:sp>
        <p:nvSpPr>
          <p:cNvPr id="28" name="TextBox 27"/>
          <p:cNvSpPr txBox="1"/>
          <p:nvPr/>
        </p:nvSpPr>
        <p:spPr>
          <a:xfrm>
            <a:off x="3995936" y="4824154"/>
            <a:ext cx="1105111" cy="477054"/>
          </a:xfrm>
          <a:prstGeom prst="rect">
            <a:avLst/>
          </a:prstGeom>
          <a:noFill/>
        </p:spPr>
        <p:txBody>
          <a:bodyPr wrap="none" rtlCol="0">
            <a:spAutoFit/>
          </a:bodyPr>
          <a:lstStyle/>
          <a:p>
            <a:r>
              <a:rPr lang="en-US" sz="2500" b="1" dirty="0" smtClean="0">
                <a:solidFill>
                  <a:schemeClr val="bg1"/>
                </a:solidFill>
              </a:rPr>
              <a:t>Level 5</a:t>
            </a:r>
            <a:endParaRPr lang="en-US" sz="2500" b="1" dirty="0">
              <a:solidFill>
                <a:schemeClr val="bg1"/>
              </a:solidFill>
            </a:endParaRPr>
          </a:p>
        </p:txBody>
      </p:sp>
      <p:sp>
        <p:nvSpPr>
          <p:cNvPr id="4" name="TextBox 3"/>
          <p:cNvSpPr txBox="1"/>
          <p:nvPr/>
        </p:nvSpPr>
        <p:spPr>
          <a:xfrm>
            <a:off x="109149" y="1958360"/>
            <a:ext cx="2734659" cy="553998"/>
          </a:xfrm>
          <a:prstGeom prst="rect">
            <a:avLst/>
          </a:prstGeom>
          <a:noFill/>
        </p:spPr>
        <p:txBody>
          <a:bodyPr wrap="none" rtlCol="0">
            <a:spAutoFit/>
          </a:bodyPr>
          <a:lstStyle/>
          <a:p>
            <a:r>
              <a:rPr lang="en-US" sz="3000" b="1" u="sng" dirty="0" smtClean="0"/>
              <a:t>Intimacy Funnel</a:t>
            </a:r>
            <a:endParaRPr lang="en-US" sz="3000" b="1" u="sng" dirty="0"/>
          </a:p>
        </p:txBody>
      </p:sp>
      <p:sp>
        <p:nvSpPr>
          <p:cNvPr id="29" name="TextBox 28"/>
          <p:cNvSpPr txBox="1"/>
          <p:nvPr/>
        </p:nvSpPr>
        <p:spPr>
          <a:xfrm>
            <a:off x="5724128" y="1958360"/>
            <a:ext cx="3462423" cy="553998"/>
          </a:xfrm>
          <a:prstGeom prst="rect">
            <a:avLst/>
          </a:prstGeom>
          <a:noFill/>
        </p:spPr>
        <p:txBody>
          <a:bodyPr wrap="none" rtlCol="0">
            <a:spAutoFit/>
          </a:bodyPr>
          <a:lstStyle/>
          <a:p>
            <a:r>
              <a:rPr lang="en-US" sz="3000" b="1" u="sng" dirty="0" smtClean="0"/>
              <a:t>Commitment Funnel</a:t>
            </a:r>
            <a:endParaRPr lang="en-US" sz="3000" b="1" u="sng" dirty="0"/>
          </a:p>
        </p:txBody>
      </p:sp>
      <p:sp>
        <p:nvSpPr>
          <p:cNvPr id="30" name="TextBox 29"/>
          <p:cNvSpPr txBox="1"/>
          <p:nvPr/>
        </p:nvSpPr>
        <p:spPr>
          <a:xfrm rot="19927680">
            <a:off x="5694639" y="4908031"/>
            <a:ext cx="3853905" cy="1754326"/>
          </a:xfrm>
          <a:prstGeom prst="rect">
            <a:avLst/>
          </a:prstGeom>
          <a:noFill/>
        </p:spPr>
        <p:txBody>
          <a:bodyPr wrap="square" rtlCol="0">
            <a:spAutoFit/>
          </a:bodyPr>
          <a:lstStyle/>
          <a:p>
            <a:pPr algn="ctr"/>
            <a:r>
              <a:rPr lang="en-US" sz="3600" dirty="0" smtClean="0">
                <a:solidFill>
                  <a:srgbClr val="FF0000"/>
                </a:solidFill>
              </a:rPr>
              <a:t>Where does the “Danger Zone” start?</a:t>
            </a:r>
            <a:endParaRPr lang="en-US" sz="3600" dirty="0">
              <a:solidFill>
                <a:srgbClr val="FF0000"/>
              </a:solidFill>
            </a:endParaRPr>
          </a:p>
        </p:txBody>
      </p:sp>
    </p:spTree>
    <p:extLst>
      <p:ext uri="{BB962C8B-B14F-4D97-AF65-F5344CB8AC3E}">
        <p14:creationId xmlns:p14="http://schemas.microsoft.com/office/powerpoint/2010/main" val="277664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7" grpId="1"/>
      <p:bldP spid="8" grpId="0"/>
      <p:bldP spid="9" grpId="0"/>
      <p:bldP spid="10" grpId="0"/>
      <p:bldP spid="6" grpId="0"/>
      <p:bldP spid="15" grpId="0"/>
      <p:bldP spid="16" grpId="0"/>
      <p:bldP spid="17" grpId="0"/>
      <p:bldP spid="18" grpId="0"/>
      <p:bldP spid="19" grpId="0"/>
      <p:bldP spid="20" grpId="0"/>
      <p:bldP spid="21" grpId="0"/>
      <p:bldP spid="22" grpId="0"/>
      <p:bldP spid="23" grpId="0"/>
      <p:bldP spid="4"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lack_Hole_Coin_Fun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3752" y="0"/>
            <a:ext cx="9036496" cy="6878002"/>
          </a:xfrm>
          <a:prstGeom prst="rect">
            <a:avLst/>
          </a:prstGeom>
        </p:spPr>
      </p:pic>
    </p:spTree>
    <p:extLst>
      <p:ext uri="{BB962C8B-B14F-4D97-AF65-F5344CB8AC3E}">
        <p14:creationId xmlns:p14="http://schemas.microsoft.com/office/powerpoint/2010/main" val="15079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1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b="1" u="sng" dirty="0" smtClean="0">
                <a:latin typeface="Arial Rounded MT Bold" panose="020F0704030504030204" pitchFamily="34" charset="0"/>
              </a:rPr>
              <a:t>Progression to Physical Intimacy </a:t>
            </a:r>
            <a:endParaRPr lang="en-US" b="1" u="sng" dirty="0">
              <a:latin typeface="Arial Rounded MT Bold" panose="020F0704030504030204" pitchFamily="34" charset="0"/>
            </a:endParaRPr>
          </a:p>
        </p:txBody>
      </p:sp>
      <p:sp>
        <p:nvSpPr>
          <p:cNvPr id="3" name="Content Placeholder 2"/>
          <p:cNvSpPr>
            <a:spLocks noGrp="1"/>
          </p:cNvSpPr>
          <p:nvPr>
            <p:ph idx="1"/>
          </p:nvPr>
        </p:nvSpPr>
        <p:spPr>
          <a:xfrm>
            <a:off x="457200" y="1600200"/>
            <a:ext cx="8229600" cy="5141168"/>
          </a:xfrm>
        </p:spPr>
        <p:txBody>
          <a:bodyPr/>
          <a:lstStyle/>
          <a:p>
            <a:r>
              <a:rPr lang="en-US" dirty="0" smtClean="0"/>
              <a:t>The further individuals move toward physical intimacy, the harder it is to stop and there is a </a:t>
            </a:r>
            <a:r>
              <a:rPr lang="en-US" b="1" u="sng" dirty="0" smtClean="0"/>
              <a:t>lessened</a:t>
            </a:r>
            <a:r>
              <a:rPr lang="en-US" dirty="0" smtClean="0"/>
              <a:t> desire to maintain control of their feelings. </a:t>
            </a:r>
          </a:p>
          <a:p>
            <a:r>
              <a:rPr lang="en-US" dirty="0" smtClean="0"/>
              <a:t>It is easy to move up the scale, but it is very difficult to move </a:t>
            </a:r>
            <a:r>
              <a:rPr lang="en-US" b="1" u="sng" dirty="0" smtClean="0"/>
              <a:t>backwards</a:t>
            </a:r>
            <a:r>
              <a:rPr lang="en-US" dirty="0" smtClean="0"/>
              <a:t> after being at a higher level.</a:t>
            </a:r>
          </a:p>
          <a:p>
            <a:r>
              <a:rPr lang="en-US" dirty="0" smtClean="0"/>
              <a:t>Couples who move slowly toward physical  intimacy give the relationship time to grow into a </a:t>
            </a:r>
            <a:r>
              <a:rPr lang="en-US" b="1" u="sng" dirty="0" smtClean="0"/>
              <a:t>stronger friendship</a:t>
            </a:r>
            <a:r>
              <a:rPr lang="en-US" dirty="0" smtClean="0"/>
              <a:t>.  </a:t>
            </a:r>
            <a:endParaRPr lang="en-US" dirty="0"/>
          </a:p>
        </p:txBody>
      </p:sp>
    </p:spTree>
    <p:extLst>
      <p:ext uri="{BB962C8B-B14F-4D97-AF65-F5344CB8AC3E}">
        <p14:creationId xmlns:p14="http://schemas.microsoft.com/office/powerpoint/2010/main" val="83723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6988"/>
            <a:ext cx="9593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4"/>
          <p:cNvSpPr txBox="1">
            <a:spLocks noChangeArrowheads="1"/>
          </p:cNvSpPr>
          <p:nvPr/>
        </p:nvSpPr>
        <p:spPr bwMode="auto">
          <a:xfrm>
            <a:off x="1749140" y="2097430"/>
            <a:ext cx="565090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6600" b="1" dirty="0" smtClean="0"/>
              <a:t>The Not-So-Fun</a:t>
            </a:r>
          </a:p>
          <a:p>
            <a:pPr algn="ctr" eaLnBrk="1" hangingPunct="1">
              <a:spcBef>
                <a:spcPct val="0"/>
              </a:spcBef>
              <a:buFontTx/>
              <a:buNone/>
            </a:pPr>
            <a:r>
              <a:rPr lang="en-GB" altLang="en-US" sz="6600" b="1" dirty="0" smtClean="0"/>
              <a:t>Facts of Life</a:t>
            </a:r>
          </a:p>
          <a:p>
            <a:pPr algn="ctr" eaLnBrk="1" hangingPunct="1">
              <a:spcBef>
                <a:spcPct val="0"/>
              </a:spcBef>
              <a:buFontTx/>
              <a:buNone/>
            </a:pPr>
            <a:r>
              <a:rPr lang="en-GB" altLang="en-US" sz="3600" b="1" dirty="0" smtClean="0"/>
              <a:t>Sex: The Consequences</a:t>
            </a:r>
            <a:endParaRPr lang="en-GB" altLang="en-US" sz="3600" b="1" dirty="0"/>
          </a:p>
        </p:txBody>
      </p:sp>
    </p:spTree>
    <p:extLst>
      <p:ext uri="{BB962C8B-B14F-4D97-AF65-F5344CB8AC3E}">
        <p14:creationId xmlns:p14="http://schemas.microsoft.com/office/powerpoint/2010/main" val="3839535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6988"/>
            <a:ext cx="9593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bwMode="auto">
          <a:xfrm>
            <a:off x="1763688" y="1340769"/>
            <a:ext cx="5688632"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400" dirty="0" smtClean="0">
                <a:solidFill>
                  <a:schemeClr val="tx1">
                    <a:lumMod val="95000"/>
                    <a:lumOff val="5000"/>
                  </a:schemeClr>
                </a:solidFill>
              </a:rPr>
              <a:t>Teen Pregnancy is NOT the worst thing that could happen to you if you become sexually active…</a:t>
            </a:r>
            <a:endParaRPr lang="en-US" sz="4400" dirty="0">
              <a:solidFill>
                <a:schemeClr val="tx1">
                  <a:lumMod val="95000"/>
                  <a:lumOff val="5000"/>
                </a:schemeClr>
              </a:solidFill>
            </a:endParaRPr>
          </a:p>
        </p:txBody>
      </p:sp>
    </p:spTree>
    <p:extLst>
      <p:ext uri="{BB962C8B-B14F-4D97-AF65-F5344CB8AC3E}">
        <p14:creationId xmlns:p14="http://schemas.microsoft.com/office/powerpoint/2010/main" val="3292607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051" r="11725"/>
          <a:stretch/>
        </p:blipFill>
        <p:spPr bwMode="auto">
          <a:xfrm rot="10800000">
            <a:off x="2051720" y="-20690"/>
            <a:ext cx="4896544" cy="484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xfrm>
            <a:off x="2699792" y="1628800"/>
            <a:ext cx="3528392" cy="1944216"/>
          </a:xfrm>
        </p:spPr>
        <p:txBody>
          <a:bodyPr/>
          <a:lstStyle/>
          <a:p>
            <a:pPr algn="ctr" eaLnBrk="1" hangingPunct="1"/>
            <a:r>
              <a:rPr lang="en-US" sz="9600" b="1" dirty="0" smtClean="0">
                <a:latin typeface="Arial Rounded MT Bold" pitchFamily="34" charset="0"/>
              </a:rPr>
              <a:t>STI’s</a:t>
            </a:r>
          </a:p>
        </p:txBody>
      </p:sp>
      <p:sp>
        <p:nvSpPr>
          <p:cNvPr id="15364" name="Rectangle 4"/>
          <p:cNvSpPr>
            <a:spLocks noGrp="1" noChangeArrowheads="1"/>
          </p:cNvSpPr>
          <p:nvPr>
            <p:ph type="body" idx="1"/>
          </p:nvPr>
        </p:nvSpPr>
        <p:spPr>
          <a:xfrm>
            <a:off x="179512" y="4692277"/>
            <a:ext cx="8856984" cy="2337123"/>
          </a:xfrm>
        </p:spPr>
        <p:txBody>
          <a:bodyPr/>
          <a:lstStyle/>
          <a:p>
            <a:pPr eaLnBrk="1" hangingPunct="1"/>
            <a:r>
              <a:rPr lang="en-US" sz="4000" dirty="0" smtClean="0"/>
              <a:t>Sexually Transmitted Infections</a:t>
            </a:r>
          </a:p>
          <a:p>
            <a:pPr eaLnBrk="1" hangingPunct="1"/>
            <a:r>
              <a:rPr lang="en-US" sz="4000" dirty="0" smtClean="0"/>
              <a:t>Not spread by toilet seats, towels, doorknobs</a:t>
            </a:r>
            <a:r>
              <a:rPr lang="en-US" sz="4000" dirty="0" smtClean="0"/>
              <a:t>, hot tubs </a:t>
            </a:r>
            <a:r>
              <a:rPr lang="en-US" sz="4000" dirty="0" smtClean="0"/>
              <a:t>or </a:t>
            </a:r>
            <a:r>
              <a:rPr lang="en-US" sz="4000" dirty="0" smtClean="0"/>
              <a:t>swimming </a:t>
            </a:r>
            <a:r>
              <a:rPr lang="en-US" sz="4000" dirty="0" smtClean="0"/>
              <a:t>pools.</a:t>
            </a:r>
          </a:p>
        </p:txBody>
      </p:sp>
    </p:spTree>
    <p:extLst>
      <p:ext uri="{BB962C8B-B14F-4D97-AF65-F5344CB8AC3E}">
        <p14:creationId xmlns:p14="http://schemas.microsoft.com/office/powerpoint/2010/main" val="2466764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fade">
                                      <p:cBhvr>
                                        <p:cTn id="7" dur="800" decel="100000"/>
                                        <p:tgtEl>
                                          <p:spTgt spid="15364">
                                            <p:txEl>
                                              <p:pRg st="0" end="0"/>
                                            </p:txEl>
                                          </p:spTgt>
                                        </p:tgtEl>
                                      </p:cBhvr>
                                    </p:animEffect>
                                    <p:anim calcmode="lin" valueType="num">
                                      <p:cBhvr>
                                        <p:cTn id="8" dur="800" decel="100000" fill="hold"/>
                                        <p:tgtEl>
                                          <p:spTgt spid="1536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536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536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36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364">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5364">
                                            <p:txEl>
                                              <p:pRg st="1" end="1"/>
                                            </p:txEl>
                                          </p:spTgt>
                                        </p:tgtEl>
                                        <p:attrNameLst>
                                          <p:attrName>style.visibility</p:attrName>
                                        </p:attrNameLst>
                                      </p:cBhvr>
                                      <p:to>
                                        <p:strVal val="visible"/>
                                      </p:to>
                                    </p:set>
                                    <p:animEffect transition="in" filter="fade">
                                      <p:cBhvr>
                                        <p:cTn id="15" dur="800" decel="100000"/>
                                        <p:tgtEl>
                                          <p:spTgt spid="15364">
                                            <p:txEl>
                                              <p:pRg st="1" end="1"/>
                                            </p:txEl>
                                          </p:spTgt>
                                        </p:tgtEl>
                                      </p:cBhvr>
                                    </p:animEffect>
                                    <p:anim calcmode="lin" valueType="num">
                                      <p:cBhvr>
                                        <p:cTn id="16" dur="800" decel="100000" fill="hold"/>
                                        <p:tgtEl>
                                          <p:spTgt spid="15364">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15364">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15364">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5364">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5364">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rotWithShape="1">
          <a:blip r:embed="rId2">
            <a:extLst>
              <a:ext uri="{28A0092B-C50C-407E-A947-70E740481C1C}">
                <a14:useLocalDpi xmlns:a14="http://schemas.microsoft.com/office/drawing/2010/main" val="0"/>
              </a:ext>
            </a:extLst>
          </a:blip>
          <a:srcRect l="15327" r="13805"/>
          <a:stretch/>
        </p:blipFill>
        <p:spPr bwMode="auto">
          <a:xfrm>
            <a:off x="145774" y="-149052"/>
            <a:ext cx="8530682" cy="700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1187624" y="1124744"/>
            <a:ext cx="749917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b="1" u="sng" dirty="0" smtClean="0">
                <a:solidFill>
                  <a:srgbClr val="800000"/>
                </a:solidFill>
              </a:rPr>
              <a:t>What are STI’s?</a:t>
            </a:r>
          </a:p>
        </p:txBody>
      </p:sp>
      <p:sp>
        <p:nvSpPr>
          <p:cNvPr id="5" name="Rectangle 3"/>
          <p:cNvSpPr txBox="1">
            <a:spLocks noChangeArrowheads="1"/>
          </p:cNvSpPr>
          <p:nvPr/>
        </p:nvSpPr>
        <p:spPr bwMode="auto">
          <a:xfrm>
            <a:off x="1187625" y="1772816"/>
            <a:ext cx="7272808"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lnSpc>
                <a:spcPct val="90000"/>
              </a:lnSpc>
            </a:pPr>
            <a:r>
              <a:rPr lang="en-US" altLang="en-US" sz="2400" b="1" u="sng" dirty="0" smtClean="0">
                <a:solidFill>
                  <a:srgbClr val="800000"/>
                </a:solidFill>
              </a:rPr>
              <a:t>Sexually Transmitted Infections </a:t>
            </a:r>
            <a:r>
              <a:rPr lang="en-US" altLang="en-US" sz="2400" dirty="0" smtClean="0">
                <a:solidFill>
                  <a:srgbClr val="800000"/>
                </a:solidFill>
              </a:rPr>
              <a:t>(STI’s) are infections which are capable of being spread from person to person through: Sexual intercourse , AND </a:t>
            </a:r>
            <a:r>
              <a:rPr lang="en-US" altLang="en-US" sz="2400" dirty="0" smtClean="0">
                <a:solidFill>
                  <a:srgbClr val="800000"/>
                </a:solidFill>
              </a:rPr>
              <a:t>oral</a:t>
            </a:r>
            <a:r>
              <a:rPr lang="en-US" altLang="en-US" sz="2400" dirty="0" smtClean="0">
                <a:solidFill>
                  <a:srgbClr val="800000"/>
                </a:solidFill>
              </a:rPr>
              <a:t>, anal, genital, or digital contact, AND IV drug use/blood to blood contact</a:t>
            </a:r>
          </a:p>
          <a:p>
            <a:pPr eaLnBrk="1" hangingPunct="1">
              <a:lnSpc>
                <a:spcPct val="90000"/>
              </a:lnSpc>
            </a:pPr>
            <a:r>
              <a:rPr lang="en-US" altLang="en-US" sz="2400" dirty="0" smtClean="0">
                <a:solidFill>
                  <a:srgbClr val="800000"/>
                </a:solidFill>
              </a:rPr>
              <a:t>There are three categories of STI’s:</a:t>
            </a:r>
          </a:p>
          <a:p>
            <a:pPr lvl="1" algn="l" eaLnBrk="1" hangingPunct="1">
              <a:lnSpc>
                <a:spcPct val="90000"/>
              </a:lnSpc>
              <a:buFontTx/>
              <a:buChar char="-"/>
            </a:pPr>
            <a:r>
              <a:rPr lang="en-US" altLang="en-US" sz="2000" b="1" u="sng" dirty="0" smtClean="0">
                <a:solidFill>
                  <a:srgbClr val="800000"/>
                </a:solidFill>
              </a:rPr>
              <a:t>BACTERIAL</a:t>
            </a:r>
            <a:r>
              <a:rPr lang="en-US" altLang="en-US" sz="2000" dirty="0" smtClean="0">
                <a:solidFill>
                  <a:srgbClr val="800000"/>
                </a:solidFill>
              </a:rPr>
              <a:t> (Can be cured if caught early enough)</a:t>
            </a:r>
          </a:p>
          <a:p>
            <a:pPr lvl="1" algn="l" eaLnBrk="1" hangingPunct="1">
              <a:lnSpc>
                <a:spcPct val="90000"/>
              </a:lnSpc>
              <a:buFontTx/>
              <a:buChar char="-"/>
            </a:pPr>
            <a:r>
              <a:rPr lang="en-US" altLang="en-US" sz="2000" b="1" u="sng" dirty="0" smtClean="0">
                <a:solidFill>
                  <a:srgbClr val="800000"/>
                </a:solidFill>
              </a:rPr>
              <a:t>VIRAL</a:t>
            </a:r>
            <a:r>
              <a:rPr lang="en-US" altLang="en-US" sz="2000" dirty="0" smtClean="0">
                <a:solidFill>
                  <a:srgbClr val="800000"/>
                </a:solidFill>
              </a:rPr>
              <a:t>          (Have NO cure…yet, but are controllable)</a:t>
            </a:r>
          </a:p>
          <a:p>
            <a:pPr lvl="1" algn="l" eaLnBrk="1" hangingPunct="1">
              <a:lnSpc>
                <a:spcPct val="90000"/>
              </a:lnSpc>
              <a:buFontTx/>
              <a:buChar char="-"/>
            </a:pPr>
            <a:r>
              <a:rPr lang="en-US" altLang="en-US" sz="2000" b="1" u="sng" dirty="0" smtClean="0">
                <a:solidFill>
                  <a:srgbClr val="800000"/>
                </a:solidFill>
              </a:rPr>
              <a:t>PARASITIC</a:t>
            </a:r>
            <a:r>
              <a:rPr lang="en-US" altLang="en-US" sz="2000" dirty="0" smtClean="0">
                <a:solidFill>
                  <a:srgbClr val="800000"/>
                </a:solidFill>
              </a:rPr>
              <a:t>  (Can be cured if caught early enough)</a:t>
            </a:r>
          </a:p>
          <a:p>
            <a:pPr eaLnBrk="1" hangingPunct="1">
              <a:lnSpc>
                <a:spcPct val="90000"/>
              </a:lnSpc>
            </a:pPr>
            <a:endParaRPr lang="en-US" altLang="en-US" sz="2000" dirty="0" smtClean="0">
              <a:solidFill>
                <a:srgbClr val="800000"/>
              </a:solidFill>
            </a:endParaRPr>
          </a:p>
        </p:txBody>
      </p:sp>
    </p:spTree>
    <p:extLst>
      <p:ext uri="{BB962C8B-B14F-4D97-AF65-F5344CB8AC3E}">
        <p14:creationId xmlns:p14="http://schemas.microsoft.com/office/powerpoint/2010/main" val="218391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rotWithShape="1">
          <a:blip r:embed="rId2">
            <a:extLst>
              <a:ext uri="{28A0092B-C50C-407E-A947-70E740481C1C}">
                <a14:useLocalDpi xmlns:a14="http://schemas.microsoft.com/office/drawing/2010/main" val="0"/>
              </a:ext>
            </a:extLst>
          </a:blip>
          <a:srcRect l="15327" r="13805"/>
          <a:stretch/>
        </p:blipFill>
        <p:spPr bwMode="auto">
          <a:xfrm>
            <a:off x="145774" y="-149052"/>
            <a:ext cx="8530682" cy="700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bwMode="auto">
          <a:xfrm>
            <a:off x="1115616" y="1124744"/>
            <a:ext cx="7416824"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600" b="1" u="sng" dirty="0" smtClean="0">
                <a:solidFill>
                  <a:srgbClr val="800000"/>
                </a:solidFill>
              </a:rPr>
              <a:t>Consequences of Contracting an STI</a:t>
            </a:r>
          </a:p>
        </p:txBody>
      </p:sp>
      <p:sp>
        <p:nvSpPr>
          <p:cNvPr id="4" name="Rectangle 3"/>
          <p:cNvSpPr txBox="1">
            <a:spLocks noChangeArrowheads="1"/>
          </p:cNvSpPr>
          <p:nvPr/>
        </p:nvSpPr>
        <p:spPr bwMode="auto">
          <a:xfrm>
            <a:off x="1060748" y="1786249"/>
            <a:ext cx="7416824" cy="313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eaLnBrk="1" hangingPunct="1">
              <a:lnSpc>
                <a:spcPct val="90000"/>
              </a:lnSpc>
              <a:buFont typeface="Arial" panose="020B0604020202020204" pitchFamily="34" charset="0"/>
              <a:buChar char="•"/>
            </a:pPr>
            <a:r>
              <a:rPr lang="en-US" altLang="en-US" sz="2800" dirty="0" smtClean="0">
                <a:solidFill>
                  <a:srgbClr val="800000"/>
                </a:solidFill>
              </a:rPr>
              <a:t>Some are </a:t>
            </a:r>
            <a:r>
              <a:rPr lang="en-US" altLang="en-US" sz="2800" u="sng" dirty="0" smtClean="0">
                <a:solidFill>
                  <a:srgbClr val="800000"/>
                </a:solidFill>
              </a:rPr>
              <a:t>incurable</a:t>
            </a:r>
            <a:r>
              <a:rPr lang="en-US" altLang="en-US" sz="2800" dirty="0" smtClean="0">
                <a:solidFill>
                  <a:srgbClr val="800000"/>
                </a:solidFill>
              </a:rPr>
              <a:t>.  </a:t>
            </a:r>
          </a:p>
          <a:p>
            <a:pPr marL="457200" indent="-457200" eaLnBrk="1" hangingPunct="1">
              <a:lnSpc>
                <a:spcPct val="90000"/>
              </a:lnSpc>
              <a:buFont typeface="Arial" panose="020B0604020202020204" pitchFamily="34" charset="0"/>
              <a:buChar char="•"/>
            </a:pPr>
            <a:r>
              <a:rPr lang="en-US" altLang="en-US" sz="2800" dirty="0" smtClean="0">
                <a:solidFill>
                  <a:srgbClr val="800000"/>
                </a:solidFill>
              </a:rPr>
              <a:t>Some cause </a:t>
            </a:r>
            <a:r>
              <a:rPr lang="en-US" altLang="en-US" sz="2800" u="sng" dirty="0" smtClean="0">
                <a:solidFill>
                  <a:srgbClr val="800000"/>
                </a:solidFill>
              </a:rPr>
              <a:t>cancer</a:t>
            </a:r>
            <a:r>
              <a:rPr lang="en-US" altLang="en-US" sz="2800" dirty="0" smtClean="0">
                <a:solidFill>
                  <a:srgbClr val="800000"/>
                </a:solidFill>
              </a:rPr>
              <a:t>.</a:t>
            </a:r>
          </a:p>
          <a:p>
            <a:pPr marL="457200" indent="-457200" eaLnBrk="1" hangingPunct="1">
              <a:lnSpc>
                <a:spcPct val="90000"/>
              </a:lnSpc>
              <a:buFont typeface="Arial" panose="020B0604020202020204" pitchFamily="34" charset="0"/>
              <a:buChar char="•"/>
            </a:pPr>
            <a:r>
              <a:rPr lang="en-US" altLang="en-US" sz="2800" dirty="0" smtClean="0">
                <a:solidFill>
                  <a:srgbClr val="800000"/>
                </a:solidFill>
              </a:rPr>
              <a:t>Some cause complications that affect the ability to </a:t>
            </a:r>
            <a:r>
              <a:rPr lang="en-US" altLang="en-US" sz="2800" u="sng" dirty="0" smtClean="0">
                <a:solidFill>
                  <a:srgbClr val="800000"/>
                </a:solidFill>
              </a:rPr>
              <a:t>reproduce</a:t>
            </a:r>
            <a:r>
              <a:rPr lang="en-US" altLang="en-US" sz="2800" dirty="0" smtClean="0">
                <a:solidFill>
                  <a:srgbClr val="800000"/>
                </a:solidFill>
              </a:rPr>
              <a:t>.</a:t>
            </a:r>
          </a:p>
          <a:p>
            <a:pPr marL="457200" indent="-457200" eaLnBrk="1" hangingPunct="1">
              <a:lnSpc>
                <a:spcPct val="90000"/>
              </a:lnSpc>
              <a:buFont typeface="Arial" panose="020B0604020202020204" pitchFamily="34" charset="0"/>
              <a:buChar char="•"/>
            </a:pPr>
            <a:r>
              <a:rPr lang="en-US" altLang="en-US" sz="2800" dirty="0" smtClean="0">
                <a:solidFill>
                  <a:srgbClr val="800000"/>
                </a:solidFill>
              </a:rPr>
              <a:t>Some can be passed from an infected female to her </a:t>
            </a:r>
            <a:r>
              <a:rPr lang="en-US" altLang="en-US" sz="2800" u="sng" dirty="0" smtClean="0">
                <a:solidFill>
                  <a:srgbClr val="800000"/>
                </a:solidFill>
              </a:rPr>
              <a:t>child</a:t>
            </a:r>
            <a:r>
              <a:rPr lang="en-US" altLang="en-US" sz="2800" dirty="0" smtClean="0">
                <a:solidFill>
                  <a:srgbClr val="800000"/>
                </a:solidFill>
              </a:rPr>
              <a:t> before, during or after birth.</a:t>
            </a:r>
            <a:r>
              <a:rPr lang="en-US" altLang="en-US" sz="2000" u="sng" dirty="0" smtClean="0">
                <a:solidFill>
                  <a:srgbClr val="800000"/>
                </a:solidFill>
              </a:rPr>
              <a:t>  </a:t>
            </a:r>
            <a:endParaRPr lang="en-US" altLang="en-US" sz="2000" dirty="0" smtClean="0">
              <a:solidFill>
                <a:srgbClr val="800000"/>
              </a:solidFill>
            </a:endParaRPr>
          </a:p>
        </p:txBody>
      </p:sp>
    </p:spTree>
    <p:extLst>
      <p:ext uri="{BB962C8B-B14F-4D97-AF65-F5344CB8AC3E}">
        <p14:creationId xmlns:p14="http://schemas.microsoft.com/office/powerpoint/2010/main" val="320658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rotWithShape="1">
          <a:blip r:embed="rId2">
            <a:extLst>
              <a:ext uri="{28A0092B-C50C-407E-A947-70E740481C1C}">
                <a14:useLocalDpi xmlns:a14="http://schemas.microsoft.com/office/drawing/2010/main" val="0"/>
              </a:ext>
            </a:extLst>
          </a:blip>
          <a:srcRect l="15327" r="13805"/>
          <a:stretch/>
        </p:blipFill>
        <p:spPr bwMode="auto">
          <a:xfrm>
            <a:off x="145774" y="-149052"/>
            <a:ext cx="8530682" cy="700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bwMode="auto">
          <a:xfrm>
            <a:off x="1115616" y="1124744"/>
            <a:ext cx="7416824"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5000" b="1" u="sng" smtClean="0">
                <a:solidFill>
                  <a:srgbClr val="800000"/>
                </a:solidFill>
              </a:rPr>
              <a:t>Abstinence</a:t>
            </a:r>
            <a:endParaRPr lang="en-US" altLang="en-US" sz="5000" b="1" u="sng" dirty="0" smtClean="0">
              <a:solidFill>
                <a:srgbClr val="800000"/>
              </a:solidFill>
            </a:endParaRPr>
          </a:p>
        </p:txBody>
      </p:sp>
      <p:sp>
        <p:nvSpPr>
          <p:cNvPr id="4" name="Rectangle 3"/>
          <p:cNvSpPr txBox="1">
            <a:spLocks noChangeArrowheads="1"/>
          </p:cNvSpPr>
          <p:nvPr/>
        </p:nvSpPr>
        <p:spPr bwMode="auto">
          <a:xfrm>
            <a:off x="1132183" y="2060848"/>
            <a:ext cx="7400258" cy="290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lnSpc>
                <a:spcPct val="90000"/>
              </a:lnSpc>
            </a:pPr>
            <a:r>
              <a:rPr lang="en-US" altLang="en-US" dirty="0" smtClean="0">
                <a:solidFill>
                  <a:srgbClr val="800000"/>
                </a:solidFill>
              </a:rPr>
              <a:t>Abstinence is the </a:t>
            </a:r>
            <a:r>
              <a:rPr lang="en-US" altLang="en-US" b="1" u="sng" dirty="0" smtClean="0">
                <a:solidFill>
                  <a:srgbClr val="800000"/>
                </a:solidFill>
              </a:rPr>
              <a:t>BEST</a:t>
            </a:r>
            <a:r>
              <a:rPr lang="en-US" altLang="en-US" dirty="0" smtClean="0">
                <a:solidFill>
                  <a:srgbClr val="800000"/>
                </a:solidFill>
              </a:rPr>
              <a:t> way to prevent exposure to an STI.  Abstinence is:</a:t>
            </a:r>
          </a:p>
          <a:p>
            <a:pPr lvl="1" eaLnBrk="1" hangingPunct="1">
              <a:lnSpc>
                <a:spcPct val="90000"/>
              </a:lnSpc>
            </a:pPr>
            <a:r>
              <a:rPr lang="en-US" altLang="en-US" dirty="0" smtClean="0">
                <a:solidFill>
                  <a:srgbClr val="800000"/>
                </a:solidFill>
              </a:rPr>
              <a:t>The </a:t>
            </a:r>
            <a:r>
              <a:rPr lang="en-US" altLang="en-US" b="1" u="sng" dirty="0" smtClean="0">
                <a:solidFill>
                  <a:srgbClr val="800000"/>
                </a:solidFill>
              </a:rPr>
              <a:t>deliberate decision </a:t>
            </a:r>
            <a:r>
              <a:rPr lang="en-US" altLang="en-US" dirty="0" smtClean="0">
                <a:solidFill>
                  <a:srgbClr val="800000"/>
                </a:solidFill>
              </a:rPr>
              <a:t>to avoid harmful behaviors, including sexual activity before marriage and the use of tobacco, alcohol, drugs or other harmful activities.  </a:t>
            </a:r>
            <a:endParaRPr lang="en-US" altLang="en-US" sz="1800" dirty="0" smtClean="0">
              <a:solidFill>
                <a:srgbClr val="800000"/>
              </a:solidFill>
            </a:endParaRPr>
          </a:p>
        </p:txBody>
      </p:sp>
    </p:spTree>
    <p:extLst>
      <p:ext uri="{BB962C8B-B14F-4D97-AF65-F5344CB8AC3E}">
        <p14:creationId xmlns:p14="http://schemas.microsoft.com/office/powerpoint/2010/main" val="320658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l="26347" t="22223" r="25000" b="11111"/>
          <a:stretch>
            <a:fillRect/>
          </a:stretch>
        </p:blipFill>
        <p:spPr bwMode="auto">
          <a:xfrm>
            <a:off x="304800" y="228600"/>
            <a:ext cx="85344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142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chemeClr val="tx1"/>
              </a:gs>
              <a:gs pos="49000">
                <a:schemeClr val="tx1">
                  <a:lumMod val="85000"/>
                  <a:lumOff val="15000"/>
                </a:schemeClr>
              </a:gs>
              <a:gs pos="89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pic>
        <p:nvPicPr>
          <p:cNvPr id="51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6988"/>
            <a:ext cx="9593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619672" y="1268760"/>
            <a:ext cx="590465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u="sng" dirty="0" smtClean="0"/>
              <a:t>Myth #1:</a:t>
            </a:r>
            <a:r>
              <a:rPr lang="en-US" sz="3600" dirty="0" smtClean="0"/>
              <a:t> Everyone’s doing </a:t>
            </a:r>
            <a:r>
              <a:rPr lang="en-US" sz="3600" dirty="0" smtClean="0"/>
              <a:t>it!</a:t>
            </a:r>
            <a:endParaRPr lang="en-US" sz="3600" dirty="0"/>
          </a:p>
        </p:txBody>
      </p:sp>
      <p:sp>
        <p:nvSpPr>
          <p:cNvPr id="6" name="Content Placeholder 2"/>
          <p:cNvSpPr txBox="1">
            <a:spLocks/>
          </p:cNvSpPr>
          <p:nvPr/>
        </p:nvSpPr>
        <p:spPr bwMode="auto">
          <a:xfrm>
            <a:off x="1594452" y="1848462"/>
            <a:ext cx="5904656"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u="sng" dirty="0">
                <a:solidFill>
                  <a:schemeClr val="tx1"/>
                </a:solidFill>
              </a:rPr>
              <a:t>FACT</a:t>
            </a:r>
            <a:r>
              <a:rPr lang="en-US" sz="2800" b="1" dirty="0">
                <a:solidFill>
                  <a:schemeClr val="tx1"/>
                </a:solidFill>
              </a:rPr>
              <a:t>:</a:t>
            </a:r>
            <a:r>
              <a:rPr lang="en-US" sz="2800" dirty="0">
                <a:solidFill>
                  <a:schemeClr val="tx1"/>
                </a:solidFill>
              </a:rPr>
              <a:t> EVERYONE IS NOT DOING IT!</a:t>
            </a:r>
          </a:p>
          <a:p>
            <a:endParaRPr lang="en-US" sz="500" b="1" dirty="0" smtClean="0">
              <a:solidFill>
                <a:schemeClr val="tx1"/>
              </a:solidFill>
            </a:endParaRPr>
          </a:p>
          <a:p>
            <a:r>
              <a:rPr lang="en-US" sz="2400" b="1" dirty="0" smtClean="0">
                <a:solidFill>
                  <a:schemeClr val="tx1"/>
                </a:solidFill>
              </a:rPr>
              <a:t>1. T or F:  </a:t>
            </a:r>
            <a:r>
              <a:rPr lang="en-US" sz="2400" dirty="0" smtClean="0">
                <a:solidFill>
                  <a:schemeClr val="tx1"/>
                </a:solidFill>
              </a:rPr>
              <a:t>The vast majority of high school students are having sex. </a:t>
            </a:r>
          </a:p>
          <a:p>
            <a:r>
              <a:rPr lang="en-US" sz="2400" b="1" dirty="0" smtClean="0">
                <a:solidFill>
                  <a:schemeClr val="tx1"/>
                </a:solidFill>
              </a:rPr>
              <a:t>Answer</a:t>
            </a:r>
            <a:r>
              <a:rPr lang="en-US" sz="2400" b="1" dirty="0">
                <a:solidFill>
                  <a:schemeClr val="tx1"/>
                </a:solidFill>
              </a:rPr>
              <a:t>: FALSE </a:t>
            </a:r>
            <a:endParaRPr lang="en-US" sz="2400" b="1" dirty="0" smtClean="0">
              <a:solidFill>
                <a:schemeClr val="tx1"/>
              </a:solidFill>
            </a:endParaRPr>
          </a:p>
          <a:p>
            <a:endParaRPr lang="en-US" sz="500" b="1" dirty="0" smtClean="0">
              <a:solidFill>
                <a:schemeClr val="tx1"/>
              </a:solidFill>
            </a:endParaRPr>
          </a:p>
          <a:p>
            <a:r>
              <a:rPr lang="en-US" sz="2400" b="1" dirty="0" smtClean="0">
                <a:solidFill>
                  <a:schemeClr val="tx1"/>
                </a:solidFill>
              </a:rPr>
              <a:t>2. T or F:   </a:t>
            </a:r>
            <a:r>
              <a:rPr lang="en-US" sz="2400" dirty="0" smtClean="0">
                <a:solidFill>
                  <a:schemeClr val="tx1"/>
                </a:solidFill>
              </a:rPr>
              <a:t>Having sex as a teen is becoming more and more common.</a:t>
            </a:r>
          </a:p>
          <a:p>
            <a:r>
              <a:rPr lang="en-US" sz="2400" b="1" dirty="0">
                <a:solidFill>
                  <a:schemeClr val="tx1"/>
                </a:solidFill>
              </a:rPr>
              <a:t>Answer: FALSE </a:t>
            </a:r>
            <a:endParaRPr lang="en-US" sz="2400" b="1" dirty="0" smtClean="0">
              <a:solidFill>
                <a:schemeClr val="tx1"/>
              </a:solidFill>
            </a:endParaRPr>
          </a:p>
        </p:txBody>
      </p:sp>
    </p:spTree>
    <p:extLst>
      <p:ext uri="{BB962C8B-B14F-4D97-AF65-F5344CB8AC3E}">
        <p14:creationId xmlns:p14="http://schemas.microsoft.com/office/powerpoint/2010/main" val="305467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651"/>
            <a:ext cx="8229600" cy="6178698"/>
          </a:xfrm>
        </p:spPr>
        <p:txBody>
          <a:bodyPr/>
          <a:lstStyle/>
          <a:p>
            <a:r>
              <a:rPr lang="en-US" sz="10000" b="1" dirty="0" smtClean="0"/>
              <a:t>Review of Human Anatomy </a:t>
            </a:r>
            <a:endParaRPr lang="en-US" sz="10000" b="1" dirty="0"/>
          </a:p>
        </p:txBody>
      </p:sp>
      <p:sp>
        <p:nvSpPr>
          <p:cNvPr id="4" name="Rectangle 2"/>
          <p:cNvSpPr>
            <a:spLocks noChangeArrowheads="1"/>
          </p:cNvSpPr>
          <p:nvPr/>
        </p:nvSpPr>
        <p:spPr bwMode="auto">
          <a:xfrm>
            <a:off x="425450" y="620688"/>
            <a:ext cx="8293100" cy="5616624"/>
          </a:xfrm>
          <a:prstGeom prst="rect">
            <a:avLst/>
          </a:prstGeom>
          <a:no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1414822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3"/>
          <p:cNvSpPr>
            <a:spLocks noChangeArrowheads="1"/>
          </p:cNvSpPr>
          <p:nvPr/>
        </p:nvSpPr>
        <p:spPr bwMode="auto">
          <a:xfrm>
            <a:off x="425450" y="1676400"/>
            <a:ext cx="8293100" cy="2181225"/>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075" name="Text Box 14"/>
          <p:cNvSpPr txBox="1">
            <a:spLocks noChangeArrowheads="1"/>
          </p:cNvSpPr>
          <p:nvPr/>
        </p:nvSpPr>
        <p:spPr bwMode="auto">
          <a:xfrm>
            <a:off x="495300" y="2133600"/>
            <a:ext cx="8153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7000" b="1" dirty="0"/>
              <a:t>Female Anatomy</a:t>
            </a:r>
            <a:endParaRPr lang="en-US" altLang="en-US" sz="1800" dirty="0"/>
          </a:p>
        </p:txBody>
      </p:sp>
    </p:spTree>
    <p:extLst>
      <p:ext uri="{BB962C8B-B14F-4D97-AF65-F5344CB8AC3E}">
        <p14:creationId xmlns:p14="http://schemas.microsoft.com/office/powerpoint/2010/main" val="3405988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330200" y="400050"/>
            <a:ext cx="8482013" cy="6089650"/>
            <a:chOff x="164" y="292"/>
            <a:chExt cx="5428" cy="3736"/>
          </a:xfrm>
        </p:grpSpPr>
        <p:pic>
          <p:nvPicPr>
            <p:cNvPr id="4123" name="Picture 3" descr="Fema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 y="292"/>
              <a:ext cx="5424" cy="3736"/>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24" name="Picture 4" descr="Female2"/>
            <p:cNvPicPr>
              <a:picLocks noChangeAspect="1" noChangeArrowheads="1"/>
            </p:cNvPicPr>
            <p:nvPr/>
          </p:nvPicPr>
          <p:blipFill>
            <a:blip r:embed="rId3">
              <a:extLst>
                <a:ext uri="{28A0092B-C50C-407E-A947-70E740481C1C}">
                  <a14:useLocalDpi xmlns:a14="http://schemas.microsoft.com/office/drawing/2010/main" val="0"/>
                </a:ext>
              </a:extLst>
            </a:blip>
            <a:srcRect t="78265" r="80089" b="8887"/>
            <a:stretch>
              <a:fillRect/>
            </a:stretch>
          </p:blipFill>
          <p:spPr bwMode="auto">
            <a:xfrm>
              <a:off x="240" y="2866"/>
              <a:ext cx="114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125" name="Picture 5" descr="Female2"/>
            <p:cNvPicPr>
              <a:picLocks noChangeAspect="1" noChangeArrowheads="1"/>
            </p:cNvPicPr>
            <p:nvPr/>
          </p:nvPicPr>
          <p:blipFill>
            <a:blip r:embed="rId3">
              <a:extLst>
                <a:ext uri="{28A0092B-C50C-407E-A947-70E740481C1C}">
                  <a14:useLocalDpi xmlns:a14="http://schemas.microsoft.com/office/drawing/2010/main" val="0"/>
                </a:ext>
              </a:extLst>
            </a:blip>
            <a:srcRect t="78265" r="80089" b="8887"/>
            <a:stretch>
              <a:fillRect/>
            </a:stretch>
          </p:blipFill>
          <p:spPr bwMode="auto">
            <a:xfrm>
              <a:off x="192" y="610"/>
              <a:ext cx="91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4126" name="Text Box 6"/>
            <p:cNvSpPr txBox="1">
              <a:spLocks noChangeArrowheads="1"/>
            </p:cNvSpPr>
            <p:nvPr/>
          </p:nvSpPr>
          <p:spPr bwMode="auto">
            <a:xfrm>
              <a:off x="164" y="576"/>
              <a:ext cx="1102"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b="1"/>
                <a:t>Fallopian Tube</a:t>
              </a:r>
            </a:p>
          </p:txBody>
        </p:sp>
        <p:pic>
          <p:nvPicPr>
            <p:cNvPr id="4127" name="Picture 7" descr="Female2"/>
            <p:cNvPicPr>
              <a:picLocks noChangeAspect="1" noChangeArrowheads="1"/>
            </p:cNvPicPr>
            <p:nvPr/>
          </p:nvPicPr>
          <p:blipFill>
            <a:blip r:embed="rId3">
              <a:extLst>
                <a:ext uri="{28A0092B-C50C-407E-A947-70E740481C1C}">
                  <a14:useLocalDpi xmlns:a14="http://schemas.microsoft.com/office/drawing/2010/main" val="0"/>
                </a:ext>
              </a:extLst>
            </a:blip>
            <a:srcRect t="78265" r="80089" b="8887"/>
            <a:stretch>
              <a:fillRect/>
            </a:stretch>
          </p:blipFill>
          <p:spPr bwMode="auto">
            <a:xfrm>
              <a:off x="1200" y="3518"/>
              <a:ext cx="100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128" name="Picture 8" descr="Female2"/>
            <p:cNvPicPr>
              <a:picLocks noChangeAspect="1" noChangeArrowheads="1"/>
            </p:cNvPicPr>
            <p:nvPr/>
          </p:nvPicPr>
          <p:blipFill>
            <a:blip r:embed="rId3">
              <a:extLst>
                <a:ext uri="{28A0092B-C50C-407E-A947-70E740481C1C}">
                  <a14:useLocalDpi xmlns:a14="http://schemas.microsoft.com/office/drawing/2010/main" val="0"/>
                </a:ext>
              </a:extLst>
            </a:blip>
            <a:srcRect t="78265" r="80089" b="8887"/>
            <a:stretch>
              <a:fillRect/>
            </a:stretch>
          </p:blipFill>
          <p:spPr bwMode="auto">
            <a:xfrm>
              <a:off x="2256" y="3504"/>
              <a:ext cx="100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4129" name="Text Box 9"/>
            <p:cNvSpPr txBox="1">
              <a:spLocks noChangeArrowheads="1"/>
            </p:cNvSpPr>
            <p:nvPr/>
          </p:nvSpPr>
          <p:spPr bwMode="auto">
            <a:xfrm>
              <a:off x="1488" y="3542"/>
              <a:ext cx="1104"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b="1"/>
                <a:t>Labia</a:t>
              </a:r>
            </a:p>
          </p:txBody>
        </p:sp>
        <p:sp>
          <p:nvSpPr>
            <p:cNvPr id="4130" name="Text Box 10"/>
            <p:cNvSpPr txBox="1">
              <a:spLocks noChangeArrowheads="1"/>
            </p:cNvSpPr>
            <p:nvPr/>
          </p:nvSpPr>
          <p:spPr bwMode="auto">
            <a:xfrm>
              <a:off x="2412" y="3553"/>
              <a:ext cx="1107"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b="1"/>
                <a:t>Vulva</a:t>
              </a:r>
            </a:p>
          </p:txBody>
        </p:sp>
        <p:pic>
          <p:nvPicPr>
            <p:cNvPr id="4131" name="Picture 11" descr="Female2"/>
            <p:cNvPicPr>
              <a:picLocks noChangeAspect="1" noChangeArrowheads="1"/>
            </p:cNvPicPr>
            <p:nvPr/>
          </p:nvPicPr>
          <p:blipFill>
            <a:blip r:embed="rId3">
              <a:extLst>
                <a:ext uri="{28A0092B-C50C-407E-A947-70E740481C1C}">
                  <a14:useLocalDpi xmlns:a14="http://schemas.microsoft.com/office/drawing/2010/main" val="0"/>
                </a:ext>
              </a:extLst>
            </a:blip>
            <a:srcRect l="24779" t="70663" r="68141" b="19058"/>
            <a:stretch>
              <a:fillRect/>
            </a:stretch>
          </p:blipFill>
          <p:spPr bwMode="auto">
            <a:xfrm>
              <a:off x="1468" y="2712"/>
              <a:ext cx="384"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132" name="Picture 12" descr="Female2"/>
            <p:cNvPicPr>
              <a:picLocks noChangeAspect="1" noChangeArrowheads="1"/>
            </p:cNvPicPr>
            <p:nvPr/>
          </p:nvPicPr>
          <p:blipFill>
            <a:blip r:embed="rId3">
              <a:extLst>
                <a:ext uri="{28A0092B-C50C-407E-A947-70E740481C1C}">
                  <a14:useLocalDpi xmlns:a14="http://schemas.microsoft.com/office/drawing/2010/main" val="0"/>
                </a:ext>
              </a:extLst>
            </a:blip>
            <a:srcRect t="78265" r="80089" b="8887"/>
            <a:stretch>
              <a:fillRect/>
            </a:stretch>
          </p:blipFill>
          <p:spPr bwMode="auto">
            <a:xfrm>
              <a:off x="1098" y="2722"/>
              <a:ext cx="336"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sp>
        <p:nvSpPr>
          <p:cNvPr id="4099" name="Rectangle 13"/>
          <p:cNvSpPr>
            <a:spLocks noChangeArrowheads="1"/>
          </p:cNvSpPr>
          <p:nvPr/>
        </p:nvSpPr>
        <p:spPr bwMode="auto">
          <a:xfrm>
            <a:off x="385763" y="422275"/>
            <a:ext cx="1200150" cy="469900"/>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0126" name="Text Box 14"/>
          <p:cNvSpPr txBox="1">
            <a:spLocks noChangeArrowheads="1"/>
          </p:cNvSpPr>
          <p:nvPr/>
        </p:nvSpPr>
        <p:spPr bwMode="auto">
          <a:xfrm>
            <a:off x="398463" y="442913"/>
            <a:ext cx="1125537"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Ovary</a:t>
            </a:r>
            <a:endParaRPr lang="en-US" altLang="en-US" sz="2000"/>
          </a:p>
        </p:txBody>
      </p:sp>
      <p:sp>
        <p:nvSpPr>
          <p:cNvPr id="4101" name="Rectangle 15"/>
          <p:cNvSpPr>
            <a:spLocks noChangeArrowheads="1"/>
          </p:cNvSpPr>
          <p:nvPr/>
        </p:nvSpPr>
        <p:spPr bwMode="auto">
          <a:xfrm>
            <a:off x="374650" y="941388"/>
            <a:ext cx="1423988" cy="782637"/>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02" name="Rectangle 16"/>
          <p:cNvSpPr>
            <a:spLocks noChangeArrowheads="1"/>
          </p:cNvSpPr>
          <p:nvPr/>
        </p:nvSpPr>
        <p:spPr bwMode="auto">
          <a:xfrm>
            <a:off x="374650" y="1801813"/>
            <a:ext cx="1784350" cy="782637"/>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4103" name="Rectangle 17"/>
          <p:cNvSpPr>
            <a:spLocks noChangeArrowheads="1"/>
          </p:cNvSpPr>
          <p:nvPr/>
        </p:nvSpPr>
        <p:spPr bwMode="auto">
          <a:xfrm>
            <a:off x="374650" y="2897188"/>
            <a:ext cx="1423988" cy="782637"/>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04" name="Rectangle 18"/>
          <p:cNvSpPr>
            <a:spLocks noChangeArrowheads="1"/>
          </p:cNvSpPr>
          <p:nvPr/>
        </p:nvSpPr>
        <p:spPr bwMode="auto">
          <a:xfrm>
            <a:off x="374650" y="3914775"/>
            <a:ext cx="1423988" cy="782638"/>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05" name="Rectangle 19"/>
          <p:cNvSpPr>
            <a:spLocks noChangeArrowheads="1"/>
          </p:cNvSpPr>
          <p:nvPr/>
        </p:nvSpPr>
        <p:spPr bwMode="auto">
          <a:xfrm>
            <a:off x="2324100" y="5635625"/>
            <a:ext cx="1425575" cy="782638"/>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06" name="Rectangle 20"/>
          <p:cNvSpPr>
            <a:spLocks noChangeArrowheads="1"/>
          </p:cNvSpPr>
          <p:nvPr/>
        </p:nvSpPr>
        <p:spPr bwMode="auto">
          <a:xfrm>
            <a:off x="3824288" y="5635625"/>
            <a:ext cx="1423987" cy="782638"/>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07" name="Rectangle 21"/>
          <p:cNvSpPr>
            <a:spLocks noChangeArrowheads="1"/>
          </p:cNvSpPr>
          <p:nvPr/>
        </p:nvSpPr>
        <p:spPr bwMode="auto">
          <a:xfrm>
            <a:off x="5324475" y="5635625"/>
            <a:ext cx="1423988" cy="782638"/>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08" name="Rectangle 22"/>
          <p:cNvSpPr>
            <a:spLocks noChangeArrowheads="1"/>
          </p:cNvSpPr>
          <p:nvPr/>
        </p:nvSpPr>
        <p:spPr bwMode="auto">
          <a:xfrm>
            <a:off x="7499350" y="3679825"/>
            <a:ext cx="1274763" cy="782638"/>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09" name="Rectangle 23"/>
          <p:cNvSpPr>
            <a:spLocks noChangeArrowheads="1"/>
          </p:cNvSpPr>
          <p:nvPr/>
        </p:nvSpPr>
        <p:spPr bwMode="auto">
          <a:xfrm>
            <a:off x="7499350" y="2036763"/>
            <a:ext cx="1274763" cy="704850"/>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10" name="Rectangle 24"/>
          <p:cNvSpPr>
            <a:spLocks noChangeArrowheads="1"/>
          </p:cNvSpPr>
          <p:nvPr/>
        </p:nvSpPr>
        <p:spPr bwMode="auto">
          <a:xfrm>
            <a:off x="7499350" y="1254125"/>
            <a:ext cx="1274763" cy="625475"/>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11" name="Rectangle 25"/>
          <p:cNvSpPr>
            <a:spLocks noChangeArrowheads="1"/>
          </p:cNvSpPr>
          <p:nvPr/>
        </p:nvSpPr>
        <p:spPr bwMode="auto">
          <a:xfrm>
            <a:off x="7499350" y="471488"/>
            <a:ext cx="1274763" cy="627062"/>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0138" name="Text Box 26"/>
          <p:cNvSpPr txBox="1">
            <a:spLocks noChangeArrowheads="1"/>
          </p:cNvSpPr>
          <p:nvPr/>
        </p:nvSpPr>
        <p:spPr bwMode="auto">
          <a:xfrm>
            <a:off x="409575" y="974725"/>
            <a:ext cx="17240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Fallopian Tube</a:t>
            </a:r>
            <a:endParaRPr lang="en-US" altLang="en-US" sz="2000"/>
          </a:p>
        </p:txBody>
      </p:sp>
      <p:sp>
        <p:nvSpPr>
          <p:cNvPr id="90139" name="Text Box 27"/>
          <p:cNvSpPr txBox="1">
            <a:spLocks noChangeArrowheads="1"/>
          </p:cNvSpPr>
          <p:nvPr/>
        </p:nvSpPr>
        <p:spPr bwMode="auto">
          <a:xfrm>
            <a:off x="409575" y="1965325"/>
            <a:ext cx="172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Body Cavity</a:t>
            </a:r>
            <a:endParaRPr lang="en-US" altLang="en-US" sz="2000"/>
          </a:p>
        </p:txBody>
      </p:sp>
      <p:sp>
        <p:nvSpPr>
          <p:cNvPr id="90140" name="Text Box 28"/>
          <p:cNvSpPr txBox="1">
            <a:spLocks noChangeArrowheads="1"/>
          </p:cNvSpPr>
          <p:nvPr/>
        </p:nvSpPr>
        <p:spPr bwMode="auto">
          <a:xfrm>
            <a:off x="447675" y="3068638"/>
            <a:ext cx="172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Bladder</a:t>
            </a:r>
            <a:endParaRPr lang="en-US" altLang="en-US" sz="2000"/>
          </a:p>
        </p:txBody>
      </p:sp>
      <p:sp>
        <p:nvSpPr>
          <p:cNvPr id="90141" name="Text Box 29"/>
          <p:cNvSpPr txBox="1">
            <a:spLocks noChangeArrowheads="1"/>
          </p:cNvSpPr>
          <p:nvPr/>
        </p:nvSpPr>
        <p:spPr bwMode="auto">
          <a:xfrm>
            <a:off x="374650" y="4087813"/>
            <a:ext cx="172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Urethra</a:t>
            </a:r>
            <a:endParaRPr lang="en-US" altLang="en-US" sz="2000"/>
          </a:p>
        </p:txBody>
      </p:sp>
      <p:sp>
        <p:nvSpPr>
          <p:cNvPr id="90142" name="Text Box 30"/>
          <p:cNvSpPr txBox="1">
            <a:spLocks noChangeArrowheads="1"/>
          </p:cNvSpPr>
          <p:nvPr/>
        </p:nvSpPr>
        <p:spPr bwMode="auto">
          <a:xfrm>
            <a:off x="2547938" y="5807075"/>
            <a:ext cx="1203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Labia</a:t>
            </a:r>
            <a:endParaRPr lang="en-US" altLang="en-US" sz="2000"/>
          </a:p>
        </p:txBody>
      </p:sp>
      <p:sp>
        <p:nvSpPr>
          <p:cNvPr id="90143" name="Text Box 31"/>
          <p:cNvSpPr txBox="1">
            <a:spLocks noChangeArrowheads="1"/>
          </p:cNvSpPr>
          <p:nvPr/>
        </p:nvSpPr>
        <p:spPr bwMode="auto">
          <a:xfrm>
            <a:off x="3973513" y="5797550"/>
            <a:ext cx="120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Vulva</a:t>
            </a:r>
            <a:endParaRPr lang="en-US" altLang="en-US" sz="2000"/>
          </a:p>
        </p:txBody>
      </p:sp>
      <p:sp>
        <p:nvSpPr>
          <p:cNvPr id="90144" name="Text Box 32"/>
          <p:cNvSpPr txBox="1">
            <a:spLocks noChangeArrowheads="1"/>
          </p:cNvSpPr>
          <p:nvPr/>
        </p:nvSpPr>
        <p:spPr bwMode="auto">
          <a:xfrm>
            <a:off x="5470525" y="5791200"/>
            <a:ext cx="1203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Vagina</a:t>
            </a:r>
            <a:endParaRPr lang="en-US" altLang="en-US" sz="2000"/>
          </a:p>
        </p:txBody>
      </p:sp>
      <p:sp>
        <p:nvSpPr>
          <p:cNvPr id="90145" name="Text Box 33"/>
          <p:cNvSpPr txBox="1">
            <a:spLocks noChangeArrowheads="1"/>
          </p:cNvSpPr>
          <p:nvPr/>
        </p:nvSpPr>
        <p:spPr bwMode="auto">
          <a:xfrm>
            <a:off x="7602538" y="3835400"/>
            <a:ext cx="1198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Cervix</a:t>
            </a:r>
            <a:endParaRPr lang="en-US" altLang="en-US" sz="2000"/>
          </a:p>
        </p:txBody>
      </p:sp>
      <p:sp>
        <p:nvSpPr>
          <p:cNvPr id="90146" name="Text Box 34"/>
          <p:cNvSpPr txBox="1">
            <a:spLocks noChangeArrowheads="1"/>
          </p:cNvSpPr>
          <p:nvPr/>
        </p:nvSpPr>
        <p:spPr bwMode="auto">
          <a:xfrm>
            <a:off x="7570788" y="2132013"/>
            <a:ext cx="1203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Uterus</a:t>
            </a:r>
            <a:endParaRPr lang="en-US" altLang="en-US" sz="2000"/>
          </a:p>
        </p:txBody>
      </p:sp>
      <p:sp>
        <p:nvSpPr>
          <p:cNvPr id="90147" name="Text Box 35"/>
          <p:cNvSpPr txBox="1">
            <a:spLocks noChangeArrowheads="1"/>
          </p:cNvSpPr>
          <p:nvPr/>
        </p:nvSpPr>
        <p:spPr bwMode="auto">
          <a:xfrm>
            <a:off x="7523163" y="1333500"/>
            <a:ext cx="1277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Rectum</a:t>
            </a:r>
            <a:endParaRPr lang="en-US" altLang="en-US" sz="2000"/>
          </a:p>
        </p:txBody>
      </p:sp>
      <p:sp>
        <p:nvSpPr>
          <p:cNvPr id="90148" name="Text Box 36"/>
          <p:cNvSpPr txBox="1">
            <a:spLocks noChangeArrowheads="1"/>
          </p:cNvSpPr>
          <p:nvPr/>
        </p:nvSpPr>
        <p:spPr bwMode="auto">
          <a:xfrm>
            <a:off x="7585075" y="552450"/>
            <a:ext cx="1279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Ureter</a:t>
            </a:r>
            <a:endParaRPr lang="en-US" altLang="en-US" sz="2000"/>
          </a:p>
        </p:txBody>
      </p:sp>
    </p:spTree>
    <p:extLst>
      <p:ext uri="{BB962C8B-B14F-4D97-AF65-F5344CB8AC3E}">
        <p14:creationId xmlns:p14="http://schemas.microsoft.com/office/powerpoint/2010/main" val="2298349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26"/>
                                        </p:tgtEl>
                                        <p:attrNameLst>
                                          <p:attrName>style.visibility</p:attrName>
                                        </p:attrNameLst>
                                      </p:cBhvr>
                                      <p:to>
                                        <p:strVal val="visible"/>
                                      </p:to>
                                    </p:set>
                                    <p:anim calcmode="lin" valueType="num">
                                      <p:cBhvr additive="base">
                                        <p:cTn id="7" dur="500" fill="hold"/>
                                        <p:tgtEl>
                                          <p:spTgt spid="90126"/>
                                        </p:tgtEl>
                                        <p:attrNameLst>
                                          <p:attrName>ppt_x</p:attrName>
                                        </p:attrNameLst>
                                      </p:cBhvr>
                                      <p:tavLst>
                                        <p:tav tm="0">
                                          <p:val>
                                            <p:strVal val="#ppt_x"/>
                                          </p:val>
                                        </p:tav>
                                        <p:tav tm="100000">
                                          <p:val>
                                            <p:strVal val="#ppt_x"/>
                                          </p:val>
                                        </p:tav>
                                      </p:tavLst>
                                    </p:anim>
                                    <p:anim calcmode="lin" valueType="num">
                                      <p:cBhvr additive="base">
                                        <p:cTn id="8" dur="500" fill="hold"/>
                                        <p:tgtEl>
                                          <p:spTgt spid="901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138"/>
                                        </p:tgtEl>
                                        <p:attrNameLst>
                                          <p:attrName>style.visibility</p:attrName>
                                        </p:attrNameLst>
                                      </p:cBhvr>
                                      <p:to>
                                        <p:strVal val="visible"/>
                                      </p:to>
                                    </p:set>
                                    <p:anim calcmode="lin" valueType="num">
                                      <p:cBhvr additive="base">
                                        <p:cTn id="13" dur="500" fill="hold"/>
                                        <p:tgtEl>
                                          <p:spTgt spid="90138"/>
                                        </p:tgtEl>
                                        <p:attrNameLst>
                                          <p:attrName>ppt_x</p:attrName>
                                        </p:attrNameLst>
                                      </p:cBhvr>
                                      <p:tavLst>
                                        <p:tav tm="0">
                                          <p:val>
                                            <p:strVal val="#ppt_x"/>
                                          </p:val>
                                        </p:tav>
                                        <p:tav tm="100000">
                                          <p:val>
                                            <p:strVal val="#ppt_x"/>
                                          </p:val>
                                        </p:tav>
                                      </p:tavLst>
                                    </p:anim>
                                    <p:anim calcmode="lin" valueType="num">
                                      <p:cBhvr additive="base">
                                        <p:cTn id="14" dur="500" fill="hold"/>
                                        <p:tgtEl>
                                          <p:spTgt spid="9013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139"/>
                                        </p:tgtEl>
                                        <p:attrNameLst>
                                          <p:attrName>style.visibility</p:attrName>
                                        </p:attrNameLst>
                                      </p:cBhvr>
                                      <p:to>
                                        <p:strVal val="visible"/>
                                      </p:to>
                                    </p:set>
                                    <p:anim calcmode="lin" valueType="num">
                                      <p:cBhvr additive="base">
                                        <p:cTn id="19" dur="500" fill="hold"/>
                                        <p:tgtEl>
                                          <p:spTgt spid="90139"/>
                                        </p:tgtEl>
                                        <p:attrNameLst>
                                          <p:attrName>ppt_x</p:attrName>
                                        </p:attrNameLst>
                                      </p:cBhvr>
                                      <p:tavLst>
                                        <p:tav tm="0">
                                          <p:val>
                                            <p:strVal val="#ppt_x"/>
                                          </p:val>
                                        </p:tav>
                                        <p:tav tm="100000">
                                          <p:val>
                                            <p:strVal val="#ppt_x"/>
                                          </p:val>
                                        </p:tav>
                                      </p:tavLst>
                                    </p:anim>
                                    <p:anim calcmode="lin" valueType="num">
                                      <p:cBhvr additive="base">
                                        <p:cTn id="20" dur="500" fill="hold"/>
                                        <p:tgtEl>
                                          <p:spTgt spid="9013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0140"/>
                                        </p:tgtEl>
                                        <p:attrNameLst>
                                          <p:attrName>style.visibility</p:attrName>
                                        </p:attrNameLst>
                                      </p:cBhvr>
                                      <p:to>
                                        <p:strVal val="visible"/>
                                      </p:to>
                                    </p:set>
                                    <p:anim calcmode="lin" valueType="num">
                                      <p:cBhvr additive="base">
                                        <p:cTn id="25" dur="500" fill="hold"/>
                                        <p:tgtEl>
                                          <p:spTgt spid="90140"/>
                                        </p:tgtEl>
                                        <p:attrNameLst>
                                          <p:attrName>ppt_x</p:attrName>
                                        </p:attrNameLst>
                                      </p:cBhvr>
                                      <p:tavLst>
                                        <p:tav tm="0">
                                          <p:val>
                                            <p:strVal val="#ppt_x"/>
                                          </p:val>
                                        </p:tav>
                                        <p:tav tm="100000">
                                          <p:val>
                                            <p:strVal val="#ppt_x"/>
                                          </p:val>
                                        </p:tav>
                                      </p:tavLst>
                                    </p:anim>
                                    <p:anim calcmode="lin" valueType="num">
                                      <p:cBhvr additive="base">
                                        <p:cTn id="26" dur="500" fill="hold"/>
                                        <p:tgtEl>
                                          <p:spTgt spid="9014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0141"/>
                                        </p:tgtEl>
                                        <p:attrNameLst>
                                          <p:attrName>style.visibility</p:attrName>
                                        </p:attrNameLst>
                                      </p:cBhvr>
                                      <p:to>
                                        <p:strVal val="visible"/>
                                      </p:to>
                                    </p:set>
                                    <p:anim calcmode="lin" valueType="num">
                                      <p:cBhvr additive="base">
                                        <p:cTn id="31" dur="500" fill="hold"/>
                                        <p:tgtEl>
                                          <p:spTgt spid="90141"/>
                                        </p:tgtEl>
                                        <p:attrNameLst>
                                          <p:attrName>ppt_x</p:attrName>
                                        </p:attrNameLst>
                                      </p:cBhvr>
                                      <p:tavLst>
                                        <p:tav tm="0">
                                          <p:val>
                                            <p:strVal val="#ppt_x"/>
                                          </p:val>
                                        </p:tav>
                                        <p:tav tm="100000">
                                          <p:val>
                                            <p:strVal val="#ppt_x"/>
                                          </p:val>
                                        </p:tav>
                                      </p:tavLst>
                                    </p:anim>
                                    <p:anim calcmode="lin" valueType="num">
                                      <p:cBhvr additive="base">
                                        <p:cTn id="32" dur="500" fill="hold"/>
                                        <p:tgtEl>
                                          <p:spTgt spid="9014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0142"/>
                                        </p:tgtEl>
                                        <p:attrNameLst>
                                          <p:attrName>style.visibility</p:attrName>
                                        </p:attrNameLst>
                                      </p:cBhvr>
                                      <p:to>
                                        <p:strVal val="visible"/>
                                      </p:to>
                                    </p:set>
                                    <p:anim calcmode="lin" valueType="num">
                                      <p:cBhvr additive="base">
                                        <p:cTn id="37" dur="500" fill="hold"/>
                                        <p:tgtEl>
                                          <p:spTgt spid="90142"/>
                                        </p:tgtEl>
                                        <p:attrNameLst>
                                          <p:attrName>ppt_x</p:attrName>
                                        </p:attrNameLst>
                                      </p:cBhvr>
                                      <p:tavLst>
                                        <p:tav tm="0">
                                          <p:val>
                                            <p:strVal val="#ppt_x"/>
                                          </p:val>
                                        </p:tav>
                                        <p:tav tm="100000">
                                          <p:val>
                                            <p:strVal val="#ppt_x"/>
                                          </p:val>
                                        </p:tav>
                                      </p:tavLst>
                                    </p:anim>
                                    <p:anim calcmode="lin" valueType="num">
                                      <p:cBhvr additive="base">
                                        <p:cTn id="38" dur="500" fill="hold"/>
                                        <p:tgtEl>
                                          <p:spTgt spid="9014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0143"/>
                                        </p:tgtEl>
                                        <p:attrNameLst>
                                          <p:attrName>style.visibility</p:attrName>
                                        </p:attrNameLst>
                                      </p:cBhvr>
                                      <p:to>
                                        <p:strVal val="visible"/>
                                      </p:to>
                                    </p:set>
                                    <p:anim calcmode="lin" valueType="num">
                                      <p:cBhvr additive="base">
                                        <p:cTn id="43" dur="500" fill="hold"/>
                                        <p:tgtEl>
                                          <p:spTgt spid="90143"/>
                                        </p:tgtEl>
                                        <p:attrNameLst>
                                          <p:attrName>ppt_x</p:attrName>
                                        </p:attrNameLst>
                                      </p:cBhvr>
                                      <p:tavLst>
                                        <p:tav tm="0">
                                          <p:val>
                                            <p:strVal val="#ppt_x"/>
                                          </p:val>
                                        </p:tav>
                                        <p:tav tm="100000">
                                          <p:val>
                                            <p:strVal val="#ppt_x"/>
                                          </p:val>
                                        </p:tav>
                                      </p:tavLst>
                                    </p:anim>
                                    <p:anim calcmode="lin" valueType="num">
                                      <p:cBhvr additive="base">
                                        <p:cTn id="44" dur="500" fill="hold"/>
                                        <p:tgtEl>
                                          <p:spTgt spid="9014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0144"/>
                                        </p:tgtEl>
                                        <p:attrNameLst>
                                          <p:attrName>style.visibility</p:attrName>
                                        </p:attrNameLst>
                                      </p:cBhvr>
                                      <p:to>
                                        <p:strVal val="visible"/>
                                      </p:to>
                                    </p:set>
                                    <p:anim calcmode="lin" valueType="num">
                                      <p:cBhvr additive="base">
                                        <p:cTn id="49" dur="500" fill="hold"/>
                                        <p:tgtEl>
                                          <p:spTgt spid="90144"/>
                                        </p:tgtEl>
                                        <p:attrNameLst>
                                          <p:attrName>ppt_x</p:attrName>
                                        </p:attrNameLst>
                                      </p:cBhvr>
                                      <p:tavLst>
                                        <p:tav tm="0">
                                          <p:val>
                                            <p:strVal val="#ppt_x"/>
                                          </p:val>
                                        </p:tav>
                                        <p:tav tm="100000">
                                          <p:val>
                                            <p:strVal val="#ppt_x"/>
                                          </p:val>
                                        </p:tav>
                                      </p:tavLst>
                                    </p:anim>
                                    <p:anim calcmode="lin" valueType="num">
                                      <p:cBhvr additive="base">
                                        <p:cTn id="50" dur="500" fill="hold"/>
                                        <p:tgtEl>
                                          <p:spTgt spid="9014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0145"/>
                                        </p:tgtEl>
                                        <p:attrNameLst>
                                          <p:attrName>style.visibility</p:attrName>
                                        </p:attrNameLst>
                                      </p:cBhvr>
                                      <p:to>
                                        <p:strVal val="visible"/>
                                      </p:to>
                                    </p:set>
                                    <p:anim calcmode="lin" valueType="num">
                                      <p:cBhvr additive="base">
                                        <p:cTn id="55" dur="500" fill="hold"/>
                                        <p:tgtEl>
                                          <p:spTgt spid="90145"/>
                                        </p:tgtEl>
                                        <p:attrNameLst>
                                          <p:attrName>ppt_x</p:attrName>
                                        </p:attrNameLst>
                                      </p:cBhvr>
                                      <p:tavLst>
                                        <p:tav tm="0">
                                          <p:val>
                                            <p:strVal val="#ppt_x"/>
                                          </p:val>
                                        </p:tav>
                                        <p:tav tm="100000">
                                          <p:val>
                                            <p:strVal val="#ppt_x"/>
                                          </p:val>
                                        </p:tav>
                                      </p:tavLst>
                                    </p:anim>
                                    <p:anim calcmode="lin" valueType="num">
                                      <p:cBhvr additive="base">
                                        <p:cTn id="56" dur="500" fill="hold"/>
                                        <p:tgtEl>
                                          <p:spTgt spid="90145"/>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0146"/>
                                        </p:tgtEl>
                                        <p:attrNameLst>
                                          <p:attrName>style.visibility</p:attrName>
                                        </p:attrNameLst>
                                      </p:cBhvr>
                                      <p:to>
                                        <p:strVal val="visible"/>
                                      </p:to>
                                    </p:set>
                                    <p:anim calcmode="lin" valueType="num">
                                      <p:cBhvr additive="base">
                                        <p:cTn id="61" dur="500" fill="hold"/>
                                        <p:tgtEl>
                                          <p:spTgt spid="90146"/>
                                        </p:tgtEl>
                                        <p:attrNameLst>
                                          <p:attrName>ppt_x</p:attrName>
                                        </p:attrNameLst>
                                      </p:cBhvr>
                                      <p:tavLst>
                                        <p:tav tm="0">
                                          <p:val>
                                            <p:strVal val="#ppt_x"/>
                                          </p:val>
                                        </p:tav>
                                        <p:tav tm="100000">
                                          <p:val>
                                            <p:strVal val="#ppt_x"/>
                                          </p:val>
                                        </p:tav>
                                      </p:tavLst>
                                    </p:anim>
                                    <p:anim calcmode="lin" valueType="num">
                                      <p:cBhvr additive="base">
                                        <p:cTn id="62" dur="500" fill="hold"/>
                                        <p:tgtEl>
                                          <p:spTgt spid="90146"/>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0147"/>
                                        </p:tgtEl>
                                        <p:attrNameLst>
                                          <p:attrName>style.visibility</p:attrName>
                                        </p:attrNameLst>
                                      </p:cBhvr>
                                      <p:to>
                                        <p:strVal val="visible"/>
                                      </p:to>
                                    </p:set>
                                    <p:anim calcmode="lin" valueType="num">
                                      <p:cBhvr additive="base">
                                        <p:cTn id="67" dur="500" fill="hold"/>
                                        <p:tgtEl>
                                          <p:spTgt spid="90147"/>
                                        </p:tgtEl>
                                        <p:attrNameLst>
                                          <p:attrName>ppt_x</p:attrName>
                                        </p:attrNameLst>
                                      </p:cBhvr>
                                      <p:tavLst>
                                        <p:tav tm="0">
                                          <p:val>
                                            <p:strVal val="#ppt_x"/>
                                          </p:val>
                                        </p:tav>
                                        <p:tav tm="100000">
                                          <p:val>
                                            <p:strVal val="#ppt_x"/>
                                          </p:val>
                                        </p:tav>
                                      </p:tavLst>
                                    </p:anim>
                                    <p:anim calcmode="lin" valueType="num">
                                      <p:cBhvr additive="base">
                                        <p:cTn id="68" dur="500" fill="hold"/>
                                        <p:tgtEl>
                                          <p:spTgt spid="90147"/>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0148"/>
                                        </p:tgtEl>
                                        <p:attrNameLst>
                                          <p:attrName>style.visibility</p:attrName>
                                        </p:attrNameLst>
                                      </p:cBhvr>
                                      <p:to>
                                        <p:strVal val="visible"/>
                                      </p:to>
                                    </p:set>
                                    <p:anim calcmode="lin" valueType="num">
                                      <p:cBhvr additive="base">
                                        <p:cTn id="73" dur="500" fill="hold"/>
                                        <p:tgtEl>
                                          <p:spTgt spid="90148"/>
                                        </p:tgtEl>
                                        <p:attrNameLst>
                                          <p:attrName>ppt_x</p:attrName>
                                        </p:attrNameLst>
                                      </p:cBhvr>
                                      <p:tavLst>
                                        <p:tav tm="0">
                                          <p:val>
                                            <p:strVal val="#ppt_x"/>
                                          </p:val>
                                        </p:tav>
                                        <p:tav tm="100000">
                                          <p:val>
                                            <p:strVal val="#ppt_x"/>
                                          </p:val>
                                        </p:tav>
                                      </p:tavLst>
                                    </p:anim>
                                    <p:anim calcmode="lin" valueType="num">
                                      <p:cBhvr additive="base">
                                        <p:cTn id="74" dur="500" fill="hold"/>
                                        <p:tgtEl>
                                          <p:spTgt spid="90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6" grpId="0"/>
      <p:bldP spid="90138" grpId="0"/>
      <p:bldP spid="90139" grpId="0"/>
      <p:bldP spid="90140" grpId="0"/>
      <p:bldP spid="90141" grpId="0"/>
      <p:bldP spid="90142" grpId="0"/>
      <p:bldP spid="90143" grpId="0"/>
      <p:bldP spid="90144" grpId="0"/>
      <p:bldP spid="90145" grpId="0"/>
      <p:bldP spid="90146" grpId="0"/>
      <p:bldP spid="90147" grpId="0"/>
      <p:bldP spid="901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25450" y="1676400"/>
            <a:ext cx="8293100" cy="2181225"/>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23" name="Text Box 3"/>
          <p:cNvSpPr txBox="1">
            <a:spLocks noChangeArrowheads="1"/>
          </p:cNvSpPr>
          <p:nvPr/>
        </p:nvSpPr>
        <p:spPr bwMode="auto">
          <a:xfrm>
            <a:off x="495300" y="2133600"/>
            <a:ext cx="81534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7000" b="1" dirty="0"/>
              <a:t>Male Anatomy</a:t>
            </a:r>
            <a:endParaRPr lang="en-US" altLang="en-US" sz="1800" dirty="0"/>
          </a:p>
        </p:txBody>
      </p:sp>
    </p:spTree>
    <p:extLst>
      <p:ext uri="{BB962C8B-B14F-4D97-AF65-F5344CB8AC3E}">
        <p14:creationId xmlns:p14="http://schemas.microsoft.com/office/powerpoint/2010/main" val="1403422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327025" y="533400"/>
            <a:ext cx="8550275" cy="5943600"/>
            <a:chOff x="120" y="576"/>
            <a:chExt cx="5520" cy="3164"/>
          </a:xfrm>
        </p:grpSpPr>
        <p:pic>
          <p:nvPicPr>
            <p:cNvPr id="6175" name="Picture 3" descr="Male2"/>
            <p:cNvPicPr>
              <a:picLocks noChangeAspect="1" noChangeArrowheads="1"/>
            </p:cNvPicPr>
            <p:nvPr/>
          </p:nvPicPr>
          <p:blipFill>
            <a:blip r:embed="rId3">
              <a:extLst>
                <a:ext uri="{28A0092B-C50C-407E-A947-70E740481C1C}">
                  <a14:useLocalDpi xmlns:a14="http://schemas.microsoft.com/office/drawing/2010/main" val="0"/>
                </a:ext>
              </a:extLst>
            </a:blip>
            <a:srcRect t="63"/>
            <a:stretch>
              <a:fillRect/>
            </a:stretch>
          </p:blipFill>
          <p:spPr bwMode="auto">
            <a:xfrm>
              <a:off x="120" y="576"/>
              <a:ext cx="5520" cy="3164"/>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76" name="Picture 4" descr="Male2"/>
            <p:cNvPicPr>
              <a:picLocks noChangeAspect="1" noChangeArrowheads="1"/>
            </p:cNvPicPr>
            <p:nvPr/>
          </p:nvPicPr>
          <p:blipFill>
            <a:blip r:embed="rId3">
              <a:extLst>
                <a:ext uri="{28A0092B-C50C-407E-A947-70E740481C1C}">
                  <a14:useLocalDpi xmlns:a14="http://schemas.microsoft.com/office/drawing/2010/main" val="0"/>
                </a:ext>
              </a:extLst>
            </a:blip>
            <a:srcRect l="4347" t="51611" r="79131" b="40808"/>
            <a:stretch>
              <a:fillRect/>
            </a:stretch>
          </p:blipFill>
          <p:spPr bwMode="auto">
            <a:xfrm>
              <a:off x="240" y="2880"/>
              <a:ext cx="91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6177" name="Text Box 5"/>
            <p:cNvSpPr txBox="1">
              <a:spLocks noChangeArrowheads="1"/>
            </p:cNvSpPr>
            <p:nvPr/>
          </p:nvSpPr>
          <p:spPr bwMode="auto">
            <a:xfrm>
              <a:off x="432" y="2871"/>
              <a:ext cx="76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t>Penis</a:t>
              </a:r>
            </a:p>
          </p:txBody>
        </p:sp>
      </p:grpSp>
      <p:sp>
        <p:nvSpPr>
          <p:cNvPr id="6147" name="Rectangle 6"/>
          <p:cNvSpPr>
            <a:spLocks noChangeArrowheads="1"/>
          </p:cNvSpPr>
          <p:nvPr/>
        </p:nvSpPr>
        <p:spPr bwMode="auto">
          <a:xfrm>
            <a:off x="450850" y="1165225"/>
            <a:ext cx="1771650" cy="539750"/>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7047" name="Text Box 7"/>
          <p:cNvSpPr txBox="1">
            <a:spLocks noChangeArrowheads="1"/>
          </p:cNvSpPr>
          <p:nvPr/>
        </p:nvSpPr>
        <p:spPr bwMode="auto">
          <a:xfrm>
            <a:off x="438150" y="1181100"/>
            <a:ext cx="200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Pubic Bone</a:t>
            </a:r>
            <a:endParaRPr lang="en-US" altLang="en-US" sz="2000"/>
          </a:p>
        </p:txBody>
      </p:sp>
      <p:sp>
        <p:nvSpPr>
          <p:cNvPr id="6149" name="Rectangle 8"/>
          <p:cNvSpPr>
            <a:spLocks noChangeArrowheads="1"/>
          </p:cNvSpPr>
          <p:nvPr/>
        </p:nvSpPr>
        <p:spPr bwMode="auto">
          <a:xfrm>
            <a:off x="379413" y="2408238"/>
            <a:ext cx="2157412" cy="539750"/>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6150" name="Rectangle 9"/>
          <p:cNvSpPr>
            <a:spLocks noChangeArrowheads="1"/>
          </p:cNvSpPr>
          <p:nvPr/>
        </p:nvSpPr>
        <p:spPr bwMode="auto">
          <a:xfrm>
            <a:off x="365125" y="3059113"/>
            <a:ext cx="2005013" cy="539750"/>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6151" name="Rectangle 10"/>
          <p:cNvSpPr>
            <a:spLocks noChangeArrowheads="1"/>
          </p:cNvSpPr>
          <p:nvPr/>
        </p:nvSpPr>
        <p:spPr bwMode="auto">
          <a:xfrm>
            <a:off x="512763" y="4049713"/>
            <a:ext cx="1487487" cy="541337"/>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6152" name="Rectangle 11"/>
          <p:cNvSpPr>
            <a:spLocks noChangeArrowheads="1"/>
          </p:cNvSpPr>
          <p:nvPr/>
        </p:nvSpPr>
        <p:spPr bwMode="auto">
          <a:xfrm>
            <a:off x="661988" y="4862513"/>
            <a:ext cx="1263650" cy="538162"/>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6153" name="Rectangle 12"/>
          <p:cNvSpPr>
            <a:spLocks noChangeArrowheads="1"/>
          </p:cNvSpPr>
          <p:nvPr/>
        </p:nvSpPr>
        <p:spPr bwMode="auto">
          <a:xfrm>
            <a:off x="390525" y="5610225"/>
            <a:ext cx="1638300" cy="742950"/>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6154" name="Rectangle 13"/>
          <p:cNvSpPr>
            <a:spLocks noChangeArrowheads="1"/>
          </p:cNvSpPr>
          <p:nvPr/>
        </p:nvSpPr>
        <p:spPr bwMode="auto">
          <a:xfrm>
            <a:off x="2284413" y="5910263"/>
            <a:ext cx="1412875" cy="541337"/>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6155" name="Rectangle 14"/>
          <p:cNvSpPr>
            <a:spLocks noChangeArrowheads="1"/>
          </p:cNvSpPr>
          <p:nvPr/>
        </p:nvSpPr>
        <p:spPr bwMode="auto">
          <a:xfrm>
            <a:off x="3857625" y="5910263"/>
            <a:ext cx="1263650" cy="541337"/>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6156" name="Rectangle 15"/>
          <p:cNvSpPr>
            <a:spLocks noChangeArrowheads="1"/>
          </p:cNvSpPr>
          <p:nvPr/>
        </p:nvSpPr>
        <p:spPr bwMode="auto">
          <a:xfrm>
            <a:off x="5346700" y="5907088"/>
            <a:ext cx="1931988" cy="539750"/>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6157" name="Rectangle 16"/>
          <p:cNvSpPr>
            <a:spLocks noChangeArrowheads="1"/>
          </p:cNvSpPr>
          <p:nvPr/>
        </p:nvSpPr>
        <p:spPr bwMode="auto">
          <a:xfrm>
            <a:off x="6237288" y="4681538"/>
            <a:ext cx="2297112" cy="719137"/>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6158" name="Rectangle 17"/>
          <p:cNvSpPr>
            <a:spLocks noChangeArrowheads="1"/>
          </p:cNvSpPr>
          <p:nvPr/>
        </p:nvSpPr>
        <p:spPr bwMode="auto">
          <a:xfrm>
            <a:off x="6637338" y="3598863"/>
            <a:ext cx="2157412" cy="541337"/>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6159" name="Rectangle 18"/>
          <p:cNvSpPr>
            <a:spLocks noChangeArrowheads="1"/>
          </p:cNvSpPr>
          <p:nvPr/>
        </p:nvSpPr>
        <p:spPr bwMode="auto">
          <a:xfrm>
            <a:off x="6834188" y="2428875"/>
            <a:ext cx="1782762" cy="846138"/>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6160" name="Rectangle 19"/>
          <p:cNvSpPr>
            <a:spLocks noChangeArrowheads="1"/>
          </p:cNvSpPr>
          <p:nvPr/>
        </p:nvSpPr>
        <p:spPr bwMode="auto">
          <a:xfrm>
            <a:off x="7131050" y="1524000"/>
            <a:ext cx="1635125" cy="722313"/>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6161" name="Rectangle 20"/>
          <p:cNvSpPr>
            <a:spLocks noChangeArrowheads="1"/>
          </p:cNvSpPr>
          <p:nvPr/>
        </p:nvSpPr>
        <p:spPr bwMode="auto">
          <a:xfrm>
            <a:off x="6907213" y="590550"/>
            <a:ext cx="1931987" cy="719138"/>
          </a:xfrm>
          <a:prstGeom prst="rect">
            <a:avLst/>
          </a:prstGeom>
          <a:solidFill>
            <a:srgbClr val="FDFDFD"/>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p>
        </p:txBody>
      </p:sp>
      <p:sp>
        <p:nvSpPr>
          <p:cNvPr id="87061" name="Text Box 21"/>
          <p:cNvSpPr txBox="1">
            <a:spLocks noChangeArrowheads="1"/>
          </p:cNvSpPr>
          <p:nvPr/>
        </p:nvSpPr>
        <p:spPr bwMode="auto">
          <a:xfrm>
            <a:off x="735013" y="2408238"/>
            <a:ext cx="20097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Bladder</a:t>
            </a:r>
            <a:endParaRPr lang="en-US" altLang="en-US" sz="2000"/>
          </a:p>
        </p:txBody>
      </p:sp>
      <p:sp>
        <p:nvSpPr>
          <p:cNvPr id="87062" name="Text Box 22"/>
          <p:cNvSpPr txBox="1">
            <a:spLocks noChangeArrowheads="1"/>
          </p:cNvSpPr>
          <p:nvPr/>
        </p:nvSpPr>
        <p:spPr bwMode="auto">
          <a:xfrm>
            <a:off x="304800" y="3062288"/>
            <a:ext cx="2305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Erectile Tissue</a:t>
            </a:r>
            <a:endParaRPr lang="en-US" altLang="en-US" sz="2000"/>
          </a:p>
        </p:txBody>
      </p:sp>
      <p:sp>
        <p:nvSpPr>
          <p:cNvPr id="87063" name="Text Box 23"/>
          <p:cNvSpPr txBox="1">
            <a:spLocks noChangeArrowheads="1"/>
          </p:cNvSpPr>
          <p:nvPr/>
        </p:nvSpPr>
        <p:spPr bwMode="auto">
          <a:xfrm>
            <a:off x="587375" y="4032250"/>
            <a:ext cx="1470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Urethra</a:t>
            </a:r>
            <a:endParaRPr lang="en-US" altLang="en-US" sz="2000"/>
          </a:p>
        </p:txBody>
      </p:sp>
      <p:sp>
        <p:nvSpPr>
          <p:cNvPr id="87064" name="Text Box 24"/>
          <p:cNvSpPr txBox="1">
            <a:spLocks noChangeArrowheads="1"/>
          </p:cNvSpPr>
          <p:nvPr/>
        </p:nvSpPr>
        <p:spPr bwMode="auto">
          <a:xfrm>
            <a:off x="809625" y="4860925"/>
            <a:ext cx="147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Penis</a:t>
            </a:r>
            <a:endParaRPr lang="en-US" altLang="en-US" sz="2000"/>
          </a:p>
        </p:txBody>
      </p:sp>
      <p:sp>
        <p:nvSpPr>
          <p:cNvPr id="87065" name="Text Box 25"/>
          <p:cNvSpPr txBox="1">
            <a:spLocks noChangeArrowheads="1"/>
          </p:cNvSpPr>
          <p:nvPr/>
        </p:nvSpPr>
        <p:spPr bwMode="auto">
          <a:xfrm>
            <a:off x="427038" y="5775325"/>
            <a:ext cx="1935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Epididymis</a:t>
            </a:r>
            <a:endParaRPr lang="en-US" altLang="en-US" sz="2000"/>
          </a:p>
        </p:txBody>
      </p:sp>
      <p:sp>
        <p:nvSpPr>
          <p:cNvPr id="87066" name="Text Box 26"/>
          <p:cNvSpPr txBox="1">
            <a:spLocks noChangeArrowheads="1"/>
          </p:cNvSpPr>
          <p:nvPr/>
        </p:nvSpPr>
        <p:spPr bwMode="auto">
          <a:xfrm>
            <a:off x="2284413" y="5910263"/>
            <a:ext cx="1560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Scrotum</a:t>
            </a:r>
            <a:endParaRPr lang="en-US" altLang="en-US" sz="2000"/>
          </a:p>
        </p:txBody>
      </p:sp>
      <p:sp>
        <p:nvSpPr>
          <p:cNvPr id="87067" name="Text Box 27"/>
          <p:cNvSpPr txBox="1">
            <a:spLocks noChangeArrowheads="1"/>
          </p:cNvSpPr>
          <p:nvPr/>
        </p:nvSpPr>
        <p:spPr bwMode="auto">
          <a:xfrm>
            <a:off x="3862388" y="5994400"/>
            <a:ext cx="1258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t>Testicle</a:t>
            </a:r>
            <a:endParaRPr lang="en-US" altLang="en-US" sz="2000"/>
          </a:p>
        </p:txBody>
      </p:sp>
      <p:sp>
        <p:nvSpPr>
          <p:cNvPr id="87068" name="Text Box 28"/>
          <p:cNvSpPr txBox="1">
            <a:spLocks noChangeArrowheads="1"/>
          </p:cNvSpPr>
          <p:nvPr/>
        </p:nvSpPr>
        <p:spPr bwMode="auto">
          <a:xfrm>
            <a:off x="5421313" y="5886450"/>
            <a:ext cx="2274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Vas deferens</a:t>
            </a:r>
            <a:endParaRPr lang="en-US" altLang="en-US" sz="2000"/>
          </a:p>
        </p:txBody>
      </p:sp>
      <p:sp>
        <p:nvSpPr>
          <p:cNvPr id="87069" name="Text Box 29"/>
          <p:cNvSpPr txBox="1">
            <a:spLocks noChangeArrowheads="1"/>
          </p:cNvSpPr>
          <p:nvPr/>
        </p:nvSpPr>
        <p:spPr bwMode="auto">
          <a:xfrm>
            <a:off x="6299200" y="4783138"/>
            <a:ext cx="22748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Cowper’s Gland</a:t>
            </a:r>
            <a:endParaRPr lang="en-US" altLang="en-US" sz="2000"/>
          </a:p>
        </p:txBody>
      </p:sp>
      <p:sp>
        <p:nvSpPr>
          <p:cNvPr id="87070" name="Text Box 30"/>
          <p:cNvSpPr txBox="1">
            <a:spLocks noChangeArrowheads="1"/>
          </p:cNvSpPr>
          <p:nvPr/>
        </p:nvSpPr>
        <p:spPr bwMode="auto">
          <a:xfrm>
            <a:off x="6624638" y="3598863"/>
            <a:ext cx="2274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Prostate Gland</a:t>
            </a:r>
            <a:endParaRPr lang="en-US" altLang="en-US" sz="2000"/>
          </a:p>
        </p:txBody>
      </p:sp>
      <p:sp>
        <p:nvSpPr>
          <p:cNvPr id="87071" name="Text Box 31"/>
          <p:cNvSpPr txBox="1">
            <a:spLocks noChangeArrowheads="1"/>
          </p:cNvSpPr>
          <p:nvPr/>
        </p:nvSpPr>
        <p:spPr bwMode="auto">
          <a:xfrm>
            <a:off x="7023100" y="2498725"/>
            <a:ext cx="18430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Seminal Vesicle</a:t>
            </a:r>
            <a:endParaRPr lang="en-US" altLang="en-US" sz="2000"/>
          </a:p>
        </p:txBody>
      </p:sp>
      <p:sp>
        <p:nvSpPr>
          <p:cNvPr id="87072" name="Text Box 32"/>
          <p:cNvSpPr txBox="1">
            <a:spLocks noChangeArrowheads="1"/>
          </p:cNvSpPr>
          <p:nvPr/>
        </p:nvSpPr>
        <p:spPr bwMode="auto">
          <a:xfrm>
            <a:off x="7296150" y="1631950"/>
            <a:ext cx="147002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Rectum</a:t>
            </a:r>
            <a:endParaRPr lang="en-US" altLang="en-US" sz="2000"/>
          </a:p>
        </p:txBody>
      </p:sp>
      <p:sp>
        <p:nvSpPr>
          <p:cNvPr id="87073" name="Text Box 33"/>
          <p:cNvSpPr txBox="1">
            <a:spLocks noChangeArrowheads="1"/>
          </p:cNvSpPr>
          <p:nvPr/>
        </p:nvSpPr>
        <p:spPr bwMode="auto">
          <a:xfrm>
            <a:off x="7392988" y="674688"/>
            <a:ext cx="1473200"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Ureter</a:t>
            </a:r>
            <a:endParaRPr lang="en-US" altLang="en-US" sz="2000"/>
          </a:p>
        </p:txBody>
      </p:sp>
    </p:spTree>
    <p:extLst>
      <p:ext uri="{BB962C8B-B14F-4D97-AF65-F5344CB8AC3E}">
        <p14:creationId xmlns:p14="http://schemas.microsoft.com/office/powerpoint/2010/main" val="11920002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7"/>
                                        </p:tgtEl>
                                        <p:attrNameLst>
                                          <p:attrName>style.visibility</p:attrName>
                                        </p:attrNameLst>
                                      </p:cBhvr>
                                      <p:to>
                                        <p:strVal val="visible"/>
                                      </p:to>
                                    </p:set>
                                    <p:anim calcmode="lin" valueType="num">
                                      <p:cBhvr additive="base">
                                        <p:cTn id="7" dur="500" fill="hold"/>
                                        <p:tgtEl>
                                          <p:spTgt spid="87047"/>
                                        </p:tgtEl>
                                        <p:attrNameLst>
                                          <p:attrName>ppt_x</p:attrName>
                                        </p:attrNameLst>
                                      </p:cBhvr>
                                      <p:tavLst>
                                        <p:tav tm="0">
                                          <p:val>
                                            <p:strVal val="#ppt_x"/>
                                          </p:val>
                                        </p:tav>
                                        <p:tav tm="100000">
                                          <p:val>
                                            <p:strVal val="#ppt_x"/>
                                          </p:val>
                                        </p:tav>
                                      </p:tavLst>
                                    </p:anim>
                                    <p:anim calcmode="lin" valueType="num">
                                      <p:cBhvr additive="base">
                                        <p:cTn id="8" dur="500" fill="hold"/>
                                        <p:tgtEl>
                                          <p:spTgt spid="870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061"/>
                                        </p:tgtEl>
                                        <p:attrNameLst>
                                          <p:attrName>style.visibility</p:attrName>
                                        </p:attrNameLst>
                                      </p:cBhvr>
                                      <p:to>
                                        <p:strVal val="visible"/>
                                      </p:to>
                                    </p:set>
                                    <p:anim calcmode="lin" valueType="num">
                                      <p:cBhvr additive="base">
                                        <p:cTn id="13" dur="500" fill="hold"/>
                                        <p:tgtEl>
                                          <p:spTgt spid="87061"/>
                                        </p:tgtEl>
                                        <p:attrNameLst>
                                          <p:attrName>ppt_x</p:attrName>
                                        </p:attrNameLst>
                                      </p:cBhvr>
                                      <p:tavLst>
                                        <p:tav tm="0">
                                          <p:val>
                                            <p:strVal val="#ppt_x"/>
                                          </p:val>
                                        </p:tav>
                                        <p:tav tm="100000">
                                          <p:val>
                                            <p:strVal val="#ppt_x"/>
                                          </p:val>
                                        </p:tav>
                                      </p:tavLst>
                                    </p:anim>
                                    <p:anim calcmode="lin" valueType="num">
                                      <p:cBhvr additive="base">
                                        <p:cTn id="14" dur="500" fill="hold"/>
                                        <p:tgtEl>
                                          <p:spTgt spid="8706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7062"/>
                                        </p:tgtEl>
                                        <p:attrNameLst>
                                          <p:attrName>style.visibility</p:attrName>
                                        </p:attrNameLst>
                                      </p:cBhvr>
                                      <p:to>
                                        <p:strVal val="visible"/>
                                      </p:to>
                                    </p:set>
                                    <p:anim calcmode="lin" valueType="num">
                                      <p:cBhvr additive="base">
                                        <p:cTn id="19" dur="500" fill="hold"/>
                                        <p:tgtEl>
                                          <p:spTgt spid="87062"/>
                                        </p:tgtEl>
                                        <p:attrNameLst>
                                          <p:attrName>ppt_x</p:attrName>
                                        </p:attrNameLst>
                                      </p:cBhvr>
                                      <p:tavLst>
                                        <p:tav tm="0">
                                          <p:val>
                                            <p:strVal val="#ppt_x"/>
                                          </p:val>
                                        </p:tav>
                                        <p:tav tm="100000">
                                          <p:val>
                                            <p:strVal val="#ppt_x"/>
                                          </p:val>
                                        </p:tav>
                                      </p:tavLst>
                                    </p:anim>
                                    <p:anim calcmode="lin" valueType="num">
                                      <p:cBhvr additive="base">
                                        <p:cTn id="20" dur="500" fill="hold"/>
                                        <p:tgtEl>
                                          <p:spTgt spid="8706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7063"/>
                                        </p:tgtEl>
                                        <p:attrNameLst>
                                          <p:attrName>style.visibility</p:attrName>
                                        </p:attrNameLst>
                                      </p:cBhvr>
                                      <p:to>
                                        <p:strVal val="visible"/>
                                      </p:to>
                                    </p:set>
                                    <p:anim calcmode="lin" valueType="num">
                                      <p:cBhvr additive="base">
                                        <p:cTn id="25" dur="500" fill="hold"/>
                                        <p:tgtEl>
                                          <p:spTgt spid="87063"/>
                                        </p:tgtEl>
                                        <p:attrNameLst>
                                          <p:attrName>ppt_x</p:attrName>
                                        </p:attrNameLst>
                                      </p:cBhvr>
                                      <p:tavLst>
                                        <p:tav tm="0">
                                          <p:val>
                                            <p:strVal val="#ppt_x"/>
                                          </p:val>
                                        </p:tav>
                                        <p:tav tm="100000">
                                          <p:val>
                                            <p:strVal val="#ppt_x"/>
                                          </p:val>
                                        </p:tav>
                                      </p:tavLst>
                                    </p:anim>
                                    <p:anim calcmode="lin" valueType="num">
                                      <p:cBhvr additive="base">
                                        <p:cTn id="26" dur="500" fill="hold"/>
                                        <p:tgtEl>
                                          <p:spTgt spid="8706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7064"/>
                                        </p:tgtEl>
                                        <p:attrNameLst>
                                          <p:attrName>style.visibility</p:attrName>
                                        </p:attrNameLst>
                                      </p:cBhvr>
                                      <p:to>
                                        <p:strVal val="visible"/>
                                      </p:to>
                                    </p:set>
                                    <p:anim calcmode="lin" valueType="num">
                                      <p:cBhvr additive="base">
                                        <p:cTn id="31" dur="500" fill="hold"/>
                                        <p:tgtEl>
                                          <p:spTgt spid="87064"/>
                                        </p:tgtEl>
                                        <p:attrNameLst>
                                          <p:attrName>ppt_x</p:attrName>
                                        </p:attrNameLst>
                                      </p:cBhvr>
                                      <p:tavLst>
                                        <p:tav tm="0">
                                          <p:val>
                                            <p:strVal val="#ppt_x"/>
                                          </p:val>
                                        </p:tav>
                                        <p:tav tm="100000">
                                          <p:val>
                                            <p:strVal val="#ppt_x"/>
                                          </p:val>
                                        </p:tav>
                                      </p:tavLst>
                                    </p:anim>
                                    <p:anim calcmode="lin" valueType="num">
                                      <p:cBhvr additive="base">
                                        <p:cTn id="32" dur="500" fill="hold"/>
                                        <p:tgtEl>
                                          <p:spTgt spid="8706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7065"/>
                                        </p:tgtEl>
                                        <p:attrNameLst>
                                          <p:attrName>style.visibility</p:attrName>
                                        </p:attrNameLst>
                                      </p:cBhvr>
                                      <p:to>
                                        <p:strVal val="visible"/>
                                      </p:to>
                                    </p:set>
                                    <p:anim calcmode="lin" valueType="num">
                                      <p:cBhvr additive="base">
                                        <p:cTn id="37" dur="500" fill="hold"/>
                                        <p:tgtEl>
                                          <p:spTgt spid="87065"/>
                                        </p:tgtEl>
                                        <p:attrNameLst>
                                          <p:attrName>ppt_x</p:attrName>
                                        </p:attrNameLst>
                                      </p:cBhvr>
                                      <p:tavLst>
                                        <p:tav tm="0">
                                          <p:val>
                                            <p:strVal val="#ppt_x"/>
                                          </p:val>
                                        </p:tav>
                                        <p:tav tm="100000">
                                          <p:val>
                                            <p:strVal val="#ppt_x"/>
                                          </p:val>
                                        </p:tav>
                                      </p:tavLst>
                                    </p:anim>
                                    <p:anim calcmode="lin" valueType="num">
                                      <p:cBhvr additive="base">
                                        <p:cTn id="38" dur="500" fill="hold"/>
                                        <p:tgtEl>
                                          <p:spTgt spid="8706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7066"/>
                                        </p:tgtEl>
                                        <p:attrNameLst>
                                          <p:attrName>style.visibility</p:attrName>
                                        </p:attrNameLst>
                                      </p:cBhvr>
                                      <p:to>
                                        <p:strVal val="visible"/>
                                      </p:to>
                                    </p:set>
                                    <p:anim calcmode="lin" valueType="num">
                                      <p:cBhvr additive="base">
                                        <p:cTn id="43" dur="500" fill="hold"/>
                                        <p:tgtEl>
                                          <p:spTgt spid="87066"/>
                                        </p:tgtEl>
                                        <p:attrNameLst>
                                          <p:attrName>ppt_x</p:attrName>
                                        </p:attrNameLst>
                                      </p:cBhvr>
                                      <p:tavLst>
                                        <p:tav tm="0">
                                          <p:val>
                                            <p:strVal val="#ppt_x"/>
                                          </p:val>
                                        </p:tav>
                                        <p:tav tm="100000">
                                          <p:val>
                                            <p:strVal val="#ppt_x"/>
                                          </p:val>
                                        </p:tav>
                                      </p:tavLst>
                                    </p:anim>
                                    <p:anim calcmode="lin" valueType="num">
                                      <p:cBhvr additive="base">
                                        <p:cTn id="44" dur="500" fill="hold"/>
                                        <p:tgtEl>
                                          <p:spTgt spid="8706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7067"/>
                                        </p:tgtEl>
                                        <p:attrNameLst>
                                          <p:attrName>style.visibility</p:attrName>
                                        </p:attrNameLst>
                                      </p:cBhvr>
                                      <p:to>
                                        <p:strVal val="visible"/>
                                      </p:to>
                                    </p:set>
                                    <p:anim calcmode="lin" valueType="num">
                                      <p:cBhvr additive="base">
                                        <p:cTn id="49" dur="500" fill="hold"/>
                                        <p:tgtEl>
                                          <p:spTgt spid="87067"/>
                                        </p:tgtEl>
                                        <p:attrNameLst>
                                          <p:attrName>ppt_x</p:attrName>
                                        </p:attrNameLst>
                                      </p:cBhvr>
                                      <p:tavLst>
                                        <p:tav tm="0">
                                          <p:val>
                                            <p:strVal val="#ppt_x"/>
                                          </p:val>
                                        </p:tav>
                                        <p:tav tm="100000">
                                          <p:val>
                                            <p:strVal val="#ppt_x"/>
                                          </p:val>
                                        </p:tav>
                                      </p:tavLst>
                                    </p:anim>
                                    <p:anim calcmode="lin" valueType="num">
                                      <p:cBhvr additive="base">
                                        <p:cTn id="50" dur="500" fill="hold"/>
                                        <p:tgtEl>
                                          <p:spTgt spid="8706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7068"/>
                                        </p:tgtEl>
                                        <p:attrNameLst>
                                          <p:attrName>style.visibility</p:attrName>
                                        </p:attrNameLst>
                                      </p:cBhvr>
                                      <p:to>
                                        <p:strVal val="visible"/>
                                      </p:to>
                                    </p:set>
                                    <p:anim calcmode="lin" valueType="num">
                                      <p:cBhvr additive="base">
                                        <p:cTn id="55" dur="500" fill="hold"/>
                                        <p:tgtEl>
                                          <p:spTgt spid="87068"/>
                                        </p:tgtEl>
                                        <p:attrNameLst>
                                          <p:attrName>ppt_x</p:attrName>
                                        </p:attrNameLst>
                                      </p:cBhvr>
                                      <p:tavLst>
                                        <p:tav tm="0">
                                          <p:val>
                                            <p:strVal val="#ppt_x"/>
                                          </p:val>
                                        </p:tav>
                                        <p:tav tm="100000">
                                          <p:val>
                                            <p:strVal val="#ppt_x"/>
                                          </p:val>
                                        </p:tav>
                                      </p:tavLst>
                                    </p:anim>
                                    <p:anim calcmode="lin" valueType="num">
                                      <p:cBhvr additive="base">
                                        <p:cTn id="56" dur="500" fill="hold"/>
                                        <p:tgtEl>
                                          <p:spTgt spid="87068"/>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7069"/>
                                        </p:tgtEl>
                                        <p:attrNameLst>
                                          <p:attrName>style.visibility</p:attrName>
                                        </p:attrNameLst>
                                      </p:cBhvr>
                                      <p:to>
                                        <p:strVal val="visible"/>
                                      </p:to>
                                    </p:set>
                                    <p:anim calcmode="lin" valueType="num">
                                      <p:cBhvr additive="base">
                                        <p:cTn id="61" dur="500" fill="hold"/>
                                        <p:tgtEl>
                                          <p:spTgt spid="87069"/>
                                        </p:tgtEl>
                                        <p:attrNameLst>
                                          <p:attrName>ppt_x</p:attrName>
                                        </p:attrNameLst>
                                      </p:cBhvr>
                                      <p:tavLst>
                                        <p:tav tm="0">
                                          <p:val>
                                            <p:strVal val="#ppt_x"/>
                                          </p:val>
                                        </p:tav>
                                        <p:tav tm="100000">
                                          <p:val>
                                            <p:strVal val="#ppt_x"/>
                                          </p:val>
                                        </p:tav>
                                      </p:tavLst>
                                    </p:anim>
                                    <p:anim calcmode="lin" valueType="num">
                                      <p:cBhvr additive="base">
                                        <p:cTn id="62" dur="500" fill="hold"/>
                                        <p:tgtEl>
                                          <p:spTgt spid="87069"/>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7070"/>
                                        </p:tgtEl>
                                        <p:attrNameLst>
                                          <p:attrName>style.visibility</p:attrName>
                                        </p:attrNameLst>
                                      </p:cBhvr>
                                      <p:to>
                                        <p:strVal val="visible"/>
                                      </p:to>
                                    </p:set>
                                    <p:anim calcmode="lin" valueType="num">
                                      <p:cBhvr additive="base">
                                        <p:cTn id="67" dur="500" fill="hold"/>
                                        <p:tgtEl>
                                          <p:spTgt spid="87070"/>
                                        </p:tgtEl>
                                        <p:attrNameLst>
                                          <p:attrName>ppt_x</p:attrName>
                                        </p:attrNameLst>
                                      </p:cBhvr>
                                      <p:tavLst>
                                        <p:tav tm="0">
                                          <p:val>
                                            <p:strVal val="#ppt_x"/>
                                          </p:val>
                                        </p:tav>
                                        <p:tav tm="100000">
                                          <p:val>
                                            <p:strVal val="#ppt_x"/>
                                          </p:val>
                                        </p:tav>
                                      </p:tavLst>
                                    </p:anim>
                                    <p:anim calcmode="lin" valueType="num">
                                      <p:cBhvr additive="base">
                                        <p:cTn id="68" dur="500" fill="hold"/>
                                        <p:tgtEl>
                                          <p:spTgt spid="87070"/>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7071"/>
                                        </p:tgtEl>
                                        <p:attrNameLst>
                                          <p:attrName>style.visibility</p:attrName>
                                        </p:attrNameLst>
                                      </p:cBhvr>
                                      <p:to>
                                        <p:strVal val="visible"/>
                                      </p:to>
                                    </p:set>
                                    <p:anim calcmode="lin" valueType="num">
                                      <p:cBhvr additive="base">
                                        <p:cTn id="73" dur="500" fill="hold"/>
                                        <p:tgtEl>
                                          <p:spTgt spid="87071"/>
                                        </p:tgtEl>
                                        <p:attrNameLst>
                                          <p:attrName>ppt_x</p:attrName>
                                        </p:attrNameLst>
                                      </p:cBhvr>
                                      <p:tavLst>
                                        <p:tav tm="0">
                                          <p:val>
                                            <p:strVal val="#ppt_x"/>
                                          </p:val>
                                        </p:tav>
                                        <p:tav tm="100000">
                                          <p:val>
                                            <p:strVal val="#ppt_x"/>
                                          </p:val>
                                        </p:tav>
                                      </p:tavLst>
                                    </p:anim>
                                    <p:anim calcmode="lin" valueType="num">
                                      <p:cBhvr additive="base">
                                        <p:cTn id="74" dur="500" fill="hold"/>
                                        <p:tgtEl>
                                          <p:spTgt spid="87071"/>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7072"/>
                                        </p:tgtEl>
                                        <p:attrNameLst>
                                          <p:attrName>style.visibility</p:attrName>
                                        </p:attrNameLst>
                                      </p:cBhvr>
                                      <p:to>
                                        <p:strVal val="visible"/>
                                      </p:to>
                                    </p:set>
                                    <p:anim calcmode="lin" valueType="num">
                                      <p:cBhvr additive="base">
                                        <p:cTn id="79" dur="500" fill="hold"/>
                                        <p:tgtEl>
                                          <p:spTgt spid="87072"/>
                                        </p:tgtEl>
                                        <p:attrNameLst>
                                          <p:attrName>ppt_x</p:attrName>
                                        </p:attrNameLst>
                                      </p:cBhvr>
                                      <p:tavLst>
                                        <p:tav tm="0">
                                          <p:val>
                                            <p:strVal val="#ppt_x"/>
                                          </p:val>
                                        </p:tav>
                                        <p:tav tm="100000">
                                          <p:val>
                                            <p:strVal val="#ppt_x"/>
                                          </p:val>
                                        </p:tav>
                                      </p:tavLst>
                                    </p:anim>
                                    <p:anim calcmode="lin" valueType="num">
                                      <p:cBhvr additive="base">
                                        <p:cTn id="80" dur="500" fill="hold"/>
                                        <p:tgtEl>
                                          <p:spTgt spid="87072"/>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7073"/>
                                        </p:tgtEl>
                                        <p:attrNameLst>
                                          <p:attrName>style.visibility</p:attrName>
                                        </p:attrNameLst>
                                      </p:cBhvr>
                                      <p:to>
                                        <p:strVal val="visible"/>
                                      </p:to>
                                    </p:set>
                                    <p:anim calcmode="lin" valueType="num">
                                      <p:cBhvr additive="base">
                                        <p:cTn id="85" dur="500" fill="hold"/>
                                        <p:tgtEl>
                                          <p:spTgt spid="87073"/>
                                        </p:tgtEl>
                                        <p:attrNameLst>
                                          <p:attrName>ppt_x</p:attrName>
                                        </p:attrNameLst>
                                      </p:cBhvr>
                                      <p:tavLst>
                                        <p:tav tm="0">
                                          <p:val>
                                            <p:strVal val="#ppt_x"/>
                                          </p:val>
                                        </p:tav>
                                        <p:tav tm="100000">
                                          <p:val>
                                            <p:strVal val="#ppt_x"/>
                                          </p:val>
                                        </p:tav>
                                      </p:tavLst>
                                    </p:anim>
                                    <p:anim calcmode="lin" valueType="num">
                                      <p:cBhvr additive="base">
                                        <p:cTn id="86" dur="500" fill="hold"/>
                                        <p:tgtEl>
                                          <p:spTgt spid="870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p:bldP spid="87061" grpId="0"/>
      <p:bldP spid="87062" grpId="0"/>
      <p:bldP spid="87063" grpId="0"/>
      <p:bldP spid="87064" grpId="0"/>
      <p:bldP spid="87065" grpId="0"/>
      <p:bldP spid="87066" grpId="0"/>
      <p:bldP spid="87067" grpId="0"/>
      <p:bldP spid="87068" grpId="0"/>
      <p:bldP spid="87069" grpId="0"/>
      <p:bldP spid="87070" grpId="0"/>
      <p:bldP spid="87071" grpId="0"/>
      <p:bldP spid="87072" grpId="0"/>
      <p:bldP spid="8707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ign_danger_l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xfrm>
            <a:off x="609600" y="476672"/>
            <a:ext cx="8229600" cy="1143000"/>
          </a:xfrm>
        </p:spPr>
        <p:txBody>
          <a:bodyPr/>
          <a:lstStyle/>
          <a:p>
            <a:pPr algn="ctr" eaLnBrk="1" hangingPunct="1"/>
            <a:r>
              <a:rPr lang="en-US" sz="8000" b="1" dirty="0" smtClean="0">
                <a:latin typeface="Arial Rounded MT Bold" pitchFamily="34" charset="0"/>
              </a:rPr>
              <a:t>HIV/AIDS</a:t>
            </a:r>
          </a:p>
        </p:txBody>
      </p:sp>
      <p:graphicFrame>
        <p:nvGraphicFramePr>
          <p:cNvPr id="2" name="Table 1"/>
          <p:cNvGraphicFramePr>
            <a:graphicFrameLocks noGrp="1"/>
          </p:cNvGraphicFramePr>
          <p:nvPr>
            <p:extLst>
              <p:ext uri="{D42A27DB-BD31-4B8C-83A1-F6EECF244321}">
                <p14:modId xmlns:p14="http://schemas.microsoft.com/office/powerpoint/2010/main" val="3397406575"/>
              </p:ext>
            </p:extLst>
          </p:nvPr>
        </p:nvGraphicFramePr>
        <p:xfrm>
          <a:off x="0" y="1935190"/>
          <a:ext cx="9144000" cy="4632074"/>
        </p:xfrm>
        <a:graphic>
          <a:graphicData uri="http://schemas.openxmlformats.org/drawingml/2006/table">
            <a:tbl>
              <a:tblPr firstRow="1" bandRow="1">
                <a:tableStyleId>{8EC20E35-A176-4012-BC5E-935CFFF8708E}</a:tableStyleId>
              </a:tblPr>
              <a:tblGrid>
                <a:gridCol w="1547664"/>
                <a:gridCol w="7596336"/>
              </a:tblGrid>
              <a:tr h="622959">
                <a:tc>
                  <a:txBody>
                    <a:bodyPr/>
                    <a:lstStyle/>
                    <a:p>
                      <a:r>
                        <a:rPr lang="en-US" sz="1800" dirty="0" smtClean="0"/>
                        <a:t>Definition:</a:t>
                      </a:r>
                      <a:endParaRPr lang="en-US" sz="1800" dirty="0"/>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r>
                        <a:rPr lang="en-US" sz="1800" dirty="0" smtClean="0"/>
                        <a:t>A severe virus</a:t>
                      </a:r>
                      <a:r>
                        <a:rPr lang="en-US" sz="1800" baseline="0" dirty="0" smtClean="0"/>
                        <a:t> that destroys your immune system </a:t>
                      </a:r>
                    </a:p>
                    <a:p>
                      <a:r>
                        <a:rPr lang="en-US" sz="1800" baseline="0" dirty="0" smtClean="0"/>
                        <a:t>(Acquired </a:t>
                      </a:r>
                      <a:r>
                        <a:rPr lang="en-US" sz="1800" baseline="0" dirty="0" err="1" smtClean="0"/>
                        <a:t>Immuno</a:t>
                      </a:r>
                      <a:r>
                        <a:rPr lang="en-US" sz="1800" baseline="0" dirty="0" smtClean="0"/>
                        <a:t> Deficiency Syndrome)</a:t>
                      </a:r>
                      <a:endParaRPr lang="en-US" sz="1800" dirty="0"/>
                    </a:p>
                  </a:txBody>
                  <a:tcPr anchor="ctr">
                    <a:lnL>
                      <a:noFill/>
                    </a:lnL>
                    <a:lnR>
                      <a:noFill/>
                    </a:lnR>
                    <a:lnT w="25400" cmpd="sng">
                      <a:noFill/>
                    </a:lnT>
                    <a:lnB w="25400" cmpd="sng">
                      <a:noFill/>
                    </a:lnB>
                    <a:lnTlToBr w="12700" cmpd="sng">
                      <a:noFill/>
                      <a:prstDash val="solid"/>
                    </a:lnTlToBr>
                    <a:lnBlToTr w="12700" cmpd="sng">
                      <a:noFill/>
                      <a:prstDash val="solid"/>
                    </a:lnBlToTr>
                  </a:tcPr>
                </a:tc>
              </a:tr>
              <a:tr h="368032">
                <a:tc>
                  <a:txBody>
                    <a:bodyPr/>
                    <a:lstStyle/>
                    <a:p>
                      <a:r>
                        <a:rPr lang="en-US" sz="1800" b="1" dirty="0" smtClean="0"/>
                        <a:t>Type:</a:t>
                      </a:r>
                      <a:endParaRPr lang="en-US" sz="1800" b="1" dirty="0"/>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sng" dirty="0" smtClean="0">
                          <a:solidFill>
                            <a:schemeClr val="tx1"/>
                          </a:solidFill>
                        </a:rPr>
                        <a:t>Viral</a:t>
                      </a:r>
                    </a:p>
                  </a:txBody>
                  <a:tcPr anchor="ctr">
                    <a:lnL>
                      <a:noFill/>
                    </a:lnL>
                    <a:lnR>
                      <a:noFill/>
                    </a:lnR>
                    <a:lnT w="25400" cmpd="sng">
                      <a:noFill/>
                    </a:lnT>
                    <a:lnB>
                      <a:noFill/>
                    </a:lnB>
                    <a:lnTlToBr w="12700" cmpd="sng">
                      <a:noFill/>
                      <a:prstDash val="solid"/>
                    </a:lnTlToBr>
                    <a:lnBlToTr w="12700" cmpd="sng">
                      <a:noFill/>
                      <a:prstDash val="solid"/>
                    </a:lnBlToTr>
                  </a:tcPr>
                </a:tc>
              </a:tr>
              <a:tr h="1038264">
                <a:tc>
                  <a:txBody>
                    <a:bodyPr/>
                    <a:lstStyle/>
                    <a:p>
                      <a:r>
                        <a:rPr lang="en-US" sz="1800" b="1" dirty="0" smtClean="0"/>
                        <a:t>Cause:</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through direct contact of </a:t>
                      </a:r>
                      <a:r>
                        <a:rPr lang="en-US" sz="1800" dirty="0" smtClean="0"/>
                        <a:t>infected</a:t>
                      </a:r>
                      <a:r>
                        <a:rPr lang="en-US" sz="1800" baseline="0" dirty="0" smtClean="0"/>
                        <a:t> by</a:t>
                      </a:r>
                      <a:r>
                        <a:rPr lang="en-US" sz="1800" u="none" dirty="0" smtClean="0">
                          <a:solidFill>
                            <a:schemeClr val="tx1"/>
                          </a:solidFill>
                        </a:rPr>
                        <a:t> </a:t>
                      </a:r>
                      <a:r>
                        <a:rPr lang="en-US" sz="1800" u="none" dirty="0" smtClean="0">
                          <a:solidFill>
                            <a:schemeClr val="tx1"/>
                          </a:solidFill>
                        </a:rPr>
                        <a:t>anal, vaginal or oral sex, blood transfusion, contaminated hypodermic needles, exchange between mother and baby during pregnancy, childbirth, or breastfeeding, or other exposure to one of the above bodily fluids.</a:t>
                      </a:r>
                    </a:p>
                  </a:txBody>
                  <a:tcPr anchor="ctr">
                    <a:lnL>
                      <a:noFill/>
                    </a:lnL>
                    <a:lnR>
                      <a:noFill/>
                    </a:lnR>
                    <a:lnT>
                      <a:noFill/>
                    </a:lnT>
                    <a:lnB>
                      <a:noFill/>
                    </a:lnB>
                    <a:lnTlToBr w="12700" cmpd="sng">
                      <a:noFill/>
                      <a:prstDash val="solid"/>
                    </a:lnTlToBr>
                    <a:lnBlToTr w="12700" cmpd="sng">
                      <a:noFill/>
                      <a:prstDash val="solid"/>
                    </a:lnBlToTr>
                  </a:tcPr>
                </a:tc>
              </a:tr>
              <a:tr h="715042">
                <a:tc>
                  <a:txBody>
                    <a:bodyPr/>
                    <a:lstStyle/>
                    <a:p>
                      <a:r>
                        <a:rPr lang="en-US" sz="1800" b="1" dirty="0" smtClean="0"/>
                        <a:t>First</a:t>
                      </a:r>
                      <a:r>
                        <a:rPr lang="en-US" sz="1800" b="1" baseline="0" dirty="0" smtClean="0"/>
                        <a:t> Symptoms:</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NONE! HIV virus stays hidden</a:t>
                      </a:r>
                      <a:r>
                        <a:rPr lang="en-US" sz="1800" baseline="0" dirty="0" smtClean="0"/>
                        <a:t> on average for 10 years, so even if a teen contracts the virus, it may not show up for YEARS!</a:t>
                      </a:r>
                      <a:endParaRPr lang="en-US" sz="1800" dirty="0"/>
                    </a:p>
                  </a:txBody>
                  <a:tcPr anchor="ctr">
                    <a:lnL>
                      <a:noFill/>
                    </a:lnL>
                    <a:lnR>
                      <a:noFill/>
                    </a:lnR>
                    <a:lnT>
                      <a:noFill/>
                    </a:lnT>
                    <a:lnB>
                      <a:noFill/>
                    </a:lnB>
                    <a:lnTlToBr w="12700" cmpd="sng">
                      <a:noFill/>
                      <a:prstDash val="solid"/>
                    </a:lnTlToBr>
                    <a:lnBlToTr w="12700" cmpd="sng">
                      <a:noFill/>
                      <a:prstDash val="solid"/>
                    </a:lnBlToTr>
                  </a:tcPr>
                </a:tc>
              </a:tr>
              <a:tr h="648072">
                <a:tc>
                  <a:txBody>
                    <a:bodyPr/>
                    <a:lstStyle/>
                    <a:p>
                      <a:r>
                        <a:rPr lang="en-US" sz="1800" b="1" dirty="0" smtClean="0"/>
                        <a:t>Later Symptoms:</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Infection: fevers, sweats, swollen glands, chills, weakness, and hair loss</a:t>
                      </a:r>
                      <a:endParaRPr lang="en-US" sz="1800" dirty="0"/>
                    </a:p>
                  </a:txBody>
                  <a:tcPr anchor="ctr">
                    <a:lnL>
                      <a:noFill/>
                    </a:lnL>
                    <a:lnR>
                      <a:noFill/>
                    </a:lnR>
                    <a:lnT>
                      <a:noFill/>
                    </a:lnT>
                    <a:lnB>
                      <a:noFill/>
                    </a:lnB>
                    <a:lnTlToBr w="12700" cmpd="sng">
                      <a:noFill/>
                      <a:prstDash val="solid"/>
                    </a:lnTlToBr>
                    <a:lnBlToTr w="12700" cmpd="sng">
                      <a:noFill/>
                      <a:prstDash val="solid"/>
                    </a:lnBlToTr>
                  </a:tcPr>
                </a:tc>
              </a:tr>
              <a:tr h="432048">
                <a:tc>
                  <a:txBody>
                    <a:bodyPr/>
                    <a:lstStyle/>
                    <a:p>
                      <a:r>
                        <a:rPr lang="en-US" sz="1800" b="1" dirty="0" smtClean="0"/>
                        <a:t>Treatment:</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There is NO KNOWN CURE!</a:t>
                      </a:r>
                      <a:endParaRPr lang="en-US" sz="1800" dirty="0"/>
                    </a:p>
                  </a:txBody>
                  <a:tcPr anchor="ctr">
                    <a:lnL>
                      <a:noFill/>
                    </a:lnL>
                    <a:lnR>
                      <a:noFill/>
                    </a:lnR>
                    <a:lnT>
                      <a:noFill/>
                    </a:lnT>
                    <a:lnB>
                      <a:noFill/>
                    </a:lnB>
                    <a:lnTlToBr w="12700" cmpd="sng">
                      <a:noFill/>
                      <a:prstDash val="solid"/>
                    </a:lnTlToBr>
                    <a:lnBlToTr w="12700" cmpd="sng">
                      <a:noFill/>
                      <a:prstDash val="solid"/>
                    </a:lnBlToTr>
                  </a:tcPr>
                </a:tc>
              </a:tr>
              <a:tr h="432048">
                <a:tc>
                  <a:txBody>
                    <a:bodyPr/>
                    <a:lstStyle/>
                    <a:p>
                      <a:r>
                        <a:rPr lang="en-US" sz="1800" b="1" dirty="0" smtClean="0"/>
                        <a:t>If left untreated:</a:t>
                      </a:r>
                      <a:endParaRPr lang="en-US" sz="1800" b="1" dirty="0"/>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r>
                        <a:rPr lang="en-US" sz="1800" b="1" u="sng" dirty="0" smtClean="0"/>
                        <a:t>DEATH</a:t>
                      </a:r>
                      <a:endParaRPr lang="en-US" sz="1800" b="1" u="sng" dirty="0"/>
                    </a:p>
                  </a:txBody>
                  <a:tcPr anchor="ctr">
                    <a:lnL>
                      <a:noFill/>
                    </a:lnL>
                    <a:lnR>
                      <a:noFill/>
                    </a:lnR>
                    <a:lnT>
                      <a:noFill/>
                    </a:lnT>
                    <a:lnB w="254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727071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ign_danger_l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xfrm>
            <a:off x="609600" y="485800"/>
            <a:ext cx="8229600" cy="1143000"/>
          </a:xfrm>
        </p:spPr>
        <p:txBody>
          <a:bodyPr/>
          <a:lstStyle/>
          <a:p>
            <a:pPr algn="ctr" eaLnBrk="1" hangingPunct="1"/>
            <a:r>
              <a:rPr lang="en-US" sz="8000" b="1" dirty="0" smtClean="0">
                <a:latin typeface="Arial Rounded MT Bold" pitchFamily="34" charset="0"/>
              </a:rPr>
              <a:t>Genital Herpes</a:t>
            </a:r>
          </a:p>
        </p:txBody>
      </p:sp>
      <p:graphicFrame>
        <p:nvGraphicFramePr>
          <p:cNvPr id="2" name="Table 1"/>
          <p:cNvGraphicFramePr>
            <a:graphicFrameLocks noGrp="1"/>
          </p:cNvGraphicFramePr>
          <p:nvPr>
            <p:extLst>
              <p:ext uri="{D42A27DB-BD31-4B8C-83A1-F6EECF244321}">
                <p14:modId xmlns:p14="http://schemas.microsoft.com/office/powerpoint/2010/main" val="624460408"/>
              </p:ext>
            </p:extLst>
          </p:nvPr>
        </p:nvGraphicFramePr>
        <p:xfrm>
          <a:off x="0" y="1920200"/>
          <a:ext cx="9144000" cy="4821168"/>
        </p:xfrm>
        <a:graphic>
          <a:graphicData uri="http://schemas.openxmlformats.org/drawingml/2006/table">
            <a:tbl>
              <a:tblPr firstRow="1" bandRow="1">
                <a:tableStyleId>{8EC20E35-A176-4012-BC5E-935CFFF8708E}</a:tableStyleId>
              </a:tblPr>
              <a:tblGrid>
                <a:gridCol w="1619672"/>
                <a:gridCol w="7524328"/>
              </a:tblGrid>
              <a:tr h="432048">
                <a:tc>
                  <a:txBody>
                    <a:bodyPr/>
                    <a:lstStyle/>
                    <a:p>
                      <a:r>
                        <a:rPr lang="en-US" sz="1800" b="1" dirty="0" smtClean="0"/>
                        <a:t>Definition:</a:t>
                      </a:r>
                      <a:endParaRPr lang="en-US" sz="1800" b="1" dirty="0"/>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r>
                        <a:rPr lang="en-US" sz="1800" dirty="0" smtClean="0"/>
                        <a:t>a viral infection characterized by outbreaks of painful sores on the genitals</a:t>
                      </a:r>
                      <a:endParaRPr lang="en-US" sz="1800" dirty="0"/>
                    </a:p>
                  </a:txBody>
                  <a:tcPr anchor="ctr">
                    <a:lnL>
                      <a:noFill/>
                    </a:lnL>
                    <a:lnR>
                      <a:noFill/>
                    </a:lnR>
                    <a:lnT w="25400" cmpd="sng">
                      <a:noFill/>
                    </a:lnT>
                    <a:lnB w="25400" cmpd="sng">
                      <a:noFill/>
                    </a:lnB>
                    <a:lnTlToBr w="12700" cmpd="sng">
                      <a:noFill/>
                      <a:prstDash val="solid"/>
                    </a:lnTlToBr>
                    <a:lnBlToTr w="12700" cmpd="sng">
                      <a:noFill/>
                      <a:prstDash val="solid"/>
                    </a:lnBlToTr>
                  </a:tcPr>
                </a:tc>
              </a:tr>
              <a:tr h="348265">
                <a:tc>
                  <a:txBody>
                    <a:bodyPr/>
                    <a:lstStyle/>
                    <a:p>
                      <a:r>
                        <a:rPr lang="en-US" sz="1800" b="1" dirty="0" smtClean="0"/>
                        <a:t>Type:</a:t>
                      </a:r>
                      <a:endParaRPr lang="en-US" sz="1800" b="1" dirty="0"/>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r>
                        <a:rPr lang="en-US" sz="1800" b="1" u="sng" dirty="0" smtClean="0"/>
                        <a:t>Viral</a:t>
                      </a:r>
                      <a:endParaRPr lang="en-US" sz="1800" b="1" u="sng" dirty="0"/>
                    </a:p>
                  </a:txBody>
                  <a:tcPr anchor="ctr">
                    <a:lnL>
                      <a:noFill/>
                    </a:lnL>
                    <a:lnR>
                      <a:noFill/>
                    </a:lnR>
                    <a:lnT w="25400" cmpd="sng">
                      <a:noFill/>
                    </a:lnT>
                    <a:lnB>
                      <a:noFill/>
                    </a:lnB>
                    <a:lnTlToBr w="12700" cmpd="sng">
                      <a:noFill/>
                      <a:prstDash val="solid"/>
                    </a:lnTlToBr>
                    <a:lnBlToTr w="12700" cmpd="sng">
                      <a:noFill/>
                      <a:prstDash val="solid"/>
                    </a:lnBlToTr>
                  </a:tcPr>
                </a:tc>
              </a:tr>
              <a:tr h="570344">
                <a:tc>
                  <a:txBody>
                    <a:bodyPr/>
                    <a:lstStyle/>
                    <a:p>
                      <a:r>
                        <a:rPr lang="en-US" sz="1800" b="1" dirty="0" smtClean="0"/>
                        <a:t>Cause:</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Spread during contact with an infected person who is secreting the virus in fluids from lesions or mucous membranes.</a:t>
                      </a:r>
                      <a:endParaRPr lang="en-US" sz="1800" dirty="0"/>
                    </a:p>
                  </a:txBody>
                  <a:tcPr anchor="ctr">
                    <a:lnL>
                      <a:noFill/>
                    </a:lnL>
                    <a:lnR>
                      <a:noFill/>
                    </a:lnR>
                    <a:lnT>
                      <a:noFill/>
                    </a:lnT>
                    <a:lnB>
                      <a:noFill/>
                    </a:lnB>
                    <a:lnTlToBr w="12700" cmpd="sng">
                      <a:noFill/>
                      <a:prstDash val="solid"/>
                    </a:lnTlToBr>
                    <a:lnBlToTr w="12700" cmpd="sng">
                      <a:noFill/>
                      <a:prstDash val="solid"/>
                    </a:lnBlToTr>
                  </a:tcPr>
                </a:tc>
              </a:tr>
              <a:tr h="434320">
                <a:tc>
                  <a:txBody>
                    <a:bodyPr/>
                    <a:lstStyle/>
                    <a:p>
                      <a:r>
                        <a:rPr lang="en-US" sz="1800" b="1" dirty="0" smtClean="0"/>
                        <a:t>First</a:t>
                      </a:r>
                      <a:r>
                        <a:rPr lang="en-US" sz="1800" b="1" baseline="0" dirty="0" smtClean="0"/>
                        <a:t> Symptoms:</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NONE! Most people with genital herpes have no symptoms.</a:t>
                      </a:r>
                      <a:endParaRPr lang="en-US" sz="1800" dirty="0"/>
                    </a:p>
                  </a:txBody>
                  <a:tcPr anchor="ctr">
                    <a:lnL>
                      <a:noFill/>
                    </a:lnL>
                    <a:lnR>
                      <a:noFill/>
                    </a:lnR>
                    <a:lnT>
                      <a:noFill/>
                    </a:lnT>
                    <a:lnB>
                      <a:noFill/>
                    </a:lnB>
                    <a:lnTlToBr w="12700" cmpd="sng">
                      <a:noFill/>
                      <a:prstDash val="solid"/>
                    </a:lnTlToBr>
                    <a:lnBlToTr w="12700" cmpd="sng">
                      <a:noFill/>
                      <a:prstDash val="solid"/>
                    </a:lnBlToTr>
                  </a:tcPr>
                </a:tc>
              </a:tr>
              <a:tr h="442312">
                <a:tc>
                  <a:txBody>
                    <a:bodyPr/>
                    <a:lstStyle/>
                    <a:p>
                      <a:r>
                        <a:rPr lang="en-US" sz="1800" b="1" dirty="0" smtClean="0"/>
                        <a:t>Later Symptoms:</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800" b="1" dirty="0" smtClean="0"/>
                        <a:t>cluster of blister-like lesions in the genital area</a:t>
                      </a:r>
                      <a:r>
                        <a:rPr lang="en-US" sz="1800" dirty="0" smtClean="0"/>
                        <a:t> (head of penis, labia, anus, cervix) which spread and merge, break and crust over within 4 to 15 days. The fluid from these itching, painful sores is highly infectious.</a:t>
                      </a:r>
                      <a:endParaRPr lang="en-US" sz="1800" dirty="0"/>
                    </a:p>
                  </a:txBody>
                  <a:tcPr anchor="ctr">
                    <a:lnL>
                      <a:noFill/>
                    </a:lnL>
                    <a:lnR>
                      <a:noFill/>
                    </a:lnR>
                    <a:lnT>
                      <a:noFill/>
                    </a:lnT>
                    <a:lnB>
                      <a:noFill/>
                    </a:lnB>
                    <a:lnTlToBr w="12700" cmpd="sng">
                      <a:noFill/>
                      <a:prstDash val="solid"/>
                    </a:lnTlToBr>
                    <a:lnBlToTr w="12700" cmpd="sng">
                      <a:noFill/>
                      <a:prstDash val="solid"/>
                    </a:lnBlToTr>
                  </a:tcPr>
                </a:tc>
              </a:tr>
              <a:tr h="752048">
                <a:tc>
                  <a:txBody>
                    <a:bodyPr/>
                    <a:lstStyle/>
                    <a:p>
                      <a:r>
                        <a:rPr lang="en-US" sz="1800" b="1" dirty="0" smtClean="0"/>
                        <a:t>Treatment:</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Treatment is aimed at relieving symptoms. The antiviral drugs </a:t>
                      </a:r>
                      <a:r>
                        <a:rPr lang="en-US" sz="1800" dirty="0" err="1" smtClean="0"/>
                        <a:t>acylovir</a:t>
                      </a:r>
                      <a:r>
                        <a:rPr lang="en-US" sz="1800" dirty="0" smtClean="0"/>
                        <a:t>, </a:t>
                      </a:r>
                      <a:r>
                        <a:rPr lang="en-US" sz="1800" dirty="0" err="1" smtClean="0"/>
                        <a:t>valacyclovir</a:t>
                      </a:r>
                      <a:r>
                        <a:rPr lang="en-US" sz="1800" dirty="0" smtClean="0"/>
                        <a:t>, and </a:t>
                      </a:r>
                      <a:r>
                        <a:rPr lang="en-US" sz="1800" dirty="0" err="1" smtClean="0"/>
                        <a:t>famciclovir</a:t>
                      </a:r>
                      <a:r>
                        <a:rPr lang="en-US" sz="1800" dirty="0" smtClean="0"/>
                        <a:t> may be prescribed to lessen the duration and severity of outbreaks. Once infected, a person carries the virus permanently in a latent form in the nerve cells; there is no cure.</a:t>
                      </a:r>
                      <a:endParaRPr lang="en-US" sz="1800" dirty="0"/>
                    </a:p>
                  </a:txBody>
                  <a:tcPr anchor="ctr">
                    <a:lnL>
                      <a:noFill/>
                    </a:lnL>
                    <a:lnR>
                      <a:noFill/>
                    </a:lnR>
                    <a:lnT>
                      <a:noFill/>
                    </a:lnT>
                    <a:lnB>
                      <a:noFill/>
                    </a:lnB>
                    <a:lnTlToBr w="12700" cmpd="sng">
                      <a:noFill/>
                      <a:prstDash val="solid"/>
                    </a:lnTlToBr>
                    <a:lnBlToTr w="12700" cmpd="sng">
                      <a:noFill/>
                      <a:prstDash val="solid"/>
                    </a:lnBlToTr>
                  </a:tcPr>
                </a:tc>
              </a:tr>
              <a:tr h="427424">
                <a:tc>
                  <a:txBody>
                    <a:bodyPr/>
                    <a:lstStyle/>
                    <a:p>
                      <a:r>
                        <a:rPr lang="en-US" sz="1800" b="1" dirty="0" smtClean="0"/>
                        <a:t>If left untreated:</a:t>
                      </a:r>
                      <a:endParaRPr lang="en-US" sz="1800" b="1" dirty="0"/>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r>
                        <a:rPr lang="en-US" sz="1800" b="1" u="sng" baseline="0" dirty="0" smtClean="0"/>
                        <a:t>Painful</a:t>
                      </a:r>
                      <a:r>
                        <a:rPr lang="en-US" sz="1800" baseline="0" dirty="0" smtClean="0"/>
                        <a:t> and </a:t>
                      </a:r>
                      <a:r>
                        <a:rPr lang="en-US" sz="1800" b="1" u="sng" baseline="0" dirty="0" smtClean="0"/>
                        <a:t>severe</a:t>
                      </a:r>
                      <a:r>
                        <a:rPr lang="en-US" sz="1800" baseline="0" dirty="0" smtClean="0"/>
                        <a:t> outbreaks. If spread to a baby, can result in physical or mental damage.</a:t>
                      </a:r>
                      <a:endParaRPr lang="en-US" sz="1800" dirty="0"/>
                    </a:p>
                  </a:txBody>
                  <a:tcPr anchor="ctr">
                    <a:lnL>
                      <a:noFill/>
                    </a:lnL>
                    <a:lnR>
                      <a:noFill/>
                    </a:lnR>
                    <a:lnT>
                      <a:noFill/>
                    </a:lnT>
                    <a:lnB w="254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754401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erpeslipsves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3" y="238336"/>
            <a:ext cx="9071714" cy="638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1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ign_danger_l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xfrm>
            <a:off x="467544" y="485800"/>
            <a:ext cx="8229600" cy="1143000"/>
          </a:xfrm>
        </p:spPr>
        <p:txBody>
          <a:bodyPr/>
          <a:lstStyle/>
          <a:p>
            <a:pPr algn="ctr" eaLnBrk="1" hangingPunct="1"/>
            <a:r>
              <a:rPr lang="en-US" sz="6000" b="1" dirty="0" smtClean="0">
                <a:latin typeface="Arial Rounded MT Bold" pitchFamily="34" charset="0"/>
              </a:rPr>
              <a:t>Hepatitis</a:t>
            </a:r>
          </a:p>
        </p:txBody>
      </p:sp>
      <p:graphicFrame>
        <p:nvGraphicFramePr>
          <p:cNvPr id="2" name="Table 1"/>
          <p:cNvGraphicFramePr>
            <a:graphicFrameLocks noGrp="1"/>
          </p:cNvGraphicFramePr>
          <p:nvPr>
            <p:extLst>
              <p:ext uri="{D42A27DB-BD31-4B8C-83A1-F6EECF244321}">
                <p14:modId xmlns:p14="http://schemas.microsoft.com/office/powerpoint/2010/main" val="1470617540"/>
              </p:ext>
            </p:extLst>
          </p:nvPr>
        </p:nvGraphicFramePr>
        <p:xfrm>
          <a:off x="0" y="1916832"/>
          <a:ext cx="9144000" cy="4206240"/>
        </p:xfrm>
        <a:graphic>
          <a:graphicData uri="http://schemas.openxmlformats.org/drawingml/2006/table">
            <a:tbl>
              <a:tblPr firstRow="1" bandRow="1">
                <a:tableStyleId>{8EC20E35-A176-4012-BC5E-935CFFF8708E}</a:tableStyleId>
              </a:tblPr>
              <a:tblGrid>
                <a:gridCol w="1714500"/>
                <a:gridCol w="7429500"/>
              </a:tblGrid>
              <a:tr h="187655">
                <a:tc>
                  <a:txBody>
                    <a:bodyPr/>
                    <a:lstStyle/>
                    <a:p>
                      <a:r>
                        <a:rPr lang="en-US" sz="1800" b="1" dirty="0" smtClean="0"/>
                        <a:t>Definition:</a:t>
                      </a:r>
                      <a:endParaRPr lang="en-US" sz="1800" b="1" dirty="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r>
                        <a:rPr lang="en-US" sz="1800" dirty="0" smtClean="0"/>
                        <a:t>Inflammation of the liver</a:t>
                      </a:r>
                      <a:endParaRPr lang="en-US" sz="1800" dirty="0"/>
                    </a:p>
                  </a:txBody>
                  <a:tcPr>
                    <a:lnL>
                      <a:noFill/>
                    </a:lnL>
                    <a:lnR>
                      <a:noFill/>
                    </a:lnR>
                    <a:lnT w="25400" cmpd="sng">
                      <a:noFill/>
                    </a:lnT>
                    <a:lnB w="25400" cmpd="sng">
                      <a:noFill/>
                    </a:lnB>
                    <a:lnTlToBr w="12700" cmpd="sng">
                      <a:noFill/>
                      <a:prstDash val="solid"/>
                    </a:lnTlToBr>
                    <a:lnBlToTr w="12700" cmpd="sng">
                      <a:noFill/>
                      <a:prstDash val="solid"/>
                    </a:lnBlToTr>
                  </a:tcPr>
                </a:tc>
              </a:tr>
              <a:tr h="325951">
                <a:tc>
                  <a:txBody>
                    <a:bodyPr/>
                    <a:lstStyle/>
                    <a:p>
                      <a:r>
                        <a:rPr lang="en-US" sz="1800" b="1" dirty="0" smtClean="0"/>
                        <a:t>Type:</a:t>
                      </a:r>
                      <a:endParaRPr lang="en-US" sz="1800" b="1" dirty="0"/>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r>
                        <a:rPr lang="en-US" sz="1800" b="1" u="sng" dirty="0" smtClean="0"/>
                        <a:t>Viral</a:t>
                      </a:r>
                      <a:endParaRPr lang="en-US" sz="1800" b="1" u="sng" dirty="0"/>
                    </a:p>
                  </a:txBody>
                  <a:tcPr anchor="ctr">
                    <a:lnL>
                      <a:noFill/>
                    </a:lnL>
                    <a:lnR>
                      <a:noFill/>
                    </a:lnR>
                    <a:lnT w="25400" cmpd="sng">
                      <a:noFill/>
                    </a:lnT>
                    <a:lnB>
                      <a:noFill/>
                    </a:lnB>
                    <a:lnTlToBr w="12700" cmpd="sng">
                      <a:noFill/>
                      <a:prstDash val="solid"/>
                    </a:lnTlToBr>
                    <a:lnBlToTr w="12700" cmpd="sng">
                      <a:noFill/>
                      <a:prstDash val="solid"/>
                    </a:lnBlToTr>
                  </a:tcPr>
                </a:tc>
              </a:tr>
              <a:tr h="536255">
                <a:tc>
                  <a:txBody>
                    <a:bodyPr/>
                    <a:lstStyle/>
                    <a:p>
                      <a:r>
                        <a:rPr lang="en-US" sz="1800" b="1" dirty="0" smtClean="0"/>
                        <a:t>Cause:</a:t>
                      </a:r>
                      <a:endParaRPr lang="en-US" sz="1800" b="1" dirty="0"/>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r>
                        <a:rPr lang="en-US" sz="1800" dirty="0" smtClean="0"/>
                        <a:t>Spread</a:t>
                      </a:r>
                      <a:r>
                        <a:rPr lang="en-US" sz="1800" baseline="0" dirty="0" smtClean="0"/>
                        <a:t> through bodily fluids exchange during sexual contact, sharing needles/syringes, or from an infected mother to her baby at birth.  </a:t>
                      </a:r>
                      <a:endParaRPr lang="en-US" sz="1800" dirty="0"/>
                    </a:p>
                  </a:txBody>
                  <a:tcPr anchor="ctr">
                    <a:lnL>
                      <a:noFill/>
                    </a:lnL>
                    <a:lnR>
                      <a:noFill/>
                    </a:lnR>
                    <a:lnT w="25400" cmpd="sng">
                      <a:noFill/>
                    </a:lnT>
                    <a:lnB>
                      <a:noFill/>
                    </a:lnB>
                    <a:lnTlToBr w="12700" cmpd="sng">
                      <a:noFill/>
                      <a:prstDash val="solid"/>
                    </a:lnTlToBr>
                    <a:lnBlToTr w="12700" cmpd="sng">
                      <a:noFill/>
                      <a:prstDash val="solid"/>
                    </a:lnBlToTr>
                  </a:tcPr>
                </a:tc>
              </a:tr>
              <a:tr h="125911">
                <a:tc>
                  <a:txBody>
                    <a:bodyPr/>
                    <a:lstStyle/>
                    <a:p>
                      <a:r>
                        <a:rPr lang="en-US" sz="1800" b="1" dirty="0" smtClean="0"/>
                        <a:t>First</a:t>
                      </a:r>
                      <a:r>
                        <a:rPr lang="en-US" sz="1800" b="1" baseline="0" dirty="0" smtClean="0"/>
                        <a:t> Symptoms:</a:t>
                      </a:r>
                      <a:endParaRPr lang="en-US" sz="1800" b="1"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NONE! It produces an initial acute phase with few symptoms. If any symptom is realized, they tend to be similar to flu like symptoms</a:t>
                      </a:r>
                      <a:endParaRPr lang="en-US" sz="1800" dirty="0"/>
                    </a:p>
                  </a:txBody>
                  <a:tcPr>
                    <a:lnL>
                      <a:noFill/>
                    </a:lnL>
                    <a:lnR>
                      <a:noFill/>
                    </a:lnR>
                    <a:lnT>
                      <a:noFill/>
                    </a:lnT>
                    <a:lnB>
                      <a:noFill/>
                    </a:lnB>
                    <a:lnTlToBr w="12700" cmpd="sng">
                      <a:noFill/>
                      <a:prstDash val="solid"/>
                    </a:lnTlToBr>
                    <a:lnBlToTr w="12700" cmpd="sng">
                      <a:noFill/>
                      <a:prstDash val="solid"/>
                    </a:lnBlToTr>
                  </a:tcPr>
                </a:tc>
              </a:tr>
              <a:tr h="133903">
                <a:tc>
                  <a:txBody>
                    <a:bodyPr/>
                    <a:lstStyle/>
                    <a:p>
                      <a:r>
                        <a:rPr lang="en-US" sz="1800" b="1" dirty="0" smtClean="0"/>
                        <a:t>Later Symptoms:</a:t>
                      </a:r>
                      <a:endParaRPr lang="en-US" sz="1800" b="1"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Gradually the conditions worsen and theses symptoms are experienced: jaundice (yellowed skin, mucous membranes and eye-whites), light colored stools that may contain pus,</a:t>
                      </a:r>
                      <a:r>
                        <a:rPr lang="en-US" sz="1800" baseline="0" dirty="0" smtClean="0"/>
                        <a:t> </a:t>
                      </a:r>
                      <a:r>
                        <a:rPr lang="en-US" sz="1800" dirty="0" smtClean="0"/>
                        <a:t>dark urine,</a:t>
                      </a:r>
                      <a:r>
                        <a:rPr lang="en-US" sz="1800" baseline="0" dirty="0" smtClean="0"/>
                        <a:t> </a:t>
                      </a:r>
                      <a:r>
                        <a:rPr lang="en-US" sz="1800" dirty="0" smtClean="0"/>
                        <a:t>itching,</a:t>
                      </a:r>
                      <a:r>
                        <a:rPr lang="en-US" sz="1800" baseline="0" dirty="0" smtClean="0"/>
                        <a:t> </a:t>
                      </a:r>
                      <a:r>
                        <a:rPr lang="en-US" sz="1800" dirty="0" smtClean="0"/>
                        <a:t>hives and severe liver damage (cirrhosis)  </a:t>
                      </a:r>
                      <a:endParaRPr lang="en-US" sz="1800" dirty="0"/>
                    </a:p>
                  </a:txBody>
                  <a:tcPr>
                    <a:lnL>
                      <a:noFill/>
                    </a:lnL>
                    <a:lnR>
                      <a:noFill/>
                    </a:lnR>
                    <a:lnT>
                      <a:noFill/>
                    </a:lnT>
                    <a:lnB>
                      <a:noFill/>
                    </a:lnB>
                    <a:lnTlToBr w="12700" cmpd="sng">
                      <a:noFill/>
                      <a:prstDash val="solid"/>
                    </a:lnTlToBr>
                    <a:lnBlToTr w="12700" cmpd="sng">
                      <a:noFill/>
                      <a:prstDash val="solid"/>
                    </a:lnBlToTr>
                  </a:tcPr>
                </a:tc>
              </a:tr>
              <a:tr h="0">
                <a:tc>
                  <a:txBody>
                    <a:bodyPr/>
                    <a:lstStyle/>
                    <a:p>
                      <a:r>
                        <a:rPr lang="en-US" sz="1800" b="1" dirty="0" smtClean="0"/>
                        <a:t>Treatment:</a:t>
                      </a:r>
                      <a:endParaRPr lang="en-US" sz="1800" b="1"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No cure,</a:t>
                      </a:r>
                      <a:r>
                        <a:rPr lang="en-US" sz="1800" baseline="0" dirty="0" smtClean="0"/>
                        <a:t> but a v</a:t>
                      </a:r>
                      <a:r>
                        <a:rPr lang="en-US" sz="1800" dirty="0" smtClean="0"/>
                        <a:t>accine</a:t>
                      </a:r>
                      <a:r>
                        <a:rPr lang="en-US" sz="1800" baseline="0" dirty="0" smtClean="0"/>
                        <a:t> can slow the damage and inflammation</a:t>
                      </a:r>
                      <a:endParaRPr lang="en-US" sz="1800" dirty="0"/>
                    </a:p>
                  </a:txBody>
                  <a:tcPr>
                    <a:lnL>
                      <a:noFill/>
                    </a:lnL>
                    <a:lnR>
                      <a:noFill/>
                    </a:lnR>
                    <a:lnT>
                      <a:noFill/>
                    </a:lnT>
                    <a:lnB>
                      <a:noFill/>
                    </a:lnB>
                    <a:lnTlToBr w="12700" cmpd="sng">
                      <a:noFill/>
                      <a:prstDash val="solid"/>
                    </a:lnTlToBr>
                    <a:lnBlToTr w="12700" cmpd="sng">
                      <a:noFill/>
                      <a:prstDash val="solid"/>
                    </a:lnBlToTr>
                  </a:tcPr>
                </a:tc>
              </a:tr>
              <a:tr h="149887">
                <a:tc>
                  <a:txBody>
                    <a:bodyPr/>
                    <a:lstStyle/>
                    <a:p>
                      <a:r>
                        <a:rPr lang="en-US" sz="1800" b="1" dirty="0" smtClean="0"/>
                        <a:t>If left untreated:</a:t>
                      </a:r>
                      <a:endParaRPr lang="en-US" sz="1800" b="1" dirty="0"/>
                    </a:p>
                  </a:txBody>
                  <a:tcPr>
                    <a:lnL>
                      <a:noFill/>
                    </a:lnL>
                    <a:lnR>
                      <a:noFill/>
                    </a:lnR>
                    <a:lnT>
                      <a:noFill/>
                    </a:lnT>
                    <a:lnB w="25400" cmpd="sng">
                      <a:noFill/>
                    </a:lnB>
                    <a:lnTlToBr w="12700" cmpd="sng">
                      <a:noFill/>
                      <a:prstDash val="solid"/>
                    </a:lnTlToBr>
                    <a:lnBlToTr w="12700" cmpd="sng">
                      <a:noFill/>
                      <a:prstDash val="solid"/>
                    </a:lnBlToTr>
                  </a:tcPr>
                </a:tc>
                <a:tc>
                  <a:txBody>
                    <a:bodyPr/>
                    <a:lstStyle/>
                    <a:p>
                      <a:r>
                        <a:rPr lang="en-US" sz="1800" b="1" u="sng" dirty="0" smtClean="0"/>
                        <a:t>DEATH</a:t>
                      </a:r>
                      <a:endParaRPr lang="en-US" sz="1800" b="1" u="sng" dirty="0"/>
                    </a:p>
                  </a:txBody>
                  <a:tcPr>
                    <a:lnL>
                      <a:noFill/>
                    </a:lnL>
                    <a:lnR>
                      <a:noFill/>
                    </a:lnR>
                    <a:lnT>
                      <a:noFill/>
                    </a:lnT>
                    <a:lnB w="254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65602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8920" y="0"/>
            <a:ext cx="6526161" cy="6858000"/>
          </a:xfrm>
          <a:prstGeom prst="rect">
            <a:avLst/>
          </a:prstGeom>
        </p:spPr>
      </p:pic>
    </p:spTree>
    <p:extLst>
      <p:ext uri="{BB962C8B-B14F-4D97-AF65-F5344CB8AC3E}">
        <p14:creationId xmlns:p14="http://schemas.microsoft.com/office/powerpoint/2010/main" val="2387084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chemeClr val="tx1"/>
              </a:gs>
              <a:gs pos="49000">
                <a:schemeClr val="tx1">
                  <a:lumMod val="85000"/>
                  <a:lumOff val="15000"/>
                </a:schemeClr>
              </a:gs>
              <a:gs pos="89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pic>
        <p:nvPicPr>
          <p:cNvPr id="51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6988"/>
            <a:ext cx="9593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619672" y="1268760"/>
            <a:ext cx="5904656"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u="sng" dirty="0" smtClean="0"/>
              <a:t>Myth #2:</a:t>
            </a:r>
            <a:r>
              <a:rPr lang="en-US" dirty="0" smtClean="0"/>
              <a:t> Your sex drive is so strong you can’t control </a:t>
            </a:r>
            <a:r>
              <a:rPr lang="en-US" dirty="0" smtClean="0"/>
              <a:t>it.</a:t>
            </a:r>
            <a:endParaRPr lang="en-US" dirty="0"/>
          </a:p>
        </p:txBody>
      </p:sp>
      <p:sp>
        <p:nvSpPr>
          <p:cNvPr id="6" name="Content Placeholder 2"/>
          <p:cNvSpPr txBox="1">
            <a:spLocks/>
          </p:cNvSpPr>
          <p:nvPr/>
        </p:nvSpPr>
        <p:spPr bwMode="auto">
          <a:xfrm>
            <a:off x="1647825" y="2276873"/>
            <a:ext cx="5876503"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u="sng" dirty="0" smtClean="0">
                <a:solidFill>
                  <a:schemeClr val="tx1"/>
                </a:solidFill>
              </a:rPr>
              <a:t>FACT:</a:t>
            </a:r>
            <a:r>
              <a:rPr lang="en-US" sz="2800" dirty="0" smtClean="0">
                <a:solidFill>
                  <a:schemeClr val="tx1"/>
                </a:solidFill>
              </a:rPr>
              <a:t> YOU CAN CONTROL YOUR URGES!</a:t>
            </a:r>
          </a:p>
          <a:p>
            <a:r>
              <a:rPr lang="en-US" sz="2800" i="1" dirty="0" smtClean="0">
                <a:solidFill>
                  <a:schemeClr val="tx1"/>
                </a:solidFill>
              </a:rPr>
              <a:t>Between stimulus and response, humans have the freedom to choose (self-awareness, conscience, imagination, will power).</a:t>
            </a:r>
            <a:endParaRPr lang="en-US" sz="2800" i="1" dirty="0">
              <a:solidFill>
                <a:schemeClr val="tx1"/>
              </a:solidFill>
            </a:endParaRPr>
          </a:p>
        </p:txBody>
      </p:sp>
    </p:spTree>
    <p:extLst>
      <p:ext uri="{BB962C8B-B14F-4D97-AF65-F5344CB8AC3E}">
        <p14:creationId xmlns:p14="http://schemas.microsoft.com/office/powerpoint/2010/main" val="132289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ign_danger_l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xfrm>
            <a:off x="0" y="476672"/>
            <a:ext cx="9144000" cy="1143000"/>
          </a:xfrm>
        </p:spPr>
        <p:txBody>
          <a:bodyPr/>
          <a:lstStyle/>
          <a:p>
            <a:pPr algn="ctr" eaLnBrk="1" hangingPunct="1"/>
            <a:r>
              <a:rPr lang="en-US" sz="7000" b="1" dirty="0" smtClean="0">
                <a:latin typeface="Arial Rounded MT Bold" pitchFamily="34" charset="0"/>
              </a:rPr>
              <a:t>HPV/Genital Warts</a:t>
            </a:r>
          </a:p>
        </p:txBody>
      </p:sp>
      <p:graphicFrame>
        <p:nvGraphicFramePr>
          <p:cNvPr id="2" name="Table 1"/>
          <p:cNvGraphicFramePr>
            <a:graphicFrameLocks noGrp="1"/>
          </p:cNvGraphicFramePr>
          <p:nvPr>
            <p:extLst>
              <p:ext uri="{D42A27DB-BD31-4B8C-83A1-F6EECF244321}">
                <p14:modId xmlns:p14="http://schemas.microsoft.com/office/powerpoint/2010/main" val="3540228463"/>
              </p:ext>
            </p:extLst>
          </p:nvPr>
        </p:nvGraphicFramePr>
        <p:xfrm>
          <a:off x="0" y="1916832"/>
          <a:ext cx="9144000" cy="4146618"/>
        </p:xfrm>
        <a:graphic>
          <a:graphicData uri="http://schemas.openxmlformats.org/drawingml/2006/table">
            <a:tbl>
              <a:tblPr firstRow="1" bandRow="1">
                <a:tableStyleId>{8EC20E35-A176-4012-BC5E-935CFFF8708E}</a:tableStyleId>
              </a:tblPr>
              <a:tblGrid>
                <a:gridCol w="1714500"/>
                <a:gridCol w="7429500"/>
              </a:tblGrid>
              <a:tr h="580458">
                <a:tc>
                  <a:txBody>
                    <a:bodyPr/>
                    <a:lstStyle/>
                    <a:p>
                      <a:r>
                        <a:rPr lang="en-US" sz="1800" b="1" dirty="0" smtClean="0"/>
                        <a:t>Definition:</a:t>
                      </a:r>
                      <a:endParaRPr lang="en-US" sz="1800" b="1" dirty="0"/>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r>
                        <a:rPr lang="en-US" sz="1800" dirty="0" smtClean="0"/>
                        <a:t>a type of wart found on</a:t>
                      </a:r>
                      <a:r>
                        <a:rPr lang="en-US" sz="1800" baseline="0" dirty="0" smtClean="0"/>
                        <a:t> or in the genitals</a:t>
                      </a:r>
                      <a:endParaRPr lang="en-US" sz="1800" dirty="0"/>
                    </a:p>
                  </a:txBody>
                  <a:tcPr anchor="ctr">
                    <a:lnL>
                      <a:noFill/>
                    </a:lnL>
                    <a:lnR>
                      <a:noFill/>
                    </a:lnR>
                    <a:lnT w="25400" cmpd="sng">
                      <a:noFill/>
                    </a:lnT>
                    <a:lnB w="25400" cmpd="sng">
                      <a:noFill/>
                    </a:lnB>
                    <a:lnTlToBr w="12700" cmpd="sng">
                      <a:noFill/>
                      <a:prstDash val="solid"/>
                    </a:lnTlToBr>
                    <a:lnBlToTr w="12700" cmpd="sng">
                      <a:noFill/>
                      <a:prstDash val="solid"/>
                    </a:lnBlToTr>
                  </a:tcPr>
                </a:tc>
              </a:tr>
              <a:tr h="0">
                <a:tc>
                  <a:txBody>
                    <a:bodyPr/>
                    <a:lstStyle/>
                    <a:p>
                      <a:r>
                        <a:rPr lang="en-US" sz="1800" b="1" dirty="0" smtClean="0"/>
                        <a:t>Type:</a:t>
                      </a:r>
                      <a:endParaRPr lang="en-US" sz="1800" b="1" dirty="0"/>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r>
                        <a:rPr lang="en-US" sz="1800" b="1" u="sng" dirty="0" smtClean="0"/>
                        <a:t>Viral</a:t>
                      </a:r>
                      <a:endParaRPr lang="en-US" sz="1800" b="1" u="sng" dirty="0"/>
                    </a:p>
                  </a:txBody>
                  <a:tcPr anchor="ctr">
                    <a:lnL>
                      <a:noFill/>
                    </a:lnL>
                    <a:lnR>
                      <a:noFill/>
                    </a:lnR>
                    <a:lnT w="25400" cmpd="sng">
                      <a:noFill/>
                    </a:lnT>
                    <a:lnB>
                      <a:noFill/>
                    </a:lnB>
                    <a:lnTlToBr w="12700" cmpd="sng">
                      <a:noFill/>
                      <a:prstDash val="solid"/>
                    </a:lnTlToBr>
                    <a:lnBlToTr w="12700" cmpd="sng">
                      <a:noFill/>
                      <a:prstDash val="solid"/>
                    </a:lnBlToTr>
                  </a:tcPr>
                </a:tc>
              </a:tr>
              <a:tr h="172550">
                <a:tc>
                  <a:txBody>
                    <a:bodyPr/>
                    <a:lstStyle/>
                    <a:p>
                      <a:r>
                        <a:rPr lang="en-US" sz="1800" b="1" dirty="0" smtClean="0"/>
                        <a:t>Cause:</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often passed along during sexual intercourse, but not all those who have genital warts are going to know they are infected until the warts are bigger and a little more painful. </a:t>
                      </a:r>
                      <a:endParaRPr lang="en-US" sz="1800" dirty="0"/>
                    </a:p>
                  </a:txBody>
                  <a:tcPr anchor="ctr">
                    <a:lnL>
                      <a:noFill/>
                    </a:lnL>
                    <a:lnR>
                      <a:noFill/>
                    </a:lnR>
                    <a:lnT>
                      <a:noFill/>
                    </a:lnT>
                    <a:lnB>
                      <a:noFill/>
                    </a:lnB>
                    <a:lnTlToBr w="12700" cmpd="sng">
                      <a:noFill/>
                      <a:prstDash val="solid"/>
                    </a:lnTlToBr>
                    <a:lnBlToTr w="12700" cmpd="sng">
                      <a:noFill/>
                      <a:prstDash val="solid"/>
                    </a:lnBlToTr>
                  </a:tcPr>
                </a:tc>
              </a:tr>
              <a:tr h="266262">
                <a:tc>
                  <a:txBody>
                    <a:bodyPr/>
                    <a:lstStyle/>
                    <a:p>
                      <a:r>
                        <a:rPr lang="en-US" sz="1800" b="1" dirty="0" smtClean="0"/>
                        <a:t>First</a:t>
                      </a:r>
                      <a:r>
                        <a:rPr lang="en-US" sz="1800" b="1" baseline="0" dirty="0" smtClean="0"/>
                        <a:t> Symptoms:</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NONE!</a:t>
                      </a:r>
                      <a:r>
                        <a:rPr lang="en-US" sz="1800" baseline="0" dirty="0" smtClean="0"/>
                        <a:t> </a:t>
                      </a:r>
                      <a:r>
                        <a:rPr lang="en-US" sz="1800" dirty="0" smtClean="0"/>
                        <a:t>About two-thirds of people who have sexual contact with a partner with genital warts will develop warts, usually within 3 months of contact</a:t>
                      </a:r>
                      <a:endParaRPr lang="en-US" sz="1800" dirty="0"/>
                    </a:p>
                  </a:txBody>
                  <a:tcPr anchor="ctr">
                    <a:lnL>
                      <a:noFill/>
                    </a:lnL>
                    <a:lnR>
                      <a:noFill/>
                    </a:lnR>
                    <a:lnT>
                      <a:noFill/>
                    </a:lnT>
                    <a:lnB>
                      <a:noFill/>
                    </a:lnB>
                    <a:lnTlToBr w="12700" cmpd="sng">
                      <a:noFill/>
                      <a:prstDash val="solid"/>
                    </a:lnTlToBr>
                    <a:lnBlToTr w="12700" cmpd="sng">
                      <a:noFill/>
                      <a:prstDash val="solid"/>
                    </a:lnBlToTr>
                  </a:tcPr>
                </a:tc>
              </a:tr>
              <a:tr h="130238">
                <a:tc>
                  <a:txBody>
                    <a:bodyPr/>
                    <a:lstStyle/>
                    <a:p>
                      <a:r>
                        <a:rPr lang="en-US" sz="1800" b="1" dirty="0" smtClean="0"/>
                        <a:t>Later Symptoms:</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800" b="0" dirty="0" smtClean="0"/>
                        <a:t>painless bumps, itching, and discharge</a:t>
                      </a:r>
                      <a:endParaRPr lang="en-US" sz="1800" b="0" dirty="0"/>
                    </a:p>
                  </a:txBody>
                  <a:tcPr anchor="ctr">
                    <a:lnL>
                      <a:noFill/>
                    </a:lnL>
                    <a:lnR>
                      <a:noFill/>
                    </a:lnR>
                    <a:lnT>
                      <a:noFill/>
                    </a:lnT>
                    <a:lnB>
                      <a:noFill/>
                    </a:lnB>
                    <a:lnTlToBr w="12700" cmpd="sng">
                      <a:noFill/>
                      <a:prstDash val="solid"/>
                    </a:lnTlToBr>
                    <a:lnBlToTr w="12700" cmpd="sng">
                      <a:noFill/>
                      <a:prstDash val="solid"/>
                    </a:lnBlToTr>
                  </a:tcPr>
                </a:tc>
              </a:tr>
              <a:tr h="138230">
                <a:tc>
                  <a:txBody>
                    <a:bodyPr/>
                    <a:lstStyle/>
                    <a:p>
                      <a:r>
                        <a:rPr lang="en-US" sz="1800" b="1" dirty="0" smtClean="0"/>
                        <a:t>Treatment:</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No cure, but antibiotic cream can help</a:t>
                      </a:r>
                      <a:r>
                        <a:rPr lang="en-US" sz="1800" baseline="0" dirty="0" smtClean="0"/>
                        <a:t> relieve symptoms </a:t>
                      </a:r>
                      <a:endParaRPr lang="en-US" sz="1800" dirty="0"/>
                    </a:p>
                  </a:txBody>
                  <a:tcPr anchor="ctr">
                    <a:lnL>
                      <a:noFill/>
                    </a:lnL>
                    <a:lnR>
                      <a:noFill/>
                    </a:lnR>
                    <a:lnT>
                      <a:noFill/>
                    </a:lnT>
                    <a:lnB>
                      <a:noFill/>
                    </a:lnB>
                    <a:lnTlToBr w="12700" cmpd="sng">
                      <a:noFill/>
                      <a:prstDash val="solid"/>
                    </a:lnTlToBr>
                    <a:lnBlToTr w="12700" cmpd="sng">
                      <a:noFill/>
                      <a:prstDash val="solid"/>
                    </a:lnBlToTr>
                  </a:tcPr>
                </a:tc>
              </a:tr>
              <a:tr h="132510">
                <a:tc>
                  <a:txBody>
                    <a:bodyPr/>
                    <a:lstStyle/>
                    <a:p>
                      <a:r>
                        <a:rPr lang="en-US" sz="1800" b="1" dirty="0" smtClean="0"/>
                        <a:t>If left untreated:</a:t>
                      </a:r>
                      <a:endParaRPr lang="en-US" sz="1800" b="1" dirty="0"/>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r>
                        <a:rPr lang="en-US" sz="1800" dirty="0" smtClean="0"/>
                        <a:t>Can cause cervical </a:t>
                      </a:r>
                      <a:r>
                        <a:rPr lang="en-US" sz="1800" b="1" u="sng" dirty="0" smtClean="0"/>
                        <a:t>cancer</a:t>
                      </a:r>
                      <a:r>
                        <a:rPr lang="en-US" sz="1800" dirty="0" smtClean="0"/>
                        <a:t>, </a:t>
                      </a:r>
                      <a:r>
                        <a:rPr lang="en-US" sz="1800" baseline="0" dirty="0" smtClean="0"/>
                        <a:t>anal cancer and cancer of the penis.</a:t>
                      </a:r>
                      <a:endParaRPr lang="en-US" sz="1800" dirty="0"/>
                    </a:p>
                  </a:txBody>
                  <a:tcPr anchor="ctr">
                    <a:lnL>
                      <a:noFill/>
                    </a:lnL>
                    <a:lnR>
                      <a:noFill/>
                    </a:lnR>
                    <a:lnT>
                      <a:noFill/>
                    </a:lnT>
                    <a:lnB w="254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527834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041"/>
          <a:stretch/>
        </p:blipFill>
        <p:spPr bwMode="auto">
          <a:xfrm>
            <a:off x="285727" y="130324"/>
            <a:ext cx="8572546" cy="6597352"/>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972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ign_danger_l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xfrm>
            <a:off x="446856" y="476672"/>
            <a:ext cx="8229600" cy="1143000"/>
          </a:xfrm>
        </p:spPr>
        <p:txBody>
          <a:bodyPr/>
          <a:lstStyle/>
          <a:p>
            <a:pPr algn="ctr" eaLnBrk="1" hangingPunct="1"/>
            <a:r>
              <a:rPr lang="en-US" sz="8000" b="1" dirty="0" smtClean="0">
                <a:latin typeface="Arial Rounded MT Bold" pitchFamily="34" charset="0"/>
              </a:rPr>
              <a:t>Gonorrhea</a:t>
            </a:r>
          </a:p>
        </p:txBody>
      </p:sp>
      <p:graphicFrame>
        <p:nvGraphicFramePr>
          <p:cNvPr id="2" name="Table 1"/>
          <p:cNvGraphicFramePr>
            <a:graphicFrameLocks noGrp="1"/>
          </p:cNvGraphicFramePr>
          <p:nvPr>
            <p:extLst>
              <p:ext uri="{D42A27DB-BD31-4B8C-83A1-F6EECF244321}">
                <p14:modId xmlns:p14="http://schemas.microsoft.com/office/powerpoint/2010/main" val="1284196017"/>
              </p:ext>
            </p:extLst>
          </p:nvPr>
        </p:nvGraphicFramePr>
        <p:xfrm>
          <a:off x="0" y="1916832"/>
          <a:ext cx="9144000" cy="4754880"/>
        </p:xfrm>
        <a:graphic>
          <a:graphicData uri="http://schemas.openxmlformats.org/drawingml/2006/table">
            <a:tbl>
              <a:tblPr firstRow="1" bandRow="1">
                <a:tableStyleId>{8EC20E35-A176-4012-BC5E-935CFFF8708E}</a:tableStyleId>
              </a:tblPr>
              <a:tblGrid>
                <a:gridCol w="1475656"/>
                <a:gridCol w="7668344"/>
              </a:tblGrid>
              <a:tr h="535470">
                <a:tc>
                  <a:txBody>
                    <a:bodyPr/>
                    <a:lstStyle/>
                    <a:p>
                      <a:r>
                        <a:rPr lang="en-US" sz="1800" b="1" dirty="0" smtClean="0"/>
                        <a:t>Definition:</a:t>
                      </a:r>
                      <a:endParaRPr lang="en-US" sz="1800" b="1" dirty="0"/>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r>
                        <a:rPr lang="en-US" sz="1800" dirty="0" smtClean="0"/>
                        <a:t>A sexually transmitted disease caused by the bacterium </a:t>
                      </a:r>
                      <a:r>
                        <a:rPr lang="en-US" sz="1800" i="1" dirty="0" smtClean="0"/>
                        <a:t>Neisseria </a:t>
                      </a:r>
                      <a:r>
                        <a:rPr lang="en-US" sz="1800" i="1" dirty="0" err="1" smtClean="0"/>
                        <a:t>gonorrhoeae</a:t>
                      </a:r>
                      <a:r>
                        <a:rPr lang="en-US" sz="1800" dirty="0" smtClean="0"/>
                        <a:t>, characterized by inflammation of the mucous membranes of the genital and urinary tracts</a:t>
                      </a:r>
                      <a:endParaRPr lang="en-US" sz="1800" dirty="0"/>
                    </a:p>
                  </a:txBody>
                  <a:tcPr anchor="ctr">
                    <a:lnL>
                      <a:noFill/>
                    </a:lnL>
                    <a:lnR>
                      <a:noFill/>
                    </a:lnR>
                    <a:lnT w="25400" cmpd="sng">
                      <a:noFill/>
                    </a:lnT>
                    <a:lnB w="25400" cmpd="sng">
                      <a:noFill/>
                    </a:lnB>
                    <a:lnTlToBr w="12700" cmpd="sng">
                      <a:noFill/>
                      <a:prstDash val="solid"/>
                    </a:lnTlToBr>
                    <a:lnBlToTr w="12700" cmpd="sng">
                      <a:noFill/>
                      <a:prstDash val="solid"/>
                    </a:lnBlToTr>
                  </a:tcPr>
                </a:tc>
              </a:tr>
              <a:tr h="125126">
                <a:tc>
                  <a:txBody>
                    <a:bodyPr/>
                    <a:lstStyle/>
                    <a:p>
                      <a:r>
                        <a:rPr lang="en-US" sz="1800" b="1" dirty="0" smtClean="0"/>
                        <a:t>Type:</a:t>
                      </a:r>
                      <a:endParaRPr lang="en-US" sz="1800" b="1" dirty="0"/>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r>
                        <a:rPr lang="en-US" sz="1800" b="1" u="sng" dirty="0" smtClean="0"/>
                        <a:t>Bacterial</a:t>
                      </a:r>
                      <a:endParaRPr lang="en-US" sz="1800" b="1" u="sng" dirty="0"/>
                    </a:p>
                  </a:txBody>
                  <a:tcPr anchor="ctr">
                    <a:lnL>
                      <a:noFill/>
                    </a:lnL>
                    <a:lnR>
                      <a:noFill/>
                    </a:lnR>
                    <a:lnT w="25400" cmpd="sng">
                      <a:noFill/>
                    </a:lnT>
                    <a:lnB>
                      <a:noFill/>
                    </a:lnB>
                    <a:lnTlToBr w="12700" cmpd="sng">
                      <a:noFill/>
                      <a:prstDash val="solid"/>
                    </a:lnTlToBr>
                    <a:lnBlToTr w="12700" cmpd="sng">
                      <a:noFill/>
                      <a:prstDash val="solid"/>
                    </a:lnBlToTr>
                  </a:tcPr>
                </a:tc>
              </a:tr>
              <a:tr h="119406">
                <a:tc>
                  <a:txBody>
                    <a:bodyPr/>
                    <a:lstStyle/>
                    <a:p>
                      <a:r>
                        <a:rPr lang="en-US" sz="1800" b="1" dirty="0" smtClean="0"/>
                        <a:t>Cause:</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spread through sexual</a:t>
                      </a:r>
                      <a:r>
                        <a:rPr lang="en-US" sz="1800" baseline="0" dirty="0" smtClean="0"/>
                        <a:t> </a:t>
                      </a:r>
                      <a:r>
                        <a:rPr lang="en-US" sz="1800" dirty="0" smtClean="0"/>
                        <a:t>contact</a:t>
                      </a:r>
                      <a:r>
                        <a:rPr lang="en-US" sz="1800" baseline="0" dirty="0" smtClean="0"/>
                        <a:t> and bodily fluid exchange </a:t>
                      </a:r>
                      <a:endParaRPr lang="en-US" sz="1800" dirty="0"/>
                    </a:p>
                  </a:txBody>
                  <a:tcPr anchor="ctr">
                    <a:lnL>
                      <a:noFill/>
                    </a:lnL>
                    <a:lnR>
                      <a:noFill/>
                    </a:lnR>
                    <a:lnT>
                      <a:noFill/>
                    </a:lnT>
                    <a:lnB>
                      <a:noFill/>
                    </a:lnB>
                    <a:lnTlToBr w="12700" cmpd="sng">
                      <a:noFill/>
                      <a:prstDash val="solid"/>
                    </a:lnTlToBr>
                    <a:lnBlToTr w="12700" cmpd="sng">
                      <a:noFill/>
                      <a:prstDash val="solid"/>
                    </a:lnBlToTr>
                  </a:tcPr>
                </a:tc>
              </a:tr>
              <a:tr h="0">
                <a:tc>
                  <a:txBody>
                    <a:bodyPr/>
                    <a:lstStyle/>
                    <a:p>
                      <a:r>
                        <a:rPr lang="en-US" sz="1800" b="1" dirty="0" smtClean="0"/>
                        <a:t>First</a:t>
                      </a:r>
                      <a:r>
                        <a:rPr lang="en-US" sz="1800" b="1" baseline="0" dirty="0" smtClean="0"/>
                        <a:t> Symptoms:</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NONE!</a:t>
                      </a:r>
                      <a:r>
                        <a:rPr lang="en-US" sz="1800" baseline="0" dirty="0" smtClean="0"/>
                        <a:t> Most people who are infected have no symptoms!</a:t>
                      </a:r>
                      <a:endParaRPr lang="en-US" sz="1800" dirty="0"/>
                    </a:p>
                  </a:txBody>
                  <a:tcPr anchor="ctr">
                    <a:lnL>
                      <a:noFill/>
                    </a:lnL>
                    <a:lnR>
                      <a:noFill/>
                    </a:lnR>
                    <a:lnT>
                      <a:noFill/>
                    </a:lnT>
                    <a:lnB>
                      <a:noFill/>
                    </a:lnB>
                    <a:lnTlToBr w="12700" cmpd="sng">
                      <a:noFill/>
                      <a:prstDash val="solid"/>
                    </a:lnTlToBr>
                    <a:lnBlToTr w="12700" cmpd="sng">
                      <a:noFill/>
                      <a:prstDash val="solid"/>
                    </a:lnBlToTr>
                  </a:tcPr>
                </a:tc>
              </a:tr>
              <a:tr h="0">
                <a:tc>
                  <a:txBody>
                    <a:bodyPr/>
                    <a:lstStyle/>
                    <a:p>
                      <a:r>
                        <a:rPr lang="en-US" sz="1800" b="1" dirty="0" smtClean="0"/>
                        <a:t>Later Symptoms:</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Burning sensation when urinating,</a:t>
                      </a:r>
                      <a:r>
                        <a:rPr lang="en-US" sz="1800" baseline="0" dirty="0" smtClean="0"/>
                        <a:t> increased vaginal/penis discharge, thick discharge from penis and vagina  </a:t>
                      </a:r>
                      <a:endParaRPr lang="en-US" sz="1800" dirty="0"/>
                    </a:p>
                  </a:txBody>
                  <a:tcPr anchor="ctr">
                    <a:lnL>
                      <a:noFill/>
                    </a:lnL>
                    <a:lnR>
                      <a:noFill/>
                    </a:lnR>
                    <a:lnT>
                      <a:noFill/>
                    </a:lnT>
                    <a:lnB>
                      <a:noFill/>
                    </a:lnB>
                    <a:lnTlToBr w="12700" cmpd="sng">
                      <a:noFill/>
                      <a:prstDash val="solid"/>
                    </a:lnTlToBr>
                    <a:lnBlToTr w="12700" cmpd="sng">
                      <a:noFill/>
                      <a:prstDash val="solid"/>
                    </a:lnBlToTr>
                  </a:tcPr>
                </a:tc>
              </a:tr>
              <a:tr h="246262">
                <a:tc>
                  <a:txBody>
                    <a:bodyPr/>
                    <a:lstStyle/>
                    <a:p>
                      <a:r>
                        <a:rPr lang="en-US" sz="1800" b="1" dirty="0" smtClean="0"/>
                        <a:t>Treatment:</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Antibiotics can successfully cure this in adolescents and adults; However,</a:t>
                      </a:r>
                      <a:r>
                        <a:rPr lang="en-US" sz="1800" baseline="0" dirty="0" smtClean="0"/>
                        <a:t> drug resistant strains are increasing. </a:t>
                      </a:r>
                      <a:r>
                        <a:rPr lang="en-US" sz="1800" dirty="0" smtClean="0"/>
                        <a:t>It is important to take all of the medication prescribed to cure gonorrhea. </a:t>
                      </a:r>
                      <a:r>
                        <a:rPr lang="en-US" sz="1800" b="1" dirty="0" smtClean="0"/>
                        <a:t>Although medication will stop the infection, it will not repair any permanent damage done by the disease</a:t>
                      </a:r>
                      <a:r>
                        <a:rPr lang="en-US" sz="1800" dirty="0" smtClean="0"/>
                        <a:t>. </a:t>
                      </a:r>
                      <a:endParaRPr lang="en-US" sz="1800" dirty="0"/>
                    </a:p>
                  </a:txBody>
                  <a:tcPr anchor="ctr">
                    <a:lnL>
                      <a:noFill/>
                    </a:lnL>
                    <a:lnR>
                      <a:noFill/>
                    </a:lnR>
                    <a:lnT>
                      <a:noFill/>
                    </a:lnT>
                    <a:lnB>
                      <a:noFill/>
                    </a:lnB>
                    <a:lnTlToBr w="12700" cmpd="sng">
                      <a:noFill/>
                      <a:prstDash val="solid"/>
                    </a:lnTlToBr>
                    <a:lnBlToTr w="12700" cmpd="sng">
                      <a:noFill/>
                      <a:prstDash val="solid"/>
                    </a:lnBlToTr>
                  </a:tcPr>
                </a:tc>
              </a:tr>
              <a:tr h="151374">
                <a:tc>
                  <a:txBody>
                    <a:bodyPr/>
                    <a:lstStyle/>
                    <a:p>
                      <a:r>
                        <a:rPr lang="en-US" sz="1800" b="1" dirty="0" smtClean="0"/>
                        <a:t>If left untreated:</a:t>
                      </a:r>
                      <a:endParaRPr lang="en-US" sz="1800" b="1" dirty="0"/>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r>
                        <a:rPr lang="en-US" sz="1800" b="1" u="sng" dirty="0" smtClean="0"/>
                        <a:t>Infertility</a:t>
                      </a:r>
                      <a:r>
                        <a:rPr lang="en-US" sz="1800" dirty="0" smtClean="0"/>
                        <a:t>/damage to reproductive systems,</a:t>
                      </a:r>
                      <a:r>
                        <a:rPr lang="en-US" sz="1800" baseline="0" dirty="0" smtClean="0"/>
                        <a:t> </a:t>
                      </a:r>
                      <a:r>
                        <a:rPr lang="en-US" sz="1800" b="0" baseline="0" dirty="0" smtClean="0"/>
                        <a:t>epididymitis</a:t>
                      </a:r>
                      <a:r>
                        <a:rPr lang="en-US" sz="1800" baseline="0" dirty="0" smtClean="0"/>
                        <a:t> (</a:t>
                      </a:r>
                      <a:r>
                        <a:rPr lang="en-US" sz="1800" b="1" u="sng" baseline="0" dirty="0" smtClean="0"/>
                        <a:t>painful infection </a:t>
                      </a:r>
                      <a:r>
                        <a:rPr lang="en-US" sz="1800" baseline="0" dirty="0" smtClean="0"/>
                        <a:t>of testicles), can be life threatening.</a:t>
                      </a:r>
                      <a:endParaRPr lang="en-US" sz="1800" dirty="0"/>
                    </a:p>
                  </a:txBody>
                  <a:tcPr anchor="ctr">
                    <a:lnL>
                      <a:noFill/>
                    </a:lnL>
                    <a:lnR>
                      <a:noFill/>
                    </a:lnR>
                    <a:lnT>
                      <a:noFill/>
                    </a:lnT>
                    <a:lnB w="254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207608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ign_danger_l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xfrm>
            <a:off x="467544" y="557808"/>
            <a:ext cx="8229600" cy="1143000"/>
          </a:xfrm>
        </p:spPr>
        <p:txBody>
          <a:bodyPr/>
          <a:lstStyle/>
          <a:p>
            <a:pPr algn="ctr" eaLnBrk="1" hangingPunct="1"/>
            <a:r>
              <a:rPr lang="en-US" sz="8000" b="1" dirty="0" smtClean="0">
                <a:latin typeface="Arial Rounded MT Bold" pitchFamily="34" charset="0"/>
              </a:rPr>
              <a:t>Syphilis</a:t>
            </a:r>
          </a:p>
        </p:txBody>
      </p:sp>
      <p:graphicFrame>
        <p:nvGraphicFramePr>
          <p:cNvPr id="2" name="Table 1"/>
          <p:cNvGraphicFramePr>
            <a:graphicFrameLocks noGrp="1"/>
          </p:cNvGraphicFramePr>
          <p:nvPr>
            <p:extLst>
              <p:ext uri="{D42A27DB-BD31-4B8C-83A1-F6EECF244321}">
                <p14:modId xmlns:p14="http://schemas.microsoft.com/office/powerpoint/2010/main" val="3500430330"/>
              </p:ext>
            </p:extLst>
          </p:nvPr>
        </p:nvGraphicFramePr>
        <p:xfrm>
          <a:off x="0" y="1977117"/>
          <a:ext cx="9144000" cy="5064859"/>
        </p:xfrm>
        <a:graphic>
          <a:graphicData uri="http://schemas.openxmlformats.org/drawingml/2006/table">
            <a:tbl>
              <a:tblPr firstRow="1" bandRow="1">
                <a:tableStyleId>{8EC20E35-A176-4012-BC5E-935CFFF8708E}</a:tableStyleId>
              </a:tblPr>
              <a:tblGrid>
                <a:gridCol w="1259632"/>
                <a:gridCol w="7884368"/>
              </a:tblGrid>
              <a:tr h="756311">
                <a:tc>
                  <a:txBody>
                    <a:bodyPr/>
                    <a:lstStyle/>
                    <a:p>
                      <a:r>
                        <a:rPr lang="en-US" sz="1800" b="1" dirty="0" smtClean="0"/>
                        <a:t>Definition:</a:t>
                      </a:r>
                      <a:endParaRPr lang="en-US" sz="1800" b="1" dirty="0"/>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r>
                        <a:rPr lang="en-US" sz="1700" dirty="0" smtClean="0"/>
                        <a:t>caused by the bacterium </a:t>
                      </a:r>
                      <a:r>
                        <a:rPr lang="en-US" sz="1700" dirty="0" err="1" smtClean="0"/>
                        <a:t>Treponema</a:t>
                      </a:r>
                      <a:r>
                        <a:rPr lang="en-US" sz="1700" dirty="0" smtClean="0"/>
                        <a:t> </a:t>
                      </a:r>
                      <a:r>
                        <a:rPr lang="en-US" sz="1700" dirty="0" err="1" smtClean="0"/>
                        <a:t>pallidum</a:t>
                      </a:r>
                      <a:r>
                        <a:rPr lang="en-US" sz="1700" dirty="0" smtClean="0"/>
                        <a:t>. a wormlike, spiral-shaped organism.</a:t>
                      </a:r>
                      <a:r>
                        <a:rPr lang="en-US" sz="1700" baseline="0" dirty="0" smtClean="0"/>
                        <a:t>  </a:t>
                      </a:r>
                      <a:r>
                        <a:rPr lang="en-US" sz="1700" dirty="0" smtClean="0"/>
                        <a:t>It infects the person by burrowing into the moist, mucous-covered lining of the mouth or genitals. The spirochete produces a classic, painless ulcer known as a chancre.</a:t>
                      </a:r>
                      <a:endParaRPr lang="en-US" sz="1700" dirty="0"/>
                    </a:p>
                  </a:txBody>
                  <a:tcPr anchor="ctr">
                    <a:lnL>
                      <a:noFill/>
                    </a:lnL>
                    <a:lnR>
                      <a:noFill/>
                    </a:lnR>
                    <a:lnT w="25400" cmpd="sng">
                      <a:noFill/>
                    </a:lnT>
                    <a:lnB w="25400" cmpd="sng">
                      <a:noFill/>
                    </a:lnB>
                    <a:lnTlToBr w="12700" cmpd="sng">
                      <a:noFill/>
                      <a:prstDash val="solid"/>
                    </a:lnTlToBr>
                    <a:lnBlToTr w="12700" cmpd="sng">
                      <a:noFill/>
                      <a:prstDash val="solid"/>
                    </a:lnBlToTr>
                  </a:tcPr>
                </a:tc>
              </a:tr>
              <a:tr h="143655">
                <a:tc>
                  <a:txBody>
                    <a:bodyPr/>
                    <a:lstStyle/>
                    <a:p>
                      <a:r>
                        <a:rPr lang="en-US" sz="1800" b="1" dirty="0" smtClean="0"/>
                        <a:t>Type:</a:t>
                      </a:r>
                      <a:endParaRPr lang="en-US" sz="1800" b="1" dirty="0"/>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r>
                        <a:rPr lang="en-US" sz="1700" b="1" u="sng" dirty="0" smtClean="0"/>
                        <a:t>Bacterial</a:t>
                      </a:r>
                      <a:endParaRPr lang="en-US" sz="1700" b="1" u="sng" dirty="0"/>
                    </a:p>
                  </a:txBody>
                  <a:tcPr anchor="ctr">
                    <a:lnL>
                      <a:noFill/>
                    </a:lnL>
                    <a:lnR>
                      <a:noFill/>
                    </a:lnR>
                    <a:lnT w="25400" cmpd="sng">
                      <a:noFill/>
                    </a:lnT>
                    <a:lnB>
                      <a:noFill/>
                    </a:lnB>
                    <a:lnTlToBr w="12700" cmpd="sng">
                      <a:noFill/>
                      <a:prstDash val="solid"/>
                    </a:lnTlToBr>
                    <a:lnBlToTr w="12700" cmpd="sng">
                      <a:noFill/>
                      <a:prstDash val="solid"/>
                    </a:lnBlToTr>
                  </a:tcPr>
                </a:tc>
              </a:tr>
              <a:tr h="137935">
                <a:tc>
                  <a:txBody>
                    <a:bodyPr/>
                    <a:lstStyle/>
                    <a:p>
                      <a:r>
                        <a:rPr lang="en-US" sz="1800" b="1" dirty="0" smtClean="0"/>
                        <a:t>Cause:</a:t>
                      </a:r>
                      <a:endParaRPr lang="en-US" sz="1800" b="1" dirty="0"/>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r>
                        <a:rPr lang="en-US" sz="1700" dirty="0" smtClean="0"/>
                        <a:t>passed from person to person through direct contact with a syphilis sore. Sores occur mainly on the external genitals, vagina, anus, or in the rectum. Sores also can occur on the lips and in the mouth.</a:t>
                      </a:r>
                      <a:endParaRPr lang="en-US" sz="1700" dirty="0"/>
                    </a:p>
                  </a:txBody>
                  <a:tcPr anchor="ctr">
                    <a:lnL>
                      <a:noFill/>
                    </a:lnL>
                    <a:lnR>
                      <a:noFill/>
                    </a:lnR>
                    <a:lnT w="25400" cmpd="sng">
                      <a:noFill/>
                    </a:lnT>
                    <a:lnB>
                      <a:noFill/>
                    </a:lnB>
                    <a:lnTlToBr w="12700" cmpd="sng">
                      <a:noFill/>
                      <a:prstDash val="solid"/>
                    </a:lnTlToBr>
                    <a:lnBlToTr w="12700" cmpd="sng">
                      <a:noFill/>
                      <a:prstDash val="solid"/>
                    </a:lnBlToTr>
                  </a:tcPr>
                </a:tc>
              </a:tr>
              <a:tr h="0">
                <a:tc>
                  <a:txBody>
                    <a:bodyPr/>
                    <a:lstStyle/>
                    <a:p>
                      <a:r>
                        <a:rPr lang="en-US" sz="1800" b="1" dirty="0" smtClean="0"/>
                        <a:t>First</a:t>
                      </a:r>
                      <a:r>
                        <a:rPr lang="en-US" sz="1800" b="1" baseline="0" dirty="0" smtClean="0"/>
                        <a:t> Symptoms:</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700" dirty="0" smtClean="0"/>
                        <a:t>NONE! Many people infected with syphilis do not have any symptoms for years. (Time between infection and start of first symptom can range</a:t>
                      </a:r>
                      <a:r>
                        <a:rPr lang="en-US" sz="1700" baseline="0" dirty="0" smtClean="0"/>
                        <a:t> from 10 to 90 days.)</a:t>
                      </a:r>
                      <a:endParaRPr lang="en-US" sz="1700" dirty="0"/>
                    </a:p>
                  </a:txBody>
                  <a:tcPr anchor="ctr">
                    <a:lnL>
                      <a:noFill/>
                    </a:lnL>
                    <a:lnR>
                      <a:noFill/>
                    </a:lnR>
                    <a:lnT>
                      <a:noFill/>
                    </a:lnT>
                    <a:lnB>
                      <a:noFill/>
                    </a:lnB>
                    <a:lnTlToBr w="12700" cmpd="sng">
                      <a:noFill/>
                      <a:prstDash val="solid"/>
                    </a:lnTlToBr>
                    <a:lnBlToTr w="12700" cmpd="sng">
                      <a:noFill/>
                      <a:prstDash val="solid"/>
                    </a:lnBlToTr>
                  </a:tcPr>
                </a:tc>
              </a:tr>
              <a:tr h="0">
                <a:tc>
                  <a:txBody>
                    <a:bodyPr/>
                    <a:lstStyle/>
                    <a:p>
                      <a:r>
                        <a:rPr lang="en-US" sz="1800" b="1" dirty="0" smtClean="0"/>
                        <a:t>Later Symptoms:</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700" dirty="0" smtClean="0"/>
                        <a:t>Primary,</a:t>
                      </a:r>
                      <a:r>
                        <a:rPr lang="en-US" sz="1700" baseline="0" dirty="0" smtClean="0"/>
                        <a:t> secondary, and latent stages will appear, then heal without treatment, however it is still having a damaging affect internally.  Firm, round, small, and painless chancres can turn into large devastating ulcers during the tertiary stage.   </a:t>
                      </a:r>
                      <a:endParaRPr lang="en-US" sz="1700" dirty="0"/>
                    </a:p>
                  </a:txBody>
                  <a:tcPr anchor="ctr">
                    <a:lnL>
                      <a:noFill/>
                    </a:lnL>
                    <a:lnR>
                      <a:noFill/>
                    </a:lnR>
                    <a:lnT>
                      <a:noFill/>
                    </a:lnT>
                    <a:lnB>
                      <a:noFill/>
                    </a:lnB>
                    <a:lnTlToBr w="12700" cmpd="sng">
                      <a:noFill/>
                      <a:prstDash val="solid"/>
                    </a:lnTlToBr>
                    <a:lnBlToTr w="12700" cmpd="sng">
                      <a:noFill/>
                      <a:prstDash val="solid"/>
                    </a:lnBlToTr>
                  </a:tcPr>
                </a:tc>
              </a:tr>
              <a:tr h="131039">
                <a:tc>
                  <a:txBody>
                    <a:bodyPr/>
                    <a:lstStyle/>
                    <a:p>
                      <a:r>
                        <a:rPr lang="en-US" sz="1800" b="1" dirty="0" smtClean="0"/>
                        <a:t>Treatment:</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700" dirty="0" smtClean="0"/>
                        <a:t>A single </a:t>
                      </a:r>
                      <a:r>
                        <a:rPr lang="en-US" sz="1700" b="1" dirty="0" smtClean="0"/>
                        <a:t>intramuscular injection of penicillin</a:t>
                      </a:r>
                      <a:r>
                        <a:rPr lang="en-US" sz="1700" dirty="0" smtClean="0"/>
                        <a:t>, an antibiotic, will cure a person who has had syphilis for </a:t>
                      </a:r>
                      <a:r>
                        <a:rPr lang="en-US" sz="1700" u="sng" dirty="0" smtClean="0"/>
                        <a:t>less than a year</a:t>
                      </a:r>
                      <a:r>
                        <a:rPr lang="en-US" sz="1700" dirty="0" smtClean="0"/>
                        <a:t>.  </a:t>
                      </a:r>
                      <a:endParaRPr lang="en-US" sz="1700" dirty="0"/>
                    </a:p>
                  </a:txBody>
                  <a:tcPr anchor="ctr">
                    <a:lnL>
                      <a:noFill/>
                    </a:lnL>
                    <a:lnR>
                      <a:noFill/>
                    </a:lnR>
                    <a:lnT>
                      <a:noFill/>
                    </a:lnT>
                    <a:lnB>
                      <a:noFill/>
                    </a:lnB>
                    <a:lnTlToBr w="12700" cmpd="sng">
                      <a:noFill/>
                      <a:prstDash val="solid"/>
                    </a:lnTlToBr>
                    <a:lnBlToTr w="12700" cmpd="sng">
                      <a:noFill/>
                      <a:prstDash val="solid"/>
                    </a:lnBlToTr>
                  </a:tcPr>
                </a:tc>
              </a:tr>
              <a:tr h="843379">
                <a:tc>
                  <a:txBody>
                    <a:bodyPr/>
                    <a:lstStyle/>
                    <a:p>
                      <a:r>
                        <a:rPr lang="en-US" sz="1800" b="1" dirty="0" smtClean="0"/>
                        <a:t>If left untreated:</a:t>
                      </a:r>
                      <a:endParaRPr lang="en-US" sz="1800" b="1" dirty="0"/>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r>
                        <a:rPr lang="en-US" sz="1700" dirty="0" smtClean="0"/>
                        <a:t>Severe</a:t>
                      </a:r>
                      <a:r>
                        <a:rPr lang="en-US" sz="1700" baseline="0" dirty="0" smtClean="0"/>
                        <a:t> </a:t>
                      </a:r>
                      <a:r>
                        <a:rPr lang="en-US" sz="1700" b="1" u="sng" baseline="0" dirty="0" smtClean="0"/>
                        <a:t>d</a:t>
                      </a:r>
                      <a:r>
                        <a:rPr lang="en-US" sz="1700" b="1" u="sng" dirty="0" smtClean="0"/>
                        <a:t>amage</a:t>
                      </a:r>
                      <a:r>
                        <a:rPr lang="en-US" sz="1700" dirty="0" smtClean="0"/>
                        <a:t> to internal organs and other body tissues which can result in </a:t>
                      </a:r>
                      <a:r>
                        <a:rPr lang="en-US" sz="1700" b="1" u="sng" dirty="0" smtClean="0"/>
                        <a:t>death</a:t>
                      </a:r>
                      <a:r>
                        <a:rPr lang="en-US" sz="1700" dirty="0" smtClean="0"/>
                        <a:t>.</a:t>
                      </a:r>
                      <a:endParaRPr lang="en-US" sz="1700" dirty="0"/>
                    </a:p>
                  </a:txBody>
                  <a:tcPr anchor="ctr">
                    <a:lnL>
                      <a:noFill/>
                    </a:lnL>
                    <a:lnR>
                      <a:noFill/>
                    </a:lnR>
                    <a:lnT>
                      <a:noFill/>
                    </a:lnT>
                    <a:lnB w="254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522222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5" y="921978"/>
            <a:ext cx="9141750" cy="5014045"/>
            <a:chOff x="38762" y="1985392"/>
            <a:chExt cx="9141750" cy="5014045"/>
          </a:xfrm>
        </p:grpSpPr>
        <p:pic>
          <p:nvPicPr>
            <p:cNvPr id="3" name="Picture 5" descr="syphililsf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2" y="1988840"/>
              <a:ext cx="4576664" cy="50105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 name="Picture 6" descr="syphilils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426" y="1985392"/>
              <a:ext cx="4565086" cy="50140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905799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ign_danger_l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xfrm>
            <a:off x="457200" y="476672"/>
            <a:ext cx="8229600" cy="1143000"/>
          </a:xfrm>
        </p:spPr>
        <p:txBody>
          <a:bodyPr/>
          <a:lstStyle/>
          <a:p>
            <a:pPr algn="ctr" eaLnBrk="1" hangingPunct="1"/>
            <a:r>
              <a:rPr lang="en-US" sz="8000" b="1" dirty="0" smtClean="0">
                <a:latin typeface="Arial Rounded MT Bold" pitchFamily="34" charset="0"/>
              </a:rPr>
              <a:t>Chlamydia</a:t>
            </a:r>
          </a:p>
        </p:txBody>
      </p:sp>
      <p:graphicFrame>
        <p:nvGraphicFramePr>
          <p:cNvPr id="2" name="Table 1"/>
          <p:cNvGraphicFramePr>
            <a:graphicFrameLocks noGrp="1"/>
          </p:cNvGraphicFramePr>
          <p:nvPr>
            <p:extLst>
              <p:ext uri="{D42A27DB-BD31-4B8C-83A1-F6EECF244321}">
                <p14:modId xmlns:p14="http://schemas.microsoft.com/office/powerpoint/2010/main" val="3775642523"/>
              </p:ext>
            </p:extLst>
          </p:nvPr>
        </p:nvGraphicFramePr>
        <p:xfrm>
          <a:off x="0" y="1916832"/>
          <a:ext cx="9144000" cy="4425696"/>
        </p:xfrm>
        <a:graphic>
          <a:graphicData uri="http://schemas.openxmlformats.org/drawingml/2006/table">
            <a:tbl>
              <a:tblPr firstRow="1" bandRow="1">
                <a:tableStyleId>{8EC20E35-A176-4012-BC5E-935CFFF8708E}</a:tableStyleId>
              </a:tblPr>
              <a:tblGrid>
                <a:gridCol w="1403648"/>
                <a:gridCol w="7740352"/>
              </a:tblGrid>
              <a:tr h="288032">
                <a:tc>
                  <a:txBody>
                    <a:bodyPr/>
                    <a:lstStyle/>
                    <a:p>
                      <a:r>
                        <a:rPr lang="en-US" sz="1800" b="1" dirty="0" smtClean="0"/>
                        <a:t>Definition:</a:t>
                      </a:r>
                      <a:endParaRPr lang="en-US" sz="1800" b="1" dirty="0"/>
                    </a:p>
                  </a:txBody>
                  <a:tcPr>
                    <a:lnL>
                      <a:noFill/>
                    </a:lnL>
                    <a:lnR>
                      <a:noFill/>
                    </a:lnR>
                    <a:lnT w="25400" cmpd="sng">
                      <a:noFill/>
                    </a:lnT>
                    <a:lnB w="254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Is a bacterium that can cause a sexually transmitted infection common among young adults and teenagers</a:t>
                      </a:r>
                    </a:p>
                  </a:txBody>
                  <a:tcPr>
                    <a:lnL>
                      <a:noFill/>
                    </a:lnL>
                    <a:lnR>
                      <a:noFill/>
                    </a:lnR>
                    <a:lnT w="25400" cmpd="sng">
                      <a:noFill/>
                    </a:lnT>
                    <a:lnB w="25400" cmpd="sng">
                      <a:noFill/>
                    </a:lnB>
                    <a:lnTlToBr w="12700" cmpd="sng">
                      <a:noFill/>
                      <a:prstDash val="solid"/>
                    </a:lnTlToBr>
                    <a:lnBlToTr w="12700" cmpd="sng">
                      <a:noFill/>
                      <a:prstDash val="solid"/>
                    </a:lnBlToTr>
                  </a:tcPr>
                </a:tc>
              </a:tr>
              <a:tr h="152008">
                <a:tc>
                  <a:txBody>
                    <a:bodyPr/>
                    <a:lstStyle/>
                    <a:p>
                      <a:r>
                        <a:rPr lang="en-US" sz="1800" b="1" dirty="0" smtClean="0"/>
                        <a:t>Type:</a:t>
                      </a:r>
                      <a:endParaRPr lang="en-US" sz="1800" b="1" dirty="0"/>
                    </a:p>
                  </a:txBody>
                  <a:tcPr>
                    <a:lnL>
                      <a:noFill/>
                    </a:lnL>
                    <a:lnR>
                      <a:noFill/>
                    </a:lnR>
                    <a:lnT w="25400" cmpd="sng">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u="sng" dirty="0" smtClean="0"/>
                        <a:t>Bacterial</a:t>
                      </a:r>
                    </a:p>
                  </a:txBody>
                  <a:tcPr>
                    <a:lnL>
                      <a:noFill/>
                    </a:lnL>
                    <a:lnR>
                      <a:noFill/>
                    </a:lnR>
                    <a:lnT w="25400" cmpd="sng">
                      <a:noFill/>
                    </a:lnT>
                    <a:lnB>
                      <a:noFill/>
                    </a:lnB>
                    <a:lnTlToBr w="12700" cmpd="sng">
                      <a:noFill/>
                      <a:prstDash val="solid"/>
                    </a:lnTlToBr>
                    <a:lnBlToTr w="12700" cmpd="sng">
                      <a:noFill/>
                      <a:prstDash val="solid"/>
                    </a:lnBlToTr>
                  </a:tcPr>
                </a:tc>
              </a:tr>
              <a:tr h="362312">
                <a:tc>
                  <a:txBody>
                    <a:bodyPr/>
                    <a:lstStyle/>
                    <a:p>
                      <a:r>
                        <a:rPr lang="en-US" sz="1800" b="1" dirty="0" smtClean="0"/>
                        <a:t>Cause:</a:t>
                      </a:r>
                      <a:endParaRPr lang="en-US" sz="1800" b="1" dirty="0"/>
                    </a:p>
                  </a:txBody>
                  <a:tcPr>
                    <a:lnL>
                      <a:noFill/>
                    </a:lnL>
                    <a:lnR>
                      <a:noFill/>
                    </a:lnR>
                    <a:lnT w="25400" cmpd="sng">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Transmitted through sexual contact with an infected person</a:t>
                      </a:r>
                    </a:p>
                  </a:txBody>
                  <a:tcPr>
                    <a:lnL>
                      <a:noFill/>
                    </a:lnL>
                    <a:lnR>
                      <a:noFill/>
                    </a:lnR>
                    <a:lnT w="25400" cmpd="sng">
                      <a:noFill/>
                    </a:lnT>
                    <a:lnB>
                      <a:noFill/>
                    </a:lnB>
                    <a:lnTlToBr w="12700" cmpd="sng">
                      <a:noFill/>
                      <a:prstDash val="solid"/>
                    </a:lnTlToBr>
                    <a:lnBlToTr w="12700" cmpd="sng">
                      <a:noFill/>
                      <a:prstDash val="solid"/>
                    </a:lnBlToTr>
                  </a:tcPr>
                </a:tc>
              </a:tr>
              <a:tr h="0">
                <a:tc>
                  <a:txBody>
                    <a:bodyPr/>
                    <a:lstStyle/>
                    <a:p>
                      <a:r>
                        <a:rPr lang="en-US" sz="1800" b="1" dirty="0" smtClean="0"/>
                        <a:t>First</a:t>
                      </a:r>
                      <a:r>
                        <a:rPr lang="en-US" sz="1800" b="1" baseline="0" dirty="0" smtClean="0"/>
                        <a:t> Symptoms:</a:t>
                      </a:r>
                      <a:endParaRPr lang="en-US" sz="1800" b="1" dirty="0"/>
                    </a:p>
                  </a:txBody>
                  <a:tcP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NONE! Many people don’t know they have Chlamydia, because although they are infected, they many not have any symptoms.</a:t>
                      </a:r>
                    </a:p>
                  </a:txBody>
                  <a:tcPr>
                    <a:lnL>
                      <a:noFill/>
                    </a:lnL>
                    <a:lnR>
                      <a:noFill/>
                    </a:lnR>
                    <a:lnT>
                      <a:noFill/>
                    </a:lnT>
                    <a:lnB>
                      <a:noFill/>
                    </a:lnB>
                    <a:lnTlToBr w="12700" cmpd="sng">
                      <a:noFill/>
                      <a:prstDash val="solid"/>
                    </a:lnTlToBr>
                    <a:lnBlToTr w="12700" cmpd="sng">
                      <a:noFill/>
                      <a:prstDash val="solid"/>
                    </a:lnBlToTr>
                  </a:tcPr>
                </a:tc>
              </a:tr>
              <a:tr h="1314400">
                <a:tc>
                  <a:txBody>
                    <a:bodyPr/>
                    <a:lstStyle/>
                    <a:p>
                      <a:r>
                        <a:rPr lang="en-US" sz="1800" b="1" dirty="0" smtClean="0"/>
                        <a:t>Later Symptoms:</a:t>
                      </a:r>
                      <a:endParaRPr lang="en-US" sz="1800" b="1" dirty="0"/>
                    </a:p>
                  </a:txBody>
                  <a:tcPr>
                    <a:lnL>
                      <a:noFill/>
                    </a:lnL>
                    <a:lnR>
                      <a:noFill/>
                    </a:lnR>
                    <a:lnT>
                      <a:noFill/>
                    </a:lnT>
                    <a:lnB>
                      <a:noFill/>
                    </a:lnB>
                    <a:lnTlToBr w="12700" cmpd="sng">
                      <a:noFill/>
                      <a:prstDash val="solid"/>
                    </a:lnTlToBr>
                    <a:lnBlToTr w="12700" cmpd="sng">
                      <a:noFill/>
                      <a:prstDash val="solid"/>
                    </a:lnBlToTr>
                  </a:tcPr>
                </a:tc>
                <a:tc>
                  <a:txBody>
                    <a:bodyPr/>
                    <a:lstStyle/>
                    <a:p>
                      <a:pPr eaLnBrk="1" hangingPunct="1">
                        <a:lnSpc>
                          <a:spcPct val="80000"/>
                        </a:lnSpc>
                      </a:pPr>
                      <a:r>
                        <a:rPr lang="en-US" sz="1800" dirty="0" smtClean="0"/>
                        <a:t>In women, symptoms of chlamydia may include:</a:t>
                      </a:r>
                    </a:p>
                    <a:p>
                      <a:pPr lvl="1" eaLnBrk="1" hangingPunct="1">
                        <a:lnSpc>
                          <a:spcPct val="80000"/>
                        </a:lnSpc>
                      </a:pPr>
                      <a:r>
                        <a:rPr lang="en-US" sz="1800" dirty="0" smtClean="0"/>
                        <a:t>An unusual vaginal discharge                  Bleeding between menstrual periods</a:t>
                      </a:r>
                    </a:p>
                    <a:p>
                      <a:pPr lvl="1" eaLnBrk="1" hangingPunct="1">
                        <a:lnSpc>
                          <a:spcPct val="80000"/>
                        </a:lnSpc>
                      </a:pPr>
                      <a:r>
                        <a:rPr lang="en-US" sz="1800" dirty="0" smtClean="0"/>
                        <a:t>Burning</a:t>
                      </a:r>
                      <a:r>
                        <a:rPr lang="en-US" sz="1800" baseline="0" dirty="0" smtClean="0"/>
                        <a:t> with urination      </a:t>
                      </a:r>
                      <a:r>
                        <a:rPr lang="en-US" sz="1800" dirty="0" smtClean="0"/>
                        <a:t>                       Abdominal</a:t>
                      </a:r>
                      <a:r>
                        <a:rPr lang="en-US" sz="1800" baseline="0" dirty="0" smtClean="0"/>
                        <a:t> pelvic pain</a:t>
                      </a:r>
                      <a:endParaRPr lang="en-US" sz="1800" dirty="0" smtClean="0"/>
                    </a:p>
                    <a:p>
                      <a:pPr eaLnBrk="1" hangingPunct="1">
                        <a:lnSpc>
                          <a:spcPct val="80000"/>
                        </a:lnSpc>
                      </a:pPr>
                      <a:r>
                        <a:rPr lang="en-US" sz="1800" dirty="0" smtClean="0"/>
                        <a:t>In men, symptoms of chlamydia may include:</a:t>
                      </a:r>
                    </a:p>
                    <a:p>
                      <a:pPr lvl="1" eaLnBrk="1" hangingPunct="1">
                        <a:lnSpc>
                          <a:spcPct val="80000"/>
                        </a:lnSpc>
                      </a:pPr>
                      <a:r>
                        <a:rPr lang="en-US" sz="1800" dirty="0" smtClean="0"/>
                        <a:t>Discharge from the penis                         Swollen</a:t>
                      </a:r>
                      <a:r>
                        <a:rPr lang="en-US" sz="1800" baseline="0" dirty="0" smtClean="0"/>
                        <a:t> and painful testicles</a:t>
                      </a:r>
                      <a:endParaRPr lang="en-US" sz="1800" dirty="0" smtClean="0"/>
                    </a:p>
                    <a:p>
                      <a:pPr lvl="1" eaLnBrk="1" hangingPunct="1">
                        <a:lnSpc>
                          <a:spcPct val="80000"/>
                        </a:lnSpc>
                      </a:pPr>
                      <a:r>
                        <a:rPr lang="en-US" sz="1800" dirty="0" smtClean="0"/>
                        <a:t>Burning with urination</a:t>
                      </a:r>
                      <a:r>
                        <a:rPr lang="en-US" sz="1800" baseline="0" dirty="0" smtClean="0"/>
                        <a:t>                             Itching/burning around </a:t>
                      </a:r>
                      <a:r>
                        <a:rPr lang="en-US" sz="1800" baseline="0" dirty="0" err="1" smtClean="0"/>
                        <a:t>urethrea</a:t>
                      </a:r>
                      <a:r>
                        <a:rPr lang="en-US" sz="1800" baseline="0" dirty="0" smtClean="0"/>
                        <a:t> </a:t>
                      </a:r>
                      <a:endParaRPr lang="en-US" sz="1800" dirty="0" smtClean="0"/>
                    </a:p>
                  </a:txBody>
                  <a:tcPr>
                    <a:lnL>
                      <a:noFill/>
                    </a:lnL>
                    <a:lnR>
                      <a:noFill/>
                    </a:lnR>
                    <a:lnT>
                      <a:noFill/>
                    </a:lnT>
                    <a:lnB>
                      <a:noFill/>
                    </a:lnB>
                    <a:lnTlToBr w="12700" cmpd="sng">
                      <a:noFill/>
                      <a:prstDash val="solid"/>
                    </a:lnTlToBr>
                    <a:lnBlToTr w="12700" cmpd="sng">
                      <a:noFill/>
                      <a:prstDash val="solid"/>
                    </a:lnBlToTr>
                  </a:tcPr>
                </a:tc>
              </a:tr>
              <a:tr h="0">
                <a:tc>
                  <a:txBody>
                    <a:bodyPr/>
                    <a:lstStyle/>
                    <a:p>
                      <a:r>
                        <a:rPr lang="en-US" sz="1800" b="1" dirty="0" smtClean="0"/>
                        <a:t>Treatment:</a:t>
                      </a:r>
                      <a:endParaRPr lang="en-US" sz="1800" b="1"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Can be cured and treated with antibiotics</a:t>
                      </a:r>
                      <a:endParaRPr lang="en-US" sz="1800" dirty="0"/>
                    </a:p>
                  </a:txBody>
                  <a:tcPr>
                    <a:lnL>
                      <a:noFill/>
                    </a:lnL>
                    <a:lnR>
                      <a:noFill/>
                    </a:lnR>
                    <a:lnT>
                      <a:noFill/>
                    </a:lnT>
                    <a:lnB>
                      <a:noFill/>
                    </a:lnB>
                    <a:lnTlToBr w="12700" cmpd="sng">
                      <a:noFill/>
                      <a:prstDash val="solid"/>
                    </a:lnTlToBr>
                    <a:lnBlToTr w="12700" cmpd="sng">
                      <a:noFill/>
                      <a:prstDash val="solid"/>
                    </a:lnBlToTr>
                  </a:tcPr>
                </a:tc>
              </a:tr>
              <a:tr h="594600">
                <a:tc>
                  <a:txBody>
                    <a:bodyPr/>
                    <a:lstStyle/>
                    <a:p>
                      <a:r>
                        <a:rPr lang="en-US" sz="1800" b="1" dirty="0" smtClean="0"/>
                        <a:t>If left untreated:</a:t>
                      </a:r>
                      <a:endParaRPr lang="en-US" sz="1800" b="1" dirty="0"/>
                    </a:p>
                  </a:txBody>
                  <a:tcPr>
                    <a:lnL>
                      <a:noFill/>
                    </a:lnL>
                    <a:lnR>
                      <a:noFill/>
                    </a:lnR>
                    <a:lnT>
                      <a:noFill/>
                    </a:lnT>
                    <a:lnB w="25400" cmpd="sng">
                      <a:noFill/>
                    </a:lnB>
                    <a:lnTlToBr w="12700" cmpd="sng">
                      <a:noFill/>
                      <a:prstDash val="solid"/>
                    </a:lnTlToBr>
                    <a:lnBlToTr w="12700" cmpd="sng">
                      <a:noFill/>
                      <a:prstDash val="solid"/>
                    </a:lnBlToTr>
                  </a:tcPr>
                </a:tc>
                <a:tc>
                  <a:txBody>
                    <a:bodyPr/>
                    <a:lstStyle/>
                    <a:p>
                      <a:r>
                        <a:rPr lang="en-US" sz="1800" dirty="0" smtClean="0"/>
                        <a:t>Increased risk for HIV/AIDS, women can get PID, infants of infected mothers can develop dangerous </a:t>
                      </a:r>
                      <a:r>
                        <a:rPr lang="en-US" sz="1800" b="1" u="sng" dirty="0" smtClean="0"/>
                        <a:t>eye infections</a:t>
                      </a:r>
                      <a:r>
                        <a:rPr lang="en-US" sz="1800" b="1" u="sng" baseline="0" dirty="0" smtClean="0"/>
                        <a:t>.</a:t>
                      </a:r>
                      <a:endParaRPr lang="en-US" sz="1800" b="1" u="sng" dirty="0"/>
                    </a:p>
                  </a:txBody>
                  <a:tcPr>
                    <a:lnL>
                      <a:noFill/>
                    </a:lnL>
                    <a:lnR>
                      <a:noFill/>
                    </a:lnR>
                    <a:lnT>
                      <a:noFill/>
                    </a:lnT>
                    <a:lnB w="254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366678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612844993"/>
              </p:ext>
            </p:extLst>
          </p:nvPr>
        </p:nvGraphicFramePr>
        <p:xfrm>
          <a:off x="15569" y="332656"/>
          <a:ext cx="9112862" cy="6192688"/>
        </p:xfrm>
        <a:graphic>
          <a:graphicData uri="http://schemas.openxmlformats.org/presentationml/2006/ole">
            <mc:AlternateContent xmlns:mc="http://schemas.openxmlformats.org/markup-compatibility/2006">
              <mc:Choice xmlns:v="urn:schemas-microsoft-com:vml" Requires="v">
                <p:oleObj spid="_x0000_s146442" name="Drawing" r:id="rId3" imgW="3448021" imgH="2362055" progId="WPDraw30.Drawing">
                  <p:embed/>
                </p:oleObj>
              </mc:Choice>
              <mc:Fallback>
                <p:oleObj name="Drawing" r:id="rId3" imgW="3448021" imgH="2362055"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9" y="332656"/>
                        <a:ext cx="9112862" cy="619268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53279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ign_danger_l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2096" y="-171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xfrm>
            <a:off x="0" y="0"/>
            <a:ext cx="9144000" cy="1628800"/>
          </a:xfrm>
        </p:spPr>
        <p:txBody>
          <a:bodyPr>
            <a:noAutofit/>
          </a:bodyPr>
          <a:lstStyle/>
          <a:p>
            <a:pPr algn="ctr" eaLnBrk="1" hangingPunct="1"/>
            <a:r>
              <a:rPr lang="en-US" sz="6000" b="1" dirty="0" smtClean="0">
                <a:latin typeface="Arial Rounded MT Bold" pitchFamily="34" charset="0"/>
              </a:rPr>
              <a:t>Pelvic Inflammatory Disease (PID)</a:t>
            </a:r>
          </a:p>
        </p:txBody>
      </p:sp>
      <p:graphicFrame>
        <p:nvGraphicFramePr>
          <p:cNvPr id="2" name="Table 1"/>
          <p:cNvGraphicFramePr>
            <a:graphicFrameLocks noGrp="1"/>
          </p:cNvGraphicFramePr>
          <p:nvPr>
            <p:extLst>
              <p:ext uri="{D42A27DB-BD31-4B8C-83A1-F6EECF244321}">
                <p14:modId xmlns:p14="http://schemas.microsoft.com/office/powerpoint/2010/main" val="1097502005"/>
              </p:ext>
            </p:extLst>
          </p:nvPr>
        </p:nvGraphicFramePr>
        <p:xfrm>
          <a:off x="0" y="1988839"/>
          <a:ext cx="9144000" cy="3383280"/>
        </p:xfrm>
        <a:graphic>
          <a:graphicData uri="http://schemas.openxmlformats.org/drawingml/2006/table">
            <a:tbl>
              <a:tblPr firstRow="1" bandRow="1">
                <a:tableStyleId>{8EC20E35-A176-4012-BC5E-935CFFF8708E}</a:tableStyleId>
              </a:tblPr>
              <a:tblGrid>
                <a:gridCol w="1331640"/>
                <a:gridCol w="7812360"/>
              </a:tblGrid>
              <a:tr h="360041">
                <a:tc>
                  <a:txBody>
                    <a:bodyPr/>
                    <a:lstStyle/>
                    <a:p>
                      <a:r>
                        <a:rPr lang="en-US" sz="1800" b="1" dirty="0" smtClean="0"/>
                        <a:t>Definition:</a:t>
                      </a:r>
                      <a:endParaRPr lang="en-US" sz="1800" b="1" dirty="0"/>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r>
                        <a:rPr lang="en-US" sz="1800" dirty="0" smtClean="0"/>
                        <a:t>a general inflammation of the pelvic cavity that can lead to infertility.</a:t>
                      </a:r>
                      <a:endParaRPr lang="en-US" sz="1800" dirty="0"/>
                    </a:p>
                  </a:txBody>
                  <a:tcPr anchor="ctr">
                    <a:lnL>
                      <a:noFill/>
                    </a:lnL>
                    <a:lnR>
                      <a:noFill/>
                    </a:lnR>
                    <a:lnT w="25400" cmpd="sng">
                      <a:noFill/>
                    </a:lnT>
                    <a:lnB w="25400" cmpd="sng">
                      <a:noFill/>
                    </a:lnB>
                    <a:lnTlToBr w="12700" cmpd="sng">
                      <a:noFill/>
                      <a:prstDash val="solid"/>
                    </a:lnTlToBr>
                    <a:lnBlToTr w="12700" cmpd="sng">
                      <a:noFill/>
                      <a:prstDash val="solid"/>
                    </a:lnBlToTr>
                  </a:tcPr>
                </a:tc>
              </a:tr>
              <a:tr h="138297">
                <a:tc>
                  <a:txBody>
                    <a:bodyPr/>
                    <a:lstStyle/>
                    <a:p>
                      <a:r>
                        <a:rPr lang="en-US" sz="1800" b="1" dirty="0" smtClean="0"/>
                        <a:t>Type:</a:t>
                      </a:r>
                      <a:endParaRPr lang="en-US" sz="1800" b="1" dirty="0"/>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r>
                        <a:rPr lang="en-US" sz="1800" b="1" u="sng" dirty="0" smtClean="0"/>
                        <a:t>Bacterial complication from</a:t>
                      </a:r>
                      <a:r>
                        <a:rPr lang="en-US" sz="1800" b="1" u="sng" baseline="0" dirty="0" smtClean="0"/>
                        <a:t> contracting </a:t>
                      </a:r>
                      <a:r>
                        <a:rPr lang="en-US" sz="1800" b="1" u="sng" dirty="0" smtClean="0"/>
                        <a:t>other STI’s </a:t>
                      </a:r>
                      <a:endParaRPr lang="en-US" sz="1800" b="1" u="sng" dirty="0"/>
                    </a:p>
                  </a:txBody>
                  <a:tcPr anchor="ctr">
                    <a:lnL>
                      <a:noFill/>
                    </a:lnL>
                    <a:lnR>
                      <a:noFill/>
                    </a:lnR>
                    <a:lnT w="25400" cmpd="sng">
                      <a:noFill/>
                    </a:lnT>
                    <a:lnB>
                      <a:noFill/>
                    </a:lnB>
                    <a:lnTlToBr w="12700" cmpd="sng">
                      <a:noFill/>
                      <a:prstDash val="solid"/>
                    </a:lnTlToBr>
                    <a:lnBlToTr w="12700" cmpd="sng">
                      <a:noFill/>
                      <a:prstDash val="solid"/>
                    </a:lnBlToTr>
                  </a:tcPr>
                </a:tc>
              </a:tr>
              <a:tr h="132577">
                <a:tc>
                  <a:txBody>
                    <a:bodyPr/>
                    <a:lstStyle/>
                    <a:p>
                      <a:r>
                        <a:rPr lang="en-US" sz="1800" b="1" dirty="0" smtClean="0"/>
                        <a:t>Cause:</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Complications from Chlamydia and Gonorrhea </a:t>
                      </a:r>
                      <a:endParaRPr lang="en-US" sz="1800" dirty="0"/>
                    </a:p>
                  </a:txBody>
                  <a:tcPr anchor="ctr">
                    <a:lnL>
                      <a:noFill/>
                    </a:lnL>
                    <a:lnR>
                      <a:noFill/>
                    </a:lnR>
                    <a:lnT>
                      <a:noFill/>
                    </a:lnT>
                    <a:lnB>
                      <a:noFill/>
                    </a:lnB>
                    <a:lnTlToBr w="12700" cmpd="sng">
                      <a:noFill/>
                      <a:prstDash val="solid"/>
                    </a:lnTlToBr>
                    <a:lnBlToTr w="12700" cmpd="sng">
                      <a:noFill/>
                      <a:prstDash val="solid"/>
                    </a:lnBlToTr>
                  </a:tcPr>
                </a:tc>
              </a:tr>
              <a:tr h="126857">
                <a:tc>
                  <a:txBody>
                    <a:bodyPr/>
                    <a:lstStyle/>
                    <a:p>
                      <a:r>
                        <a:rPr lang="en-US" sz="1800" b="1" dirty="0" smtClean="0"/>
                        <a:t>First</a:t>
                      </a:r>
                      <a:r>
                        <a:rPr lang="en-US" sz="1800" b="1" baseline="0" dirty="0" smtClean="0"/>
                        <a:t> Symptoms:</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NONE! May include abdominal</a:t>
                      </a:r>
                      <a:r>
                        <a:rPr lang="en-US" sz="1800" baseline="0" dirty="0" smtClean="0"/>
                        <a:t> pain, lower back pain, bleeding between periods, fever</a:t>
                      </a:r>
                      <a:endParaRPr lang="en-US" sz="1800" dirty="0"/>
                    </a:p>
                  </a:txBody>
                  <a:tcPr anchor="ctr">
                    <a:lnL>
                      <a:noFill/>
                    </a:lnL>
                    <a:lnR>
                      <a:noFill/>
                    </a:lnR>
                    <a:lnT>
                      <a:noFill/>
                    </a:lnT>
                    <a:lnB>
                      <a:noFill/>
                    </a:lnB>
                    <a:lnTlToBr w="12700" cmpd="sng">
                      <a:noFill/>
                      <a:prstDash val="solid"/>
                    </a:lnTlToBr>
                    <a:lnBlToTr w="12700" cmpd="sng">
                      <a:noFill/>
                      <a:prstDash val="solid"/>
                    </a:lnBlToTr>
                  </a:tcPr>
                </a:tc>
              </a:tr>
              <a:tr h="134849">
                <a:tc>
                  <a:txBody>
                    <a:bodyPr/>
                    <a:lstStyle/>
                    <a:p>
                      <a:r>
                        <a:rPr lang="en-US" sz="1800" b="1" dirty="0" smtClean="0"/>
                        <a:t>Later Symptoms:</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abdominal pain and fever and foul-smelling vaginal discharge, internal abscesses (puss filled</a:t>
                      </a:r>
                      <a:r>
                        <a:rPr lang="en-US" sz="1800" baseline="0" dirty="0" smtClean="0"/>
                        <a:t> pockets that are hard to cure)</a:t>
                      </a:r>
                      <a:endParaRPr lang="en-US" sz="1800" dirty="0"/>
                    </a:p>
                  </a:txBody>
                  <a:tcPr anchor="ctr">
                    <a:lnL>
                      <a:noFill/>
                    </a:lnL>
                    <a:lnR>
                      <a:noFill/>
                    </a:lnR>
                    <a:lnT>
                      <a:noFill/>
                    </a:lnT>
                    <a:lnB>
                      <a:noFill/>
                    </a:lnB>
                    <a:lnTlToBr w="12700" cmpd="sng">
                      <a:noFill/>
                      <a:prstDash val="solid"/>
                    </a:lnTlToBr>
                    <a:lnBlToTr w="12700" cmpd="sng">
                      <a:noFill/>
                      <a:prstDash val="solid"/>
                    </a:lnBlToTr>
                  </a:tcPr>
                </a:tc>
              </a:tr>
              <a:tr h="142841">
                <a:tc>
                  <a:txBody>
                    <a:bodyPr/>
                    <a:lstStyle/>
                    <a:p>
                      <a:r>
                        <a:rPr lang="en-US" sz="1800" b="1" dirty="0" smtClean="0"/>
                        <a:t>Treatment:</a:t>
                      </a:r>
                      <a:endParaRPr lang="en-US" sz="1800"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Antibiotics</a:t>
                      </a:r>
                      <a:endParaRPr lang="en-US" sz="1800" dirty="0"/>
                    </a:p>
                  </a:txBody>
                  <a:tcPr anchor="ctr">
                    <a:lnL>
                      <a:noFill/>
                    </a:lnL>
                    <a:lnR>
                      <a:noFill/>
                    </a:lnR>
                    <a:lnT>
                      <a:noFill/>
                    </a:lnT>
                    <a:lnB>
                      <a:noFill/>
                    </a:lnB>
                    <a:lnTlToBr w="12700" cmpd="sng">
                      <a:noFill/>
                      <a:prstDash val="solid"/>
                    </a:lnTlToBr>
                    <a:lnBlToTr w="12700" cmpd="sng">
                      <a:noFill/>
                      <a:prstDash val="solid"/>
                    </a:lnBlToTr>
                  </a:tcPr>
                </a:tc>
              </a:tr>
              <a:tr h="610653">
                <a:tc>
                  <a:txBody>
                    <a:bodyPr/>
                    <a:lstStyle/>
                    <a:p>
                      <a:r>
                        <a:rPr lang="en-US" sz="1800" b="1" dirty="0" smtClean="0"/>
                        <a:t>If left untreated:</a:t>
                      </a:r>
                      <a:endParaRPr lang="en-US" sz="1800" b="1" dirty="0"/>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r>
                        <a:rPr lang="en-US" sz="1800" dirty="0" smtClean="0"/>
                        <a:t>Fallopian tube </a:t>
                      </a:r>
                      <a:r>
                        <a:rPr lang="en-US" sz="1800" b="1" u="sng" dirty="0" smtClean="0"/>
                        <a:t>scarring</a:t>
                      </a:r>
                      <a:r>
                        <a:rPr lang="en-US" sz="1800" dirty="0" smtClean="0"/>
                        <a:t>, </a:t>
                      </a:r>
                      <a:r>
                        <a:rPr lang="en-US" sz="1800" b="1" u="sng" dirty="0" smtClean="0"/>
                        <a:t>infertility</a:t>
                      </a:r>
                      <a:r>
                        <a:rPr lang="en-US" sz="1800" dirty="0" smtClean="0"/>
                        <a:t>,</a:t>
                      </a:r>
                      <a:r>
                        <a:rPr lang="en-US" sz="1800" baseline="0" dirty="0" smtClean="0"/>
                        <a:t> higher risk of </a:t>
                      </a:r>
                      <a:r>
                        <a:rPr lang="en-US" sz="1800" b="1" u="sng" baseline="0" dirty="0" smtClean="0"/>
                        <a:t>miscarriage</a:t>
                      </a:r>
                      <a:r>
                        <a:rPr lang="en-US" sz="1800" baseline="0" dirty="0" smtClean="0"/>
                        <a:t> or </a:t>
                      </a:r>
                      <a:r>
                        <a:rPr lang="en-US" sz="1800" b="1" u="sng" baseline="0" dirty="0" smtClean="0"/>
                        <a:t>ectopic</a:t>
                      </a:r>
                      <a:r>
                        <a:rPr lang="en-US" sz="1800" baseline="0" dirty="0" smtClean="0"/>
                        <a:t> pregnancy, long-lasting chronic pelvic pain.</a:t>
                      </a:r>
                      <a:endParaRPr lang="en-US" sz="1800" dirty="0"/>
                    </a:p>
                  </a:txBody>
                  <a:tcPr anchor="ctr">
                    <a:lnL>
                      <a:noFill/>
                    </a:lnL>
                    <a:lnR>
                      <a:noFill/>
                    </a:lnR>
                    <a:lnT>
                      <a:noFill/>
                    </a:lnT>
                    <a:lnB w="254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106624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t="5000" r="3000" b="14999"/>
          <a:stretch>
            <a:fillRect/>
          </a:stretch>
        </p:blipFill>
        <p:spPr bwMode="auto">
          <a:xfrm>
            <a:off x="129273" y="497200"/>
            <a:ext cx="8885455" cy="5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89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ign_danger_l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xfrm>
            <a:off x="467544" y="485800"/>
            <a:ext cx="8229600" cy="1143000"/>
          </a:xfrm>
        </p:spPr>
        <p:txBody>
          <a:bodyPr/>
          <a:lstStyle/>
          <a:p>
            <a:pPr algn="ctr" eaLnBrk="1" hangingPunct="1"/>
            <a:r>
              <a:rPr lang="en-US" sz="8000" b="1" dirty="0" smtClean="0">
                <a:latin typeface="Arial Rounded MT Bold" pitchFamily="34" charset="0"/>
              </a:rPr>
              <a:t>Pubic Lice</a:t>
            </a:r>
          </a:p>
        </p:txBody>
      </p:sp>
      <p:graphicFrame>
        <p:nvGraphicFramePr>
          <p:cNvPr id="2" name="Table 1"/>
          <p:cNvGraphicFramePr>
            <a:graphicFrameLocks noGrp="1"/>
          </p:cNvGraphicFramePr>
          <p:nvPr>
            <p:extLst>
              <p:ext uri="{D42A27DB-BD31-4B8C-83A1-F6EECF244321}">
                <p14:modId xmlns:p14="http://schemas.microsoft.com/office/powerpoint/2010/main" val="4084251735"/>
              </p:ext>
            </p:extLst>
          </p:nvPr>
        </p:nvGraphicFramePr>
        <p:xfrm>
          <a:off x="0" y="2060848"/>
          <a:ext cx="9144000" cy="4206240"/>
        </p:xfrm>
        <a:graphic>
          <a:graphicData uri="http://schemas.openxmlformats.org/drawingml/2006/table">
            <a:tbl>
              <a:tblPr firstRow="1" bandRow="1">
                <a:tableStyleId>{8EC20E35-A176-4012-BC5E-935CFFF8708E}</a:tableStyleId>
              </a:tblPr>
              <a:tblGrid>
                <a:gridCol w="1547664"/>
                <a:gridCol w="7596336"/>
              </a:tblGrid>
              <a:tr h="603297">
                <a:tc>
                  <a:txBody>
                    <a:bodyPr/>
                    <a:lstStyle/>
                    <a:p>
                      <a:r>
                        <a:rPr lang="en-US" b="1" dirty="0" smtClean="0"/>
                        <a:t>Definition:</a:t>
                      </a:r>
                      <a:endParaRPr lang="en-US" b="1" dirty="0"/>
                    </a:p>
                  </a:txBody>
                  <a:tcPr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r>
                        <a:rPr lang="en-US" dirty="0" smtClean="0"/>
                        <a:t>Tiny insects that attach themselves to the skin and hair in the pubic</a:t>
                      </a:r>
                      <a:r>
                        <a:rPr lang="en-US" baseline="0" dirty="0" smtClean="0"/>
                        <a:t> area (Also know as Crabs)</a:t>
                      </a:r>
                      <a:endParaRPr lang="en-US" dirty="0"/>
                    </a:p>
                  </a:txBody>
                  <a:tcPr anchor="ctr">
                    <a:lnL>
                      <a:noFill/>
                    </a:lnL>
                    <a:lnR>
                      <a:noFill/>
                    </a:lnR>
                    <a:lnT w="25400" cmpd="sng">
                      <a:noFill/>
                    </a:lnT>
                    <a:lnB w="25400" cmpd="sng">
                      <a:noFill/>
                    </a:lnB>
                    <a:lnTlToBr w="12700" cmpd="sng">
                      <a:noFill/>
                      <a:prstDash val="solid"/>
                    </a:lnTlToBr>
                    <a:lnBlToTr w="12700" cmpd="sng">
                      <a:noFill/>
                      <a:prstDash val="solid"/>
                    </a:lnBlToTr>
                  </a:tcPr>
                </a:tc>
              </a:tr>
              <a:tr h="152008">
                <a:tc>
                  <a:txBody>
                    <a:bodyPr/>
                    <a:lstStyle/>
                    <a:p>
                      <a:r>
                        <a:rPr lang="en-US" b="1" dirty="0" smtClean="0"/>
                        <a:t>Type:</a:t>
                      </a:r>
                      <a:endParaRPr lang="en-US" b="1" dirty="0"/>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r>
                        <a:rPr lang="en-US" b="1" u="sng" dirty="0" smtClean="0"/>
                        <a:t>Parasitic</a:t>
                      </a:r>
                      <a:endParaRPr lang="en-US" b="1" u="sng" dirty="0"/>
                    </a:p>
                  </a:txBody>
                  <a:tcPr anchor="ctr">
                    <a:lnL>
                      <a:noFill/>
                    </a:lnL>
                    <a:lnR>
                      <a:noFill/>
                    </a:lnR>
                    <a:lnT w="25400" cmpd="sng">
                      <a:noFill/>
                    </a:lnT>
                    <a:lnB>
                      <a:noFill/>
                    </a:lnB>
                    <a:lnTlToBr w="12700" cmpd="sng">
                      <a:noFill/>
                      <a:prstDash val="solid"/>
                    </a:lnTlToBr>
                    <a:lnBlToTr w="12700" cmpd="sng">
                      <a:noFill/>
                      <a:prstDash val="solid"/>
                    </a:lnBlToTr>
                  </a:tcPr>
                </a:tc>
              </a:tr>
              <a:tr h="146288">
                <a:tc>
                  <a:txBody>
                    <a:bodyPr/>
                    <a:lstStyle/>
                    <a:p>
                      <a:r>
                        <a:rPr lang="en-US" b="1" dirty="0" smtClean="0"/>
                        <a:t>Cause:</a:t>
                      </a:r>
                      <a:endParaRPr lang="en-US"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dirty="0" smtClean="0"/>
                        <a:t>Very easily spread during sexual contact , or other kinds of close physical contact including sharing clothing or bed linens </a:t>
                      </a:r>
                      <a:endParaRPr lang="en-US" dirty="0"/>
                    </a:p>
                  </a:txBody>
                  <a:tcPr anchor="ctr">
                    <a:lnL>
                      <a:noFill/>
                    </a:lnL>
                    <a:lnR>
                      <a:noFill/>
                    </a:lnR>
                    <a:lnT>
                      <a:noFill/>
                    </a:lnT>
                    <a:lnB>
                      <a:noFill/>
                    </a:lnB>
                    <a:lnTlToBr w="12700" cmpd="sng">
                      <a:noFill/>
                      <a:prstDash val="solid"/>
                    </a:lnTlToBr>
                    <a:lnBlToTr w="12700" cmpd="sng">
                      <a:noFill/>
                      <a:prstDash val="solid"/>
                    </a:lnBlToTr>
                  </a:tcPr>
                </a:tc>
              </a:tr>
              <a:tr h="140568">
                <a:tc>
                  <a:txBody>
                    <a:bodyPr/>
                    <a:lstStyle/>
                    <a:p>
                      <a:r>
                        <a:rPr lang="en-US" b="1" dirty="0" smtClean="0"/>
                        <a:t>First</a:t>
                      </a:r>
                      <a:r>
                        <a:rPr lang="en-US" b="1" baseline="0" dirty="0" smtClean="0"/>
                        <a:t> Symptoms:</a:t>
                      </a:r>
                      <a:endParaRPr lang="en-US"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dirty="0" smtClean="0"/>
                        <a:t>None</a:t>
                      </a:r>
                      <a:endParaRPr lang="en-US" dirty="0"/>
                    </a:p>
                  </a:txBody>
                  <a:tcPr anchor="ctr">
                    <a:lnL>
                      <a:noFill/>
                    </a:lnL>
                    <a:lnR>
                      <a:noFill/>
                    </a:lnR>
                    <a:lnT>
                      <a:noFill/>
                    </a:lnT>
                    <a:lnB>
                      <a:noFill/>
                    </a:lnB>
                    <a:lnTlToBr w="12700" cmpd="sng">
                      <a:noFill/>
                      <a:prstDash val="solid"/>
                    </a:lnTlToBr>
                    <a:lnBlToTr w="12700" cmpd="sng">
                      <a:noFill/>
                      <a:prstDash val="solid"/>
                    </a:lnBlToTr>
                  </a:tcPr>
                </a:tc>
              </a:tr>
              <a:tr h="148560">
                <a:tc>
                  <a:txBody>
                    <a:bodyPr/>
                    <a:lstStyle/>
                    <a:p>
                      <a:r>
                        <a:rPr lang="en-US" b="1" dirty="0" smtClean="0"/>
                        <a:t>Later Symptoms:</a:t>
                      </a:r>
                      <a:endParaRPr lang="en-US"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dirty="0" smtClean="0"/>
                        <a:t>Intense itching in genital areas, rash, mild</a:t>
                      </a:r>
                      <a:r>
                        <a:rPr lang="en-US" baseline="0" dirty="0" smtClean="0"/>
                        <a:t> fever, feeling run-down, irritability</a:t>
                      </a:r>
                      <a:endParaRPr lang="en-US" dirty="0"/>
                    </a:p>
                  </a:txBody>
                  <a:tcPr anchor="ctr">
                    <a:lnL>
                      <a:noFill/>
                    </a:lnL>
                    <a:lnR>
                      <a:noFill/>
                    </a:lnR>
                    <a:lnT>
                      <a:noFill/>
                    </a:lnT>
                    <a:lnB>
                      <a:noFill/>
                    </a:lnB>
                    <a:lnTlToBr w="12700" cmpd="sng">
                      <a:noFill/>
                      <a:prstDash val="solid"/>
                    </a:lnTlToBr>
                    <a:lnBlToTr w="12700" cmpd="sng">
                      <a:noFill/>
                      <a:prstDash val="solid"/>
                    </a:lnBlToTr>
                  </a:tcPr>
                </a:tc>
              </a:tr>
              <a:tr h="228560">
                <a:tc>
                  <a:txBody>
                    <a:bodyPr/>
                    <a:lstStyle/>
                    <a:p>
                      <a:r>
                        <a:rPr lang="en-US" b="1" dirty="0" smtClean="0"/>
                        <a:t>Treatment:</a:t>
                      </a:r>
                      <a:endParaRPr lang="en-US" b="1" dirty="0"/>
                    </a:p>
                  </a:txBody>
                  <a:tcPr anchor="ctr">
                    <a:lnL>
                      <a:noFill/>
                    </a:lnL>
                    <a:lnR>
                      <a:noFill/>
                    </a:lnR>
                    <a:lnT>
                      <a:noFill/>
                    </a:lnT>
                    <a:lnB>
                      <a:noFill/>
                    </a:lnB>
                    <a:lnTlToBr w="12700" cmpd="sng">
                      <a:noFill/>
                      <a:prstDash val="solid"/>
                    </a:lnTlToBr>
                    <a:lnBlToTr w="12700" cmpd="sng">
                      <a:noFill/>
                      <a:prstDash val="solid"/>
                    </a:lnBlToTr>
                  </a:tcPr>
                </a:tc>
                <a:tc>
                  <a:txBody>
                    <a:bodyPr/>
                    <a:lstStyle/>
                    <a:p>
                      <a:r>
                        <a:rPr lang="en-US" dirty="0" smtClean="0"/>
                        <a:t>Prescription strength shampoos and creams, may need to apply medicine from head-to-toe</a:t>
                      </a:r>
                      <a:r>
                        <a:rPr lang="en-US" baseline="0" dirty="0" smtClean="0"/>
                        <a:t> more than once.  Stronger medication may also be prescribed.</a:t>
                      </a:r>
                      <a:endParaRPr lang="en-US" dirty="0"/>
                    </a:p>
                  </a:txBody>
                  <a:tcPr anchor="ctr">
                    <a:lnL>
                      <a:noFill/>
                    </a:lnL>
                    <a:lnR>
                      <a:noFill/>
                    </a:lnR>
                    <a:lnT>
                      <a:noFill/>
                    </a:lnT>
                    <a:lnB>
                      <a:noFill/>
                    </a:lnB>
                    <a:lnTlToBr w="12700" cmpd="sng">
                      <a:noFill/>
                      <a:prstDash val="solid"/>
                    </a:lnTlToBr>
                    <a:lnBlToTr w="12700" cmpd="sng">
                      <a:noFill/>
                      <a:prstDash val="solid"/>
                    </a:lnBlToTr>
                  </a:tcPr>
                </a:tc>
              </a:tr>
              <a:tr h="170435">
                <a:tc>
                  <a:txBody>
                    <a:bodyPr/>
                    <a:lstStyle/>
                    <a:p>
                      <a:r>
                        <a:rPr lang="en-US" b="1" dirty="0" smtClean="0"/>
                        <a:t>If left untreated:</a:t>
                      </a:r>
                      <a:endParaRPr lang="en-US" b="1" dirty="0"/>
                    </a:p>
                  </a:txBody>
                  <a:tcPr anchor="ctr">
                    <a:lnL>
                      <a:noFill/>
                    </a:lnL>
                    <a:lnR>
                      <a:noFill/>
                    </a:lnR>
                    <a:lnT>
                      <a:noFill/>
                    </a:lnT>
                    <a:lnB w="25400" cmpd="sng">
                      <a:noFill/>
                    </a:lnB>
                    <a:lnTlToBr w="12700" cmpd="sng">
                      <a:noFill/>
                      <a:prstDash val="solid"/>
                    </a:lnTlToBr>
                    <a:lnBlToTr w="12700" cmpd="sng">
                      <a:noFill/>
                      <a:prstDash val="solid"/>
                    </a:lnBlToTr>
                  </a:tcPr>
                </a:tc>
                <a:tc>
                  <a:txBody>
                    <a:bodyPr/>
                    <a:lstStyle/>
                    <a:p>
                      <a:r>
                        <a:rPr lang="en-US" dirty="0" smtClean="0"/>
                        <a:t>Can </a:t>
                      </a:r>
                      <a:r>
                        <a:rPr lang="en-US" b="1" u="sng" dirty="0" smtClean="0"/>
                        <a:t>spread</a:t>
                      </a:r>
                      <a:r>
                        <a:rPr lang="en-US" dirty="0" smtClean="0"/>
                        <a:t> from pubic hair to other hairy areas.</a:t>
                      </a:r>
                      <a:r>
                        <a:rPr lang="en-US" baseline="0" dirty="0" smtClean="0"/>
                        <a:t>  C</a:t>
                      </a:r>
                      <a:r>
                        <a:rPr lang="en-US" dirty="0" smtClean="0"/>
                        <a:t>an spread</a:t>
                      </a:r>
                      <a:r>
                        <a:rPr lang="en-US" baseline="0" dirty="0" smtClean="0"/>
                        <a:t> from person to person through close </a:t>
                      </a:r>
                      <a:r>
                        <a:rPr lang="en-US" b="1" u="sng" baseline="0" dirty="0" smtClean="0"/>
                        <a:t>physical contact. </a:t>
                      </a:r>
                      <a:endParaRPr lang="en-US" b="1" u="sng" dirty="0"/>
                    </a:p>
                  </a:txBody>
                  <a:tcPr anchor="ctr">
                    <a:lnL>
                      <a:noFill/>
                    </a:lnL>
                    <a:lnR>
                      <a:noFill/>
                    </a:lnR>
                    <a:lnT>
                      <a:noFill/>
                    </a:lnT>
                    <a:lnB w="254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200324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chemeClr val="tx1"/>
              </a:gs>
              <a:gs pos="49000">
                <a:schemeClr val="tx1">
                  <a:lumMod val="85000"/>
                  <a:lumOff val="15000"/>
                </a:schemeClr>
              </a:gs>
              <a:gs pos="89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pic>
        <p:nvPicPr>
          <p:cNvPr id="51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6988"/>
            <a:ext cx="9593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619672" y="1268760"/>
            <a:ext cx="5904656"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u="sng" dirty="0" smtClean="0"/>
              <a:t>Myth #3</a:t>
            </a:r>
            <a:r>
              <a:rPr lang="en-US" dirty="0" smtClean="0"/>
              <a:t>: Sex is </a:t>
            </a:r>
            <a:r>
              <a:rPr lang="en-US" dirty="0" smtClean="0"/>
              <a:t>safe.</a:t>
            </a:r>
            <a:endParaRPr lang="en-US" dirty="0"/>
          </a:p>
        </p:txBody>
      </p:sp>
      <p:sp>
        <p:nvSpPr>
          <p:cNvPr id="6" name="Content Placeholder 2"/>
          <p:cNvSpPr txBox="1">
            <a:spLocks/>
          </p:cNvSpPr>
          <p:nvPr/>
        </p:nvSpPr>
        <p:spPr bwMode="auto">
          <a:xfrm>
            <a:off x="1634209" y="1844824"/>
            <a:ext cx="5890119"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200" b="1" u="sng" dirty="0" smtClean="0">
                <a:solidFill>
                  <a:schemeClr val="tx1"/>
                </a:solidFill>
              </a:rPr>
              <a:t>FACT:</a:t>
            </a:r>
            <a:r>
              <a:rPr lang="en-US" sz="4200" dirty="0" smtClean="0">
                <a:solidFill>
                  <a:schemeClr val="tx1"/>
                </a:solidFill>
              </a:rPr>
              <a:t> There is no such thing as safe sex!</a:t>
            </a:r>
          </a:p>
          <a:p>
            <a:endParaRPr lang="en-US" sz="1600" b="1" dirty="0" smtClean="0">
              <a:solidFill>
                <a:schemeClr val="tx1"/>
              </a:solidFill>
            </a:endParaRPr>
          </a:p>
          <a:p>
            <a:r>
              <a:rPr lang="en-US" b="1" dirty="0" smtClean="0">
                <a:solidFill>
                  <a:schemeClr val="tx1"/>
                </a:solidFill>
              </a:rPr>
              <a:t>3. Question</a:t>
            </a:r>
            <a:r>
              <a:rPr lang="en-US" dirty="0" smtClean="0">
                <a:solidFill>
                  <a:schemeClr val="tx1"/>
                </a:solidFill>
              </a:rPr>
              <a:t>:   What does STI stands for?</a:t>
            </a:r>
          </a:p>
          <a:p>
            <a:r>
              <a:rPr lang="en-US" b="1" dirty="0" smtClean="0">
                <a:solidFill>
                  <a:schemeClr val="tx1"/>
                </a:solidFill>
              </a:rPr>
              <a:t>Answer</a:t>
            </a:r>
            <a:r>
              <a:rPr lang="en-US" b="1" dirty="0">
                <a:solidFill>
                  <a:schemeClr val="tx1"/>
                </a:solidFill>
              </a:rPr>
              <a:t>: sexually transmitted </a:t>
            </a:r>
            <a:r>
              <a:rPr lang="en-US" b="1" dirty="0" smtClean="0">
                <a:solidFill>
                  <a:schemeClr val="tx1"/>
                </a:solidFill>
              </a:rPr>
              <a:t>infections</a:t>
            </a:r>
          </a:p>
          <a:p>
            <a:endParaRPr lang="en-US" sz="1600" b="1" dirty="0" smtClean="0">
              <a:solidFill>
                <a:schemeClr val="tx1"/>
              </a:solidFill>
            </a:endParaRPr>
          </a:p>
          <a:p>
            <a:r>
              <a:rPr lang="en-US" b="1" dirty="0" smtClean="0">
                <a:solidFill>
                  <a:schemeClr val="tx1"/>
                </a:solidFill>
              </a:rPr>
              <a:t>4. Question:</a:t>
            </a:r>
            <a:r>
              <a:rPr lang="en-US" dirty="0" smtClean="0">
                <a:solidFill>
                  <a:schemeClr val="tx1"/>
                </a:solidFill>
              </a:rPr>
              <a:t> Each year, what % of sexually active teens get an STI?</a:t>
            </a:r>
          </a:p>
          <a:p>
            <a:r>
              <a:rPr lang="en-US" b="1" dirty="0" smtClean="0">
                <a:solidFill>
                  <a:schemeClr val="tx1"/>
                </a:solidFill>
              </a:rPr>
              <a:t>Answer: 25%</a:t>
            </a:r>
          </a:p>
          <a:p>
            <a:endParaRPr lang="en-US" sz="1600" b="1" dirty="0" smtClean="0">
              <a:solidFill>
                <a:schemeClr val="tx1"/>
              </a:solidFill>
            </a:endParaRPr>
          </a:p>
          <a:p>
            <a:r>
              <a:rPr lang="en-US" b="1" dirty="0" smtClean="0">
                <a:solidFill>
                  <a:schemeClr val="tx1"/>
                </a:solidFill>
              </a:rPr>
              <a:t>5. T or F:  </a:t>
            </a:r>
            <a:r>
              <a:rPr lang="en-US" dirty="0" smtClean="0">
                <a:solidFill>
                  <a:schemeClr val="tx1"/>
                </a:solidFill>
              </a:rPr>
              <a:t>The younger you are, the more susceptible you are to sexually transmitted infections.</a:t>
            </a:r>
          </a:p>
          <a:p>
            <a:r>
              <a:rPr lang="en-US" b="1" dirty="0" smtClean="0">
                <a:solidFill>
                  <a:schemeClr val="tx1"/>
                </a:solidFill>
              </a:rPr>
              <a:t>Answer: True</a:t>
            </a:r>
          </a:p>
        </p:txBody>
      </p:sp>
    </p:spTree>
    <p:extLst>
      <p:ext uri="{BB962C8B-B14F-4D97-AF65-F5344CB8AC3E}">
        <p14:creationId xmlns:p14="http://schemas.microsoft.com/office/powerpoint/2010/main" val="323772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rabs02"/>
          <p:cNvPicPr>
            <a:picLocks noChangeAspect="1" noChangeArrowheads="1"/>
          </p:cNvPicPr>
          <p:nvPr/>
        </p:nvPicPr>
        <p:blipFill>
          <a:blip r:embed="rId2">
            <a:extLst>
              <a:ext uri="{28A0092B-C50C-407E-A947-70E740481C1C}">
                <a14:useLocalDpi xmlns:a14="http://schemas.microsoft.com/office/drawing/2010/main" val="0"/>
              </a:ext>
            </a:extLst>
          </a:blip>
          <a:srcRect b="14075"/>
          <a:stretch>
            <a:fillRect/>
          </a:stretch>
        </p:blipFill>
        <p:spPr bwMode="auto">
          <a:xfrm>
            <a:off x="179511" y="260648"/>
            <a:ext cx="5473859"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rabs03"/>
          <p:cNvPicPr>
            <a:picLocks noChangeAspect="1" noChangeArrowheads="1"/>
          </p:cNvPicPr>
          <p:nvPr/>
        </p:nvPicPr>
        <p:blipFill>
          <a:blip r:embed="rId3">
            <a:extLst>
              <a:ext uri="{28A0092B-C50C-407E-A947-70E740481C1C}">
                <a14:useLocalDpi xmlns:a14="http://schemas.microsoft.com/office/drawing/2010/main" val="0"/>
              </a:ext>
            </a:extLst>
          </a:blip>
          <a:srcRect l="8749" b="14999"/>
          <a:stretch>
            <a:fillRect/>
          </a:stretch>
        </p:blipFill>
        <p:spPr bwMode="auto">
          <a:xfrm>
            <a:off x="3851920" y="3203264"/>
            <a:ext cx="5173841" cy="36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23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chemeClr val="tx1"/>
              </a:gs>
              <a:gs pos="49000">
                <a:schemeClr val="tx1">
                  <a:lumMod val="85000"/>
                  <a:lumOff val="15000"/>
                </a:schemeClr>
              </a:gs>
              <a:gs pos="89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pic>
        <p:nvPicPr>
          <p:cNvPr id="5123" name="Picture 3"/>
          <p:cNvPicPr>
            <a:picLocks noChangeAspect="1"/>
          </p:cNvPicPr>
          <p:nvPr/>
        </p:nvPicPr>
        <p:blipFill rotWithShape="1">
          <a:blip r:embed="rId2">
            <a:extLst>
              <a:ext uri="{28A0092B-C50C-407E-A947-70E740481C1C}">
                <a14:useLocalDpi xmlns:a14="http://schemas.microsoft.com/office/drawing/2010/main" val="0"/>
              </a:ext>
            </a:extLst>
          </a:blip>
          <a:srcRect l="17210" r="12792"/>
          <a:stretch/>
        </p:blipFill>
        <p:spPr bwMode="auto">
          <a:xfrm>
            <a:off x="1038225" y="26988"/>
            <a:ext cx="67151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619672" y="1268760"/>
            <a:ext cx="590465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200" dirty="0" smtClean="0"/>
              <a:t>Utah Stats</a:t>
            </a:r>
          </a:p>
        </p:txBody>
      </p:sp>
      <p:pic>
        <p:nvPicPr>
          <p:cNvPr id="147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753" t="27439" r="28261" b="13301"/>
          <a:stretch/>
        </p:blipFill>
        <p:spPr bwMode="auto">
          <a:xfrm>
            <a:off x="1691680" y="1754189"/>
            <a:ext cx="5766989" cy="3258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7461" name="Picture 5" descr="http://3219a2.medialib.glogster.com/media/b0/b085cffac46facb8cfedcc13d418534349890c6b7804fe75a0f8ebe70fcd1934/redcircle2-gif.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229" b="16423"/>
          <a:stretch/>
        </p:blipFill>
        <p:spPr bwMode="auto">
          <a:xfrm>
            <a:off x="2699792" y="1988840"/>
            <a:ext cx="872085" cy="5524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http://3219a2.medialib.glogster.com/media/b0/b085cffac46facb8cfedcc13d418534349890c6b7804fe75a0f8ebe70fcd1934/redcircle2-gif.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229" b="16423"/>
          <a:stretch/>
        </p:blipFill>
        <p:spPr bwMode="auto">
          <a:xfrm>
            <a:off x="4499992" y="1988840"/>
            <a:ext cx="872085" cy="5524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http://3219a2.medialib.glogster.com/media/b0/b085cffac46facb8cfedcc13d418534349890c6b7804fe75a0f8ebe70fcd1934/redcircle2-gif.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229" b="16423"/>
          <a:stretch/>
        </p:blipFill>
        <p:spPr bwMode="auto">
          <a:xfrm>
            <a:off x="6220195" y="1988840"/>
            <a:ext cx="872085" cy="55245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1757339" y="2852936"/>
            <a:ext cx="115847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57339" y="4221088"/>
            <a:ext cx="115847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55976" y="2852936"/>
            <a:ext cx="28004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55976" y="4221088"/>
            <a:ext cx="28004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64166" y="2852936"/>
            <a:ext cx="28004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164166" y="4221088"/>
            <a:ext cx="28004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06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chemeClr val="tx1"/>
              </a:gs>
              <a:gs pos="49000">
                <a:schemeClr val="tx1">
                  <a:lumMod val="85000"/>
                  <a:lumOff val="15000"/>
                </a:schemeClr>
              </a:gs>
              <a:gs pos="89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pic>
        <p:nvPicPr>
          <p:cNvPr id="51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6988"/>
            <a:ext cx="9593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619672" y="1052736"/>
            <a:ext cx="590465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b="1" dirty="0" smtClean="0">
                <a:solidFill>
                  <a:srgbClr val="000000"/>
                </a:solidFill>
                <a:latin typeface="Arial Rounded MT Bold" pitchFamily="34" charset="0"/>
              </a:rPr>
              <a:t>STATS</a:t>
            </a:r>
          </a:p>
        </p:txBody>
      </p:sp>
      <p:sp>
        <p:nvSpPr>
          <p:cNvPr id="6" name="Rectangle 4"/>
          <p:cNvSpPr txBox="1">
            <a:spLocks noChangeArrowheads="1"/>
          </p:cNvSpPr>
          <p:nvPr/>
        </p:nvSpPr>
        <p:spPr bwMode="auto">
          <a:xfrm>
            <a:off x="1619672" y="1988841"/>
            <a:ext cx="5904656"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09600" indent="-609600" eaLnBrk="1" hangingPunct="1">
              <a:lnSpc>
                <a:spcPct val="90000"/>
              </a:lnSpc>
            </a:pPr>
            <a:r>
              <a:rPr lang="en-US" sz="2100" b="1" dirty="0" smtClean="0">
                <a:solidFill>
                  <a:schemeClr val="tx1"/>
                </a:solidFill>
              </a:rPr>
              <a:t>Every year, there are approximately 15 million new cases of STD’s (41,000 per day) (8,000 teens per day)</a:t>
            </a:r>
          </a:p>
          <a:p>
            <a:pPr marL="609600" indent="-609600" eaLnBrk="1" hangingPunct="1">
              <a:lnSpc>
                <a:spcPct val="90000"/>
              </a:lnSpc>
            </a:pPr>
            <a:endParaRPr lang="en-US" sz="800" b="1" dirty="0" smtClean="0">
              <a:solidFill>
                <a:schemeClr val="tx1"/>
              </a:solidFill>
            </a:endParaRPr>
          </a:p>
          <a:p>
            <a:pPr marL="609600" indent="-609600" eaLnBrk="1" hangingPunct="1">
              <a:lnSpc>
                <a:spcPct val="90000"/>
              </a:lnSpc>
            </a:pPr>
            <a:r>
              <a:rPr lang="en-US" sz="2100" b="1" dirty="0" smtClean="0">
                <a:solidFill>
                  <a:schemeClr val="tx1"/>
                </a:solidFill>
              </a:rPr>
              <a:t>2/3 of all STD’s occur in people 25 years of age or younger.</a:t>
            </a:r>
          </a:p>
          <a:p>
            <a:pPr marL="609600" indent="-609600" eaLnBrk="1" hangingPunct="1">
              <a:lnSpc>
                <a:spcPct val="90000"/>
              </a:lnSpc>
            </a:pPr>
            <a:endParaRPr lang="en-US" sz="800" b="1" dirty="0" smtClean="0">
              <a:solidFill>
                <a:schemeClr val="tx1"/>
              </a:solidFill>
            </a:endParaRPr>
          </a:p>
          <a:p>
            <a:pPr marL="609600" indent="-609600" eaLnBrk="1" hangingPunct="1">
              <a:lnSpc>
                <a:spcPct val="90000"/>
              </a:lnSpc>
            </a:pPr>
            <a:r>
              <a:rPr lang="en-US" sz="2100" b="1" dirty="0" smtClean="0">
                <a:solidFill>
                  <a:schemeClr val="tx1"/>
                </a:solidFill>
              </a:rPr>
              <a:t>1 in 4 sexually active teens is infected with an STD</a:t>
            </a:r>
          </a:p>
          <a:p>
            <a:pPr marL="609600" indent="-609600" eaLnBrk="1" hangingPunct="1">
              <a:lnSpc>
                <a:spcPct val="90000"/>
              </a:lnSpc>
            </a:pPr>
            <a:endParaRPr lang="en-US" sz="800" b="1" dirty="0" smtClean="0">
              <a:solidFill>
                <a:schemeClr val="tx1"/>
              </a:solidFill>
            </a:endParaRPr>
          </a:p>
          <a:p>
            <a:pPr marL="609600" indent="-609600" eaLnBrk="1" hangingPunct="1">
              <a:lnSpc>
                <a:spcPct val="90000"/>
              </a:lnSpc>
            </a:pPr>
            <a:r>
              <a:rPr lang="en-US" sz="2100" b="1" dirty="0" smtClean="0">
                <a:solidFill>
                  <a:schemeClr val="tx1"/>
                </a:solidFill>
              </a:rPr>
              <a:t>Less than ½ of adults ages 18-44 have ever been tested for an STD</a:t>
            </a:r>
          </a:p>
        </p:txBody>
      </p:sp>
    </p:spTree>
    <p:extLst>
      <p:ext uri="{BB962C8B-B14F-4D97-AF65-F5344CB8AC3E}">
        <p14:creationId xmlns:p14="http://schemas.microsoft.com/office/powerpoint/2010/main" val="40514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1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10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chemeClr val="tx1"/>
              </a:gs>
              <a:gs pos="49000">
                <a:schemeClr val="tx1">
                  <a:lumMod val="85000"/>
                  <a:lumOff val="15000"/>
                </a:schemeClr>
              </a:gs>
              <a:gs pos="89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pic>
        <p:nvPicPr>
          <p:cNvPr id="51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6988"/>
            <a:ext cx="9593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619672" y="1124744"/>
            <a:ext cx="5904656"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200" b="1" dirty="0" smtClean="0">
                <a:latin typeface="Arial Rounded MT Bold" pitchFamily="34" charset="0"/>
              </a:rPr>
              <a:t/>
            </a:r>
            <a:br>
              <a:rPr lang="en-US" sz="3200" b="1" dirty="0" smtClean="0">
                <a:latin typeface="Arial Rounded MT Bold" pitchFamily="34" charset="0"/>
              </a:rPr>
            </a:br>
            <a:r>
              <a:rPr lang="en-US" sz="3600" b="1" u="sng" dirty="0" smtClean="0">
                <a:latin typeface="Arial Rounded MT Bold" pitchFamily="34" charset="0"/>
              </a:rPr>
              <a:t>CONCLUSION</a:t>
            </a:r>
          </a:p>
          <a:p>
            <a:pPr eaLnBrk="1" hangingPunct="1"/>
            <a:r>
              <a:rPr lang="en-US" sz="2400" b="1" u="sng" dirty="0" smtClean="0">
                <a:latin typeface="Arial Rounded MT Bold" pitchFamily="34" charset="0"/>
              </a:rPr>
              <a:t>(Solution)</a:t>
            </a:r>
          </a:p>
        </p:txBody>
      </p:sp>
      <p:sp>
        <p:nvSpPr>
          <p:cNvPr id="6" name="Rectangle 4"/>
          <p:cNvSpPr txBox="1">
            <a:spLocks noChangeArrowheads="1"/>
          </p:cNvSpPr>
          <p:nvPr/>
        </p:nvSpPr>
        <p:spPr bwMode="auto">
          <a:xfrm>
            <a:off x="1630436" y="2420888"/>
            <a:ext cx="5959328"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r>
              <a:rPr lang="en-US" sz="3600" b="1" u="sng" dirty="0" smtClean="0">
                <a:solidFill>
                  <a:schemeClr val="tx1"/>
                </a:solidFill>
              </a:rPr>
              <a:t>Commit</a:t>
            </a:r>
            <a:r>
              <a:rPr lang="en-US" sz="3600" b="1" dirty="0" smtClean="0">
                <a:solidFill>
                  <a:schemeClr val="tx1"/>
                </a:solidFill>
              </a:rPr>
              <a:t> to abstinence before marriage and fidelity after marriage.</a:t>
            </a:r>
          </a:p>
          <a:p>
            <a:pPr eaLnBrk="1" hangingPunct="1"/>
            <a:r>
              <a:rPr lang="en-US" sz="3600" b="1" dirty="0" smtClean="0">
                <a:solidFill>
                  <a:schemeClr val="tx1"/>
                </a:solidFill>
              </a:rPr>
              <a:t>Just say </a:t>
            </a:r>
            <a:r>
              <a:rPr lang="en-US" sz="3600" b="1" u="sng" dirty="0" smtClean="0">
                <a:solidFill>
                  <a:schemeClr val="tx1"/>
                </a:solidFill>
              </a:rPr>
              <a:t>NO</a:t>
            </a:r>
            <a:r>
              <a:rPr lang="en-US" sz="3600" b="1" dirty="0" smtClean="0">
                <a:solidFill>
                  <a:schemeClr val="tx1"/>
                </a:solidFill>
              </a:rPr>
              <a:t>!</a:t>
            </a:r>
          </a:p>
        </p:txBody>
      </p:sp>
    </p:spTree>
    <p:extLst>
      <p:ext uri="{BB962C8B-B14F-4D97-AF65-F5344CB8AC3E}">
        <p14:creationId xmlns:p14="http://schemas.microsoft.com/office/powerpoint/2010/main" val="40514020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chemeClr val="tx1"/>
              </a:gs>
              <a:gs pos="49000">
                <a:schemeClr val="tx1">
                  <a:lumMod val="85000"/>
                  <a:lumOff val="15000"/>
                </a:schemeClr>
              </a:gs>
              <a:gs pos="89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pic>
        <p:nvPicPr>
          <p:cNvPr id="5123" name="Picture 3"/>
          <p:cNvPicPr>
            <a:picLocks noChangeAspect="1"/>
          </p:cNvPicPr>
          <p:nvPr/>
        </p:nvPicPr>
        <p:blipFill rotWithShape="1">
          <a:blip r:embed="rId2">
            <a:extLst>
              <a:ext uri="{28A0092B-C50C-407E-A947-70E740481C1C}">
                <a14:useLocalDpi xmlns:a14="http://schemas.microsoft.com/office/drawing/2010/main" val="0"/>
              </a:ext>
            </a:extLst>
          </a:blip>
          <a:srcRect l="11683" b="11544"/>
          <a:stretch/>
        </p:blipFill>
        <p:spPr bwMode="auto">
          <a:xfrm>
            <a:off x="0" y="26988"/>
            <a:ext cx="9540552" cy="6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619672" y="1268760"/>
            <a:ext cx="5904656"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b="1" dirty="0" smtClean="0">
                <a:solidFill>
                  <a:srgbClr val="000000"/>
                </a:solidFill>
                <a:latin typeface="Arial Rounded MT Bold" pitchFamily="34" charset="0"/>
              </a:rPr>
              <a:t>Refusal Skills</a:t>
            </a:r>
          </a:p>
        </p:txBody>
      </p:sp>
      <p:graphicFrame>
        <p:nvGraphicFramePr>
          <p:cNvPr id="3" name="Table 2"/>
          <p:cNvGraphicFramePr>
            <a:graphicFrameLocks noGrp="1"/>
          </p:cNvGraphicFramePr>
          <p:nvPr>
            <p:extLst>
              <p:ext uri="{D42A27DB-BD31-4B8C-83A1-F6EECF244321}">
                <p14:modId xmlns:p14="http://schemas.microsoft.com/office/powerpoint/2010/main" val="1769923301"/>
              </p:ext>
            </p:extLst>
          </p:nvPr>
        </p:nvGraphicFramePr>
        <p:xfrm>
          <a:off x="1547664" y="1988840"/>
          <a:ext cx="6073744" cy="3505200"/>
        </p:xfrm>
        <a:graphic>
          <a:graphicData uri="http://schemas.openxmlformats.org/drawingml/2006/table">
            <a:tbl>
              <a:tblPr firstRow="1" bandRow="1">
                <a:tableStyleId>{5C22544A-7EE6-4342-B048-85BDC9FD1C3A}</a:tableStyleId>
              </a:tblPr>
              <a:tblGrid>
                <a:gridCol w="2736304"/>
                <a:gridCol w="3337440"/>
              </a:tblGrid>
              <a:tr h="370840">
                <a:tc>
                  <a:txBody>
                    <a:bodyPr/>
                    <a:lstStyle/>
                    <a:p>
                      <a:pPr marL="285750" indent="-285750">
                        <a:buFont typeface="Arial" panose="020B0604020202020204" pitchFamily="34" charset="0"/>
                        <a:buChar char="•"/>
                      </a:pPr>
                      <a:r>
                        <a:rPr lang="en-US" sz="1800" b="1" dirty="0" smtClean="0">
                          <a:solidFill>
                            <a:schemeClr val="tx1"/>
                          </a:solidFill>
                        </a:rPr>
                        <a:t>Say</a:t>
                      </a:r>
                      <a:r>
                        <a:rPr lang="en-US" sz="1800" b="1" baseline="0" dirty="0" smtClean="0">
                          <a:solidFill>
                            <a:schemeClr val="tx1"/>
                          </a:solidFill>
                        </a:rPr>
                        <a:t> “NO”</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smtClean="0">
                          <a:solidFill>
                            <a:schemeClr val="tx1"/>
                          </a:solidFill>
                        </a:rPr>
                        <a:t>“No, I don’t want to.”</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285750" indent="-285750">
                        <a:buFont typeface="Arial" panose="020B0604020202020204" pitchFamily="34" charset="0"/>
                        <a:buChar char="•"/>
                      </a:pPr>
                      <a:r>
                        <a:rPr lang="en-US" sz="1800" b="1" dirty="0" smtClean="0"/>
                        <a:t>Change the Subject</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smtClean="0">
                          <a:solidFill>
                            <a:schemeClr val="tx1"/>
                          </a:solidFill>
                        </a:rPr>
                        <a:t>“Let’s go to a movie.”</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285750" indent="-285750">
                        <a:buFont typeface="Arial" panose="020B0604020202020204" pitchFamily="34" charset="0"/>
                        <a:buChar char="•"/>
                      </a:pPr>
                      <a:r>
                        <a:rPr lang="en-US" sz="1800" b="1" dirty="0" smtClean="0"/>
                        <a:t>Reverse the Pressure</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smtClean="0">
                          <a:solidFill>
                            <a:schemeClr val="tx1"/>
                          </a:solidFill>
                        </a:rPr>
                        <a:t>“If you really loved me, you wouldn’t ask.”</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285750" indent="-285750">
                        <a:buFont typeface="Arial" panose="020B0604020202020204" pitchFamily="34" charset="0"/>
                        <a:buChar char="•"/>
                      </a:pPr>
                      <a:r>
                        <a:rPr lang="en-US" sz="1800" b="1" dirty="0" smtClean="0"/>
                        <a:t>Use Broken Record Technique</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smtClean="0">
                          <a:solidFill>
                            <a:schemeClr val="tx1"/>
                          </a:solidFill>
                        </a:rPr>
                        <a:t>Repeat the same answer over and over.  “No, No, NO,</a:t>
                      </a:r>
                      <a:r>
                        <a:rPr lang="en-US" sz="1400" b="1" baseline="0" dirty="0" smtClean="0">
                          <a:solidFill>
                            <a:schemeClr val="tx1"/>
                          </a:solidFill>
                        </a:rPr>
                        <a:t> NO!”</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285750" indent="-285750">
                        <a:buFont typeface="Arial" panose="020B0604020202020204" pitchFamily="34" charset="0"/>
                        <a:buChar char="•"/>
                      </a:pPr>
                      <a:r>
                        <a:rPr lang="en-US" sz="1800" b="1" dirty="0" smtClean="0"/>
                        <a:t>Avoid</a:t>
                      </a:r>
                      <a:r>
                        <a:rPr lang="en-US" sz="1800" b="1" baseline="0" dirty="0" smtClean="0"/>
                        <a:t> the Situation</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smtClean="0">
                          <a:solidFill>
                            <a:schemeClr val="tx1"/>
                          </a:solidFill>
                        </a:rPr>
                        <a:t>Make an</a:t>
                      </a:r>
                      <a:r>
                        <a:rPr lang="en-US" sz="1400" b="1" baseline="0" dirty="0" smtClean="0">
                          <a:solidFill>
                            <a:schemeClr val="tx1"/>
                          </a:solidFill>
                        </a:rPr>
                        <a:t> alternative </a:t>
                      </a:r>
                      <a:r>
                        <a:rPr lang="en-US" sz="1400" b="1" dirty="0" smtClean="0">
                          <a:solidFill>
                            <a:schemeClr val="tx1"/>
                          </a:solidFill>
                        </a:rPr>
                        <a:t>suggestion first. </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285750" indent="-285750">
                        <a:buFont typeface="Arial" panose="020B0604020202020204" pitchFamily="34" charset="0"/>
                        <a:buChar char="•"/>
                      </a:pPr>
                      <a:r>
                        <a:rPr lang="en-US" sz="1800" b="1" dirty="0" smtClean="0"/>
                        <a:t>Walk Away</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smtClean="0">
                          <a:solidFill>
                            <a:schemeClr val="tx1"/>
                          </a:solidFill>
                        </a:rPr>
                        <a:t>Just walk way</a:t>
                      </a:r>
                      <a:r>
                        <a:rPr lang="en-US" sz="1400" b="1" baseline="0" dirty="0" smtClean="0">
                          <a:solidFill>
                            <a:schemeClr val="tx1"/>
                          </a:solidFill>
                        </a:rPr>
                        <a:t> and get out of the situation. </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285750" indent="-285750">
                        <a:buFont typeface="Arial" panose="020B0604020202020204" pitchFamily="34" charset="0"/>
                        <a:buChar char="•"/>
                      </a:pPr>
                      <a:r>
                        <a:rPr lang="en-US" sz="1800" b="1" dirty="0" smtClean="0"/>
                        <a:t>Delay</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smtClean="0">
                          <a:solidFill>
                            <a:schemeClr val="tx1"/>
                          </a:solidFill>
                        </a:rPr>
                        <a:t>“Let’s wait.”</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285750" indent="-285750">
                        <a:buFont typeface="Arial" panose="020B0604020202020204" pitchFamily="34" charset="0"/>
                        <a:buChar char="•"/>
                      </a:pPr>
                      <a:r>
                        <a:rPr lang="en-US" sz="1800" b="1" dirty="0" smtClean="0"/>
                        <a:t>Give Reasons Why You’re Saying “NO”</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1" dirty="0" smtClean="0">
                          <a:solidFill>
                            <a:schemeClr val="tx1"/>
                          </a:solidFill>
                        </a:rPr>
                        <a:t>“I’m not ready yet; I want to wait for marriage.”  </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051402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chemeClr val="tx1"/>
              </a:gs>
              <a:gs pos="49000">
                <a:schemeClr val="tx1">
                  <a:lumMod val="85000"/>
                  <a:lumOff val="15000"/>
                </a:schemeClr>
              </a:gs>
              <a:gs pos="89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pic>
        <p:nvPicPr>
          <p:cNvPr id="51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6988"/>
            <a:ext cx="9593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1634209" y="1268760"/>
            <a:ext cx="5890119"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200" b="1" dirty="0" smtClean="0">
                <a:solidFill>
                  <a:schemeClr val="tx1"/>
                </a:solidFill>
              </a:rPr>
              <a:t>6. T or F:</a:t>
            </a:r>
            <a:r>
              <a:rPr lang="en-US" sz="2200" dirty="0" smtClean="0">
                <a:solidFill>
                  <a:schemeClr val="tx1"/>
                </a:solidFill>
              </a:rPr>
              <a:t> Sexually transmitted infections can often lie dormant for years without signs or symptoms.</a:t>
            </a:r>
          </a:p>
          <a:p>
            <a:r>
              <a:rPr lang="en-US" sz="2200" b="1" dirty="0">
                <a:solidFill>
                  <a:schemeClr val="tx1"/>
                </a:solidFill>
              </a:rPr>
              <a:t>Answer: </a:t>
            </a:r>
            <a:r>
              <a:rPr lang="en-US" sz="2200" b="1" dirty="0" smtClean="0">
                <a:solidFill>
                  <a:schemeClr val="tx1"/>
                </a:solidFill>
              </a:rPr>
              <a:t>True</a:t>
            </a:r>
          </a:p>
          <a:p>
            <a:endParaRPr lang="en-US" sz="500" b="1" dirty="0" smtClean="0">
              <a:solidFill>
                <a:schemeClr val="tx1"/>
              </a:solidFill>
            </a:endParaRPr>
          </a:p>
          <a:p>
            <a:r>
              <a:rPr lang="en-US" sz="2200" b="1" dirty="0" smtClean="0">
                <a:solidFill>
                  <a:schemeClr val="tx1"/>
                </a:solidFill>
              </a:rPr>
              <a:t>7. T or F: </a:t>
            </a:r>
            <a:r>
              <a:rPr lang="en-US" sz="2200" dirty="0" smtClean="0">
                <a:solidFill>
                  <a:schemeClr val="tx1"/>
                </a:solidFill>
              </a:rPr>
              <a:t>You can get an STI from oral sex.</a:t>
            </a:r>
          </a:p>
          <a:p>
            <a:r>
              <a:rPr lang="en-US" sz="2200" b="1" dirty="0">
                <a:solidFill>
                  <a:schemeClr val="tx1"/>
                </a:solidFill>
              </a:rPr>
              <a:t>Answer: True </a:t>
            </a:r>
            <a:endParaRPr lang="en-US" sz="2200" b="1" dirty="0" smtClean="0">
              <a:solidFill>
                <a:schemeClr val="tx1"/>
              </a:solidFill>
            </a:endParaRPr>
          </a:p>
          <a:p>
            <a:endParaRPr lang="en-US" sz="500" b="1" dirty="0" smtClean="0">
              <a:solidFill>
                <a:schemeClr val="tx1"/>
              </a:solidFill>
            </a:endParaRPr>
          </a:p>
          <a:p>
            <a:r>
              <a:rPr lang="en-US" sz="2200" b="1" dirty="0" smtClean="0">
                <a:solidFill>
                  <a:schemeClr val="tx1"/>
                </a:solidFill>
              </a:rPr>
              <a:t>8. Question:</a:t>
            </a:r>
            <a:r>
              <a:rPr lang="en-US" sz="2200" dirty="0" smtClean="0">
                <a:solidFill>
                  <a:schemeClr val="tx1"/>
                </a:solidFill>
              </a:rPr>
              <a:t>  Approximately ____ teenage girls get pregnant every year in the U.S  80% are unplanned.</a:t>
            </a:r>
          </a:p>
          <a:p>
            <a:r>
              <a:rPr lang="en-US" sz="2200" b="1" dirty="0">
                <a:solidFill>
                  <a:schemeClr val="tx1"/>
                </a:solidFill>
              </a:rPr>
              <a:t>Answer</a:t>
            </a:r>
            <a:r>
              <a:rPr lang="en-US" sz="2200" b="1" dirty="0" smtClean="0">
                <a:solidFill>
                  <a:schemeClr val="tx1"/>
                </a:solidFill>
              </a:rPr>
              <a:t>: 3 million</a:t>
            </a:r>
          </a:p>
        </p:txBody>
      </p:sp>
    </p:spTree>
    <p:extLst>
      <p:ext uri="{BB962C8B-B14F-4D97-AF65-F5344CB8AC3E}">
        <p14:creationId xmlns:p14="http://schemas.microsoft.com/office/powerpoint/2010/main" val="200991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chemeClr val="tx1"/>
              </a:gs>
              <a:gs pos="49000">
                <a:schemeClr val="tx1">
                  <a:lumMod val="85000"/>
                  <a:lumOff val="15000"/>
                </a:schemeClr>
              </a:gs>
              <a:gs pos="89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pic>
        <p:nvPicPr>
          <p:cNvPr id="51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6988"/>
            <a:ext cx="9593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1907704" y="1412776"/>
            <a:ext cx="5314055"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b="1" dirty="0" smtClean="0">
                <a:solidFill>
                  <a:schemeClr val="tx1"/>
                </a:solidFill>
              </a:rPr>
              <a:t>9. T or F:  </a:t>
            </a:r>
            <a:r>
              <a:rPr lang="en-US" sz="2000" dirty="0" smtClean="0">
                <a:solidFill>
                  <a:schemeClr val="tx1"/>
                </a:solidFill>
              </a:rPr>
              <a:t>A girl can get pregnant the first time she has sex.</a:t>
            </a:r>
          </a:p>
          <a:p>
            <a:r>
              <a:rPr lang="en-US" sz="2000" b="1" dirty="0">
                <a:solidFill>
                  <a:schemeClr val="tx1"/>
                </a:solidFill>
              </a:rPr>
              <a:t>Answer: True </a:t>
            </a:r>
            <a:endParaRPr lang="en-US" sz="2000" b="1" dirty="0" smtClean="0">
              <a:solidFill>
                <a:schemeClr val="tx1"/>
              </a:solidFill>
            </a:endParaRPr>
          </a:p>
          <a:p>
            <a:endParaRPr lang="en-US" sz="500" b="1" dirty="0" smtClean="0">
              <a:solidFill>
                <a:schemeClr val="tx1"/>
              </a:solidFill>
            </a:endParaRPr>
          </a:p>
          <a:p>
            <a:r>
              <a:rPr lang="en-US" sz="2000" b="1" dirty="0" smtClean="0">
                <a:solidFill>
                  <a:schemeClr val="tx1"/>
                </a:solidFill>
              </a:rPr>
              <a:t>10. Question:</a:t>
            </a:r>
            <a:r>
              <a:rPr lang="en-US" sz="2000" dirty="0" smtClean="0">
                <a:solidFill>
                  <a:schemeClr val="tx1"/>
                </a:solidFill>
              </a:rPr>
              <a:t> What </a:t>
            </a:r>
            <a:r>
              <a:rPr lang="en-US" sz="2000" dirty="0" smtClean="0">
                <a:solidFill>
                  <a:schemeClr val="tx1"/>
                </a:solidFill>
              </a:rPr>
              <a:t>% </a:t>
            </a:r>
            <a:r>
              <a:rPr lang="en-US" sz="2000" dirty="0" smtClean="0">
                <a:solidFill>
                  <a:schemeClr val="tx1"/>
                </a:solidFill>
              </a:rPr>
              <a:t>of guys who get a girl pregnant end up marrying the girl.</a:t>
            </a:r>
          </a:p>
          <a:p>
            <a:r>
              <a:rPr lang="en-US" sz="2000" b="1" dirty="0">
                <a:solidFill>
                  <a:schemeClr val="tx1"/>
                </a:solidFill>
              </a:rPr>
              <a:t>Answer</a:t>
            </a:r>
            <a:r>
              <a:rPr lang="en-US" sz="2000" b="1" dirty="0" smtClean="0">
                <a:solidFill>
                  <a:schemeClr val="tx1"/>
                </a:solidFill>
              </a:rPr>
              <a:t>: 20% </a:t>
            </a:r>
          </a:p>
          <a:p>
            <a:endParaRPr lang="en-US" sz="500" b="1" dirty="0" smtClean="0">
              <a:solidFill>
                <a:schemeClr val="tx1"/>
              </a:solidFill>
            </a:endParaRPr>
          </a:p>
          <a:p>
            <a:r>
              <a:rPr lang="en-US" sz="2000" b="1" dirty="0" smtClean="0">
                <a:solidFill>
                  <a:schemeClr val="tx1"/>
                </a:solidFill>
              </a:rPr>
              <a:t>11. T or F:  </a:t>
            </a:r>
            <a:r>
              <a:rPr lang="en-US" sz="2000" dirty="0" smtClean="0">
                <a:solidFill>
                  <a:schemeClr val="tx1"/>
                </a:solidFill>
              </a:rPr>
              <a:t>Abstinence as a teen is the only protection that is 100% safe from disease, pregnancy, and emotional scarring.</a:t>
            </a:r>
          </a:p>
          <a:p>
            <a:r>
              <a:rPr lang="en-US" sz="2000" b="1" dirty="0">
                <a:solidFill>
                  <a:schemeClr val="tx1"/>
                </a:solidFill>
              </a:rPr>
              <a:t>Answer: </a:t>
            </a:r>
            <a:r>
              <a:rPr lang="en-US" sz="2000" b="1" dirty="0" smtClean="0">
                <a:solidFill>
                  <a:schemeClr val="tx1"/>
                </a:solidFill>
              </a:rPr>
              <a:t>True</a:t>
            </a:r>
            <a:endParaRPr lang="en-US" sz="2000" b="1" dirty="0">
              <a:solidFill>
                <a:schemeClr val="tx1"/>
              </a:solidFill>
            </a:endParaRPr>
          </a:p>
        </p:txBody>
      </p:sp>
    </p:spTree>
    <p:extLst>
      <p:ext uri="{BB962C8B-B14F-4D97-AF65-F5344CB8AC3E}">
        <p14:creationId xmlns:p14="http://schemas.microsoft.com/office/powerpoint/2010/main" val="132289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chemeClr val="tx1"/>
              </a:gs>
              <a:gs pos="49000">
                <a:schemeClr val="tx1">
                  <a:lumMod val="85000"/>
                  <a:lumOff val="15000"/>
                </a:schemeClr>
              </a:gs>
              <a:gs pos="89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pic>
        <p:nvPicPr>
          <p:cNvPr id="51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6988"/>
            <a:ext cx="9593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1490193" y="1268760"/>
            <a:ext cx="6178151"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b="1" dirty="0" smtClean="0">
                <a:solidFill>
                  <a:schemeClr val="tx1"/>
                </a:solidFill>
              </a:rPr>
              <a:t>12. T or F:  </a:t>
            </a:r>
            <a:r>
              <a:rPr lang="en-US" sz="2400" dirty="0" smtClean="0">
                <a:solidFill>
                  <a:schemeClr val="tx1"/>
                </a:solidFill>
              </a:rPr>
              <a:t>Only </a:t>
            </a:r>
            <a:r>
              <a:rPr lang="en-US" sz="2400" dirty="0">
                <a:solidFill>
                  <a:schemeClr val="tx1"/>
                </a:solidFill>
              </a:rPr>
              <a:t>a</a:t>
            </a:r>
            <a:r>
              <a:rPr lang="en-US" sz="2400" dirty="0" smtClean="0">
                <a:solidFill>
                  <a:schemeClr val="tx1"/>
                </a:solidFill>
              </a:rPr>
              <a:t>bout 1 in </a:t>
            </a:r>
            <a:r>
              <a:rPr lang="en-US" sz="2400" dirty="0" smtClean="0">
                <a:solidFill>
                  <a:schemeClr val="tx1"/>
                </a:solidFill>
              </a:rPr>
              <a:t>10 (10%) </a:t>
            </a:r>
            <a:r>
              <a:rPr lang="en-US" sz="2400" dirty="0" smtClean="0">
                <a:solidFill>
                  <a:schemeClr val="tx1"/>
                </a:solidFill>
              </a:rPr>
              <a:t>teens who have had sex, wish they had waited.</a:t>
            </a:r>
          </a:p>
          <a:p>
            <a:r>
              <a:rPr lang="en-US" sz="2400" b="1" dirty="0">
                <a:solidFill>
                  <a:schemeClr val="tx1"/>
                </a:solidFill>
              </a:rPr>
              <a:t>Answer: </a:t>
            </a:r>
            <a:r>
              <a:rPr lang="en-US" sz="2400" b="1" dirty="0" smtClean="0">
                <a:solidFill>
                  <a:schemeClr val="tx1"/>
                </a:solidFill>
              </a:rPr>
              <a:t>False- about 50</a:t>
            </a:r>
            <a:r>
              <a:rPr lang="en-US" sz="2400" b="1" dirty="0" smtClean="0">
                <a:solidFill>
                  <a:schemeClr val="tx1"/>
                </a:solidFill>
              </a:rPr>
              <a:t>% do</a:t>
            </a:r>
            <a:endParaRPr lang="en-US" sz="2400" b="1" dirty="0" smtClean="0">
              <a:solidFill>
                <a:schemeClr val="tx1"/>
              </a:solidFill>
            </a:endParaRPr>
          </a:p>
          <a:p>
            <a:endParaRPr lang="en-US" sz="1000" b="1" dirty="0" smtClean="0">
              <a:solidFill>
                <a:schemeClr val="tx1"/>
              </a:solidFill>
            </a:endParaRPr>
          </a:p>
          <a:p>
            <a:r>
              <a:rPr lang="en-US" sz="2400" b="1" dirty="0" smtClean="0">
                <a:solidFill>
                  <a:schemeClr val="tx1"/>
                </a:solidFill>
              </a:rPr>
              <a:t>13. T or F:  </a:t>
            </a:r>
            <a:r>
              <a:rPr lang="en-US" sz="2400" dirty="0" smtClean="0">
                <a:solidFill>
                  <a:schemeClr val="tx1"/>
                </a:solidFill>
              </a:rPr>
              <a:t>Sex is a physical action so there aren’t any emotional regrets from early intimacy.</a:t>
            </a:r>
          </a:p>
          <a:p>
            <a:r>
              <a:rPr lang="en-US" sz="2400" b="1" dirty="0">
                <a:solidFill>
                  <a:schemeClr val="tx1"/>
                </a:solidFill>
              </a:rPr>
              <a:t>Answer</a:t>
            </a:r>
            <a:r>
              <a:rPr lang="en-US" sz="2400" b="1" dirty="0" smtClean="0">
                <a:solidFill>
                  <a:schemeClr val="tx1"/>
                </a:solidFill>
              </a:rPr>
              <a:t>: False- many teens become depressed and suffer from a low self-esteem, or feel disappointed, hurt and betrayed. </a:t>
            </a:r>
          </a:p>
        </p:txBody>
      </p:sp>
    </p:spTree>
    <p:extLst>
      <p:ext uri="{BB962C8B-B14F-4D97-AF65-F5344CB8AC3E}">
        <p14:creationId xmlns:p14="http://schemas.microsoft.com/office/powerpoint/2010/main" val="58379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flip="none" rotWithShape="1">
            <a:gsLst>
              <a:gs pos="0">
                <a:schemeClr val="tx1"/>
              </a:gs>
              <a:gs pos="49000">
                <a:schemeClr val="tx1">
                  <a:lumMod val="85000"/>
                  <a:lumOff val="15000"/>
                </a:schemeClr>
              </a:gs>
              <a:gs pos="89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FFFFFF"/>
              </a:solidFill>
            </a:endParaRPr>
          </a:p>
        </p:txBody>
      </p:sp>
      <p:pic>
        <p:nvPicPr>
          <p:cNvPr id="51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6988"/>
            <a:ext cx="9593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619672" y="1269207"/>
            <a:ext cx="5832648" cy="36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endParaRPr lang="en-US" sz="2800" b="1" dirty="0" smtClean="0">
              <a:solidFill>
                <a:schemeClr val="tx1"/>
              </a:solidFill>
            </a:endParaRPr>
          </a:p>
          <a:p>
            <a:pPr marL="274320" lvl="1" eaLnBrk="1" hangingPunct="1"/>
            <a:r>
              <a:rPr lang="en-US" b="1" dirty="0" smtClean="0">
                <a:solidFill>
                  <a:schemeClr val="tx1"/>
                </a:solidFill>
              </a:rPr>
              <a:t>“One’s philosophy is not best expressed in words; It is expressed in the choices one makes. In the long run, we shape our lives and we shape ourselves. The process never ends until we die. And the choices we make are ultimately our responsibility.”   </a:t>
            </a:r>
          </a:p>
          <a:p>
            <a:pPr marL="274320" lvl="1" eaLnBrk="1" hangingPunct="1"/>
            <a:r>
              <a:rPr lang="en-US" b="1" dirty="0" smtClean="0">
                <a:solidFill>
                  <a:schemeClr val="tx1"/>
                </a:solidFill>
              </a:rPr>
              <a:t>                                               			~Eleanor Roosevelt</a:t>
            </a:r>
          </a:p>
        </p:txBody>
      </p:sp>
    </p:spTree>
    <p:extLst>
      <p:ext uri="{BB962C8B-B14F-4D97-AF65-F5344CB8AC3E}">
        <p14:creationId xmlns:p14="http://schemas.microsoft.com/office/powerpoint/2010/main" val="1322890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ign_danger_l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a:xfrm>
            <a:off x="381000" y="332656"/>
            <a:ext cx="8382000" cy="1371600"/>
          </a:xfrm>
          <a:extLst>
            <a:ext uri="{91240B29-F687-4F45-9708-019B960494DF}">
              <a14:hiddenLine xmlns:a14="http://schemas.microsoft.com/office/drawing/2010/main" w="9525">
                <a:solidFill>
                  <a:srgbClr val="FF0000"/>
                </a:solidFill>
                <a:miter lim="800000"/>
                <a:headEnd/>
                <a:tailEnd/>
              </a14:hiddenLine>
            </a:ext>
          </a:extLst>
        </p:spPr>
        <p:txBody>
          <a:bodyPr/>
          <a:lstStyle/>
          <a:p>
            <a:pPr algn="ctr" eaLnBrk="1" hangingPunct="1"/>
            <a:r>
              <a:rPr lang="en-US" sz="4000" b="1" dirty="0" smtClean="0">
                <a:solidFill>
                  <a:srgbClr val="000000"/>
                </a:solidFill>
                <a:latin typeface="Arial Rounded MT Bold" pitchFamily="34" charset="0"/>
              </a:rPr>
              <a:t>Why do Teens </a:t>
            </a:r>
            <a:br>
              <a:rPr lang="en-US" sz="4000" b="1" dirty="0" smtClean="0">
                <a:solidFill>
                  <a:srgbClr val="000000"/>
                </a:solidFill>
                <a:latin typeface="Arial Rounded MT Bold" pitchFamily="34" charset="0"/>
              </a:rPr>
            </a:br>
            <a:r>
              <a:rPr lang="en-US" sz="4000" b="1" dirty="0" smtClean="0">
                <a:solidFill>
                  <a:srgbClr val="000000"/>
                </a:solidFill>
                <a:latin typeface="Arial Rounded MT Bold" pitchFamily="34" charset="0"/>
              </a:rPr>
              <a:t>Become Sexually Active?</a:t>
            </a:r>
          </a:p>
        </p:txBody>
      </p:sp>
      <p:sp>
        <p:nvSpPr>
          <p:cNvPr id="71684" name="Rectangle 4"/>
          <p:cNvSpPr>
            <a:spLocks noGrp="1" noChangeArrowheads="1"/>
          </p:cNvSpPr>
          <p:nvPr>
            <p:ph type="body" idx="1"/>
          </p:nvPr>
        </p:nvSpPr>
        <p:spPr>
          <a:xfrm>
            <a:off x="457200" y="1916832"/>
            <a:ext cx="8229600" cy="4680520"/>
          </a:xfrm>
        </p:spPr>
        <p:txBody>
          <a:bodyPr>
            <a:normAutofit fontScale="92500" lnSpcReduction="20000"/>
          </a:bodyPr>
          <a:lstStyle/>
          <a:p>
            <a:pPr marL="609600" indent="-609600" eaLnBrk="1" hangingPunct="1">
              <a:buFontTx/>
              <a:buAutoNum type="arabicPeriod"/>
              <a:tabLst>
                <a:tab pos="4746625" algn="l"/>
              </a:tabLst>
            </a:pPr>
            <a:r>
              <a:rPr lang="en-US" sz="2400" b="1" dirty="0" smtClean="0"/>
              <a:t>To be more sophisticated or to appear more grown up and </a:t>
            </a:r>
            <a:r>
              <a:rPr lang="en-US" sz="2400" b="1" dirty="0" smtClean="0"/>
              <a:t>cool</a:t>
            </a:r>
            <a:endParaRPr lang="en-US" sz="2400" b="1" dirty="0" smtClean="0"/>
          </a:p>
          <a:p>
            <a:pPr marL="609600" indent="-609600" eaLnBrk="1" hangingPunct="1">
              <a:buFontTx/>
              <a:buAutoNum type="arabicPeriod"/>
            </a:pPr>
            <a:r>
              <a:rPr lang="en-US" sz="2400" b="1" dirty="0" smtClean="0"/>
              <a:t>To prove their love for another person</a:t>
            </a:r>
          </a:p>
          <a:p>
            <a:pPr marL="609600" indent="-609600" eaLnBrk="1" hangingPunct="1">
              <a:buFontTx/>
              <a:buAutoNum type="arabicPeriod"/>
            </a:pPr>
            <a:r>
              <a:rPr lang="en-US" sz="2400" b="1" dirty="0" smtClean="0"/>
              <a:t>To become more popular</a:t>
            </a:r>
          </a:p>
          <a:p>
            <a:pPr marL="609600" indent="-609600" eaLnBrk="1" hangingPunct="1">
              <a:buFontTx/>
              <a:buAutoNum type="arabicPeriod"/>
            </a:pPr>
            <a:r>
              <a:rPr lang="en-US" sz="2400" b="1" dirty="0" smtClean="0"/>
              <a:t>Peer pressure and acceptance</a:t>
            </a:r>
          </a:p>
          <a:p>
            <a:pPr marL="609600" indent="-609600" eaLnBrk="1" hangingPunct="1">
              <a:buFontTx/>
              <a:buAutoNum type="arabicPeriod"/>
            </a:pPr>
            <a:r>
              <a:rPr lang="en-US" sz="2400" b="1" dirty="0" smtClean="0"/>
              <a:t>To find love, attention, warmth and affection</a:t>
            </a:r>
          </a:p>
          <a:p>
            <a:pPr marL="609600" indent="-609600" eaLnBrk="1" hangingPunct="1">
              <a:buFontTx/>
              <a:buAutoNum type="arabicPeriod"/>
            </a:pPr>
            <a:r>
              <a:rPr lang="en-US" sz="2400" b="1" dirty="0" smtClean="0"/>
              <a:t>Believing “Everyone else is doing it”</a:t>
            </a:r>
          </a:p>
          <a:p>
            <a:pPr marL="609600" indent="-609600" eaLnBrk="1" hangingPunct="1">
              <a:buFontTx/>
              <a:buNone/>
            </a:pPr>
            <a:r>
              <a:rPr lang="en-US" sz="2400" b="1" dirty="0"/>
              <a:t>7. </a:t>
            </a:r>
            <a:r>
              <a:rPr lang="en-US" sz="2400" b="1" dirty="0" smtClean="0"/>
              <a:t>	Being </a:t>
            </a:r>
            <a:r>
              <a:rPr lang="en-US" sz="2400" b="1" dirty="0"/>
              <a:t>pregnant is exciting, attention getting, and I will have a sweet baby to love and who will love me</a:t>
            </a:r>
          </a:p>
          <a:p>
            <a:pPr marL="609600" indent="-609600" eaLnBrk="1" hangingPunct="1">
              <a:buFontTx/>
              <a:buNone/>
            </a:pPr>
            <a:r>
              <a:rPr lang="en-US" sz="2400" b="1" dirty="0"/>
              <a:t>8. </a:t>
            </a:r>
            <a:r>
              <a:rPr lang="en-US" sz="2400" b="1" dirty="0" smtClean="0"/>
              <a:t>	To </a:t>
            </a:r>
            <a:r>
              <a:rPr lang="en-US" sz="2400" b="1" dirty="0"/>
              <a:t>rebel against parents</a:t>
            </a:r>
          </a:p>
          <a:p>
            <a:pPr marL="609600" indent="-609600" eaLnBrk="1" hangingPunct="1">
              <a:buFontTx/>
              <a:buAutoNum type="arabicPeriod" startAt="9"/>
            </a:pPr>
            <a:r>
              <a:rPr lang="en-US" sz="2400" b="1" dirty="0" smtClean="0"/>
              <a:t>Curiosity</a:t>
            </a:r>
          </a:p>
          <a:p>
            <a:pPr marL="0" indent="0" eaLnBrk="1" hangingPunct="1">
              <a:buNone/>
            </a:pPr>
            <a:endParaRPr lang="en-US" sz="2400" b="1" dirty="0"/>
          </a:p>
          <a:p>
            <a:pPr marL="609600" indent="-609600" eaLnBrk="1" hangingPunct="1">
              <a:buFontTx/>
              <a:buNone/>
            </a:pPr>
            <a:r>
              <a:rPr lang="en-US" sz="2400" b="1" dirty="0"/>
              <a:t>Which of the reasons listed above are good enough for you to put your future physical and emotional health at risk</a:t>
            </a:r>
            <a:r>
              <a:rPr lang="en-US" sz="2400" b="1" dirty="0" smtClean="0"/>
              <a:t>?</a:t>
            </a:r>
            <a:endParaRPr lang="en-US" sz="2400" b="1" dirty="0"/>
          </a:p>
        </p:txBody>
      </p:sp>
    </p:spTree>
    <p:extLst>
      <p:ext uri="{BB962C8B-B14F-4D97-AF65-F5344CB8AC3E}">
        <p14:creationId xmlns:p14="http://schemas.microsoft.com/office/powerpoint/2010/main" val="1888699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6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6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68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68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68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68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68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6259</TotalTime>
  <Words>2518</Words>
  <Application>Microsoft Office PowerPoint</Application>
  <PresentationFormat>On-screen Show (4:3)</PresentationFormat>
  <Paragraphs>332</Paragraphs>
  <Slides>44</Slides>
  <Notes>8</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9" baseType="lpstr">
      <vt:lpstr>Arial</vt:lpstr>
      <vt:lpstr>Arial Rounded MT Bold</vt:lpstr>
      <vt:lpstr>Calibri</vt:lpstr>
      <vt:lpstr>Office Theme</vt:lpstr>
      <vt:lpstr>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Teens  Become Sexually Active?</vt:lpstr>
      <vt:lpstr>PowerPoint Presentation</vt:lpstr>
      <vt:lpstr>PowerPoint Presentation</vt:lpstr>
      <vt:lpstr>Progression to Physical Intimacy </vt:lpstr>
      <vt:lpstr>PowerPoint Presentation</vt:lpstr>
      <vt:lpstr>PowerPoint Presentation</vt:lpstr>
      <vt:lpstr>STI’s</vt:lpstr>
      <vt:lpstr>PowerPoint Presentation</vt:lpstr>
      <vt:lpstr>PowerPoint Presentation</vt:lpstr>
      <vt:lpstr>PowerPoint Presentation</vt:lpstr>
      <vt:lpstr>PowerPoint Presentation</vt:lpstr>
      <vt:lpstr>Review of Human Anatomy </vt:lpstr>
      <vt:lpstr>PowerPoint Presentation</vt:lpstr>
      <vt:lpstr>PowerPoint Presentation</vt:lpstr>
      <vt:lpstr>PowerPoint Presentation</vt:lpstr>
      <vt:lpstr>PowerPoint Presentation</vt:lpstr>
      <vt:lpstr>HIV/AIDS</vt:lpstr>
      <vt:lpstr>Genital Herpes</vt:lpstr>
      <vt:lpstr>PowerPoint Presentation</vt:lpstr>
      <vt:lpstr>Hepatitis</vt:lpstr>
      <vt:lpstr>PowerPoint Presentation</vt:lpstr>
      <vt:lpstr>HPV/Genital Warts</vt:lpstr>
      <vt:lpstr>PowerPoint Presentation</vt:lpstr>
      <vt:lpstr>Gonorrhea</vt:lpstr>
      <vt:lpstr>Syphilis</vt:lpstr>
      <vt:lpstr>PowerPoint Presentation</vt:lpstr>
      <vt:lpstr>Chlamydia</vt:lpstr>
      <vt:lpstr>PowerPoint Presentation</vt:lpstr>
      <vt:lpstr>Pelvic Inflammatory Disease (PID)</vt:lpstr>
      <vt:lpstr>PowerPoint Presentation</vt:lpstr>
      <vt:lpstr>Pubic Lice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card PowerPoint Presentation</dc:title>
  <dc:creator>Windows User</dc:creator>
  <cp:lastModifiedBy>Owner</cp:lastModifiedBy>
  <cp:revision>96</cp:revision>
  <dcterms:created xsi:type="dcterms:W3CDTF">2011-05-27T00:08:30Z</dcterms:created>
  <dcterms:modified xsi:type="dcterms:W3CDTF">2015-07-24T01:00:57Z</dcterms:modified>
</cp:coreProperties>
</file>