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6" r:id="rId3"/>
    <p:sldId id="268" r:id="rId4"/>
    <p:sldId id="269" r:id="rId5"/>
    <p:sldId id="270" r:id="rId6"/>
    <p:sldId id="271" r:id="rId7"/>
    <p:sldId id="265" r:id="rId8"/>
    <p:sldId id="272" r:id="rId9"/>
    <p:sldId id="273" r:id="rId10"/>
    <p:sldId id="274" r:id="rId11"/>
    <p:sldId id="275" r:id="rId12"/>
    <p:sldId id="276" r:id="rId13"/>
    <p:sldId id="277" r:id="rId14"/>
    <p:sldId id="278" r:id="rId15"/>
    <p:sldId id="257" r:id="rId16"/>
    <p:sldId id="258"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0526" autoAdjust="0"/>
  </p:normalViewPr>
  <p:slideViewPr>
    <p:cSldViewPr snapToGrid="0">
      <p:cViewPr varScale="1">
        <p:scale>
          <a:sx n="58" d="100"/>
          <a:sy n="58" d="100"/>
        </p:scale>
        <p:origin x="90" y="1110"/>
      </p:cViewPr>
      <p:guideLst/>
    </p:cSldViewPr>
  </p:slideViewPr>
  <p:notesTextViewPr>
    <p:cViewPr>
      <p:scale>
        <a:sx n="1" d="1"/>
        <a:sy n="1" d="1"/>
      </p:scale>
      <p:origin x="0" y="-11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168E1-0D9A-4988-A05B-DA34A61D23E4}" type="datetimeFigureOut">
              <a:rPr lang="en-US" smtClean="0"/>
              <a:t>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FA754-A21C-482F-9746-D6CD694F6AB9}" type="slidenum">
              <a:rPr lang="en-US" smtClean="0"/>
              <a:t>‹#›</a:t>
            </a:fld>
            <a:endParaRPr lang="en-US"/>
          </a:p>
        </p:txBody>
      </p:sp>
    </p:spTree>
    <p:extLst>
      <p:ext uri="{BB962C8B-B14F-4D97-AF65-F5344CB8AC3E}">
        <p14:creationId xmlns:p14="http://schemas.microsoft.com/office/powerpoint/2010/main" val="279811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Adobe statistics</a:t>
            </a:r>
            <a:endParaRPr lang="en-US" dirty="0"/>
          </a:p>
        </p:txBody>
      </p:sp>
      <p:sp>
        <p:nvSpPr>
          <p:cNvPr id="4" name="Slide Number Placeholder 3"/>
          <p:cNvSpPr>
            <a:spLocks noGrp="1"/>
          </p:cNvSpPr>
          <p:nvPr>
            <p:ph type="sldNum" sz="quarter" idx="10"/>
          </p:nvPr>
        </p:nvSpPr>
        <p:spPr/>
        <p:txBody>
          <a:bodyPr/>
          <a:lstStyle/>
          <a:p>
            <a:fld id="{C609690C-0905-9444-BF28-57F02C3BA785}" type="slidenum">
              <a:rPr lang="en-US" smtClean="0"/>
              <a:t>3</a:t>
            </a:fld>
            <a:endParaRPr lang="en-US"/>
          </a:p>
        </p:txBody>
      </p:sp>
    </p:spTree>
    <p:extLst>
      <p:ext uri="{BB962C8B-B14F-4D97-AF65-F5344CB8AC3E}">
        <p14:creationId xmlns:p14="http://schemas.microsoft.com/office/powerpoint/2010/main" val="184005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provide</a:t>
            </a:r>
            <a:r>
              <a:rPr lang="en-US" baseline="0" dirty="0" smtClean="0"/>
              <a:t> skilled employees for the work force needed</a:t>
            </a:r>
            <a:endParaRPr lang="en-US" dirty="0"/>
          </a:p>
        </p:txBody>
      </p:sp>
      <p:sp>
        <p:nvSpPr>
          <p:cNvPr id="4" name="Slide Number Placeholder 3"/>
          <p:cNvSpPr>
            <a:spLocks noGrp="1"/>
          </p:cNvSpPr>
          <p:nvPr>
            <p:ph type="sldNum" sz="quarter" idx="10"/>
          </p:nvPr>
        </p:nvSpPr>
        <p:spPr/>
        <p:txBody>
          <a:bodyPr/>
          <a:lstStyle/>
          <a:p>
            <a:fld id="{C609690C-0905-9444-BF28-57F02C3BA785}" type="slidenum">
              <a:rPr lang="en-US" smtClean="0"/>
              <a:t>4</a:t>
            </a:fld>
            <a:endParaRPr lang="en-US"/>
          </a:p>
        </p:txBody>
      </p:sp>
    </p:spTree>
    <p:extLst>
      <p:ext uri="{BB962C8B-B14F-4D97-AF65-F5344CB8AC3E}">
        <p14:creationId xmlns:p14="http://schemas.microsoft.com/office/powerpoint/2010/main" val="407718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for the importance of Outdoor Products alone, this doesn’t even include all of the jobs and money created by the Fashion industry.  Need to keep these business in Utah because the demand is so high.</a:t>
            </a:r>
            <a:endParaRPr lang="en-US" dirty="0"/>
          </a:p>
        </p:txBody>
      </p:sp>
      <p:sp>
        <p:nvSpPr>
          <p:cNvPr id="4" name="Slide Number Placeholder 3"/>
          <p:cNvSpPr>
            <a:spLocks noGrp="1"/>
          </p:cNvSpPr>
          <p:nvPr>
            <p:ph type="sldNum" sz="quarter" idx="10"/>
          </p:nvPr>
        </p:nvSpPr>
        <p:spPr/>
        <p:txBody>
          <a:bodyPr/>
          <a:lstStyle/>
          <a:p>
            <a:fld id="{C609690C-0905-9444-BF28-57F02C3BA785}" type="slidenum">
              <a:rPr lang="en-US" smtClean="0"/>
              <a:t>5</a:t>
            </a:fld>
            <a:endParaRPr lang="en-US"/>
          </a:p>
        </p:txBody>
      </p:sp>
    </p:spTree>
    <p:extLst>
      <p:ext uri="{BB962C8B-B14F-4D97-AF65-F5344CB8AC3E}">
        <p14:creationId xmlns:p14="http://schemas.microsoft.com/office/powerpoint/2010/main" val="293073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July 2016</a:t>
            </a:r>
            <a:endParaRPr lang="en-US" dirty="0"/>
          </a:p>
        </p:txBody>
      </p:sp>
      <p:sp>
        <p:nvSpPr>
          <p:cNvPr id="4" name="Slide Number Placeholder 3"/>
          <p:cNvSpPr>
            <a:spLocks noGrp="1"/>
          </p:cNvSpPr>
          <p:nvPr>
            <p:ph type="sldNum" sz="quarter" idx="10"/>
          </p:nvPr>
        </p:nvSpPr>
        <p:spPr/>
        <p:txBody>
          <a:bodyPr/>
          <a:lstStyle/>
          <a:p>
            <a:fld id="{438FA754-A21C-482F-9746-D6CD694F6AB9}" type="slidenum">
              <a:rPr lang="en-US" smtClean="0"/>
              <a:t>7</a:t>
            </a:fld>
            <a:endParaRPr lang="en-US"/>
          </a:p>
        </p:txBody>
      </p:sp>
    </p:spTree>
    <p:extLst>
      <p:ext uri="{BB962C8B-B14F-4D97-AF65-F5344CB8AC3E}">
        <p14:creationId xmlns:p14="http://schemas.microsoft.com/office/powerpoint/2010/main" val="412008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Projected growth is based</a:t>
            </a:r>
            <a:r>
              <a:rPr lang="en-US" baseline="0" dirty="0" smtClean="0"/>
              <a:t> on growth in Utah, all of these %s are higher than the national rate by at least 10%</a:t>
            </a:r>
            <a:endParaRPr lang="en-US" dirty="0"/>
          </a:p>
        </p:txBody>
      </p:sp>
      <p:sp>
        <p:nvSpPr>
          <p:cNvPr id="4" name="Slide Number Placeholder 3"/>
          <p:cNvSpPr>
            <a:spLocks noGrp="1"/>
          </p:cNvSpPr>
          <p:nvPr>
            <p:ph type="sldNum" sz="quarter" idx="10"/>
          </p:nvPr>
        </p:nvSpPr>
        <p:spPr/>
        <p:txBody>
          <a:bodyPr/>
          <a:lstStyle/>
          <a:p>
            <a:fld id="{C609690C-0905-9444-BF28-57F02C3BA785}" type="slidenum">
              <a:rPr lang="en-US" smtClean="0"/>
              <a:t>8</a:t>
            </a:fld>
            <a:endParaRPr lang="en-US"/>
          </a:p>
        </p:txBody>
      </p:sp>
    </p:spTree>
    <p:extLst>
      <p:ext uri="{BB962C8B-B14F-4D97-AF65-F5344CB8AC3E}">
        <p14:creationId xmlns:p14="http://schemas.microsoft.com/office/powerpoint/2010/main" val="269257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large number of these entrepreneurs are creating apparel and outdoor products not only for the Utah market but around the world.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All of the companies</a:t>
            </a:r>
            <a:r>
              <a:rPr lang="en-US" baseline="0" dirty="0" smtClean="0"/>
              <a:t> listed are Utah based.</a:t>
            </a:r>
            <a:endParaRPr lang="en-US" dirty="0" smtClean="0"/>
          </a:p>
          <a:p>
            <a:endParaRPr lang="en-US" dirty="0"/>
          </a:p>
        </p:txBody>
      </p:sp>
      <p:sp>
        <p:nvSpPr>
          <p:cNvPr id="4" name="Slide Number Placeholder 3"/>
          <p:cNvSpPr>
            <a:spLocks noGrp="1"/>
          </p:cNvSpPr>
          <p:nvPr>
            <p:ph type="sldNum" sz="quarter" idx="10"/>
          </p:nvPr>
        </p:nvSpPr>
        <p:spPr/>
        <p:txBody>
          <a:bodyPr/>
          <a:lstStyle/>
          <a:p>
            <a:fld id="{C609690C-0905-9444-BF28-57F02C3BA785}" type="slidenum">
              <a:rPr lang="en-US" smtClean="0"/>
              <a:t>13</a:t>
            </a:fld>
            <a:endParaRPr lang="en-US"/>
          </a:p>
        </p:txBody>
      </p:sp>
    </p:spTree>
    <p:extLst>
      <p:ext uri="{BB962C8B-B14F-4D97-AF65-F5344CB8AC3E}">
        <p14:creationId xmlns:p14="http://schemas.microsoft.com/office/powerpoint/2010/main" val="360697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discuss with students as they write these careers</a:t>
            </a:r>
            <a:r>
              <a:rPr lang="en-US" baseline="0" dirty="0" smtClean="0"/>
              <a:t> on their paper. </a:t>
            </a:r>
          </a:p>
          <a:p>
            <a:r>
              <a:rPr lang="en-US" baseline="0" dirty="0" smtClean="0"/>
              <a:t>What do you know about this career?</a:t>
            </a:r>
          </a:p>
          <a:p>
            <a:r>
              <a:rPr lang="en-US" baseline="0" dirty="0" smtClean="0"/>
              <a:t>How does it connect like a class like sewing construction and design?</a:t>
            </a:r>
          </a:p>
          <a:p>
            <a:r>
              <a:rPr lang="en-US" dirty="0" smtClean="0"/>
              <a:t>**these careers are the ones in the curriculum</a:t>
            </a:r>
            <a:r>
              <a:rPr lang="en-US" baseline="0" dirty="0" smtClean="0"/>
              <a:t> guides*** you could add more if you wanted.**</a:t>
            </a:r>
            <a:endParaRPr lang="en-US" dirty="0"/>
          </a:p>
        </p:txBody>
      </p:sp>
      <p:sp>
        <p:nvSpPr>
          <p:cNvPr id="4" name="Slide Number Placeholder 3"/>
          <p:cNvSpPr>
            <a:spLocks noGrp="1"/>
          </p:cNvSpPr>
          <p:nvPr>
            <p:ph type="sldNum" sz="quarter" idx="10"/>
          </p:nvPr>
        </p:nvSpPr>
        <p:spPr/>
        <p:txBody>
          <a:bodyPr/>
          <a:lstStyle/>
          <a:p>
            <a:fld id="{438FA754-A21C-482F-9746-D6CD694F6AB9}" type="slidenum">
              <a:rPr lang="en-US" smtClean="0"/>
              <a:t>15</a:t>
            </a:fld>
            <a:endParaRPr lang="en-US"/>
          </a:p>
        </p:txBody>
      </p:sp>
    </p:spTree>
    <p:extLst>
      <p:ext uri="{BB962C8B-B14F-4D97-AF65-F5344CB8AC3E}">
        <p14:creationId xmlns:p14="http://schemas.microsoft.com/office/powerpoint/2010/main" val="195754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discuss with students as they write these careers</a:t>
            </a:r>
            <a:r>
              <a:rPr lang="en-US" baseline="0" dirty="0" smtClean="0"/>
              <a:t> on their paper. </a:t>
            </a:r>
          </a:p>
          <a:p>
            <a:r>
              <a:rPr lang="en-US" baseline="0" dirty="0" smtClean="0"/>
              <a:t>What do you know about this career?</a:t>
            </a:r>
          </a:p>
          <a:p>
            <a:r>
              <a:rPr lang="en-US" baseline="0" smtClean="0"/>
              <a:t>How does it connect like a class like sewing construction and design?</a:t>
            </a:r>
          </a:p>
          <a:p>
            <a:endParaRPr lang="en-US" dirty="0" smtClean="0"/>
          </a:p>
          <a:p>
            <a:r>
              <a:rPr lang="en-US" dirty="0" smtClean="0"/>
              <a:t>**these careers are the ones in the curriculum</a:t>
            </a:r>
            <a:r>
              <a:rPr lang="en-US" baseline="0" dirty="0" smtClean="0"/>
              <a:t> guides*** you could add more if you wanted.</a:t>
            </a:r>
            <a:endParaRPr lang="en-US" dirty="0"/>
          </a:p>
        </p:txBody>
      </p:sp>
      <p:sp>
        <p:nvSpPr>
          <p:cNvPr id="4" name="Slide Number Placeholder 3"/>
          <p:cNvSpPr>
            <a:spLocks noGrp="1"/>
          </p:cNvSpPr>
          <p:nvPr>
            <p:ph type="sldNum" sz="quarter" idx="10"/>
          </p:nvPr>
        </p:nvSpPr>
        <p:spPr/>
        <p:txBody>
          <a:bodyPr/>
          <a:lstStyle/>
          <a:p>
            <a:fld id="{438FA754-A21C-482F-9746-D6CD694F6AB9}" type="slidenum">
              <a:rPr lang="en-US" smtClean="0"/>
              <a:t>16</a:t>
            </a:fld>
            <a:endParaRPr lang="en-US"/>
          </a:p>
        </p:txBody>
      </p:sp>
    </p:spTree>
    <p:extLst>
      <p:ext uri="{BB962C8B-B14F-4D97-AF65-F5344CB8AC3E}">
        <p14:creationId xmlns:p14="http://schemas.microsoft.com/office/powerpoint/2010/main" val="276936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a:t>
            </a:r>
            <a:r>
              <a:rPr lang="en-US" baseline="0" dirty="0" smtClean="0"/>
              <a:t> online each of the careers.  Use one of the two websites listed.</a:t>
            </a:r>
            <a:endParaRPr lang="en-US" dirty="0"/>
          </a:p>
        </p:txBody>
      </p:sp>
      <p:sp>
        <p:nvSpPr>
          <p:cNvPr id="4" name="Slide Number Placeholder 3"/>
          <p:cNvSpPr>
            <a:spLocks noGrp="1"/>
          </p:cNvSpPr>
          <p:nvPr>
            <p:ph type="sldNum" sz="quarter" idx="10"/>
          </p:nvPr>
        </p:nvSpPr>
        <p:spPr/>
        <p:txBody>
          <a:bodyPr/>
          <a:lstStyle/>
          <a:p>
            <a:fld id="{438FA754-A21C-482F-9746-D6CD694F6AB9}" type="slidenum">
              <a:rPr lang="en-US" smtClean="0"/>
              <a:t>17</a:t>
            </a:fld>
            <a:endParaRPr lang="en-US"/>
          </a:p>
        </p:txBody>
      </p:sp>
    </p:spTree>
    <p:extLst>
      <p:ext uri="{BB962C8B-B14F-4D97-AF65-F5344CB8AC3E}">
        <p14:creationId xmlns:p14="http://schemas.microsoft.com/office/powerpoint/2010/main" val="32866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F1EF7A-C12E-41CD-90E7-1A9F90607726}"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41BBB-8C2A-41B0-8B76-D99028A3D21D}" type="slidenum">
              <a:rPr lang="en-US" smtClean="0"/>
              <a:t>‹#›</a:t>
            </a:fld>
            <a:endParaRPr lang="en-US"/>
          </a:p>
        </p:txBody>
      </p:sp>
    </p:spTree>
    <p:extLst>
      <p:ext uri="{BB962C8B-B14F-4D97-AF65-F5344CB8AC3E}">
        <p14:creationId xmlns:p14="http://schemas.microsoft.com/office/powerpoint/2010/main" val="43558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F1EF7A-C12E-41CD-90E7-1A9F90607726}"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41BBB-8C2A-41B0-8B76-D99028A3D21D}" type="slidenum">
              <a:rPr lang="en-US" smtClean="0"/>
              <a:t>‹#›</a:t>
            </a:fld>
            <a:endParaRPr lang="en-US"/>
          </a:p>
        </p:txBody>
      </p:sp>
    </p:spTree>
    <p:extLst>
      <p:ext uri="{BB962C8B-B14F-4D97-AF65-F5344CB8AC3E}">
        <p14:creationId xmlns:p14="http://schemas.microsoft.com/office/powerpoint/2010/main" val="418121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DAF1EF7A-C12E-41CD-90E7-1A9F90607726}" type="datetimeFigureOut">
              <a:rPr lang="en-US" smtClean="0"/>
              <a:t>1/20/2016</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B2141BBB-8C2A-41B0-8B76-D99028A3D21D}" type="slidenum">
              <a:rPr lang="en-US" smtClean="0"/>
              <a:t>‹#›</a:t>
            </a:fld>
            <a:endParaRPr lang="en-US"/>
          </a:p>
        </p:txBody>
      </p:sp>
    </p:spTree>
    <p:extLst>
      <p:ext uri="{BB962C8B-B14F-4D97-AF65-F5344CB8AC3E}">
        <p14:creationId xmlns:p14="http://schemas.microsoft.com/office/powerpoint/2010/main" val="161877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F1EF7A-C12E-41CD-90E7-1A9F90607726}"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41BBB-8C2A-41B0-8B76-D99028A3D21D}" type="slidenum">
              <a:rPr lang="en-US" smtClean="0"/>
              <a:t>‹#›</a:t>
            </a:fld>
            <a:endParaRPr lang="en-US"/>
          </a:p>
        </p:txBody>
      </p:sp>
    </p:spTree>
    <p:extLst>
      <p:ext uri="{BB962C8B-B14F-4D97-AF65-F5344CB8AC3E}">
        <p14:creationId xmlns:p14="http://schemas.microsoft.com/office/powerpoint/2010/main" val="414552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DAF1EF7A-C12E-41CD-90E7-1A9F90607726}" type="datetimeFigureOut">
              <a:rPr lang="en-US" smtClean="0"/>
              <a:t>1/20/2016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2141BBB-8C2A-41B0-8B76-D99028A3D21D}" type="slidenum">
              <a:rPr lang="en-US" smtClean="0"/>
              <a:t>‹#›</a:t>
            </a:fld>
            <a:endParaRPr lang="en-US"/>
          </a:p>
        </p:txBody>
      </p:sp>
    </p:spTree>
    <p:extLst>
      <p:ext uri="{BB962C8B-B14F-4D97-AF65-F5344CB8AC3E}">
        <p14:creationId xmlns:p14="http://schemas.microsoft.com/office/powerpoint/2010/main" val="391612880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F1EF7A-C12E-41CD-90E7-1A9F90607726}"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41BBB-8C2A-41B0-8B76-D99028A3D21D}" type="slidenum">
              <a:rPr lang="en-US" smtClean="0"/>
              <a:t>‹#›</a:t>
            </a:fld>
            <a:endParaRPr lang="en-US"/>
          </a:p>
        </p:txBody>
      </p:sp>
    </p:spTree>
    <p:extLst>
      <p:ext uri="{BB962C8B-B14F-4D97-AF65-F5344CB8AC3E}">
        <p14:creationId xmlns:p14="http://schemas.microsoft.com/office/powerpoint/2010/main" val="257221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F1EF7A-C12E-41CD-90E7-1A9F90607726}" type="datetimeFigureOut">
              <a:rPr lang="en-US" smtClean="0"/>
              <a:t>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41BBB-8C2A-41B0-8B76-D99028A3D21D}" type="slidenum">
              <a:rPr lang="en-US" smtClean="0"/>
              <a:t>‹#›</a:t>
            </a:fld>
            <a:endParaRPr lang="en-US"/>
          </a:p>
        </p:txBody>
      </p:sp>
    </p:spTree>
    <p:extLst>
      <p:ext uri="{BB962C8B-B14F-4D97-AF65-F5344CB8AC3E}">
        <p14:creationId xmlns:p14="http://schemas.microsoft.com/office/powerpoint/2010/main" val="97782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F1EF7A-C12E-41CD-90E7-1A9F90607726}" type="datetimeFigureOut">
              <a:rPr lang="en-US" smtClean="0"/>
              <a:t>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41BBB-8C2A-41B0-8B76-D99028A3D21D}" type="slidenum">
              <a:rPr lang="en-US" smtClean="0"/>
              <a:t>‹#›</a:t>
            </a:fld>
            <a:endParaRPr lang="en-US"/>
          </a:p>
        </p:txBody>
      </p:sp>
    </p:spTree>
    <p:extLst>
      <p:ext uri="{BB962C8B-B14F-4D97-AF65-F5344CB8AC3E}">
        <p14:creationId xmlns:p14="http://schemas.microsoft.com/office/powerpoint/2010/main" val="138534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1EF7A-C12E-41CD-90E7-1A9F90607726}" type="datetimeFigureOut">
              <a:rPr lang="en-US" smtClean="0"/>
              <a:t>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41BBB-8C2A-41B0-8B76-D99028A3D21D}" type="slidenum">
              <a:rPr lang="en-US" smtClean="0"/>
              <a:t>‹#›</a:t>
            </a:fld>
            <a:endParaRPr lang="en-US"/>
          </a:p>
        </p:txBody>
      </p:sp>
    </p:spTree>
    <p:extLst>
      <p:ext uri="{BB962C8B-B14F-4D97-AF65-F5344CB8AC3E}">
        <p14:creationId xmlns:p14="http://schemas.microsoft.com/office/powerpoint/2010/main" val="865370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1EF7A-C12E-41CD-90E7-1A9F90607726}"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41BBB-8C2A-41B0-8B76-D99028A3D21D}" type="slidenum">
              <a:rPr lang="en-US" smtClean="0"/>
              <a:t>‹#›</a:t>
            </a:fld>
            <a:endParaRPr lang="en-US"/>
          </a:p>
        </p:txBody>
      </p:sp>
    </p:spTree>
    <p:extLst>
      <p:ext uri="{BB962C8B-B14F-4D97-AF65-F5344CB8AC3E}">
        <p14:creationId xmlns:p14="http://schemas.microsoft.com/office/powerpoint/2010/main" val="14029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1EF7A-C12E-41CD-90E7-1A9F90607726}"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41BBB-8C2A-41B0-8B76-D99028A3D21D}" type="slidenum">
              <a:rPr lang="en-US" smtClean="0"/>
              <a:t>‹#›</a:t>
            </a:fld>
            <a:endParaRPr lang="en-US"/>
          </a:p>
        </p:txBody>
      </p:sp>
    </p:spTree>
    <p:extLst>
      <p:ext uri="{BB962C8B-B14F-4D97-AF65-F5344CB8AC3E}">
        <p14:creationId xmlns:p14="http://schemas.microsoft.com/office/powerpoint/2010/main" val="203624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DAF1EF7A-C12E-41CD-90E7-1A9F90607726}" type="datetimeFigureOut">
              <a:rPr lang="en-US" smtClean="0"/>
              <a:t>1/20/2016</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B2141BBB-8C2A-41B0-8B76-D99028A3D21D}" type="slidenum">
              <a:rPr lang="en-US" smtClean="0"/>
              <a:t>‹#›</a:t>
            </a:fld>
            <a:endParaRPr lang="en-US"/>
          </a:p>
        </p:txBody>
      </p:sp>
    </p:spTree>
    <p:extLst>
      <p:ext uri="{BB962C8B-B14F-4D97-AF65-F5344CB8AC3E}">
        <p14:creationId xmlns:p14="http://schemas.microsoft.com/office/powerpoint/2010/main" val="32769632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youtu.be/QZtSh4Y4tz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g"/><Relationship Id="rId5" Type="http://schemas.microsoft.com/office/2007/relationships/hdphoto" Target="../media/hdphoto2.wdp"/><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utahfutur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Fashion careers</a:t>
            </a:r>
            <a:endParaRPr lang="en-US" dirty="0"/>
          </a:p>
        </p:txBody>
      </p:sp>
      <p:sp>
        <p:nvSpPr>
          <p:cNvPr id="3" name="Subtitle 2"/>
          <p:cNvSpPr>
            <a:spLocks noGrp="1"/>
          </p:cNvSpPr>
          <p:nvPr>
            <p:ph type="subTitle" idx="1"/>
          </p:nvPr>
        </p:nvSpPr>
        <p:spPr/>
        <p:txBody>
          <a:bodyPr/>
          <a:lstStyle/>
          <a:p>
            <a:r>
              <a:rPr lang="en-US" dirty="0" smtClean="0"/>
              <a:t>Jan 2016</a:t>
            </a:r>
            <a:endParaRPr lang="en-US" dirty="0"/>
          </a:p>
        </p:txBody>
      </p:sp>
    </p:spTree>
    <p:extLst>
      <p:ext uri="{BB962C8B-B14F-4D97-AF65-F5344CB8AC3E}">
        <p14:creationId xmlns:p14="http://schemas.microsoft.com/office/powerpoint/2010/main" val="211316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to Mid-Level Careers</a:t>
            </a:r>
            <a:endParaRPr lang="en-US" dirty="0"/>
          </a:p>
        </p:txBody>
      </p:sp>
      <p:sp>
        <p:nvSpPr>
          <p:cNvPr id="3" name="Content Placeholder 2"/>
          <p:cNvSpPr>
            <a:spLocks noGrp="1"/>
          </p:cNvSpPr>
          <p:nvPr>
            <p:ph idx="1"/>
          </p:nvPr>
        </p:nvSpPr>
        <p:spPr>
          <a:xfrm>
            <a:off x="1747630" y="1258559"/>
            <a:ext cx="5046351" cy="5440362"/>
          </a:xfrm>
        </p:spPr>
        <p:txBody>
          <a:bodyPr>
            <a:normAutofit/>
          </a:bodyPr>
          <a:lstStyle/>
          <a:p>
            <a:pPr marL="0" indent="0">
              <a:buNone/>
            </a:pPr>
            <a:r>
              <a:rPr lang="en-US" dirty="0" smtClean="0"/>
              <a:t>Merchandising Display</a:t>
            </a:r>
          </a:p>
          <a:p>
            <a:pPr lvl="1">
              <a:lnSpc>
                <a:spcPct val="90000"/>
              </a:lnSpc>
            </a:pPr>
            <a:r>
              <a:rPr lang="en-US" dirty="0" smtClean="0"/>
              <a:t>Projected Growth in next 10 years: +23%</a:t>
            </a:r>
          </a:p>
          <a:p>
            <a:pPr lvl="1">
              <a:lnSpc>
                <a:spcPct val="90000"/>
              </a:lnSpc>
            </a:pPr>
            <a:r>
              <a:rPr lang="en-US" dirty="0" smtClean="0"/>
              <a:t>Annual Salary:</a:t>
            </a:r>
          </a:p>
          <a:p>
            <a:pPr lvl="2">
              <a:lnSpc>
                <a:spcPct val="90000"/>
              </a:lnSpc>
            </a:pPr>
            <a:r>
              <a:rPr lang="en-US" dirty="0" smtClean="0"/>
              <a:t>Low $20,500</a:t>
            </a:r>
          </a:p>
          <a:p>
            <a:pPr lvl="2">
              <a:lnSpc>
                <a:spcPct val="90000"/>
              </a:lnSpc>
            </a:pPr>
            <a:r>
              <a:rPr lang="en-US" dirty="0" smtClean="0"/>
              <a:t>Median $27,800</a:t>
            </a:r>
          </a:p>
          <a:p>
            <a:pPr lvl="2">
              <a:lnSpc>
                <a:spcPct val="90000"/>
              </a:lnSpc>
            </a:pPr>
            <a:r>
              <a:rPr lang="en-US" dirty="0" smtClean="0"/>
              <a:t>High $44,500</a:t>
            </a:r>
          </a:p>
          <a:p>
            <a:pPr marL="0" indent="0">
              <a:buNone/>
            </a:pPr>
            <a:r>
              <a:rPr lang="en-US" dirty="0" smtClean="0"/>
              <a:t>Retail Wholesale Buyers</a:t>
            </a:r>
          </a:p>
          <a:p>
            <a:pPr lvl="1">
              <a:lnSpc>
                <a:spcPct val="90000"/>
              </a:lnSpc>
            </a:pPr>
            <a:r>
              <a:rPr lang="en-US" dirty="0" smtClean="0"/>
              <a:t>Projected Growth in next 10 years: +23%</a:t>
            </a:r>
          </a:p>
          <a:p>
            <a:pPr lvl="1">
              <a:lnSpc>
                <a:spcPct val="90000"/>
              </a:lnSpc>
            </a:pPr>
            <a:r>
              <a:rPr lang="en-US" dirty="0" smtClean="0"/>
              <a:t>Annual Salary:</a:t>
            </a:r>
          </a:p>
          <a:p>
            <a:pPr lvl="2">
              <a:lnSpc>
                <a:spcPct val="90000"/>
              </a:lnSpc>
            </a:pPr>
            <a:r>
              <a:rPr lang="en-US" dirty="0" smtClean="0"/>
              <a:t>Low $30,300</a:t>
            </a:r>
          </a:p>
          <a:p>
            <a:pPr lvl="2">
              <a:lnSpc>
                <a:spcPct val="90000"/>
              </a:lnSpc>
            </a:pPr>
            <a:r>
              <a:rPr lang="en-US" dirty="0" smtClean="0"/>
              <a:t>Median $47,800</a:t>
            </a:r>
          </a:p>
          <a:p>
            <a:pPr lvl="2">
              <a:lnSpc>
                <a:spcPct val="90000"/>
              </a:lnSpc>
            </a:pPr>
            <a:r>
              <a:rPr lang="en-US" dirty="0" smtClean="0"/>
              <a:t>High $81,200</a:t>
            </a:r>
          </a:p>
          <a:p>
            <a:pPr lvl="3">
              <a:lnSpc>
                <a:spcPct val="90000"/>
              </a:lnSpc>
            </a:pPr>
            <a:r>
              <a:rPr lang="en-US" dirty="0" smtClean="0"/>
              <a:t>USA High $93,900</a:t>
            </a:r>
            <a:endParaRPr lang="en-US" dirty="0"/>
          </a:p>
        </p:txBody>
      </p:sp>
      <p:pic>
        <p:nvPicPr>
          <p:cNvPr id="5" name="Picture 4"/>
          <p:cNvPicPr>
            <a:picLocks noChangeAspect="1"/>
          </p:cNvPicPr>
          <p:nvPr/>
        </p:nvPicPr>
        <p:blipFill rotWithShape="1">
          <a:blip r:embed="rId2"/>
          <a:srcRect l="13728"/>
          <a:stretch/>
        </p:blipFill>
        <p:spPr>
          <a:xfrm>
            <a:off x="6793980" y="1417639"/>
            <a:ext cx="3669828" cy="2430719"/>
          </a:xfrm>
          <a:prstGeom prst="rect">
            <a:avLst/>
          </a:prstGeom>
        </p:spPr>
      </p:pic>
      <p:pic>
        <p:nvPicPr>
          <p:cNvPr id="6" name="Picture 5" descr="6a010536a22715970b0162fbf66261970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980" y="3971727"/>
            <a:ext cx="3657600" cy="2743200"/>
          </a:xfrm>
          <a:prstGeom prst="rect">
            <a:avLst/>
          </a:prstGeom>
        </p:spPr>
      </p:pic>
    </p:spTree>
    <p:extLst>
      <p:ext uri="{BB962C8B-B14F-4D97-AF65-F5344CB8AC3E}">
        <p14:creationId xmlns:p14="http://schemas.microsoft.com/office/powerpoint/2010/main" val="151190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Upper Level Careers</a:t>
            </a:r>
            <a:endParaRPr lang="en-US" dirty="0"/>
          </a:p>
        </p:txBody>
      </p:sp>
      <p:pic>
        <p:nvPicPr>
          <p:cNvPr id="2" name="Picture 1" descr="pattern-make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460" y="1763406"/>
            <a:ext cx="4105499" cy="4105499"/>
          </a:xfrm>
          <a:prstGeom prst="rect">
            <a:avLst/>
          </a:prstGeom>
        </p:spPr>
      </p:pic>
      <p:sp>
        <p:nvSpPr>
          <p:cNvPr id="5" name="Content Placeholder 4"/>
          <p:cNvSpPr>
            <a:spLocks noGrp="1"/>
          </p:cNvSpPr>
          <p:nvPr>
            <p:ph idx="1"/>
          </p:nvPr>
        </p:nvSpPr>
        <p:spPr>
          <a:xfrm>
            <a:off x="1981200" y="1285634"/>
            <a:ext cx="8229600" cy="5436833"/>
          </a:xfrm>
        </p:spPr>
        <p:txBody>
          <a:bodyPr>
            <a:normAutofit/>
          </a:bodyPr>
          <a:lstStyle/>
          <a:p>
            <a:pPr marL="0" indent="0">
              <a:buNone/>
            </a:pPr>
            <a:r>
              <a:rPr lang="en-US" dirty="0" smtClean="0"/>
              <a:t>Fashion Design</a:t>
            </a:r>
          </a:p>
          <a:p>
            <a:pPr lvl="1">
              <a:lnSpc>
                <a:spcPct val="90000"/>
              </a:lnSpc>
            </a:pPr>
            <a:r>
              <a:rPr lang="en-US" dirty="0" smtClean="0"/>
              <a:t>Projected Growth in next 10 years: +27%</a:t>
            </a:r>
          </a:p>
          <a:p>
            <a:pPr lvl="1">
              <a:lnSpc>
                <a:spcPct val="90000"/>
              </a:lnSpc>
            </a:pPr>
            <a:r>
              <a:rPr lang="en-US" dirty="0" smtClean="0"/>
              <a:t>Annual Salary:</a:t>
            </a:r>
          </a:p>
          <a:p>
            <a:pPr lvl="2">
              <a:lnSpc>
                <a:spcPct val="90000"/>
              </a:lnSpc>
            </a:pPr>
            <a:r>
              <a:rPr lang="en-US" dirty="0" smtClean="0"/>
              <a:t>Low $24,900</a:t>
            </a:r>
          </a:p>
          <a:p>
            <a:pPr lvl="2">
              <a:lnSpc>
                <a:spcPct val="90000"/>
              </a:lnSpc>
            </a:pPr>
            <a:r>
              <a:rPr lang="en-US" dirty="0" smtClean="0"/>
              <a:t>Median $43,100</a:t>
            </a:r>
          </a:p>
          <a:p>
            <a:pPr lvl="2">
              <a:lnSpc>
                <a:spcPct val="90000"/>
              </a:lnSpc>
            </a:pPr>
            <a:r>
              <a:rPr lang="en-US" dirty="0" smtClean="0"/>
              <a:t>High $75,400</a:t>
            </a:r>
          </a:p>
          <a:p>
            <a:pPr lvl="3">
              <a:lnSpc>
                <a:spcPct val="90000"/>
              </a:lnSpc>
            </a:pPr>
            <a:r>
              <a:rPr lang="en-US" dirty="0" smtClean="0"/>
              <a:t>USA High 129,400</a:t>
            </a:r>
          </a:p>
          <a:p>
            <a:pPr marL="0" indent="0">
              <a:buNone/>
            </a:pPr>
            <a:r>
              <a:rPr lang="en-US" dirty="0" smtClean="0"/>
              <a:t>Pattern Makers</a:t>
            </a:r>
          </a:p>
          <a:p>
            <a:pPr lvl="1">
              <a:lnSpc>
                <a:spcPct val="90000"/>
              </a:lnSpc>
            </a:pPr>
            <a:r>
              <a:rPr lang="en-US" dirty="0" smtClean="0"/>
              <a:t>Projected Growth in next 10 years: NA</a:t>
            </a:r>
          </a:p>
          <a:p>
            <a:pPr lvl="1">
              <a:lnSpc>
                <a:spcPct val="90000"/>
              </a:lnSpc>
            </a:pPr>
            <a:r>
              <a:rPr lang="en-US" dirty="0" smtClean="0"/>
              <a:t>Annual Salary:</a:t>
            </a:r>
          </a:p>
          <a:p>
            <a:pPr lvl="2">
              <a:lnSpc>
                <a:spcPct val="90000"/>
              </a:lnSpc>
            </a:pPr>
            <a:r>
              <a:rPr lang="en-US" dirty="0" smtClean="0"/>
              <a:t>Low $22,000</a:t>
            </a:r>
          </a:p>
          <a:p>
            <a:pPr lvl="2">
              <a:lnSpc>
                <a:spcPct val="90000"/>
              </a:lnSpc>
            </a:pPr>
            <a:r>
              <a:rPr lang="en-US" dirty="0" smtClean="0"/>
              <a:t>Median $41,300</a:t>
            </a:r>
          </a:p>
          <a:p>
            <a:pPr lvl="2">
              <a:lnSpc>
                <a:spcPct val="90000"/>
              </a:lnSpc>
            </a:pPr>
            <a:r>
              <a:rPr lang="en-US" dirty="0" smtClean="0"/>
              <a:t>High $82,600</a:t>
            </a:r>
          </a:p>
        </p:txBody>
      </p:sp>
    </p:spTree>
    <p:extLst>
      <p:ext uri="{BB962C8B-B14F-4D97-AF65-F5344CB8AC3E}">
        <p14:creationId xmlns:p14="http://schemas.microsoft.com/office/powerpoint/2010/main" val="188053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Level Careers</a:t>
            </a:r>
            <a:endParaRPr lang="en-US" dirty="0"/>
          </a:p>
        </p:txBody>
      </p:sp>
      <p:pic>
        <p:nvPicPr>
          <p:cNvPr id="4" name="Picture 3" descr="02394348c052f99ad97e94a5244376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9798" y="1768913"/>
            <a:ext cx="3537621" cy="4571925"/>
          </a:xfrm>
          <a:prstGeom prst="rect">
            <a:avLst/>
          </a:prstGeom>
        </p:spPr>
      </p:pic>
      <p:sp>
        <p:nvSpPr>
          <p:cNvPr id="3" name="Content Placeholder 2"/>
          <p:cNvSpPr>
            <a:spLocks noGrp="1"/>
          </p:cNvSpPr>
          <p:nvPr>
            <p:ph idx="1"/>
          </p:nvPr>
        </p:nvSpPr>
        <p:spPr>
          <a:xfrm>
            <a:off x="1728376" y="1433129"/>
            <a:ext cx="8229600" cy="5211891"/>
          </a:xfrm>
        </p:spPr>
        <p:txBody>
          <a:bodyPr>
            <a:normAutofit/>
          </a:bodyPr>
          <a:lstStyle/>
          <a:p>
            <a:pPr marL="0" indent="0">
              <a:buNone/>
            </a:pPr>
            <a:r>
              <a:rPr lang="en-US" dirty="0" smtClean="0"/>
              <a:t>Fashion Editor</a:t>
            </a:r>
          </a:p>
          <a:p>
            <a:pPr lvl="1">
              <a:lnSpc>
                <a:spcPct val="90000"/>
              </a:lnSpc>
            </a:pPr>
            <a:r>
              <a:rPr lang="en-US" dirty="0" smtClean="0"/>
              <a:t>Projected Growth in next 10 years: +18%</a:t>
            </a:r>
          </a:p>
          <a:p>
            <a:pPr lvl="1">
              <a:lnSpc>
                <a:spcPct val="90000"/>
              </a:lnSpc>
            </a:pPr>
            <a:r>
              <a:rPr lang="en-US" dirty="0" smtClean="0"/>
              <a:t>Annual Salary:</a:t>
            </a:r>
          </a:p>
          <a:p>
            <a:pPr lvl="2">
              <a:lnSpc>
                <a:spcPct val="90000"/>
              </a:lnSpc>
            </a:pPr>
            <a:r>
              <a:rPr lang="en-US" dirty="0" smtClean="0"/>
              <a:t>Low $21,400</a:t>
            </a:r>
          </a:p>
          <a:p>
            <a:pPr lvl="2">
              <a:lnSpc>
                <a:spcPct val="90000"/>
              </a:lnSpc>
            </a:pPr>
            <a:r>
              <a:rPr lang="en-US" dirty="0" smtClean="0"/>
              <a:t>Median $45,500</a:t>
            </a:r>
          </a:p>
          <a:p>
            <a:pPr lvl="2">
              <a:lnSpc>
                <a:spcPct val="90000"/>
              </a:lnSpc>
            </a:pPr>
            <a:r>
              <a:rPr lang="en-US" dirty="0" smtClean="0"/>
              <a:t>High $106,600</a:t>
            </a:r>
          </a:p>
          <a:p>
            <a:pPr marL="0" indent="0">
              <a:buNone/>
            </a:pPr>
            <a:r>
              <a:rPr lang="en-US" dirty="0" smtClean="0"/>
              <a:t>Marketing Managers</a:t>
            </a:r>
          </a:p>
          <a:p>
            <a:pPr lvl="1">
              <a:lnSpc>
                <a:spcPct val="90000"/>
              </a:lnSpc>
            </a:pPr>
            <a:r>
              <a:rPr lang="en-US" dirty="0" smtClean="0"/>
              <a:t>Projected Growth in next 10 years: 32%</a:t>
            </a:r>
          </a:p>
          <a:p>
            <a:pPr lvl="1">
              <a:lnSpc>
                <a:spcPct val="90000"/>
              </a:lnSpc>
            </a:pPr>
            <a:r>
              <a:rPr lang="en-US" dirty="0" smtClean="0"/>
              <a:t>Annual Salary:</a:t>
            </a:r>
          </a:p>
          <a:p>
            <a:pPr lvl="2">
              <a:lnSpc>
                <a:spcPct val="90000"/>
              </a:lnSpc>
            </a:pPr>
            <a:r>
              <a:rPr lang="en-US" dirty="0" smtClean="0"/>
              <a:t>Low $63,200</a:t>
            </a:r>
          </a:p>
          <a:p>
            <a:pPr lvl="2">
              <a:lnSpc>
                <a:spcPct val="90000"/>
              </a:lnSpc>
            </a:pPr>
            <a:r>
              <a:rPr lang="en-US" dirty="0" smtClean="0"/>
              <a:t>Median $113,00</a:t>
            </a:r>
          </a:p>
          <a:p>
            <a:pPr lvl="2">
              <a:lnSpc>
                <a:spcPct val="90000"/>
              </a:lnSpc>
            </a:pPr>
            <a:r>
              <a:rPr lang="en-US" dirty="0" smtClean="0"/>
              <a:t>High $187,200</a:t>
            </a:r>
          </a:p>
        </p:txBody>
      </p:sp>
    </p:spTree>
    <p:extLst>
      <p:ext uri="{BB962C8B-B14F-4D97-AF65-F5344CB8AC3E}">
        <p14:creationId xmlns:p14="http://schemas.microsoft.com/office/powerpoint/2010/main" val="356521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834905"/>
          </a:xfrm>
        </p:spPr>
        <p:txBody>
          <a:bodyPr/>
          <a:lstStyle/>
          <a:p>
            <a:r>
              <a:rPr lang="en-US" dirty="0" smtClean="0"/>
              <a:t>Entrepreneurship </a:t>
            </a:r>
            <a:endParaRPr lang="en-US" dirty="0"/>
          </a:p>
        </p:txBody>
      </p:sp>
      <p:pic>
        <p:nvPicPr>
          <p:cNvPr id="5" name="Picture 4"/>
          <p:cNvPicPr>
            <a:picLocks noChangeAspect="1"/>
          </p:cNvPicPr>
          <p:nvPr/>
        </p:nvPicPr>
        <p:blipFill rotWithShape="1">
          <a:blip r:embed="rId3"/>
          <a:srcRect t="14876"/>
          <a:stretch/>
        </p:blipFill>
        <p:spPr>
          <a:xfrm>
            <a:off x="8493254" y="1109543"/>
            <a:ext cx="2089500" cy="2668013"/>
          </a:xfrm>
          <a:prstGeom prst="rect">
            <a:avLst/>
          </a:prstGeom>
          <a:ln>
            <a:solidFill>
              <a:srgbClr val="000000"/>
            </a:solidFill>
          </a:ln>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19646" t="35125" r="3960" b="2927"/>
          <a:stretch/>
        </p:blipFill>
        <p:spPr>
          <a:xfrm>
            <a:off x="7210550" y="4200137"/>
            <a:ext cx="3372204" cy="2500920"/>
          </a:xfrm>
          <a:prstGeom prst="rect">
            <a:avLst/>
          </a:prstGeom>
          <a:ln>
            <a:solidFill>
              <a:srgbClr val="000000"/>
            </a:solidFill>
          </a:ln>
        </p:spPr>
      </p:pic>
      <p:pic>
        <p:nvPicPr>
          <p:cNvPr id="7" name="Picture 6" descr="9b2e21d9610bf79527b42676d9c4c2ee.jpg"/>
          <p:cNvPicPr>
            <a:picLocks noChangeAspect="1"/>
          </p:cNvPicPr>
          <p:nvPr/>
        </p:nvPicPr>
        <p:blipFill rotWithShape="1">
          <a:blip r:embed="rId6" cstate="print">
            <a:extLst>
              <a:ext uri="{28A0092B-C50C-407E-A947-70E740481C1C}">
                <a14:useLocalDpi xmlns:a14="http://schemas.microsoft.com/office/drawing/2010/main" val="0"/>
              </a:ext>
            </a:extLst>
          </a:blip>
          <a:srcRect l="12520" t="13678" r="15751"/>
          <a:stretch/>
        </p:blipFill>
        <p:spPr>
          <a:xfrm>
            <a:off x="6788936" y="2248103"/>
            <a:ext cx="1823702" cy="3181753"/>
          </a:xfrm>
          <a:prstGeom prst="rect">
            <a:avLst/>
          </a:prstGeom>
          <a:ln>
            <a:solidFill>
              <a:srgbClr val="000000"/>
            </a:solidFill>
          </a:ln>
        </p:spPr>
      </p:pic>
      <p:sp>
        <p:nvSpPr>
          <p:cNvPr id="3" name="Content Placeholder 2"/>
          <p:cNvSpPr>
            <a:spLocks noGrp="1"/>
          </p:cNvSpPr>
          <p:nvPr>
            <p:ph idx="1"/>
          </p:nvPr>
        </p:nvSpPr>
        <p:spPr>
          <a:xfrm>
            <a:off x="586140" y="2185247"/>
            <a:ext cx="5772251" cy="4672753"/>
          </a:xfrm>
        </p:spPr>
        <p:txBody>
          <a:bodyPr>
            <a:noAutofit/>
          </a:bodyPr>
          <a:lstStyle/>
          <a:p>
            <a:pPr marL="0" indent="0">
              <a:buNone/>
            </a:pPr>
            <a:r>
              <a:rPr lang="en-US" sz="2800" dirty="0" smtClean="0"/>
              <a:t>According to the US Chamber of Commerce, Utah is ranked 3</a:t>
            </a:r>
            <a:r>
              <a:rPr lang="en-US" sz="2800" baseline="30000" dirty="0" smtClean="0"/>
              <a:t>rd</a:t>
            </a:r>
            <a:r>
              <a:rPr lang="en-US" sz="2800" dirty="0" smtClean="0"/>
              <a:t> in the nation for Entrepreneurship and Innovation</a:t>
            </a:r>
          </a:p>
          <a:p>
            <a:pPr lvl="1"/>
            <a:r>
              <a:rPr lang="en-US" sz="2800" dirty="0" smtClean="0"/>
              <a:t>Freshly Picked - specializing in baby moccasins.</a:t>
            </a:r>
          </a:p>
          <a:p>
            <a:pPr lvl="1"/>
            <a:r>
              <a:rPr lang="en-US" sz="2800" dirty="0" smtClean="0"/>
              <a:t>Indy Brand Clothing</a:t>
            </a:r>
          </a:p>
          <a:p>
            <a:pPr lvl="1">
              <a:lnSpc>
                <a:spcPct val="80000"/>
              </a:lnSpc>
            </a:pPr>
            <a:r>
              <a:rPr lang="en-US" sz="2800" dirty="0" smtClean="0"/>
              <a:t>Original </a:t>
            </a:r>
            <a:r>
              <a:rPr lang="en-US" sz="2800" dirty="0" err="1" smtClean="0"/>
              <a:t>Armpack</a:t>
            </a:r>
            <a:r>
              <a:rPr lang="en-US" sz="2800" dirty="0" smtClean="0"/>
              <a:t> </a:t>
            </a:r>
          </a:p>
          <a:p>
            <a:pPr lvl="1">
              <a:lnSpc>
                <a:spcPct val="80000"/>
              </a:lnSpc>
            </a:pPr>
            <a:r>
              <a:rPr lang="en-US" sz="2800" dirty="0" smtClean="0">
                <a:hlinkClick r:id="rId7"/>
              </a:rPr>
              <a:t>Heated Jacket</a:t>
            </a:r>
            <a:endParaRPr lang="en-US" sz="2800" dirty="0" smtClean="0"/>
          </a:p>
        </p:txBody>
      </p:sp>
    </p:spTree>
    <p:extLst>
      <p:ext uri="{BB962C8B-B14F-4D97-AF65-F5344CB8AC3E}">
        <p14:creationId xmlns:p14="http://schemas.microsoft.com/office/powerpoint/2010/main" val="2826270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1292" y="274639"/>
            <a:ext cx="4657674" cy="878703"/>
          </a:xfrm>
        </p:spPr>
        <p:txBody>
          <a:bodyPr>
            <a:normAutofit fontScale="90000"/>
          </a:bodyPr>
          <a:lstStyle/>
          <a:p>
            <a:r>
              <a:rPr lang="en-US" dirty="0" smtClean="0"/>
              <a:t>Fashion Bloggers</a:t>
            </a:r>
            <a:endParaRPr lang="en-US" dirty="0"/>
          </a:p>
        </p:txBody>
      </p:sp>
      <p:sp>
        <p:nvSpPr>
          <p:cNvPr id="3" name="Content Placeholder 2"/>
          <p:cNvSpPr>
            <a:spLocks noGrp="1"/>
          </p:cNvSpPr>
          <p:nvPr>
            <p:ph idx="1"/>
          </p:nvPr>
        </p:nvSpPr>
        <p:spPr>
          <a:xfrm>
            <a:off x="5567724" y="1153342"/>
            <a:ext cx="4905840" cy="5518518"/>
          </a:xfrm>
        </p:spPr>
        <p:txBody>
          <a:bodyPr>
            <a:normAutofit/>
          </a:bodyPr>
          <a:lstStyle/>
          <a:p>
            <a:pPr marL="0" indent="0">
              <a:buNone/>
            </a:pPr>
            <a:r>
              <a:rPr lang="en-US" dirty="0" smtClean="0"/>
              <a:t>Another career relatively ignored by the BLS is the Fashion Blogger.  These people have huge realms of influence on social media and companies are willing to pay them very well for advertisement. </a:t>
            </a:r>
          </a:p>
          <a:p>
            <a:r>
              <a:rPr lang="en-US" dirty="0" smtClean="0"/>
              <a:t>For example:  A well know Utah based fashion blogger, Pink Peonies by Rachel </a:t>
            </a:r>
            <a:r>
              <a:rPr lang="en-US" dirty="0" err="1" smtClean="0"/>
              <a:t>Parcell</a:t>
            </a:r>
            <a:r>
              <a:rPr lang="en-US" dirty="0" smtClean="0"/>
              <a:t>, started posting her outfits on social media in high school because she had a passion for fashion.  She now has 551,000 followers on </a:t>
            </a:r>
            <a:r>
              <a:rPr lang="en-US" dirty="0" err="1" smtClean="0"/>
              <a:t>Instagram</a:t>
            </a:r>
            <a:r>
              <a:rPr lang="en-US" dirty="0" smtClean="0"/>
              <a:t> and makes at least $960,000 annually from affiliate commissions.  </a:t>
            </a:r>
            <a:endParaRPr lang="en-US"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7797" t="4005" r="8826" b="7184"/>
          <a:stretch/>
        </p:blipFill>
        <p:spPr>
          <a:xfrm>
            <a:off x="1742974" y="581223"/>
            <a:ext cx="3810153" cy="6090637"/>
          </a:xfrm>
          <a:prstGeom prst="rect">
            <a:avLst/>
          </a:prstGeom>
          <a:ln>
            <a:solidFill>
              <a:schemeClr val="tx1"/>
            </a:solidFill>
          </a:ln>
        </p:spPr>
      </p:pic>
    </p:spTree>
    <p:extLst>
      <p:ext uri="{BB962C8B-B14F-4D97-AF65-F5344CB8AC3E}">
        <p14:creationId xmlns:p14="http://schemas.microsoft.com/office/powerpoint/2010/main" val="248160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Interior Design Careers</a:t>
            </a:r>
            <a:endParaRPr lang="en-US" dirty="0"/>
          </a:p>
        </p:txBody>
      </p:sp>
      <p:sp>
        <p:nvSpPr>
          <p:cNvPr id="3" name="Content Placeholder 2"/>
          <p:cNvSpPr>
            <a:spLocks noGrp="1"/>
          </p:cNvSpPr>
          <p:nvPr>
            <p:ph idx="1"/>
          </p:nvPr>
        </p:nvSpPr>
        <p:spPr/>
        <p:txBody>
          <a:bodyPr>
            <a:noAutofit/>
          </a:bodyPr>
          <a:lstStyle/>
          <a:p>
            <a:r>
              <a:rPr lang="en-US" sz="4000" dirty="0" smtClean="0"/>
              <a:t>Interior Designer</a:t>
            </a:r>
          </a:p>
          <a:p>
            <a:r>
              <a:rPr lang="en-US" sz="4000" dirty="0" smtClean="0"/>
              <a:t>Graphic Designer</a:t>
            </a:r>
          </a:p>
          <a:p>
            <a:r>
              <a:rPr lang="en-US" sz="4000" dirty="0" smtClean="0"/>
              <a:t>Art Director</a:t>
            </a:r>
          </a:p>
          <a:p>
            <a:r>
              <a:rPr lang="en-US" sz="4000" dirty="0" smtClean="0"/>
              <a:t>Display Designer</a:t>
            </a:r>
          </a:p>
          <a:p>
            <a:r>
              <a:rPr lang="en-US" sz="4000" dirty="0" smtClean="0"/>
              <a:t>Fabricator</a:t>
            </a:r>
          </a:p>
          <a:p>
            <a:r>
              <a:rPr lang="en-US" sz="4000" dirty="0" smtClean="0"/>
              <a:t>Entrepreneur</a:t>
            </a:r>
            <a:endParaRPr lang="en-US" sz="4000" dirty="0"/>
          </a:p>
        </p:txBody>
      </p:sp>
    </p:spTree>
    <p:extLst>
      <p:ext uri="{BB962C8B-B14F-4D97-AF65-F5344CB8AC3E}">
        <p14:creationId xmlns:p14="http://schemas.microsoft.com/office/powerpoint/2010/main" val="3110754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Design Careers</a:t>
            </a:r>
            <a:endParaRPr lang="en-US" dirty="0"/>
          </a:p>
        </p:txBody>
      </p:sp>
      <p:sp>
        <p:nvSpPr>
          <p:cNvPr id="3" name="Content Placeholder 2"/>
          <p:cNvSpPr>
            <a:spLocks noGrp="1"/>
          </p:cNvSpPr>
          <p:nvPr>
            <p:ph idx="1"/>
          </p:nvPr>
        </p:nvSpPr>
        <p:spPr/>
        <p:txBody>
          <a:bodyPr>
            <a:noAutofit/>
          </a:bodyPr>
          <a:lstStyle/>
          <a:p>
            <a:r>
              <a:rPr lang="en-US" sz="4000" dirty="0" smtClean="0"/>
              <a:t>Fashion Designer</a:t>
            </a:r>
          </a:p>
          <a:p>
            <a:r>
              <a:rPr lang="en-US" sz="4000" dirty="0" smtClean="0"/>
              <a:t>Purchasing</a:t>
            </a:r>
          </a:p>
          <a:p>
            <a:r>
              <a:rPr lang="en-US" sz="4000" dirty="0" smtClean="0"/>
              <a:t>Buyer</a:t>
            </a:r>
          </a:p>
          <a:p>
            <a:r>
              <a:rPr lang="en-US" sz="4000" dirty="0" smtClean="0"/>
              <a:t>Retail Sales</a:t>
            </a:r>
          </a:p>
          <a:p>
            <a:r>
              <a:rPr lang="en-US" sz="4000" dirty="0" smtClean="0"/>
              <a:t>Theater</a:t>
            </a:r>
          </a:p>
          <a:p>
            <a:r>
              <a:rPr lang="en-US" sz="4000" dirty="0" smtClean="0"/>
              <a:t>Entrepreneur</a:t>
            </a:r>
            <a:endParaRPr lang="en-US" sz="4000" dirty="0"/>
          </a:p>
        </p:txBody>
      </p:sp>
    </p:spTree>
    <p:extLst>
      <p:ext uri="{BB962C8B-B14F-4D97-AF65-F5344CB8AC3E}">
        <p14:creationId xmlns:p14="http://schemas.microsoft.com/office/powerpoint/2010/main" val="948189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some info……</a:t>
            </a:r>
            <a:endParaRPr lang="en-US" dirty="0"/>
          </a:p>
        </p:txBody>
      </p:sp>
      <p:sp>
        <p:nvSpPr>
          <p:cNvPr id="3" name="Content Placeholder 2"/>
          <p:cNvSpPr>
            <a:spLocks noGrp="1"/>
          </p:cNvSpPr>
          <p:nvPr>
            <p:ph idx="1"/>
          </p:nvPr>
        </p:nvSpPr>
        <p:spPr/>
        <p:txBody>
          <a:bodyPr/>
          <a:lstStyle/>
          <a:p>
            <a:r>
              <a:rPr lang="en-US" sz="3000" dirty="0" smtClean="0"/>
              <a:t>Job Description</a:t>
            </a:r>
          </a:p>
          <a:p>
            <a:r>
              <a:rPr lang="en-US" sz="3000" dirty="0" smtClean="0"/>
              <a:t>Education and or training needed</a:t>
            </a:r>
          </a:p>
          <a:p>
            <a:r>
              <a:rPr lang="en-US" sz="3000" dirty="0" smtClean="0"/>
              <a:t>Salary</a:t>
            </a:r>
          </a:p>
          <a:p>
            <a:pPr marL="0" indent="0">
              <a:buNone/>
            </a:pPr>
            <a:endParaRPr lang="en-US" dirty="0"/>
          </a:p>
          <a:p>
            <a:pPr marL="0" indent="0" algn="ctr">
              <a:buNone/>
            </a:pPr>
            <a:r>
              <a:rPr lang="en-US" sz="4000" dirty="0" smtClean="0"/>
              <a:t>Go to </a:t>
            </a:r>
            <a:r>
              <a:rPr lang="en-US" sz="4000" dirty="0" smtClean="0">
                <a:hlinkClick r:id="rId3"/>
              </a:rPr>
              <a:t>www.bls.gov</a:t>
            </a:r>
            <a:endParaRPr lang="en-US" sz="4000" dirty="0" smtClean="0"/>
          </a:p>
          <a:p>
            <a:pPr marL="0" indent="0" algn="ctr">
              <a:buNone/>
            </a:pPr>
            <a:r>
              <a:rPr lang="en-US" sz="4000" dirty="0" smtClean="0"/>
              <a:t>Or </a:t>
            </a:r>
            <a:r>
              <a:rPr lang="en-US" sz="4000" dirty="0" smtClean="0">
                <a:hlinkClick r:id="rId4"/>
              </a:rPr>
              <a:t>www.utahfutures.org</a:t>
            </a:r>
            <a:endParaRPr lang="en-US" sz="4000" dirty="0" smtClean="0"/>
          </a:p>
          <a:p>
            <a:pPr marL="0" indent="0">
              <a:buNone/>
            </a:pPr>
            <a:endParaRPr lang="en-US" dirty="0"/>
          </a:p>
        </p:txBody>
      </p:sp>
    </p:spTree>
    <p:extLst>
      <p:ext uri="{BB962C8B-B14F-4D97-AF65-F5344CB8AC3E}">
        <p14:creationId xmlns:p14="http://schemas.microsoft.com/office/powerpoint/2010/main" val="175153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“Utah’s Own” Fashion and Products</a:t>
            </a:r>
            <a:endParaRPr lang="en-US" dirty="0"/>
          </a:p>
        </p:txBody>
      </p:sp>
      <p:sp>
        <p:nvSpPr>
          <p:cNvPr id="5" name="Content Placeholder 4"/>
          <p:cNvSpPr>
            <a:spLocks noGrp="1"/>
          </p:cNvSpPr>
          <p:nvPr>
            <p:ph idx="1"/>
          </p:nvPr>
        </p:nvSpPr>
        <p:spPr>
          <a:xfrm>
            <a:off x="1765934" y="2115589"/>
            <a:ext cx="8658050" cy="4145750"/>
          </a:xfrm>
          <a:prstGeom prst="rect">
            <a:avLst/>
          </a:prstGeom>
        </p:spPr>
        <p:txBody>
          <a:bodyPr wrap="square">
            <a:spAutoFit/>
          </a:bodyPr>
          <a:lstStyle/>
          <a:p>
            <a:pPr marL="0" indent="0">
              <a:buNone/>
            </a:pPr>
            <a:r>
              <a:rPr lang="en-US" sz="2000" dirty="0"/>
              <a:t>“Utah is a four-season world-class travel destination and a premier global business destination. At the nexus of both is the nation’s preeminent outdoor products and recreation industry.</a:t>
            </a:r>
          </a:p>
          <a:p>
            <a:pPr marL="0" indent="0">
              <a:buNone/>
            </a:pPr>
            <a:r>
              <a:rPr lang="en-US" sz="2000" dirty="0"/>
              <a:t>Utah’s vibrant outdoor business community has a workforce that is eight times more concentrated than the nation and produces everything from award-winning carbon fiber composite bicycle rims and water skis  to essential clothing and outdoor products.  In Utah we not only enjoy top tier outdoor products and the best in fashion, we design them for the world to enjoy.  Utah is the proud home to many fine companies designing truly world-class products. The following pages showcase a very small selection of fashion and products from Utah-based companies such as Black Diamond, Salomon, </a:t>
            </a:r>
            <a:r>
              <a:rPr lang="en-US" sz="2000" dirty="0" err="1"/>
              <a:t>Ogio</a:t>
            </a:r>
            <a:r>
              <a:rPr lang="en-US" sz="2000" dirty="0"/>
              <a:t>, Utah Woolen Mills, </a:t>
            </a:r>
            <a:r>
              <a:rPr lang="en-US" sz="2000" dirty="0" err="1"/>
              <a:t>Kuhl</a:t>
            </a:r>
            <a:r>
              <a:rPr lang="en-US" sz="2000" dirty="0"/>
              <a:t>, </a:t>
            </a:r>
            <a:r>
              <a:rPr lang="en-US" sz="2000" dirty="0" err="1"/>
              <a:t>Petzl</a:t>
            </a:r>
            <a:r>
              <a:rPr lang="en-US" sz="2000" dirty="0"/>
              <a:t>, Easton, Mr. Mac, Albion and many other fine firms…names you already know or definitely should!”</a:t>
            </a:r>
          </a:p>
          <a:p>
            <a:pPr lvl="1"/>
            <a:r>
              <a:rPr lang="en-US" sz="1600" dirty="0"/>
              <a:t>Utah Governor’s Office of </a:t>
            </a:r>
            <a:r>
              <a:rPr lang="en-US" sz="1600" dirty="0"/>
              <a:t>E</a:t>
            </a:r>
            <a:r>
              <a:rPr lang="en-US" sz="1600" dirty="0"/>
              <a:t>conomic Development</a:t>
            </a:r>
            <a:endParaRPr lang="en-US" sz="1600" dirty="0"/>
          </a:p>
        </p:txBody>
      </p:sp>
    </p:spTree>
    <p:extLst>
      <p:ext uri="{BB962C8B-B14F-4D97-AF65-F5344CB8AC3E}">
        <p14:creationId xmlns:p14="http://schemas.microsoft.com/office/powerpoint/2010/main" val="3830260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reative-candidates-study-infographic-september-091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991" y="0"/>
            <a:ext cx="5299364" cy="6858000"/>
          </a:xfrm>
          <a:prstGeom prst="rect">
            <a:avLst/>
          </a:prstGeom>
        </p:spPr>
      </p:pic>
    </p:spTree>
    <p:extLst>
      <p:ext uri="{BB962C8B-B14F-4D97-AF65-F5344CB8AC3E}">
        <p14:creationId xmlns:p14="http://schemas.microsoft.com/office/powerpoint/2010/main" val="1041234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Need for a Skilled Work Force</a:t>
            </a:r>
            <a:endParaRPr lang="en-US" dirty="0"/>
          </a:p>
        </p:txBody>
      </p:sp>
      <p:sp>
        <p:nvSpPr>
          <p:cNvPr id="3" name="Content Placeholder 2"/>
          <p:cNvSpPr>
            <a:spLocks noGrp="1"/>
          </p:cNvSpPr>
          <p:nvPr>
            <p:ph idx="1"/>
          </p:nvPr>
        </p:nvSpPr>
        <p:spPr>
          <a:xfrm>
            <a:off x="1125678" y="2028305"/>
            <a:ext cx="9784080" cy="4206240"/>
          </a:xfrm>
        </p:spPr>
        <p:txBody>
          <a:bodyPr>
            <a:normAutofit fontScale="32500" lnSpcReduction="20000"/>
          </a:bodyPr>
          <a:lstStyle/>
          <a:p>
            <a:pPr marL="0" indent="0">
              <a:buNone/>
            </a:pPr>
            <a:r>
              <a:rPr lang="en-US" sz="6700" dirty="0" smtClean="0"/>
              <a:t>Utah Outdoor Retailers Trade Show</a:t>
            </a:r>
          </a:p>
          <a:p>
            <a:r>
              <a:rPr lang="en-US" sz="6700" dirty="0" smtClean="0"/>
              <a:t>Brings 46,000 people</a:t>
            </a:r>
          </a:p>
          <a:p>
            <a:r>
              <a:rPr lang="en-US" sz="6700" dirty="0" smtClean="0"/>
              <a:t>Generates $40 million for the local community</a:t>
            </a:r>
          </a:p>
          <a:p>
            <a:endParaRPr lang="en-US" sz="6700" dirty="0" smtClean="0"/>
          </a:p>
          <a:p>
            <a:r>
              <a:rPr lang="en-US" sz="6700" dirty="0" smtClean="0"/>
              <a:t>Every month 2-3 outdoor businesses move to Utah looking for a work force.</a:t>
            </a:r>
          </a:p>
          <a:p>
            <a:endParaRPr lang="en-US" sz="6700" dirty="0" smtClean="0"/>
          </a:p>
          <a:p>
            <a:r>
              <a:rPr lang="en-US" sz="6700" dirty="0" smtClean="0"/>
              <a:t>“Utah is looked upon as an ideal place to operate such companies”</a:t>
            </a:r>
          </a:p>
          <a:p>
            <a:pPr lvl="1"/>
            <a:r>
              <a:rPr lang="en-US" sz="6700" dirty="0" smtClean="0"/>
              <a:t>Joel Joseph, Chairman of the Made in the USA Foundation</a:t>
            </a:r>
          </a:p>
          <a:p>
            <a:pPr lvl="1"/>
            <a:r>
              <a:rPr lang="en-US" sz="6700" dirty="0" smtClean="0"/>
              <a:t>Salt Lake Tribune</a:t>
            </a:r>
          </a:p>
          <a:p>
            <a:endParaRPr lang="en-US" dirty="0" smtClean="0"/>
          </a:p>
        </p:txBody>
      </p:sp>
    </p:spTree>
    <p:extLst>
      <p:ext uri="{BB962C8B-B14F-4D97-AF65-F5344CB8AC3E}">
        <p14:creationId xmlns:p14="http://schemas.microsoft.com/office/powerpoint/2010/main" val="472597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Outdoor Products</a:t>
            </a:r>
            <a:endParaRPr lang="en-US" dirty="0"/>
          </a:p>
        </p:txBody>
      </p:sp>
      <p:sp>
        <p:nvSpPr>
          <p:cNvPr id="3" name="Content Placeholder 2"/>
          <p:cNvSpPr>
            <a:spLocks noGrp="1"/>
          </p:cNvSpPr>
          <p:nvPr>
            <p:ph idx="1"/>
          </p:nvPr>
        </p:nvSpPr>
        <p:spPr/>
        <p:txBody>
          <a:bodyPr>
            <a:noAutofit/>
          </a:bodyPr>
          <a:lstStyle/>
          <a:p>
            <a:r>
              <a:rPr lang="en-US" sz="3600" dirty="0" smtClean="0"/>
              <a:t>Provides 6.1 million American jobs</a:t>
            </a:r>
          </a:p>
          <a:p>
            <a:r>
              <a:rPr lang="en-US" sz="3600" dirty="0"/>
              <a:t>$</a:t>
            </a:r>
            <a:r>
              <a:rPr lang="en-US" sz="3600" dirty="0" smtClean="0"/>
              <a:t>646 billion in outdoor rec spending each year</a:t>
            </a:r>
          </a:p>
          <a:p>
            <a:pPr lvl="1"/>
            <a:r>
              <a:rPr lang="en-US" sz="3600" dirty="0" smtClean="0"/>
              <a:t>3</a:t>
            </a:r>
            <a:r>
              <a:rPr lang="en-US" sz="3600" baseline="30000" dirty="0" smtClean="0"/>
              <a:t>rd</a:t>
            </a:r>
            <a:r>
              <a:rPr lang="en-US" sz="3600" dirty="0" smtClean="0"/>
              <a:t> largest area of annual consumer spending </a:t>
            </a:r>
          </a:p>
          <a:p>
            <a:r>
              <a:rPr lang="en-US" sz="3600" dirty="0"/>
              <a:t>$</a:t>
            </a:r>
            <a:r>
              <a:rPr lang="en-US" sz="3600" dirty="0" smtClean="0"/>
              <a:t>39.9 billion in federal tax revenue</a:t>
            </a:r>
          </a:p>
          <a:p>
            <a:pPr lvl="2"/>
            <a:endParaRPr lang="en-US" sz="3600" dirty="0" smtClean="0"/>
          </a:p>
          <a:p>
            <a:pPr lvl="2"/>
            <a:r>
              <a:rPr lang="en-US" sz="3600" dirty="0" smtClean="0"/>
              <a:t>Outdoor Industry Association (OIA)</a:t>
            </a:r>
            <a:endParaRPr lang="en-US" sz="3600" dirty="0"/>
          </a:p>
        </p:txBody>
      </p:sp>
    </p:spTree>
    <p:extLst>
      <p:ext uri="{BB962C8B-B14F-4D97-AF65-F5344CB8AC3E}">
        <p14:creationId xmlns:p14="http://schemas.microsoft.com/office/powerpoint/2010/main" val="1304146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Industry</a:t>
            </a:r>
            <a:endParaRPr lang="en-US" dirty="0"/>
          </a:p>
        </p:txBody>
      </p:sp>
      <p:sp>
        <p:nvSpPr>
          <p:cNvPr id="3" name="Content Placeholder 2"/>
          <p:cNvSpPr>
            <a:spLocks noGrp="1"/>
          </p:cNvSpPr>
          <p:nvPr>
            <p:ph idx="1"/>
          </p:nvPr>
        </p:nvSpPr>
        <p:spPr/>
        <p:txBody>
          <a:bodyPr>
            <a:normAutofit/>
          </a:bodyPr>
          <a:lstStyle/>
          <a:p>
            <a:r>
              <a:rPr lang="en-US" sz="3600" dirty="0" smtClean="0"/>
              <a:t>Fashion is a global, multi-trillion dollar industry that everyone participates in.  According to the BLS on average each household spends $1,700 per year on apparel.</a:t>
            </a:r>
            <a:endParaRPr lang="en-US" sz="3600" dirty="0"/>
          </a:p>
        </p:txBody>
      </p:sp>
    </p:spTree>
    <p:extLst>
      <p:ext uri="{BB962C8B-B14F-4D97-AF65-F5344CB8AC3E}">
        <p14:creationId xmlns:p14="http://schemas.microsoft.com/office/powerpoint/2010/main" val="269109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Fashion Job Openings in Utah</a:t>
            </a:r>
            <a:endParaRPr lang="en-US" dirty="0"/>
          </a:p>
        </p:txBody>
      </p:sp>
      <p:sp>
        <p:nvSpPr>
          <p:cNvPr id="6" name="Content Placeholder 5"/>
          <p:cNvSpPr>
            <a:spLocks noGrp="1"/>
          </p:cNvSpPr>
          <p:nvPr>
            <p:ph idx="1"/>
          </p:nvPr>
        </p:nvSpPr>
        <p:spPr>
          <a:xfrm>
            <a:off x="247650" y="1825625"/>
            <a:ext cx="11601450" cy="4351338"/>
          </a:xfrm>
        </p:spPr>
        <p:txBody>
          <a:bodyPr>
            <a:normAutofit/>
          </a:bodyPr>
          <a:lstStyle/>
          <a:p>
            <a:pPr marL="0" indent="0">
              <a:buNone/>
            </a:pPr>
            <a:r>
              <a:rPr lang="en-US" dirty="0" smtClean="0"/>
              <a:t>Salary Estimates and # of current fashion job openings listed on Indeed.com</a:t>
            </a:r>
          </a:p>
          <a:p>
            <a:pPr marL="0" indent="0">
              <a:buNone/>
            </a:pPr>
            <a:r>
              <a:rPr lang="en-US" dirty="0" smtClean="0"/>
              <a:t>$20,000+  (848)</a:t>
            </a:r>
          </a:p>
          <a:p>
            <a:pPr marL="0" indent="0">
              <a:buNone/>
            </a:pPr>
            <a:r>
              <a:rPr lang="en-US" dirty="0" smtClean="0"/>
              <a:t>$40,000+  (242)</a:t>
            </a:r>
          </a:p>
          <a:p>
            <a:pPr marL="0" indent="0">
              <a:buNone/>
            </a:pPr>
            <a:r>
              <a:rPr lang="en-US" dirty="0" smtClean="0"/>
              <a:t>$60,000+  (100)</a:t>
            </a:r>
          </a:p>
          <a:p>
            <a:pPr marL="0" indent="0">
              <a:buNone/>
            </a:pPr>
            <a:r>
              <a:rPr lang="en-US" dirty="0" smtClean="0"/>
              <a:t>$80,000+  (42)</a:t>
            </a:r>
          </a:p>
          <a:p>
            <a:pPr marL="0" indent="0">
              <a:buNone/>
            </a:pPr>
            <a:r>
              <a:rPr lang="en-US" dirty="0" smtClean="0"/>
              <a:t>$100,000+(19)</a:t>
            </a:r>
          </a:p>
          <a:p>
            <a:pPr marL="0" indent="0">
              <a:buNone/>
            </a:pPr>
            <a:endParaRPr lang="en-US" dirty="0"/>
          </a:p>
          <a:p>
            <a:pPr marL="0" indent="0">
              <a:buNone/>
            </a:pPr>
            <a:r>
              <a:rPr lang="en-US" dirty="0" smtClean="0"/>
              <a:t>This list is not inclusive of all job openings but a sampling of opportunities in the field and the need for prepared students.</a:t>
            </a:r>
            <a:endParaRPr lang="en-US" dirty="0"/>
          </a:p>
        </p:txBody>
      </p:sp>
    </p:spTree>
    <p:extLst>
      <p:ext uri="{BB962C8B-B14F-4D97-AF65-F5344CB8AC3E}">
        <p14:creationId xmlns:p14="http://schemas.microsoft.com/office/powerpoint/2010/main" val="3179931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1010096"/>
          </a:xfrm>
        </p:spPr>
        <p:txBody>
          <a:bodyPr/>
          <a:lstStyle/>
          <a:p>
            <a:r>
              <a:rPr lang="en-US" dirty="0" smtClean="0"/>
              <a:t>Entry Level Careers</a:t>
            </a:r>
            <a:endParaRPr lang="en-US"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Lst>
          </a:blip>
          <a:stretch>
            <a:fillRect/>
          </a:stretch>
        </p:blipFill>
        <p:spPr>
          <a:xfrm>
            <a:off x="6353295" y="2300897"/>
            <a:ext cx="4151387" cy="2889366"/>
          </a:xfrm>
          <a:prstGeom prst="rect">
            <a:avLst/>
          </a:prstGeom>
        </p:spPr>
      </p:pic>
      <p:sp>
        <p:nvSpPr>
          <p:cNvPr id="5" name="Content Placeholder 4"/>
          <p:cNvSpPr>
            <a:spLocks noGrp="1"/>
          </p:cNvSpPr>
          <p:nvPr>
            <p:ph idx="1"/>
          </p:nvPr>
        </p:nvSpPr>
        <p:spPr>
          <a:xfrm>
            <a:off x="1728376" y="1167940"/>
            <a:ext cx="6700612" cy="5299530"/>
          </a:xfrm>
        </p:spPr>
        <p:txBody>
          <a:bodyPr>
            <a:normAutofit/>
          </a:bodyPr>
          <a:lstStyle/>
          <a:p>
            <a:pPr marL="0" indent="0">
              <a:buNone/>
            </a:pPr>
            <a:r>
              <a:rPr lang="en-US" dirty="0" smtClean="0"/>
              <a:t>Sewing Machine Operators</a:t>
            </a:r>
          </a:p>
          <a:p>
            <a:pPr lvl="1">
              <a:lnSpc>
                <a:spcPct val="90000"/>
              </a:lnSpc>
            </a:pPr>
            <a:r>
              <a:rPr lang="en-US" dirty="0" smtClean="0"/>
              <a:t>Projected Growth in next 10 years: +10%</a:t>
            </a:r>
          </a:p>
          <a:p>
            <a:pPr lvl="1">
              <a:lnSpc>
                <a:spcPct val="90000"/>
              </a:lnSpc>
            </a:pPr>
            <a:r>
              <a:rPr lang="en-US" dirty="0" smtClean="0"/>
              <a:t>Annual Salary:</a:t>
            </a:r>
          </a:p>
          <a:p>
            <a:pPr lvl="2">
              <a:lnSpc>
                <a:spcPct val="90000"/>
              </a:lnSpc>
            </a:pPr>
            <a:r>
              <a:rPr lang="en-US" dirty="0" smtClean="0"/>
              <a:t>Low $17,400</a:t>
            </a:r>
          </a:p>
          <a:p>
            <a:pPr lvl="2">
              <a:lnSpc>
                <a:spcPct val="90000"/>
              </a:lnSpc>
            </a:pPr>
            <a:r>
              <a:rPr lang="en-US" dirty="0" smtClean="0"/>
              <a:t>Median $23,200</a:t>
            </a:r>
          </a:p>
          <a:p>
            <a:pPr lvl="2">
              <a:lnSpc>
                <a:spcPct val="90000"/>
              </a:lnSpc>
            </a:pPr>
            <a:r>
              <a:rPr lang="en-US" dirty="0" smtClean="0"/>
              <a:t>High $35,300</a:t>
            </a:r>
          </a:p>
          <a:p>
            <a:pPr marL="0" indent="0">
              <a:buNone/>
            </a:pPr>
            <a:r>
              <a:rPr lang="en-US" dirty="0" smtClean="0"/>
              <a:t>Retail Sales</a:t>
            </a:r>
          </a:p>
          <a:p>
            <a:pPr lvl="1">
              <a:lnSpc>
                <a:spcPct val="90000"/>
              </a:lnSpc>
            </a:pPr>
            <a:r>
              <a:rPr lang="en-US" dirty="0" smtClean="0"/>
              <a:t>Projected Growth in next 10 years: </a:t>
            </a:r>
            <a:r>
              <a:rPr lang="en-US" dirty="0"/>
              <a:t>+</a:t>
            </a:r>
            <a:r>
              <a:rPr lang="en-US" dirty="0" smtClean="0"/>
              <a:t>20%</a:t>
            </a:r>
          </a:p>
          <a:p>
            <a:pPr lvl="1">
              <a:lnSpc>
                <a:spcPct val="90000"/>
              </a:lnSpc>
            </a:pPr>
            <a:r>
              <a:rPr lang="en-US" dirty="0" smtClean="0"/>
              <a:t>Annual Salary:</a:t>
            </a:r>
          </a:p>
          <a:p>
            <a:pPr lvl="2">
              <a:lnSpc>
                <a:spcPct val="90000"/>
              </a:lnSpc>
            </a:pPr>
            <a:r>
              <a:rPr lang="en-US" dirty="0" smtClean="0"/>
              <a:t>Low $16,500</a:t>
            </a:r>
          </a:p>
          <a:p>
            <a:pPr lvl="2">
              <a:lnSpc>
                <a:spcPct val="90000"/>
              </a:lnSpc>
            </a:pPr>
            <a:r>
              <a:rPr lang="en-US" dirty="0" smtClean="0"/>
              <a:t>Median $21,600</a:t>
            </a:r>
          </a:p>
          <a:p>
            <a:pPr lvl="2">
              <a:lnSpc>
                <a:spcPct val="90000"/>
              </a:lnSpc>
            </a:pPr>
            <a:r>
              <a:rPr lang="en-US" dirty="0" smtClean="0"/>
              <a:t>High $44,300</a:t>
            </a:r>
          </a:p>
        </p:txBody>
      </p:sp>
    </p:spTree>
    <p:extLst>
      <p:ext uri="{BB962C8B-B14F-4D97-AF65-F5344CB8AC3E}">
        <p14:creationId xmlns:p14="http://schemas.microsoft.com/office/powerpoint/2010/main" val="598130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flipH="1">
            <a:off x="6370630" y="4011182"/>
            <a:ext cx="4035240" cy="2690161"/>
          </a:xfrm>
          <a:prstGeom prst="rect">
            <a:avLst/>
          </a:prstGeom>
          <a:ln>
            <a:solidFill>
              <a:srgbClr val="000000"/>
            </a:solidFill>
          </a:ln>
        </p:spPr>
      </p:pic>
      <p:pic>
        <p:nvPicPr>
          <p:cNvPr id="4" name="Picture 3" descr="how-to-find-a-tailor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9875" y="1124143"/>
            <a:ext cx="3121152" cy="3121152"/>
          </a:xfrm>
          <a:prstGeom prst="rect">
            <a:avLst/>
          </a:prstGeom>
          <a:ln>
            <a:solidFill>
              <a:srgbClr val="000000"/>
            </a:solidFill>
          </a:ln>
        </p:spPr>
      </p:pic>
      <p:sp>
        <p:nvSpPr>
          <p:cNvPr id="2" name="Title 1"/>
          <p:cNvSpPr>
            <a:spLocks noGrp="1"/>
          </p:cNvSpPr>
          <p:nvPr>
            <p:ph type="title"/>
          </p:nvPr>
        </p:nvSpPr>
        <p:spPr>
          <a:xfrm>
            <a:off x="1981200" y="230841"/>
            <a:ext cx="8229600" cy="893302"/>
          </a:xfrm>
        </p:spPr>
        <p:txBody>
          <a:bodyPr>
            <a:normAutofit/>
          </a:bodyPr>
          <a:lstStyle/>
          <a:p>
            <a:r>
              <a:rPr lang="en-US" dirty="0" smtClean="0"/>
              <a:t>Entry to Mid-Level Careers</a:t>
            </a:r>
            <a:endParaRPr lang="en-US" dirty="0"/>
          </a:p>
        </p:txBody>
      </p:sp>
      <p:sp>
        <p:nvSpPr>
          <p:cNvPr id="3" name="Content Placeholder 2"/>
          <p:cNvSpPr>
            <a:spLocks noGrp="1"/>
          </p:cNvSpPr>
          <p:nvPr>
            <p:ph idx="1"/>
          </p:nvPr>
        </p:nvSpPr>
        <p:spPr>
          <a:xfrm>
            <a:off x="1674638" y="1549024"/>
            <a:ext cx="6535377" cy="5152318"/>
          </a:xfrm>
        </p:spPr>
        <p:txBody>
          <a:bodyPr>
            <a:normAutofit/>
          </a:bodyPr>
          <a:lstStyle/>
          <a:p>
            <a:pPr marL="0" indent="0">
              <a:lnSpc>
                <a:spcPct val="80000"/>
              </a:lnSpc>
              <a:buNone/>
            </a:pPr>
            <a:r>
              <a:rPr lang="en-US" dirty="0" smtClean="0"/>
              <a:t>Tailors, Dressmakers &amp; Custom Sewing</a:t>
            </a:r>
          </a:p>
          <a:p>
            <a:pPr lvl="1">
              <a:lnSpc>
                <a:spcPct val="80000"/>
              </a:lnSpc>
            </a:pPr>
            <a:r>
              <a:rPr lang="en-US" dirty="0" smtClean="0"/>
              <a:t>Projected Growth in next 10 years: +20%</a:t>
            </a:r>
          </a:p>
          <a:p>
            <a:pPr lvl="1">
              <a:lnSpc>
                <a:spcPct val="80000"/>
              </a:lnSpc>
            </a:pPr>
            <a:r>
              <a:rPr lang="en-US" dirty="0" smtClean="0"/>
              <a:t>Annual Salary:</a:t>
            </a:r>
          </a:p>
          <a:p>
            <a:pPr lvl="2">
              <a:lnSpc>
                <a:spcPct val="80000"/>
              </a:lnSpc>
            </a:pPr>
            <a:r>
              <a:rPr lang="en-US" dirty="0" smtClean="0"/>
              <a:t>Low $17,700</a:t>
            </a:r>
          </a:p>
          <a:p>
            <a:pPr lvl="2">
              <a:lnSpc>
                <a:spcPct val="80000"/>
              </a:lnSpc>
            </a:pPr>
            <a:r>
              <a:rPr lang="en-US" dirty="0" smtClean="0"/>
              <a:t>Median $25,900</a:t>
            </a:r>
          </a:p>
          <a:p>
            <a:pPr lvl="2">
              <a:lnSpc>
                <a:spcPct val="80000"/>
              </a:lnSpc>
            </a:pPr>
            <a:r>
              <a:rPr lang="en-US" dirty="0" smtClean="0"/>
              <a:t>High $37,500</a:t>
            </a:r>
          </a:p>
          <a:p>
            <a:pPr marL="0" indent="0">
              <a:lnSpc>
                <a:spcPct val="80000"/>
              </a:lnSpc>
              <a:buNone/>
            </a:pPr>
            <a:r>
              <a:rPr lang="en-US" dirty="0" smtClean="0"/>
              <a:t>Upholstery</a:t>
            </a:r>
          </a:p>
          <a:p>
            <a:pPr lvl="1">
              <a:lnSpc>
                <a:spcPct val="80000"/>
              </a:lnSpc>
            </a:pPr>
            <a:r>
              <a:rPr lang="en-US" dirty="0" smtClean="0"/>
              <a:t>Projected Growth in next 10 years: 29%</a:t>
            </a:r>
          </a:p>
          <a:p>
            <a:pPr lvl="1">
              <a:lnSpc>
                <a:spcPct val="80000"/>
              </a:lnSpc>
            </a:pPr>
            <a:r>
              <a:rPr lang="en-US" dirty="0" smtClean="0"/>
              <a:t>Annual Salary:</a:t>
            </a:r>
          </a:p>
          <a:p>
            <a:pPr lvl="2">
              <a:lnSpc>
                <a:spcPct val="80000"/>
              </a:lnSpc>
            </a:pPr>
            <a:r>
              <a:rPr lang="en-US" dirty="0" smtClean="0"/>
              <a:t>Low $20,400</a:t>
            </a:r>
          </a:p>
          <a:p>
            <a:pPr lvl="2">
              <a:lnSpc>
                <a:spcPct val="80000"/>
              </a:lnSpc>
            </a:pPr>
            <a:r>
              <a:rPr lang="en-US" dirty="0" smtClean="0"/>
              <a:t>Median $29,600</a:t>
            </a:r>
          </a:p>
          <a:p>
            <a:pPr lvl="2">
              <a:lnSpc>
                <a:spcPct val="80000"/>
              </a:lnSpc>
            </a:pPr>
            <a:r>
              <a:rPr lang="en-US" dirty="0" smtClean="0"/>
              <a:t>High $38,800</a:t>
            </a:r>
          </a:p>
          <a:p>
            <a:pPr lvl="3">
              <a:lnSpc>
                <a:spcPct val="80000"/>
              </a:lnSpc>
            </a:pPr>
            <a:r>
              <a:rPr lang="en-US" dirty="0" smtClean="0"/>
              <a:t>USA High 50,000</a:t>
            </a:r>
            <a:endParaRPr lang="en-US" dirty="0"/>
          </a:p>
        </p:txBody>
      </p:sp>
    </p:spTree>
    <p:extLst>
      <p:ext uri="{BB962C8B-B14F-4D97-AF65-F5344CB8AC3E}">
        <p14:creationId xmlns:p14="http://schemas.microsoft.com/office/powerpoint/2010/main" val="3364093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120</TotalTime>
  <Words>1049</Words>
  <Application>Microsoft Office PowerPoint</Application>
  <PresentationFormat>Widescreen</PresentationFormat>
  <Paragraphs>159</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Corbel</vt:lpstr>
      <vt:lpstr>Wingdings</vt:lpstr>
      <vt:lpstr>Banded</vt:lpstr>
      <vt:lpstr>Fashion careers</vt:lpstr>
      <vt:lpstr>“Utah’s Own” Fashion and Products</vt:lpstr>
      <vt:lpstr>PowerPoint Presentation</vt:lpstr>
      <vt:lpstr>Need for a Skilled Work Force</vt:lpstr>
      <vt:lpstr>Outdoor Products</vt:lpstr>
      <vt:lpstr>Fashion Industry</vt:lpstr>
      <vt:lpstr>Current Fashion Job Openings in Utah</vt:lpstr>
      <vt:lpstr>Entry Level Careers</vt:lpstr>
      <vt:lpstr>Entry to Mid-Level Careers</vt:lpstr>
      <vt:lpstr>Entry to Mid-Level Careers</vt:lpstr>
      <vt:lpstr>Upper Level Careers</vt:lpstr>
      <vt:lpstr>Upper Level Careers</vt:lpstr>
      <vt:lpstr>Entrepreneurship </vt:lpstr>
      <vt:lpstr>Fashion Bloggers</vt:lpstr>
      <vt:lpstr>Interior Design Careers</vt:lpstr>
      <vt:lpstr>Fashion Design Careers</vt:lpstr>
      <vt:lpstr>Research some info……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careers</dc:title>
  <dc:creator>Amber Williams</dc:creator>
  <cp:lastModifiedBy>Amber Williams</cp:lastModifiedBy>
  <cp:revision>7</cp:revision>
  <dcterms:created xsi:type="dcterms:W3CDTF">2016-01-20T21:10:39Z</dcterms:created>
  <dcterms:modified xsi:type="dcterms:W3CDTF">2016-01-20T23:11:05Z</dcterms:modified>
</cp:coreProperties>
</file>