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9" r:id="rId2"/>
    <p:sldId id="256" r:id="rId3"/>
    <p:sldId id="257" r:id="rId4"/>
    <p:sldId id="258" r:id="rId5"/>
    <p:sldId id="261" r:id="rId6"/>
    <p:sldId id="259" r:id="rId7"/>
    <p:sldId id="267" r:id="rId8"/>
    <p:sldId id="264" r:id="rId9"/>
    <p:sldId id="265" r:id="rId10"/>
    <p:sldId id="263" r:id="rId11"/>
    <p:sldId id="262" r:id="rId12"/>
    <p:sldId id="266"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432"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image" Target="../media/image4.jpe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BD0FA7D-A55F-44B3-A1AE-27D6ED4FBF0C}" type="datetimeFigureOut">
              <a:rPr lang="en-US" smtClean="0"/>
              <a:t>6/12/2015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DE4418-1515-45E5-A599-6F82DB7CF6DF}" type="slidenum">
              <a:rPr lang="en-US" smtClean="0"/>
              <a:t>‹#›</a:t>
            </a:fld>
            <a:endParaRPr lang="en-US"/>
          </a:p>
        </p:txBody>
      </p:sp>
    </p:spTree>
    <p:extLst>
      <p:ext uri="{BB962C8B-B14F-4D97-AF65-F5344CB8AC3E}">
        <p14:creationId xmlns:p14="http://schemas.microsoft.com/office/powerpoint/2010/main" val="14204630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Objective 1:</a:t>
            </a:r>
            <a:r>
              <a:rPr lang="en-US" sz="1200" kern="1200" dirty="0" smtClean="0">
                <a:solidFill>
                  <a:schemeClr val="tx1"/>
                </a:solidFill>
                <a:effectLst/>
                <a:latin typeface="+mn-lt"/>
                <a:ea typeface="+mn-ea"/>
                <a:cs typeface="+mn-cs"/>
              </a:rPr>
              <a:t> Review and identify characteristics of natural fibers (e.g. cotton, wool, silk, linen, bamboo).</a:t>
            </a:r>
          </a:p>
          <a:p>
            <a:r>
              <a:rPr lang="en-US" sz="1200" b="1" kern="1200" dirty="0" smtClean="0">
                <a:solidFill>
                  <a:schemeClr val="tx1"/>
                </a:solidFill>
                <a:effectLst/>
                <a:latin typeface="+mn-lt"/>
                <a:ea typeface="+mn-ea"/>
                <a:cs typeface="+mn-cs"/>
              </a:rPr>
              <a:t>Objective 2:</a:t>
            </a:r>
            <a:r>
              <a:rPr lang="en-US" sz="1200" kern="1200" dirty="0" smtClean="0">
                <a:solidFill>
                  <a:schemeClr val="tx1"/>
                </a:solidFill>
                <a:effectLst/>
                <a:latin typeface="+mn-lt"/>
                <a:ea typeface="+mn-ea"/>
                <a:cs typeface="+mn-cs"/>
              </a:rPr>
              <a:t>  Review and identify characteristics of synthetic and/or manmade fibers. (Polyester, nylon, rayon, acetate, spandex, acrylic, Olefin, fiberglass)</a:t>
            </a:r>
          </a:p>
          <a:p>
            <a:endParaRPr lang="en-US" dirty="0"/>
          </a:p>
        </p:txBody>
      </p:sp>
      <p:sp>
        <p:nvSpPr>
          <p:cNvPr id="4" name="Slide Number Placeholder 3"/>
          <p:cNvSpPr>
            <a:spLocks noGrp="1"/>
          </p:cNvSpPr>
          <p:nvPr>
            <p:ph type="sldNum" sz="quarter" idx="10"/>
          </p:nvPr>
        </p:nvSpPr>
        <p:spPr/>
        <p:txBody>
          <a:bodyPr/>
          <a:lstStyle/>
          <a:p>
            <a:fld id="{51DE4418-1515-45E5-A599-6F82DB7CF6DF}" type="slidenum">
              <a:rPr lang="en-US" smtClean="0"/>
              <a:t>3</a:t>
            </a:fld>
            <a:endParaRPr lang="en-US"/>
          </a:p>
        </p:txBody>
      </p:sp>
    </p:spTree>
    <p:extLst>
      <p:ext uri="{BB962C8B-B14F-4D97-AF65-F5344CB8AC3E}">
        <p14:creationId xmlns:p14="http://schemas.microsoft.com/office/powerpoint/2010/main" val="10757848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http://wornwear.patagonia.com/</a:t>
            </a:r>
          </a:p>
          <a:p>
            <a:endParaRPr lang="en-US" dirty="0"/>
          </a:p>
        </p:txBody>
      </p:sp>
      <p:sp>
        <p:nvSpPr>
          <p:cNvPr id="4" name="Slide Number Placeholder 3"/>
          <p:cNvSpPr>
            <a:spLocks noGrp="1"/>
          </p:cNvSpPr>
          <p:nvPr>
            <p:ph type="sldNum" sz="quarter" idx="10"/>
          </p:nvPr>
        </p:nvSpPr>
        <p:spPr/>
        <p:txBody>
          <a:bodyPr/>
          <a:lstStyle/>
          <a:p>
            <a:fld id="{51DE4418-1515-45E5-A599-6F82DB7CF6DF}" type="slidenum">
              <a:rPr lang="en-US" smtClean="0"/>
              <a:t>4</a:t>
            </a:fld>
            <a:endParaRPr lang="en-US"/>
          </a:p>
        </p:txBody>
      </p:sp>
    </p:spTree>
    <p:extLst>
      <p:ext uri="{BB962C8B-B14F-4D97-AF65-F5344CB8AC3E}">
        <p14:creationId xmlns:p14="http://schemas.microsoft.com/office/powerpoint/2010/main" val="16174471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Holy Jackets</a:t>
            </a:r>
            <a:r>
              <a:rPr lang="en-US" baseline="0" dirty="0" smtClean="0"/>
              <a:t> on You Tube from </a:t>
            </a:r>
            <a:r>
              <a:rPr lang="en-US" baseline="0" dirty="0" err="1" smtClean="0"/>
              <a:t>Jcrew</a:t>
            </a:r>
            <a:endParaRPr lang="en-US" baseline="0" dirty="0" smtClean="0"/>
          </a:p>
          <a:p>
            <a:r>
              <a:rPr lang="en-US" baseline="0" dirty="0" smtClean="0"/>
              <a:t>Discuss what quality means to different consumers,</a:t>
            </a:r>
          </a:p>
          <a:p>
            <a:r>
              <a:rPr lang="en-US" baseline="0" dirty="0" smtClean="0"/>
              <a:t>What thoughts do students have after seeing this clip?</a:t>
            </a:r>
            <a:endParaRPr lang="en-US" dirty="0"/>
          </a:p>
        </p:txBody>
      </p:sp>
      <p:sp>
        <p:nvSpPr>
          <p:cNvPr id="4" name="Slide Number Placeholder 3"/>
          <p:cNvSpPr>
            <a:spLocks noGrp="1"/>
          </p:cNvSpPr>
          <p:nvPr>
            <p:ph type="sldNum" sz="quarter" idx="10"/>
          </p:nvPr>
        </p:nvSpPr>
        <p:spPr/>
        <p:txBody>
          <a:bodyPr/>
          <a:lstStyle/>
          <a:p>
            <a:fld id="{51DE4418-1515-45E5-A599-6F82DB7CF6DF}" type="slidenum">
              <a:rPr lang="en-US" smtClean="0"/>
              <a:t>5</a:t>
            </a:fld>
            <a:endParaRPr lang="en-US"/>
          </a:p>
        </p:txBody>
      </p:sp>
    </p:spTree>
    <p:extLst>
      <p:ext uri="{BB962C8B-B14F-4D97-AF65-F5344CB8AC3E}">
        <p14:creationId xmlns:p14="http://schemas.microsoft.com/office/powerpoint/2010/main" val="9462704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Fashion! </a:t>
            </a:r>
            <a:r>
              <a:rPr lang="en-US" dirty="0" err="1" smtClean="0"/>
              <a:t>Pg</a:t>
            </a:r>
            <a:r>
              <a:rPr lang="en-US" dirty="0" smtClean="0"/>
              <a:t> 161-164</a:t>
            </a:r>
          </a:p>
          <a:p>
            <a:r>
              <a:rPr lang="en-US" dirty="0" smtClean="0"/>
              <a:t>Students write definitions behind the term</a:t>
            </a:r>
            <a:r>
              <a:rPr lang="en-US" baseline="0" dirty="0" smtClean="0"/>
              <a:t> for smash book</a:t>
            </a:r>
          </a:p>
          <a:p>
            <a:endParaRPr lang="en-US" dirty="0"/>
          </a:p>
        </p:txBody>
      </p:sp>
      <p:sp>
        <p:nvSpPr>
          <p:cNvPr id="4" name="Slide Number Placeholder 3"/>
          <p:cNvSpPr>
            <a:spLocks noGrp="1"/>
          </p:cNvSpPr>
          <p:nvPr>
            <p:ph type="sldNum" sz="quarter" idx="10"/>
          </p:nvPr>
        </p:nvSpPr>
        <p:spPr/>
        <p:txBody>
          <a:bodyPr/>
          <a:lstStyle/>
          <a:p>
            <a:fld id="{51DE4418-1515-45E5-A599-6F82DB7CF6DF}" type="slidenum">
              <a:rPr lang="en-US" smtClean="0"/>
              <a:t>6</a:t>
            </a:fld>
            <a:endParaRPr lang="en-US"/>
          </a:p>
        </p:txBody>
      </p:sp>
    </p:spTree>
    <p:extLst>
      <p:ext uri="{BB962C8B-B14F-4D97-AF65-F5344CB8AC3E}">
        <p14:creationId xmlns:p14="http://schemas.microsoft.com/office/powerpoint/2010/main" val="31267392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Define sustainability and ethical practices as they relate to the textile industry.</a:t>
            </a:r>
          </a:p>
          <a:p>
            <a:endParaRPr lang="en-US" dirty="0"/>
          </a:p>
        </p:txBody>
      </p:sp>
      <p:sp>
        <p:nvSpPr>
          <p:cNvPr id="4" name="Slide Number Placeholder 3"/>
          <p:cNvSpPr>
            <a:spLocks noGrp="1"/>
          </p:cNvSpPr>
          <p:nvPr>
            <p:ph type="sldNum" sz="quarter" idx="10"/>
          </p:nvPr>
        </p:nvSpPr>
        <p:spPr/>
        <p:txBody>
          <a:bodyPr/>
          <a:lstStyle/>
          <a:p>
            <a:fld id="{51DE4418-1515-45E5-A599-6F82DB7CF6DF}" type="slidenum">
              <a:rPr lang="en-US" smtClean="0"/>
              <a:t>8</a:t>
            </a:fld>
            <a:endParaRPr lang="en-US"/>
          </a:p>
        </p:txBody>
      </p:sp>
    </p:spTree>
    <p:extLst>
      <p:ext uri="{BB962C8B-B14F-4D97-AF65-F5344CB8AC3E}">
        <p14:creationId xmlns:p14="http://schemas.microsoft.com/office/powerpoint/2010/main" val="19003834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http://www.watchmojo.com/video/id/7291/</a:t>
            </a:r>
          </a:p>
          <a:p>
            <a:r>
              <a:rPr lang="en-US" dirty="0" smtClean="0"/>
              <a:t>http://itaaonline.org/?page=5</a:t>
            </a:r>
          </a:p>
          <a:p>
            <a:endParaRPr lang="en-US" dirty="0"/>
          </a:p>
        </p:txBody>
      </p:sp>
      <p:sp>
        <p:nvSpPr>
          <p:cNvPr id="4" name="Slide Number Placeholder 3"/>
          <p:cNvSpPr>
            <a:spLocks noGrp="1"/>
          </p:cNvSpPr>
          <p:nvPr>
            <p:ph type="sldNum" sz="quarter" idx="10"/>
          </p:nvPr>
        </p:nvSpPr>
        <p:spPr/>
        <p:txBody>
          <a:bodyPr/>
          <a:lstStyle/>
          <a:p>
            <a:fld id="{51DE4418-1515-45E5-A599-6F82DB7CF6DF}" type="slidenum">
              <a:rPr lang="en-US" smtClean="0"/>
              <a:t>9</a:t>
            </a:fld>
            <a:endParaRPr lang="en-US"/>
          </a:p>
        </p:txBody>
      </p:sp>
    </p:spTree>
    <p:extLst>
      <p:ext uri="{BB962C8B-B14F-4D97-AF65-F5344CB8AC3E}">
        <p14:creationId xmlns:p14="http://schemas.microsoft.com/office/powerpoint/2010/main" val="41407259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http://www.undressrunways.com/fashion-sustainability/</a:t>
            </a:r>
          </a:p>
          <a:p>
            <a:r>
              <a:rPr lang="en-US" dirty="0" smtClean="0"/>
              <a:t>http://www.meldrenachapin.com/blog/wordpress/2013/05/17/hm-for-sustainability/</a:t>
            </a:r>
          </a:p>
          <a:p>
            <a:r>
              <a:rPr lang="en-US" dirty="0" smtClean="0"/>
              <a:t>http://www.slideshare.net/Deloittesustainability/value-opportunities-in-sustainable-fashion</a:t>
            </a:r>
          </a:p>
          <a:p>
            <a:r>
              <a:rPr lang="en-US" dirty="0" smtClean="0"/>
              <a:t>http://www.theguardian.com/sustainable-business/sustainable-fashion-blog</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51DE4418-1515-45E5-A599-6F82DB7CF6DF}" type="slidenum">
              <a:rPr lang="en-US" smtClean="0"/>
              <a:t>10</a:t>
            </a:fld>
            <a:endParaRPr lang="en-US"/>
          </a:p>
        </p:txBody>
      </p:sp>
    </p:spTree>
    <p:extLst>
      <p:ext uri="{BB962C8B-B14F-4D97-AF65-F5344CB8AC3E}">
        <p14:creationId xmlns:p14="http://schemas.microsoft.com/office/powerpoint/2010/main" val="32680272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Objective 5:</a:t>
            </a:r>
            <a:r>
              <a:rPr lang="en-US" sz="1200" kern="1200" dirty="0" smtClean="0">
                <a:solidFill>
                  <a:schemeClr val="tx1"/>
                </a:solidFill>
                <a:effectLst/>
                <a:latin typeface="+mn-lt"/>
                <a:ea typeface="+mn-ea"/>
                <a:cs typeface="+mn-cs"/>
              </a:rPr>
              <a:t> Examine the progression of ethical practices in the textile and apparel industry.</a:t>
            </a:r>
          </a:p>
          <a:p>
            <a:pPr lvl="0"/>
            <a:r>
              <a:rPr lang="en-US" sz="1200" kern="1200" dirty="0" smtClean="0">
                <a:solidFill>
                  <a:schemeClr val="tx1"/>
                </a:solidFill>
                <a:effectLst/>
                <a:latin typeface="+mn-lt"/>
                <a:ea typeface="+mn-ea"/>
                <a:cs typeface="+mn-cs"/>
              </a:rPr>
              <a:t>Explore and identify sustainability (public health, welfare, environment)</a:t>
            </a:r>
          </a:p>
          <a:p>
            <a:pPr lvl="0"/>
            <a:r>
              <a:rPr lang="en-US" sz="1200" kern="1200" dirty="0" smtClean="0">
                <a:solidFill>
                  <a:schemeClr val="tx1"/>
                </a:solidFill>
                <a:effectLst/>
                <a:latin typeface="+mn-lt"/>
                <a:ea typeface="+mn-ea"/>
                <a:cs typeface="+mn-cs"/>
              </a:rPr>
              <a:t>Environmental responsibility </a:t>
            </a:r>
          </a:p>
          <a:p>
            <a:pPr lvl="0"/>
            <a:r>
              <a:rPr lang="en-US" sz="1200" kern="1200" dirty="0" smtClean="0">
                <a:solidFill>
                  <a:schemeClr val="tx1"/>
                </a:solidFill>
                <a:effectLst/>
                <a:latin typeface="+mn-lt"/>
                <a:ea typeface="+mn-ea"/>
                <a:cs typeface="+mn-cs"/>
              </a:rPr>
              <a:t>Human ethical impact of fibers used in the industry. (Labor, Labeling information)  </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51DE4418-1515-45E5-A599-6F82DB7CF6DF}" type="slidenum">
              <a:rPr lang="en-US" smtClean="0"/>
              <a:t>11</a:t>
            </a:fld>
            <a:endParaRPr lang="en-US"/>
          </a:p>
        </p:txBody>
      </p:sp>
    </p:spTree>
    <p:extLst>
      <p:ext uri="{BB962C8B-B14F-4D97-AF65-F5344CB8AC3E}">
        <p14:creationId xmlns:p14="http://schemas.microsoft.com/office/powerpoint/2010/main" val="35309152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http://www.innovationintextiles.com/smart-textiles-nanotechnology/</a:t>
            </a:r>
          </a:p>
          <a:p>
            <a:r>
              <a:rPr lang="en-US" dirty="0" err="1" smtClean="0"/>
              <a:t>Nano</a:t>
            </a:r>
            <a:r>
              <a:rPr lang="en-US" dirty="0" smtClean="0"/>
              <a:t> Technology</a:t>
            </a:r>
            <a:endParaRPr lang="en-US" dirty="0"/>
          </a:p>
        </p:txBody>
      </p:sp>
      <p:sp>
        <p:nvSpPr>
          <p:cNvPr id="4" name="Slide Number Placeholder 3"/>
          <p:cNvSpPr>
            <a:spLocks noGrp="1"/>
          </p:cNvSpPr>
          <p:nvPr>
            <p:ph type="sldNum" sz="quarter" idx="10"/>
          </p:nvPr>
        </p:nvSpPr>
        <p:spPr/>
        <p:txBody>
          <a:bodyPr/>
          <a:lstStyle/>
          <a:p>
            <a:fld id="{51DE4418-1515-45E5-A599-6F82DB7CF6DF}" type="slidenum">
              <a:rPr lang="en-US" smtClean="0"/>
              <a:t>12</a:t>
            </a:fld>
            <a:endParaRPr lang="en-US"/>
          </a:p>
        </p:txBody>
      </p:sp>
    </p:spTree>
    <p:extLst>
      <p:ext uri="{BB962C8B-B14F-4D97-AF65-F5344CB8AC3E}">
        <p14:creationId xmlns:p14="http://schemas.microsoft.com/office/powerpoint/2010/main" val="14942986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F6670A5-4708-429B-B84D-6A70941755A1}" type="datetimeFigureOut">
              <a:rPr lang="en-US" smtClean="0"/>
              <a:t>6/12/2015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CBB552-A371-49CC-884C-11F094691167}" type="slidenum">
              <a:rPr lang="en-US" smtClean="0"/>
              <a:t>‹#›</a:t>
            </a:fld>
            <a:endParaRPr lang="en-US"/>
          </a:p>
        </p:txBody>
      </p:sp>
    </p:spTree>
    <p:extLst>
      <p:ext uri="{BB962C8B-B14F-4D97-AF65-F5344CB8AC3E}">
        <p14:creationId xmlns:p14="http://schemas.microsoft.com/office/powerpoint/2010/main" val="2368135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6670A5-4708-429B-B84D-6A70941755A1}" type="datetimeFigureOut">
              <a:rPr lang="en-US" smtClean="0"/>
              <a:t>6/12/2015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CBB552-A371-49CC-884C-11F094691167}" type="slidenum">
              <a:rPr lang="en-US" smtClean="0"/>
              <a:t>‹#›</a:t>
            </a:fld>
            <a:endParaRPr lang="en-US"/>
          </a:p>
        </p:txBody>
      </p:sp>
    </p:spTree>
    <p:extLst>
      <p:ext uri="{BB962C8B-B14F-4D97-AF65-F5344CB8AC3E}">
        <p14:creationId xmlns:p14="http://schemas.microsoft.com/office/powerpoint/2010/main" val="3933448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6670A5-4708-429B-B84D-6A70941755A1}" type="datetimeFigureOut">
              <a:rPr lang="en-US" smtClean="0"/>
              <a:t>6/12/2015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CBB552-A371-49CC-884C-11F094691167}" type="slidenum">
              <a:rPr lang="en-US" smtClean="0"/>
              <a:t>‹#›</a:t>
            </a:fld>
            <a:endParaRPr lang="en-US"/>
          </a:p>
        </p:txBody>
      </p:sp>
    </p:spTree>
    <p:extLst>
      <p:ext uri="{BB962C8B-B14F-4D97-AF65-F5344CB8AC3E}">
        <p14:creationId xmlns:p14="http://schemas.microsoft.com/office/powerpoint/2010/main" val="378421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6670A5-4708-429B-B84D-6A70941755A1}" type="datetimeFigureOut">
              <a:rPr lang="en-US" smtClean="0"/>
              <a:t>6/12/2015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CBB552-A371-49CC-884C-11F094691167}" type="slidenum">
              <a:rPr lang="en-US" smtClean="0"/>
              <a:t>‹#›</a:t>
            </a:fld>
            <a:endParaRPr lang="en-US"/>
          </a:p>
        </p:txBody>
      </p:sp>
    </p:spTree>
    <p:extLst>
      <p:ext uri="{BB962C8B-B14F-4D97-AF65-F5344CB8AC3E}">
        <p14:creationId xmlns:p14="http://schemas.microsoft.com/office/powerpoint/2010/main" val="206698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F6670A5-4708-429B-B84D-6A70941755A1}" type="datetimeFigureOut">
              <a:rPr lang="en-US" smtClean="0"/>
              <a:t>6/12/2015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CBB552-A371-49CC-884C-11F094691167}" type="slidenum">
              <a:rPr lang="en-US" smtClean="0"/>
              <a:t>‹#›</a:t>
            </a:fld>
            <a:endParaRPr lang="en-US"/>
          </a:p>
        </p:txBody>
      </p:sp>
    </p:spTree>
    <p:extLst>
      <p:ext uri="{BB962C8B-B14F-4D97-AF65-F5344CB8AC3E}">
        <p14:creationId xmlns:p14="http://schemas.microsoft.com/office/powerpoint/2010/main" val="2231130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F6670A5-4708-429B-B84D-6A70941755A1}" type="datetimeFigureOut">
              <a:rPr lang="en-US" smtClean="0"/>
              <a:t>6/12/2015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CBB552-A371-49CC-884C-11F094691167}" type="slidenum">
              <a:rPr lang="en-US" smtClean="0"/>
              <a:t>‹#›</a:t>
            </a:fld>
            <a:endParaRPr lang="en-US"/>
          </a:p>
        </p:txBody>
      </p:sp>
    </p:spTree>
    <p:extLst>
      <p:ext uri="{BB962C8B-B14F-4D97-AF65-F5344CB8AC3E}">
        <p14:creationId xmlns:p14="http://schemas.microsoft.com/office/powerpoint/2010/main" val="3405613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F6670A5-4708-429B-B84D-6A70941755A1}" type="datetimeFigureOut">
              <a:rPr lang="en-US" smtClean="0"/>
              <a:t>6/12/2015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CBB552-A371-49CC-884C-11F094691167}" type="slidenum">
              <a:rPr lang="en-US" smtClean="0"/>
              <a:t>‹#›</a:t>
            </a:fld>
            <a:endParaRPr lang="en-US"/>
          </a:p>
        </p:txBody>
      </p:sp>
    </p:spTree>
    <p:extLst>
      <p:ext uri="{BB962C8B-B14F-4D97-AF65-F5344CB8AC3E}">
        <p14:creationId xmlns:p14="http://schemas.microsoft.com/office/powerpoint/2010/main" val="350733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F6670A5-4708-429B-B84D-6A70941755A1}" type="datetimeFigureOut">
              <a:rPr lang="en-US" smtClean="0"/>
              <a:t>6/12/2015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CBB552-A371-49CC-884C-11F094691167}" type="slidenum">
              <a:rPr lang="en-US" smtClean="0"/>
              <a:t>‹#›</a:t>
            </a:fld>
            <a:endParaRPr lang="en-US"/>
          </a:p>
        </p:txBody>
      </p:sp>
    </p:spTree>
    <p:extLst>
      <p:ext uri="{BB962C8B-B14F-4D97-AF65-F5344CB8AC3E}">
        <p14:creationId xmlns:p14="http://schemas.microsoft.com/office/powerpoint/2010/main" val="1325929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6670A5-4708-429B-B84D-6A70941755A1}" type="datetimeFigureOut">
              <a:rPr lang="en-US" smtClean="0"/>
              <a:t>6/12/2015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CBB552-A371-49CC-884C-11F094691167}" type="slidenum">
              <a:rPr lang="en-US" smtClean="0"/>
              <a:t>‹#›</a:t>
            </a:fld>
            <a:endParaRPr lang="en-US"/>
          </a:p>
        </p:txBody>
      </p:sp>
    </p:spTree>
    <p:extLst>
      <p:ext uri="{BB962C8B-B14F-4D97-AF65-F5344CB8AC3E}">
        <p14:creationId xmlns:p14="http://schemas.microsoft.com/office/powerpoint/2010/main" val="1990987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6670A5-4708-429B-B84D-6A70941755A1}" type="datetimeFigureOut">
              <a:rPr lang="en-US" smtClean="0"/>
              <a:t>6/12/2015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CBB552-A371-49CC-884C-11F094691167}" type="slidenum">
              <a:rPr lang="en-US" smtClean="0"/>
              <a:t>‹#›</a:t>
            </a:fld>
            <a:endParaRPr lang="en-US"/>
          </a:p>
        </p:txBody>
      </p:sp>
    </p:spTree>
    <p:extLst>
      <p:ext uri="{BB962C8B-B14F-4D97-AF65-F5344CB8AC3E}">
        <p14:creationId xmlns:p14="http://schemas.microsoft.com/office/powerpoint/2010/main" val="4188015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6670A5-4708-429B-B84D-6A70941755A1}" type="datetimeFigureOut">
              <a:rPr lang="en-US" smtClean="0"/>
              <a:t>6/12/2015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CBB552-A371-49CC-884C-11F094691167}" type="slidenum">
              <a:rPr lang="en-US" smtClean="0"/>
              <a:t>‹#›</a:t>
            </a:fld>
            <a:endParaRPr lang="en-US"/>
          </a:p>
        </p:txBody>
      </p:sp>
    </p:spTree>
    <p:extLst>
      <p:ext uri="{BB962C8B-B14F-4D97-AF65-F5344CB8AC3E}">
        <p14:creationId xmlns:p14="http://schemas.microsoft.com/office/powerpoint/2010/main" val="2828702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6670A5-4708-429B-B84D-6A70941755A1}" type="datetimeFigureOut">
              <a:rPr lang="en-US" smtClean="0"/>
              <a:t>6/12/2015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CBB552-A371-49CC-884C-11F094691167}" type="slidenum">
              <a:rPr lang="en-US" smtClean="0"/>
              <a:t>‹#›</a:t>
            </a:fld>
            <a:endParaRPr lang="en-US"/>
          </a:p>
        </p:txBody>
      </p:sp>
    </p:spTree>
    <p:extLst>
      <p:ext uri="{BB962C8B-B14F-4D97-AF65-F5344CB8AC3E}">
        <p14:creationId xmlns:p14="http://schemas.microsoft.com/office/powerpoint/2010/main" val="3676547431"/>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vmlDrawing" Target="../drawings/vmlDrawing2.vml"/><Relationship Id="rId6" Type="http://schemas.openxmlformats.org/officeDocument/2006/relationships/image" Target="../media/image9.emf"/><Relationship Id="rId5" Type="http://schemas.openxmlformats.org/officeDocument/2006/relationships/oleObject" Target="../embeddings/oleObject1.bin"/><Relationship Id="rId4" Type="http://schemas.openxmlformats.org/officeDocument/2006/relationships/image" Target="../media/image10.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11.emf"/><Relationship Id="rId4" Type="http://schemas.openxmlformats.org/officeDocument/2006/relationships/package" Target="../embeddings/Microsoft_Word_Document2.docx"/></Relationships>
</file>

<file path=ppt/slides/_rels/slide12.xml.rels><?xml version="1.0" encoding="UTF-8" standalone="yes"?>
<Relationships xmlns="http://schemas.openxmlformats.org/package/2006/relationships"><Relationship Id="rId3" Type="http://schemas.openxmlformats.org/officeDocument/2006/relationships/hyperlink" Target="http://www.innovationintextiles.com/smart-textiles-nanotechnology/"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z20CjCim8D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3" Type="http://schemas.openxmlformats.org/officeDocument/2006/relationships/hyperlink" Target="https://www.jcrew.com/flatpages/barberis-video.jsp"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image" Target="../media/image4.jpeg"/><Relationship Id="rId5" Type="http://schemas.openxmlformats.org/officeDocument/2006/relationships/image" Target="../media/image5.emf"/><Relationship Id="rId4" Type="http://schemas.openxmlformats.org/officeDocument/2006/relationships/package" Target="../embeddings/Microsoft_Word_Document1.docx"/></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a:t>I'm sharing some documents I created for standard 3 for Textile Design Entrepreneurship class. Currently my students are working on a sewing project I call "Sew Simple" Their challenge is to take an existing pattern and then make design detail alterations to it and then fabricate it. During this sewing challenge, we take approximately 20 minutes each day to talk/discuss/explore each of the objectives for standard 3. Part of this includes defining sustainability and ethics as it relates to the fashion industry. I have them write an argumentative paper on the topic and then we will debate the topic. The PPT I've included meant to cover several class periods. I don't have notes to go with it. There are links to some videos imbedded into it. I hope they work for you. This </a:t>
            </a:r>
            <a:r>
              <a:rPr lang="en-US" dirty="0" err="1"/>
              <a:t>ppt</a:t>
            </a:r>
            <a:r>
              <a:rPr lang="en-US" dirty="0"/>
              <a:t> is a work in progress as </a:t>
            </a:r>
            <a:r>
              <a:rPr lang="en-US" dirty="0" err="1"/>
              <a:t>Im</a:t>
            </a:r>
            <a:r>
              <a:rPr lang="en-US" dirty="0"/>
              <a:t> still doing the unit. I hope to add 4-5 more slides that focus on fabric technologies and finishes. </a:t>
            </a:r>
            <a:endParaRPr lang="en-US" dirty="0" smtClean="0"/>
          </a:p>
          <a:p>
            <a:endParaRPr lang="en-US" dirty="0"/>
          </a:p>
          <a:p>
            <a:r>
              <a:rPr lang="en-US" dirty="0" smtClean="0"/>
              <a:t>Thanks, Amber Williams   amwilliams@dsdmail.net</a:t>
            </a:r>
            <a:endParaRPr lang="en-US" dirty="0"/>
          </a:p>
        </p:txBody>
      </p:sp>
    </p:spTree>
    <p:extLst>
      <p:ext uri="{BB962C8B-B14F-4D97-AF65-F5344CB8AC3E}">
        <p14:creationId xmlns:p14="http://schemas.microsoft.com/office/powerpoint/2010/main" val="660037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is sustainability and ethical practice in the textile industry? </a:t>
            </a:r>
          </a:p>
        </p:txBody>
      </p:sp>
      <p:pic>
        <p:nvPicPr>
          <p:cNvPr id="6" name="Content Placeholder 5"/>
          <p:cNvPicPr>
            <a:picLocks noGrp="1" noChangeAspect="1"/>
          </p:cNvPicPr>
          <p:nvPr>
            <p:ph sz="half" idx="1"/>
          </p:nvPr>
        </p:nvPicPr>
        <p:blipFill>
          <a:blip r:embed="rId4" cstate="print">
            <a:extLst>
              <a:ext uri="{28A0092B-C50C-407E-A947-70E740481C1C}">
                <a14:useLocalDpi xmlns:a14="http://schemas.microsoft.com/office/drawing/2010/main" val="0"/>
              </a:ext>
            </a:extLst>
          </a:blip>
          <a:stretch>
            <a:fillRect/>
          </a:stretch>
        </p:blipFill>
        <p:spPr>
          <a:xfrm>
            <a:off x="457200" y="1843881"/>
            <a:ext cx="4038600" cy="4038600"/>
          </a:xfrm>
        </p:spPr>
      </p:pic>
      <p:graphicFrame>
        <p:nvGraphicFramePr>
          <p:cNvPr id="5" name="Content Placeholder 4"/>
          <p:cNvGraphicFramePr>
            <a:graphicFrameLocks noGrp="1" noChangeAspect="1"/>
          </p:cNvGraphicFramePr>
          <p:nvPr>
            <p:ph sz="half" idx="2"/>
            <p:extLst>
              <p:ext uri="{D42A27DB-BD31-4B8C-83A1-F6EECF244321}">
                <p14:modId xmlns:p14="http://schemas.microsoft.com/office/powerpoint/2010/main" val="1542619727"/>
              </p:ext>
            </p:extLst>
          </p:nvPr>
        </p:nvGraphicFramePr>
        <p:xfrm>
          <a:off x="4918075" y="1600200"/>
          <a:ext cx="3497263" cy="4525963"/>
        </p:xfrm>
        <a:graphic>
          <a:graphicData uri="http://schemas.openxmlformats.org/presentationml/2006/ole">
            <mc:AlternateContent xmlns:mc="http://schemas.openxmlformats.org/markup-compatibility/2006">
              <mc:Choice xmlns:v="urn:schemas-microsoft-com:vml" Requires="v">
                <p:oleObj spid="_x0000_s4113" name="Acrobat Document" r:id="rId5" imgW="5829233" imgH="7543775" progId="AcroExch.Document.7">
                  <p:embed/>
                </p:oleObj>
              </mc:Choice>
              <mc:Fallback>
                <p:oleObj name="Acrobat Document" r:id="rId5" imgW="5829233" imgH="7543775" progId="AcroExch.Document.7">
                  <p:embed/>
                  <p:pic>
                    <p:nvPicPr>
                      <p:cNvPr id="0" name=""/>
                      <p:cNvPicPr/>
                      <p:nvPr/>
                    </p:nvPicPr>
                    <p:blipFill>
                      <a:blip r:embed="rId6"/>
                      <a:stretch>
                        <a:fillRect/>
                      </a:stretch>
                    </p:blipFill>
                    <p:spPr>
                      <a:xfrm>
                        <a:off x="4918075" y="1600200"/>
                        <a:ext cx="3497263" cy="4525963"/>
                      </a:xfrm>
                      <a:prstGeom prst="rect">
                        <a:avLst/>
                      </a:prstGeom>
                    </p:spPr>
                  </p:pic>
                </p:oleObj>
              </mc:Fallback>
            </mc:AlternateContent>
          </a:graphicData>
        </a:graphic>
      </p:graphicFrame>
    </p:spTree>
    <p:extLst>
      <p:ext uri="{BB962C8B-B14F-4D97-AF65-F5344CB8AC3E}">
        <p14:creationId xmlns:p14="http://schemas.microsoft.com/office/powerpoint/2010/main" val="37067978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Sustainability</a:t>
            </a:r>
            <a:endParaRPr lang="en-US" dirty="0"/>
          </a:p>
        </p:txBody>
      </p:sp>
      <p:graphicFrame>
        <p:nvGraphicFramePr>
          <p:cNvPr id="5" name="Content Placeholder 4"/>
          <p:cNvGraphicFramePr>
            <a:graphicFrameLocks noGrp="1" noChangeAspect="1"/>
          </p:cNvGraphicFramePr>
          <p:nvPr>
            <p:ph idx="1"/>
            <p:extLst>
              <p:ext uri="{D42A27DB-BD31-4B8C-83A1-F6EECF244321}">
                <p14:modId xmlns:p14="http://schemas.microsoft.com/office/powerpoint/2010/main" val="268250141"/>
              </p:ext>
            </p:extLst>
          </p:nvPr>
        </p:nvGraphicFramePr>
        <p:xfrm>
          <a:off x="2590800" y="1447800"/>
          <a:ext cx="3833812" cy="5102801"/>
        </p:xfrm>
        <a:graphic>
          <a:graphicData uri="http://schemas.openxmlformats.org/presentationml/2006/ole">
            <mc:AlternateContent xmlns:mc="http://schemas.openxmlformats.org/markup-compatibility/2006">
              <mc:Choice xmlns:v="urn:schemas-microsoft-com:vml" Requires="v">
                <p:oleObj spid="_x0000_s2068" name="Document" r:id="rId4" imgW="6864757" imgH="9135992" progId="Word.Document.12">
                  <p:embed/>
                </p:oleObj>
              </mc:Choice>
              <mc:Fallback>
                <p:oleObj name="Document" r:id="rId4" imgW="6864757" imgH="9135992" progId="Word.Document.12">
                  <p:embed/>
                  <p:pic>
                    <p:nvPicPr>
                      <p:cNvPr id="0" name=""/>
                      <p:cNvPicPr/>
                      <p:nvPr/>
                    </p:nvPicPr>
                    <p:blipFill>
                      <a:blip r:embed="rId5"/>
                      <a:stretch>
                        <a:fillRect/>
                      </a:stretch>
                    </p:blipFill>
                    <p:spPr>
                      <a:xfrm>
                        <a:off x="2590800" y="1447800"/>
                        <a:ext cx="3833812" cy="5102801"/>
                      </a:xfrm>
                      <a:prstGeom prst="rect">
                        <a:avLst/>
                      </a:prstGeom>
                      <a:solidFill>
                        <a:schemeClr val="tx2"/>
                      </a:solidFill>
                    </p:spPr>
                  </p:pic>
                </p:oleObj>
              </mc:Fallback>
            </mc:AlternateContent>
          </a:graphicData>
        </a:graphic>
      </p:graphicFrame>
    </p:spTree>
    <p:extLst>
      <p:ext uri="{BB962C8B-B14F-4D97-AF65-F5344CB8AC3E}">
        <p14:creationId xmlns:p14="http://schemas.microsoft.com/office/powerpoint/2010/main" val="12524691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Textile Technology</a:t>
            </a:r>
            <a:endParaRPr lang="en-US" dirty="0"/>
          </a:p>
        </p:txBody>
      </p:sp>
      <p:pic>
        <p:nvPicPr>
          <p:cNvPr id="4" name="Content Placeholder 3">
            <a:hlinkClick r:id="rId3"/>
          </p:cNvPr>
          <p:cNvPicPr>
            <a:picLocks noGrp="1" noChangeAspect="1"/>
          </p:cNvPicPr>
          <p:nvPr>
            <p:ph idx="1"/>
          </p:nvPr>
        </p:nvPicPr>
        <p:blipFill>
          <a:blip r:embed="rId4" cstate="print">
            <a:extLst>
              <a:ext uri="{28A0092B-C50C-407E-A947-70E740481C1C}">
                <a14:useLocalDpi xmlns:a14="http://schemas.microsoft.com/office/drawing/2010/main" val="0"/>
              </a:ext>
            </a:extLst>
          </a:blip>
          <a:stretch>
            <a:fillRect/>
          </a:stretch>
        </p:blipFill>
        <p:spPr>
          <a:xfrm>
            <a:off x="1143000" y="1600200"/>
            <a:ext cx="6743700" cy="4495800"/>
          </a:xfrm>
        </p:spPr>
      </p:pic>
    </p:spTree>
    <p:extLst>
      <p:ext uri="{BB962C8B-B14F-4D97-AF65-F5344CB8AC3E}">
        <p14:creationId xmlns:p14="http://schemas.microsoft.com/office/powerpoint/2010/main" val="24761043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Care Label</a:t>
            </a:r>
            <a:endParaRPr lang="en-US" dirty="0"/>
          </a:p>
        </p:txBody>
      </p:sp>
      <p:sp>
        <p:nvSpPr>
          <p:cNvPr id="3" name="Content Placeholder 2"/>
          <p:cNvSpPr>
            <a:spLocks noGrp="1"/>
          </p:cNvSpPr>
          <p:nvPr>
            <p:ph idx="1"/>
          </p:nvPr>
        </p:nvSpPr>
        <p:spPr/>
        <p:txBody>
          <a:bodyPr/>
          <a:lstStyle/>
          <a:p>
            <a:r>
              <a:rPr lang="en-US" dirty="0" smtClean="0"/>
              <a:t>Create a care label for your Sew Simple Project</a:t>
            </a:r>
          </a:p>
          <a:p>
            <a:pPr marL="0" indent="0">
              <a:buNone/>
            </a:pPr>
            <a:endParaRPr lang="en-US" dirty="0"/>
          </a:p>
        </p:txBody>
      </p:sp>
    </p:spTree>
    <p:extLst>
      <p:ext uri="{BB962C8B-B14F-4D97-AF65-F5344CB8AC3E}">
        <p14:creationId xmlns:p14="http://schemas.microsoft.com/office/powerpoint/2010/main" val="1097590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Standard 3</a:t>
            </a:r>
            <a:endParaRPr lang="en-US" dirty="0"/>
          </a:p>
        </p:txBody>
      </p:sp>
      <p:sp>
        <p:nvSpPr>
          <p:cNvPr id="3" name="Subtitle 2"/>
          <p:cNvSpPr>
            <a:spLocks noGrp="1"/>
          </p:cNvSpPr>
          <p:nvPr>
            <p:ph type="subTitle" idx="1"/>
          </p:nvPr>
        </p:nvSpPr>
        <p:spPr/>
        <p:txBody>
          <a:bodyPr/>
          <a:lstStyle/>
          <a:p>
            <a:r>
              <a:rPr lang="en-US" b="1" dirty="0"/>
              <a:t>Identify and choose appropriate fabrics as it relates to an end product.  </a:t>
            </a:r>
            <a:endParaRPr lang="en-US" dirty="0"/>
          </a:p>
          <a:p>
            <a:endParaRPr lang="en-US" dirty="0"/>
          </a:p>
        </p:txBody>
      </p:sp>
    </p:spTree>
    <p:extLst>
      <p:ext uri="{BB962C8B-B14F-4D97-AF65-F5344CB8AC3E}">
        <p14:creationId xmlns:p14="http://schemas.microsoft.com/office/powerpoint/2010/main" val="4109675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do you already know about textiles?</a:t>
            </a:r>
            <a:endParaRPr lang="en-US" dirty="0"/>
          </a:p>
        </p:txBody>
      </p:sp>
      <p:pic>
        <p:nvPicPr>
          <p:cNvPr id="1026" name="Picture 2" descr="C:\Users\amwilliams\AppData\Local\Microsoft\Windows\Temporary Internet Files\Content.IE5\L2MKI76Q\question_mark[1].png"/>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2450455" y="1600200"/>
            <a:ext cx="4243090" cy="4525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8793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stories do your clothes tell?</a:t>
            </a:r>
            <a:endParaRPr lang="en-US" dirty="0"/>
          </a:p>
        </p:txBody>
      </p:sp>
      <p:pic>
        <p:nvPicPr>
          <p:cNvPr id="4" name="Content Placeholder 3">
            <a:hlinkClick r:id="rId3"/>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1704975" y="3053556"/>
            <a:ext cx="5734050" cy="1619250"/>
          </a:xfrm>
        </p:spPr>
      </p:pic>
    </p:spTree>
    <p:extLst>
      <p:ext uri="{BB962C8B-B14F-4D97-AF65-F5344CB8AC3E}">
        <p14:creationId xmlns:p14="http://schemas.microsoft.com/office/powerpoint/2010/main" val="2354933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Holy Jackets</a:t>
            </a:r>
            <a:endParaRPr lang="en-US" dirty="0"/>
          </a:p>
        </p:txBody>
      </p:sp>
      <p:pic>
        <p:nvPicPr>
          <p:cNvPr id="4" name="Content Placeholder 3">
            <a:hlinkClick r:id="rId3"/>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3429000" y="2286000"/>
            <a:ext cx="2190750" cy="2190750"/>
          </a:xfrm>
        </p:spPr>
      </p:pic>
    </p:spTree>
    <p:extLst>
      <p:ext uri="{BB962C8B-B14F-4D97-AF65-F5344CB8AC3E}">
        <p14:creationId xmlns:p14="http://schemas.microsoft.com/office/powerpoint/2010/main" val="15850609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Fabric Finishes/Fabric Technologies</a:t>
            </a:r>
            <a:endParaRPr lang="en-US" dirty="0"/>
          </a:p>
        </p:txBody>
      </p:sp>
      <p:sp>
        <p:nvSpPr>
          <p:cNvPr id="3" name="Content Placeholder 2"/>
          <p:cNvSpPr>
            <a:spLocks noGrp="1"/>
          </p:cNvSpPr>
          <p:nvPr>
            <p:ph sz="half" idx="1"/>
          </p:nvPr>
        </p:nvSpPr>
        <p:spPr/>
        <p:txBody>
          <a:bodyPr/>
          <a:lstStyle/>
          <a:p>
            <a:r>
              <a:rPr lang="en-US" dirty="0" smtClean="0"/>
              <a:t>Stain resistant</a:t>
            </a:r>
          </a:p>
          <a:p>
            <a:r>
              <a:rPr lang="en-US" dirty="0" smtClean="0"/>
              <a:t>Fire resistant</a:t>
            </a:r>
          </a:p>
          <a:p>
            <a:r>
              <a:rPr lang="en-US" dirty="0" smtClean="0"/>
              <a:t>Wrinkle resistant</a:t>
            </a:r>
          </a:p>
          <a:p>
            <a:r>
              <a:rPr lang="en-US" dirty="0" smtClean="0"/>
              <a:t>Waterproof</a:t>
            </a:r>
            <a:endParaRPr lang="en-US" dirty="0"/>
          </a:p>
        </p:txBody>
      </p:sp>
      <p:graphicFrame>
        <p:nvGraphicFramePr>
          <p:cNvPr id="6" name="Object 5"/>
          <p:cNvGraphicFramePr>
            <a:graphicFrameLocks noChangeAspect="1"/>
          </p:cNvGraphicFramePr>
          <p:nvPr>
            <p:extLst>
              <p:ext uri="{D42A27DB-BD31-4B8C-83A1-F6EECF244321}">
                <p14:modId xmlns:p14="http://schemas.microsoft.com/office/powerpoint/2010/main" val="3389137492"/>
              </p:ext>
            </p:extLst>
          </p:nvPr>
        </p:nvGraphicFramePr>
        <p:xfrm>
          <a:off x="4191000" y="1371600"/>
          <a:ext cx="3962400" cy="4876800"/>
        </p:xfrm>
        <a:graphic>
          <a:graphicData uri="http://schemas.openxmlformats.org/presentationml/2006/ole">
            <mc:AlternateContent xmlns:mc="http://schemas.openxmlformats.org/markup-compatibility/2006">
              <mc:Choice xmlns:v="urn:schemas-microsoft-com:vml" Requires="v">
                <p:oleObj spid="_x0000_s3089" name="Document" r:id="rId4" imgW="9925249" imgH="7009995" progId="Word.Document.12">
                  <p:embed/>
                </p:oleObj>
              </mc:Choice>
              <mc:Fallback>
                <p:oleObj name="Document" r:id="rId4" imgW="9925249" imgH="7009995" progId="Word.Document.12">
                  <p:embed/>
                  <p:pic>
                    <p:nvPicPr>
                      <p:cNvPr id="0" name=""/>
                      <p:cNvPicPr/>
                      <p:nvPr/>
                    </p:nvPicPr>
                    <p:blipFill>
                      <a:blip r:embed="rId5"/>
                      <a:stretch>
                        <a:fillRect/>
                      </a:stretch>
                    </p:blipFill>
                    <p:spPr>
                      <a:xfrm>
                        <a:off x="4191000" y="1371600"/>
                        <a:ext cx="3962400" cy="4876800"/>
                      </a:xfrm>
                      <a:prstGeom prst="rect">
                        <a:avLst/>
                      </a:prstGeom>
                      <a:blipFill>
                        <a:blip r:embed="rId6"/>
                        <a:tile tx="0" ty="0" sx="100000" sy="100000" flip="none" algn="tl"/>
                      </a:blipFill>
                    </p:spPr>
                  </p:pic>
                </p:oleObj>
              </mc:Fallback>
            </mc:AlternateContent>
          </a:graphicData>
        </a:graphic>
      </p:graphicFrame>
    </p:spTree>
    <p:extLst>
      <p:ext uri="{BB962C8B-B14F-4D97-AF65-F5344CB8AC3E}">
        <p14:creationId xmlns:p14="http://schemas.microsoft.com/office/powerpoint/2010/main" val="24270100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Sew Simple</a:t>
            </a:r>
            <a:endParaRPr lang="en-US" dirty="0"/>
          </a:p>
        </p:txBody>
      </p:sp>
      <p:sp>
        <p:nvSpPr>
          <p:cNvPr id="3" name="Content Placeholder 2"/>
          <p:cNvSpPr>
            <a:spLocks noGrp="1"/>
          </p:cNvSpPr>
          <p:nvPr>
            <p:ph sz="half" idx="1"/>
          </p:nvPr>
        </p:nvSpPr>
        <p:spPr/>
        <p:txBody>
          <a:bodyPr>
            <a:normAutofit fontScale="92500" lnSpcReduction="10000"/>
          </a:bodyPr>
          <a:lstStyle/>
          <a:p>
            <a:r>
              <a:rPr lang="en-US" dirty="0" smtClean="0"/>
              <a:t>Take an existing pattern or design and add your own design details to it.  </a:t>
            </a:r>
          </a:p>
          <a:p>
            <a:r>
              <a:rPr lang="en-US" dirty="0" smtClean="0">
                <a:solidFill>
                  <a:schemeClr val="accent5"/>
                </a:solidFill>
              </a:rPr>
              <a:t>Create your design</a:t>
            </a:r>
            <a:r>
              <a:rPr lang="en-US" dirty="0" smtClean="0"/>
              <a:t>.</a:t>
            </a:r>
          </a:p>
          <a:p>
            <a:r>
              <a:rPr lang="en-US" dirty="0" smtClean="0"/>
              <a:t>Share your design in class.</a:t>
            </a:r>
          </a:p>
          <a:p>
            <a:r>
              <a:rPr lang="en-US" dirty="0">
                <a:solidFill>
                  <a:schemeClr val="accent6"/>
                </a:solidFill>
              </a:rPr>
              <a:t>Analyze the effects of textile characteristics on design, construction, care, use, and maintenance of products created in class</a:t>
            </a:r>
            <a:r>
              <a:rPr lang="en-US" dirty="0"/>
              <a:t>.</a:t>
            </a:r>
          </a:p>
          <a:p>
            <a:endParaRPr lang="en-US" dirty="0" smtClean="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1600" y="1364673"/>
            <a:ext cx="3405352" cy="514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89925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Sustainability?</a:t>
            </a:r>
          </a:p>
        </p:txBody>
      </p:sp>
      <p:pic>
        <p:nvPicPr>
          <p:cNvPr id="5" name="Content Placeholder 4"/>
          <p:cNvPicPr>
            <a:picLocks noGrp="1" noChangeAspect="1"/>
          </p:cNvPicPr>
          <p:nvPr>
            <p:ph sz="half" idx="1"/>
          </p:nvPr>
        </p:nvPicPr>
        <p:blipFill>
          <a:blip r:embed="rId3" cstate="print">
            <a:extLst>
              <a:ext uri="{28A0092B-C50C-407E-A947-70E740481C1C}">
                <a14:useLocalDpi xmlns:a14="http://schemas.microsoft.com/office/drawing/2010/main" val="0"/>
              </a:ext>
            </a:extLst>
          </a:blip>
          <a:stretch>
            <a:fillRect/>
          </a:stretch>
        </p:blipFill>
        <p:spPr>
          <a:xfrm>
            <a:off x="1752600" y="1295400"/>
            <a:ext cx="5486400" cy="5486400"/>
          </a:xfrm>
        </p:spPr>
      </p:pic>
    </p:spTree>
    <p:extLst>
      <p:ext uri="{BB962C8B-B14F-4D97-AF65-F5344CB8AC3E}">
        <p14:creationId xmlns:p14="http://schemas.microsoft.com/office/powerpoint/2010/main" val="3180578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58962"/>
          </a:xfrm>
        </p:spPr>
        <p:txBody>
          <a:bodyPr>
            <a:normAutofit/>
          </a:bodyPr>
          <a:lstStyle/>
          <a:p>
            <a:r>
              <a:rPr lang="en-US" dirty="0" err="1"/>
              <a:t>eth·i·cal</a:t>
            </a:r>
            <a:r>
              <a:rPr lang="en-US" dirty="0"/>
              <a:t/>
            </a:r>
            <a:br>
              <a:rPr lang="en-US" dirty="0"/>
            </a:br>
            <a:r>
              <a:rPr lang="en-US" dirty="0"/>
              <a:t>ˈ</a:t>
            </a:r>
            <a:r>
              <a:rPr lang="en-US" dirty="0" err="1"/>
              <a:t>eTHək</a:t>
            </a:r>
            <a:r>
              <a:rPr lang="en-US" dirty="0"/>
              <a:t>(ə)l</a:t>
            </a:r>
            <a:r>
              <a:rPr lang="en-US" dirty="0" smtClean="0"/>
              <a:t>/</a:t>
            </a:r>
            <a:br>
              <a:rPr lang="en-US" dirty="0" smtClean="0"/>
            </a:br>
            <a:r>
              <a:rPr lang="en-US" sz="2200" dirty="0" smtClean="0"/>
              <a:t>adjective</a:t>
            </a:r>
            <a:endParaRPr lang="en-US" sz="2200" dirty="0"/>
          </a:p>
        </p:txBody>
      </p:sp>
      <p:sp>
        <p:nvSpPr>
          <p:cNvPr id="3" name="Content Placeholder 2"/>
          <p:cNvSpPr>
            <a:spLocks noGrp="1"/>
          </p:cNvSpPr>
          <p:nvPr>
            <p:ph sz="half" idx="1"/>
          </p:nvPr>
        </p:nvSpPr>
        <p:spPr>
          <a:xfrm>
            <a:off x="457200" y="2209800"/>
            <a:ext cx="4038600" cy="4525963"/>
          </a:xfrm>
        </p:spPr>
        <p:txBody>
          <a:bodyPr>
            <a:normAutofit fontScale="85000" lnSpcReduction="10000"/>
          </a:bodyPr>
          <a:lstStyle/>
          <a:p>
            <a:r>
              <a:rPr lang="en-US" dirty="0" smtClean="0"/>
              <a:t>Is it ethical for magazines to have their photos altered?</a:t>
            </a:r>
          </a:p>
          <a:p>
            <a:r>
              <a:rPr lang="en-US" dirty="0" smtClean="0">
                <a:solidFill>
                  <a:schemeClr val="accent2"/>
                </a:solidFill>
              </a:rPr>
              <a:t>Is it ethical for stores to have their mannequins all be the same size?</a:t>
            </a:r>
          </a:p>
          <a:p>
            <a:r>
              <a:rPr lang="en-US" dirty="0" smtClean="0">
                <a:solidFill>
                  <a:schemeClr val="accent5"/>
                </a:solidFill>
              </a:rPr>
              <a:t>Is it ethical to produce a knock-off of a designer’s work?</a:t>
            </a:r>
          </a:p>
          <a:p>
            <a:r>
              <a:rPr lang="en-US" dirty="0" smtClean="0">
                <a:solidFill>
                  <a:schemeClr val="accent6"/>
                </a:solidFill>
              </a:rPr>
              <a:t>What is an ethical wage?</a:t>
            </a:r>
          </a:p>
          <a:p>
            <a:r>
              <a:rPr lang="en-US" dirty="0" smtClean="0">
                <a:solidFill>
                  <a:schemeClr val="accent4"/>
                </a:solidFill>
              </a:rPr>
              <a:t>What are the ethics surrounding environmental impact?</a:t>
            </a:r>
          </a:p>
          <a:p>
            <a:endParaRPr lang="en-US" dirty="0"/>
          </a:p>
        </p:txBody>
      </p:sp>
      <p:pic>
        <p:nvPicPr>
          <p:cNvPr id="5" name="Content Placeholder 4"/>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876800" y="2438400"/>
            <a:ext cx="3691731" cy="3691731"/>
          </a:xfrm>
        </p:spPr>
      </p:pic>
    </p:spTree>
    <p:extLst>
      <p:ext uri="{BB962C8B-B14F-4D97-AF65-F5344CB8AC3E}">
        <p14:creationId xmlns:p14="http://schemas.microsoft.com/office/powerpoint/2010/main" val="10898018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776</TotalTime>
  <Words>544</Words>
  <Application>Microsoft Office PowerPoint</Application>
  <PresentationFormat>On-screen Show (4:3)</PresentationFormat>
  <Paragraphs>61</Paragraphs>
  <Slides>13</Slides>
  <Notes>9</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13</vt:i4>
      </vt:variant>
    </vt:vector>
  </HeadingPairs>
  <TitlesOfParts>
    <vt:vector size="16" baseType="lpstr">
      <vt:lpstr>Office Theme</vt:lpstr>
      <vt:lpstr>Document</vt:lpstr>
      <vt:lpstr>Acrobat Document</vt:lpstr>
      <vt:lpstr>PowerPoint Presentation</vt:lpstr>
      <vt:lpstr>Standard 3</vt:lpstr>
      <vt:lpstr>What do you already know about textiles?</vt:lpstr>
      <vt:lpstr>What stories do your clothes tell?</vt:lpstr>
      <vt:lpstr>Holy Jackets</vt:lpstr>
      <vt:lpstr>Fabric Finishes/Fabric Technologies</vt:lpstr>
      <vt:lpstr>Sew Simple</vt:lpstr>
      <vt:lpstr>What is Sustainability?</vt:lpstr>
      <vt:lpstr>eth·i·cal ˈeTHək(ə)l/ adjective</vt:lpstr>
      <vt:lpstr>What is sustainability and ethical practice in the textile industry? </vt:lpstr>
      <vt:lpstr>Sustainability</vt:lpstr>
      <vt:lpstr>Textile Technology</vt:lpstr>
      <vt:lpstr>Care Label</vt:lpstr>
    </vt:vector>
  </TitlesOfParts>
  <Company>Davis School District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 3</dc:title>
  <dc:creator>DSD</dc:creator>
  <cp:lastModifiedBy>DSD</cp:lastModifiedBy>
  <cp:revision>21</cp:revision>
  <dcterms:created xsi:type="dcterms:W3CDTF">2015-02-19T19:16:27Z</dcterms:created>
  <dcterms:modified xsi:type="dcterms:W3CDTF">2015-06-13T02:39:03Z</dcterms:modified>
</cp:coreProperties>
</file>