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0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4" r:id="rId22"/>
    <p:sldId id="275" r:id="rId23"/>
    <p:sldId id="277" r:id="rId24"/>
    <p:sldId id="278" r:id="rId25"/>
    <p:sldId id="279" r:id="rId26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15" autoAdjust="0"/>
  </p:normalViewPr>
  <p:slideViewPr>
    <p:cSldViewPr snapToGrid="0">
      <p:cViewPr varScale="1">
        <p:scale>
          <a:sx n="120" d="100"/>
          <a:sy n="120" d="100"/>
        </p:scale>
        <p:origin x="10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x-non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x-non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C2B10F1C-FAD7-4CBA-A665-B380CC07B4E3}" type="slidenum">
              <a:rPr lang="x-non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x-non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1054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yuba.stanford.edu/techreports/TR04-HPNG-060800.pdf" TargetMode="External"/><Relationship Id="rId3" Type="http://schemas.openxmlformats.org/officeDocument/2006/relationships/hyperlink" Target="http://ccr.sigcomm.org/archive/1997/jul97/ccr-9707-mathis.pdf" TargetMode="External"/><Relationship Id="rId7" Type="http://schemas.openxmlformats.org/officeDocument/2006/relationships/hyperlink" Target="http://www.vonwelch.com/report/tcp_windows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ietf.org/rfc/rfc1323.txt" TargetMode="External"/><Relationship Id="rId5" Type="http://schemas.openxmlformats.org/officeDocument/2006/relationships/hyperlink" Target="https://www.psc.edu/services/networking/68-research/networking/641-tcp-tune" TargetMode="External"/><Relationship Id="rId4" Type="http://schemas.openxmlformats.org/officeDocument/2006/relationships/hyperlink" Target="http://www.netcraftsmen.com/tcp-performance-and-the-mathis-equation/" TargetMode="External"/></Relationships>
</file>

<file path=ppt/notesSlides/_rels/notes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technet.microsoft.com/en-us/itpro/powershell/windows/netadapter/netadapter" TargetMode="External"/><Relationship Id="rId3" Type="http://schemas.openxmlformats.org/officeDocument/2006/relationships/hyperlink" Target="http://fasterdata.es.net/host-tuning/linux/" TargetMode="External"/><Relationship Id="rId7" Type="http://schemas.openxmlformats.org/officeDocument/2006/relationships/hyperlink" Target="https://www.speedguide.net/articles/windows-8-10-2012-server-tcpip-tweaks-5077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thewindowsclub.com/window-auto-tuning-in-windows-10" TargetMode="External"/><Relationship Id="rId5" Type="http://schemas.openxmlformats.org/officeDocument/2006/relationships/hyperlink" Target="https://rolande.wordpress.com/2010/12/30/performance-tuning-the-network-stack-on-mac-osx-10-6/" TargetMode="External"/><Relationship Id="rId4" Type="http://schemas.openxmlformats.org/officeDocument/2006/relationships/hyperlink" Target="http://fasterdata.es.net/host-tuning/osx/" TargetMode="External"/><Relationship Id="rId9" Type="http://schemas.openxmlformats.org/officeDocument/2006/relationships/hyperlink" Target="https://technet.microsoft.com/itpro/powershell/windows/nettcpip/set-nettcpsetting" TargetMode="External"/></Relationships>
</file>

<file path=ppt/notesSlides/_rels/notes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technet.microsoft.com/en-us/itpro/powershell/windows/netadapter/netadapter" TargetMode="External"/><Relationship Id="rId3" Type="http://schemas.openxmlformats.org/officeDocument/2006/relationships/hyperlink" Target="http://fasterdata.es.net/host-tuning/linux/" TargetMode="External"/><Relationship Id="rId7" Type="http://schemas.openxmlformats.org/officeDocument/2006/relationships/hyperlink" Target="https://www.speedguide.net/articles/windows-8-10-2012-server-tcpip-tweaks-5077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thewindowsclub.com/window-auto-tuning-in-windows-10" TargetMode="External"/><Relationship Id="rId5" Type="http://schemas.openxmlformats.org/officeDocument/2006/relationships/hyperlink" Target="https://rolande.wordpress.com/2010/12/30/performance-tuning-the-network-stack-on-mac-osx-10-6/" TargetMode="External"/><Relationship Id="rId4" Type="http://schemas.openxmlformats.org/officeDocument/2006/relationships/hyperlink" Target="http://fasterdata.es.net/host-tuning/osx/" TargetMode="External"/><Relationship Id="rId9" Type="http://schemas.openxmlformats.org/officeDocument/2006/relationships/hyperlink" Target="https://technet.microsoft.com/itpro/powershell/windows/nettcpip/set-nettcpsetting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c.edu/services/networking/68-research/networking/641-tcp-tune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c.edu/services/networking/68-research/networking/641-tcp-tune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yuba.stanford.edu/techreports/TR04-HPNG-060800.pdf" TargetMode="External"/><Relationship Id="rId3" Type="http://schemas.openxmlformats.org/officeDocument/2006/relationships/hyperlink" Target="http://ccr.sigcomm.org/archive/1997/jul97/ccr-9707-mathis.pdf" TargetMode="External"/><Relationship Id="rId7" Type="http://schemas.openxmlformats.org/officeDocument/2006/relationships/hyperlink" Target="http://www.vonwelch.com/report/tcp_windows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ietf.org/rfc/rfc1323.txt" TargetMode="External"/><Relationship Id="rId5" Type="http://schemas.openxmlformats.org/officeDocument/2006/relationships/hyperlink" Target="https://www.psc.edu/services/networking/68-research/networking/641-tcp-tune" TargetMode="External"/><Relationship Id="rId4" Type="http://schemas.openxmlformats.org/officeDocument/2006/relationships/hyperlink" Target="http://www.netcraftsmen.com/tcp-performance-and-the-mathis-equation/" TargetMode="Externa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fasterdata.es.net/network-tuning/tcp-issues-explained/packet-loss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fsonar.net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nuttcp.net/" TargetMode="External"/><Relationship Id="rId4" Type="http://schemas.openxmlformats.org/officeDocument/2006/relationships/hyperlink" Target="https://github.com/esnet/iperf" TargetMode="Externa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fasterdata.es.net/science-dmz/motivation/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es.net/assets/pubs_presos/sc13sciDMZ-final.pdf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sterdata.es.net/home/requirements-and-expectation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.net/assets/pubs_presos/packet-pacing.pdf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fasterdata.es.net/science-dmz/DTN/100g-dtn/" TargetMode="External"/><Relationship Id="rId3" Type="http://schemas.openxmlformats.org/officeDocument/2006/relationships/hyperlink" Target="http://fasterdata.es.net/science-dmz/DTN/hardware-selection/motherboard-and-chassis/" TargetMode="External"/><Relationship Id="rId7" Type="http://schemas.openxmlformats.org/officeDocument/2006/relationships/hyperlink" Target="https://en.wikipedia.org/wiki/PCI_Express#PCI_Express_3.0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darkness.codefu.org/wordpress/2005/08/pci-vs-pci-x-vs-pci-express-2/" TargetMode="External"/><Relationship Id="rId5" Type="http://schemas.openxmlformats.org/officeDocument/2006/relationships/hyperlink" Target="https://fasterdata.es.net/science-dmz/DTN/hardware-selection/motherboard-and-chassis/" TargetMode="External"/><Relationship Id="rId4" Type="http://schemas.openxmlformats.org/officeDocument/2006/relationships/hyperlink" Target="http://www.tested.com/tech/457440-theoretical-vs-actual-bandwidth-pci-express-and-thunderbolt/" TargetMode="External"/><Relationship Id="rId9" Type="http://schemas.openxmlformats.org/officeDocument/2006/relationships/hyperlink" Target="https://fasterdata.es.net/science-dmz/DTN/reference-implementation/" TargetMode="Externa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fasterdata.es.net/science-dmz/DTN/reference-implementation/" TargetMode="External"/><Relationship Id="rId3" Type="http://schemas.openxmlformats.org/officeDocument/2006/relationships/hyperlink" Target="http://www.tested.com/tech/457440-theoretical-vs-actual-bandwidth-pci-express-and-thunderbolt/" TargetMode="External"/><Relationship Id="rId7" Type="http://schemas.openxmlformats.org/officeDocument/2006/relationships/hyperlink" Target="https://fasterdata.es.net/science-dmz/DTN/100g-dtn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PCI_Express#PCI_Express_3.0" TargetMode="External"/><Relationship Id="rId5" Type="http://schemas.openxmlformats.org/officeDocument/2006/relationships/hyperlink" Target="http://darkness.codefu.org/wordpress/2005/08/pci-vs-pci-x-vs-pci-express-2/" TargetMode="External"/><Relationship Id="rId4" Type="http://schemas.openxmlformats.org/officeDocument/2006/relationships/hyperlink" Target="https://fasterdata.es.net/science-dmz/DTN/hardware-selection/motherboard-and-chassis/" TargetMode="Externa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fasterdata.es.net/science-dmz/DTN/reference-implementation/" TargetMode="External"/><Relationship Id="rId3" Type="http://schemas.openxmlformats.org/officeDocument/2006/relationships/hyperlink" Target="http://www.tested.com/tech/457440-theoretical-vs-actual-bandwidth-pci-express-and-thunderbolt/" TargetMode="External"/><Relationship Id="rId7" Type="http://schemas.openxmlformats.org/officeDocument/2006/relationships/hyperlink" Target="https://fasterdata.es.net/science-dmz/DTN/100g-dtn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PCI_Express#PCI_Express_3.0" TargetMode="External"/><Relationship Id="rId5" Type="http://schemas.openxmlformats.org/officeDocument/2006/relationships/hyperlink" Target="http://darkness.codefu.org/wordpress/2005/08/pci-vs-pci-x-vs-pci-express-2/" TargetMode="External"/><Relationship Id="rId4" Type="http://schemas.openxmlformats.org/officeDocument/2006/relationships/hyperlink" Target="https://fasterdata.es.net/science-dmz/DTN/hardware-selection/motherboard-and-chassis/" TargetMode="External"/></Relationships>
</file>

<file path=ppt/notesSlides/_rels/notes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5661" TargetMode="External"/><Relationship Id="rId13" Type="http://schemas.openxmlformats.org/officeDocument/2006/relationships/hyperlink" Target="http://beyondtheblocks.reduxio.com/8-incredibly-useful-tools-to-run-storage-benchmarks" TargetMode="External"/><Relationship Id="rId18" Type="http://schemas.openxmlformats.org/officeDocument/2006/relationships/hyperlink" Target="http://lustre.org/" TargetMode="External"/><Relationship Id="rId3" Type="http://schemas.openxmlformats.org/officeDocument/2006/relationships/hyperlink" Target="http://fasterdata.es.net/science-dmz/DTN/hardware-selection/storage/" TargetMode="External"/><Relationship Id="rId21" Type="http://schemas.openxmlformats.org/officeDocument/2006/relationships/hyperlink" Target="http://whatis.techtarget.com/definition/multi-tenancy" TargetMode="External"/><Relationship Id="rId7" Type="http://schemas.openxmlformats.org/officeDocument/2006/relationships/hyperlink" Target="https://tools.ietf.org/html/rfc1813" TargetMode="External"/><Relationship Id="rId12" Type="http://schemas.openxmlformats.org/officeDocument/2006/relationships/hyperlink" Target="http://www.citi.umich.edu/projects/nfs-perf/results/cel/write-throughput.html" TargetMode="External"/><Relationship Id="rId17" Type="http://schemas.openxmlformats.org/officeDocument/2006/relationships/hyperlink" Target="http://www.pnfs.com/" TargetMode="External"/><Relationship Id="rId2" Type="http://schemas.openxmlformats.org/officeDocument/2006/relationships/slide" Target="../slides/slide7.xml"/><Relationship Id="rId16" Type="http://schemas.openxmlformats.org/officeDocument/2006/relationships/hyperlink" Target="https://www.spec.org/sfs2008/press/release.html" TargetMode="External"/><Relationship Id="rId20" Type="http://schemas.openxmlformats.org/officeDocument/2006/relationships/hyperlink" Target="https://www.ibm.com/support/knowledgecenter/en/SSFKCN/gpfs_welcome.html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Solid-state_drive" TargetMode="External"/><Relationship Id="rId11" Type="http://schemas.openxmlformats.org/officeDocument/2006/relationships/hyperlink" Target="https://technet.microsoft.com/en-us/library/cc939973.aspx" TargetMode="External"/><Relationship Id="rId5" Type="http://schemas.openxmlformats.org/officeDocument/2006/relationships/hyperlink" Target="https://en.wikipedia.org/wiki/Serial_Attached_SCSI" TargetMode="External"/><Relationship Id="rId15" Type="http://schemas.openxmlformats.org/officeDocument/2006/relationships/hyperlink" Target="http://wiki.opensfs.org/Benchmarking_Basics" TargetMode="External"/><Relationship Id="rId10" Type="http://schemas.openxmlformats.org/officeDocument/2006/relationships/hyperlink" Target="https://msdn.microsoft.com/en-us/library/windows/desktop/aa365233(v=vs.85).aspx" TargetMode="External"/><Relationship Id="rId19" Type="http://schemas.openxmlformats.org/officeDocument/2006/relationships/hyperlink" Target="https://en.wikipedia.org/wiki/IBM_General_Parallel_File_System" TargetMode="External"/><Relationship Id="rId4" Type="http://schemas.openxmlformats.org/officeDocument/2006/relationships/hyperlink" Target="https://en.wikipedia.org/wiki/Serial_ATA" TargetMode="External"/><Relationship Id="rId9" Type="http://schemas.openxmlformats.org/officeDocument/2006/relationships/hyperlink" Target="https://en.wikipedia.org/wiki/Server_Message_Block" TargetMode="External"/><Relationship Id="rId14" Type="http://schemas.openxmlformats.org/officeDocument/2006/relationships/hyperlink" Target="http://www.clustermonkey.net/FileSystems/benchmarking-parallel-file-systems.html" TargetMode="External"/><Relationship Id="rId22" Type="http://schemas.openxmlformats.org/officeDocument/2006/relationships/hyperlink" Target="https://en.wikipedia.org/wiki/Multitenancy" TargetMode="External"/></Relationships>
</file>

<file path=ppt/notesSlides/_rels/notes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5661" TargetMode="External"/><Relationship Id="rId13" Type="http://schemas.openxmlformats.org/officeDocument/2006/relationships/hyperlink" Target="http://beyondtheblocks.reduxio.com/8-incredibly-useful-tools-to-run-storage-benchmarks" TargetMode="External"/><Relationship Id="rId18" Type="http://schemas.openxmlformats.org/officeDocument/2006/relationships/hyperlink" Target="http://lustre.org/" TargetMode="External"/><Relationship Id="rId3" Type="http://schemas.openxmlformats.org/officeDocument/2006/relationships/hyperlink" Target="http://fasterdata.es.net/science-dmz/DTN/hardware-selection/storage/" TargetMode="External"/><Relationship Id="rId21" Type="http://schemas.openxmlformats.org/officeDocument/2006/relationships/hyperlink" Target="http://whatis.techtarget.com/definition/multi-tenancy" TargetMode="External"/><Relationship Id="rId7" Type="http://schemas.openxmlformats.org/officeDocument/2006/relationships/hyperlink" Target="https://tools.ietf.org/html/rfc1813" TargetMode="External"/><Relationship Id="rId12" Type="http://schemas.openxmlformats.org/officeDocument/2006/relationships/hyperlink" Target="http://www.citi.umich.edu/projects/nfs-perf/results/cel/write-throughput.html" TargetMode="External"/><Relationship Id="rId17" Type="http://schemas.openxmlformats.org/officeDocument/2006/relationships/hyperlink" Target="http://www.pnfs.com/" TargetMode="External"/><Relationship Id="rId2" Type="http://schemas.openxmlformats.org/officeDocument/2006/relationships/slide" Target="../slides/slide8.xml"/><Relationship Id="rId16" Type="http://schemas.openxmlformats.org/officeDocument/2006/relationships/hyperlink" Target="https://www.spec.org/sfs2008/press/release.html" TargetMode="External"/><Relationship Id="rId20" Type="http://schemas.openxmlformats.org/officeDocument/2006/relationships/hyperlink" Target="https://www.ibm.com/support/knowledgecenter/en/SSFKCN/gpfs_welcome.html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Solid-state_drive" TargetMode="External"/><Relationship Id="rId11" Type="http://schemas.openxmlformats.org/officeDocument/2006/relationships/hyperlink" Target="https://technet.microsoft.com/en-us/library/cc939973.aspx" TargetMode="External"/><Relationship Id="rId5" Type="http://schemas.openxmlformats.org/officeDocument/2006/relationships/hyperlink" Target="https://en.wikipedia.org/wiki/Serial_Attached_SCSI" TargetMode="External"/><Relationship Id="rId15" Type="http://schemas.openxmlformats.org/officeDocument/2006/relationships/hyperlink" Target="http://wiki.opensfs.org/Benchmarking_Basics" TargetMode="External"/><Relationship Id="rId10" Type="http://schemas.openxmlformats.org/officeDocument/2006/relationships/hyperlink" Target="https://msdn.microsoft.com/en-us/library/windows/desktop/aa365233(v=vs.85).aspx" TargetMode="External"/><Relationship Id="rId19" Type="http://schemas.openxmlformats.org/officeDocument/2006/relationships/hyperlink" Target="https://en.wikipedia.org/wiki/IBM_General_Parallel_File_System" TargetMode="External"/><Relationship Id="rId4" Type="http://schemas.openxmlformats.org/officeDocument/2006/relationships/hyperlink" Target="https://en.wikipedia.org/wiki/Serial_ATA" TargetMode="External"/><Relationship Id="rId9" Type="http://schemas.openxmlformats.org/officeDocument/2006/relationships/hyperlink" Target="https://en.wikipedia.org/wiki/Server_Message_Block" TargetMode="External"/><Relationship Id="rId14" Type="http://schemas.openxmlformats.org/officeDocument/2006/relationships/hyperlink" Target="http://www.clustermonkey.net/FileSystems/benchmarking-parallel-file-systems.html" TargetMode="External"/><Relationship Id="rId22" Type="http://schemas.openxmlformats.org/officeDocument/2006/relationships/hyperlink" Target="https://en.wikipedia.org/wiki/Multitenancy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asterdata.es.net/host-tuning/background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2B10F1C-FAD7-4CBA-A665-B380CC07B4E3}" type="slidenum">
              <a:rPr lang="x-none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lang="x-non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6825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Matt Mathis original paper</a:t>
            </a:r>
          </a:p>
          <a:p>
            <a:r>
              <a:rPr lang="x-none" sz="1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http://ccr.sigcomm.org/archive/1997/jul97/ccr-9707-mathis.pdf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TCP Performance and the Mathis equation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http://www.netcraftsmen.com/tcp-performance-and-the-mathis-equation/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Enabling High Performance Data Transfers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https://www.psc.edu/services/networking/68-research/networking/641-tcp-tune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TCP Large Window extensions – window scale and Long Fat Pipes</a:t>
            </a:r>
            <a:r>
              <a:rPr dirty="0"/>
              <a:t/>
            </a:r>
            <a:br>
              <a:rPr dirty="0"/>
            </a:br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RFC 1323 - </a:t>
            </a:r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https://www.ietf.org/rfc/rfc1323.txt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User's Guide to TCP Windows (Von Welch)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http://www.vonwelch.com/report/tcp_windows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Sizing Router Buffers (Appenzeller, Keslassy, McKeown)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8"/>
              </a:rPr>
              <a:t>http://yuba.stanford.edu/techreports/TR04-HPNG-060800.pdf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Internet Protocol Journal  -- TCP Performance (Geoff Huston)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http://www.cisco.com/c/en/us/about/press/internet-protocol-journal/back-issues/table-contents-5/ipj-archive/article09186a00800c8417.html </a:t>
            </a:r>
          </a:p>
        </p:txBody>
      </p:sp>
    </p:spTree>
    <p:extLst>
      <p:ext uri="{BB962C8B-B14F-4D97-AF65-F5344CB8AC3E}">
        <p14:creationId xmlns:p14="http://schemas.microsoft.com/office/powerpoint/2010/main" val="3030282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Linux: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http://fasterdata.es.net/host-tuning/linux/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Apple Mac: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http://fasterdata.es.net/host-tuning/osx/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https://rolande.wordpress.com/2010/12/30/performance-tuning-the-network-stack-on-mac-osx-10-6/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MS Windows:</a:t>
            </a: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http://www.thewindowsclub.com/window-auto-tuning-in-windows-10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https://www.speedguide.net/articles/windows-8-10-2012-server-tcpip-tweaks-5077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MS Win 10 and Server 2016 Powershell Network cmdlets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8"/>
              </a:rPr>
              <a:t>https://technet.microsoft.com/en-us/itpro/powershell/windows/netadapter/netadapter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9"/>
              </a:rPr>
              <a:t>https://technet.microsoft.com/itpro/powershell/windows/nettcpip/set-nettcpsetting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0136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Linux: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http://fasterdata.es.net/host-tuning/linux/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Apple Mac: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http://fasterdata.es.net/host-tuning/osx/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https://rolande.wordpress.com/2010/12/30/performance-tuning-the-network-stack-on-mac-osx-10-6/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MS Windows:</a:t>
            </a: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http://www.thewindowsclub.com/window-auto-tuning-in-windows-10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https://www.speedguide.net/articles/windows-8-10-2012-server-tcpip-tweaks-5077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MS Win 10 and Server 2016 Powershell Network cmdlets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8"/>
              </a:rPr>
              <a:t>https://technet.microsoft.com/en-us/itpro/powershell/windows/netadapter/netadapter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9"/>
              </a:rPr>
              <a:t>https://technet.microsoft.com/itpro/powershell/windows/nettcpip/set-nettcpsetting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7836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Matt Mathis original paper</a:t>
            </a: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PSC pages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https://www.psc.edu/services/networking/68-research/networking/641-tcp-tune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http://www.cisco.com/c/en/us/about/press/internet-protocol-journal/back-issues/table-contents-5/ipj-archive/article09186a00800c8417.html </a:t>
            </a:r>
          </a:p>
        </p:txBody>
      </p:sp>
    </p:spTree>
    <p:extLst>
      <p:ext uri="{BB962C8B-B14F-4D97-AF65-F5344CB8AC3E}">
        <p14:creationId xmlns:p14="http://schemas.microsoft.com/office/powerpoint/2010/main" val="2597288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Matt Mathis original paper</a:t>
            </a: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PSC pages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https://www.psc.edu/services/networking/68-research/networking/641-tcp-tune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http://www.cisco.com/c/en/us/about/press/internet-protocol-journal/back-issues/table-contents-5/ipj-archive/article09186a00800c8417.html </a:t>
            </a:r>
          </a:p>
        </p:txBody>
      </p:sp>
    </p:spTree>
    <p:extLst>
      <p:ext uri="{BB962C8B-B14F-4D97-AF65-F5344CB8AC3E}">
        <p14:creationId xmlns:p14="http://schemas.microsoft.com/office/powerpoint/2010/main" val="1258450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Matt Mathis original paper</a:t>
            </a:r>
          </a:p>
          <a:p>
            <a:r>
              <a:rPr lang="x-none" sz="1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http://ccr.sigcomm.org/archive/1997/jul97/ccr-9707-mathis.pdf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TCP Performance and the Mathis equation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http://www.netcraftsmen.com/tcp-performance-and-the-mathis-equation/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Enabling High Performance Data Transfers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https://www.psc.edu/services/networking/68-research/networking/641-tcp-tune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TCP Large Window extensions – window scale and Long Fat Pipes</a:t>
            </a:r>
            <a:r>
              <a:rPr dirty="0"/>
              <a:t/>
            </a:r>
            <a:br>
              <a:rPr dirty="0"/>
            </a:br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RFC 1323 - </a:t>
            </a:r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https://www.ietf.org/rfc/rfc1323.txt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User's Guide to TCP Windows (Von Welch)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http://www.vonwelch.com/report/tcp_windows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Sizing Router Buffers (Appenzeller, Keslassy, McKeown)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8"/>
              </a:rPr>
              <a:t>http://yuba.stanford.edu/techreports/TR04-HPNG-060800.pdf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Internet Protocol Journal  -- TCP Performance (Geoff Huston)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http://www.cisco.com/c/en/us/about/press/internet-protocol-journal/back-issues/table-contents-5/ipj-archive/article09186a00800c8417.html </a:t>
            </a:r>
          </a:p>
        </p:txBody>
      </p:sp>
    </p:spTree>
    <p:extLst>
      <p:ext uri="{BB962C8B-B14F-4D97-AF65-F5344CB8AC3E}">
        <p14:creationId xmlns:p14="http://schemas.microsoft.com/office/powerpoint/2010/main" val="27055537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 net TCP tuning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http://fasterdata.es.net/network-tuning/tcp-issues-explained/packet-loss/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04156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body"/>
          </p:nvPr>
        </p:nvSpPr>
        <p:spPr>
          <a:xfrm>
            <a:off x="756000" y="5114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Perfsonar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http://www.perfsonar.net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Iperf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https://github.com/esnet/iperf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Nuttcp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https://www.nuttcp.net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Nagios</a:t>
            </a: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57982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2B10F1C-FAD7-4CBA-A665-B380CC07B4E3}" type="slidenum">
              <a:rPr lang="x-none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18</a:t>
            </a:fld>
            <a:endParaRPr lang="x-non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533801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Science DMZ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http://fasterdata.es.net/science-dmz/motivation/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Science DMZ: A Network Design Pattern for Data-Intensive Science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https://www.es.net/assets/pubs_presos/sc13sciDMZ-final.pdf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0596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Fasterdata Network Requirements and Expectations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http://fasterdata.es.net/home/requirements-and-expectations/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60848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2B10F1C-FAD7-4CBA-A665-B380CC07B4E3}" type="slidenum">
              <a:rPr lang="x-none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20</a:t>
            </a:fld>
            <a:endParaRPr lang="x-non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31132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Optimizing Data Transfer Nodes using Packet Pacing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https://www.es.net/assets/pubs_presos/packet-pacing.pdf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7492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Faster Data Packet pacing  (ESnet)</a:t>
            </a: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https://fasterdata.es.net/host-tuning/packet-pacing</a:t>
            </a:r>
            <a:r>
              <a:rPr lang="x-none" sz="1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</a:t>
            </a:r>
            <a:endParaRPr lang="en-US" sz="1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n-US" sz="1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90103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2B10F1C-FAD7-4CBA-A665-B380CC07B4E3}" type="slidenum">
              <a:rPr lang="x-none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23</a:t>
            </a:fld>
            <a:endParaRPr lang="x-non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1941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2B10F1C-FAD7-4CBA-A665-B380CC07B4E3}" type="slidenum">
              <a:rPr lang="x-none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24</a:t>
            </a:fld>
            <a:endParaRPr lang="x-non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07798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2B10F1C-FAD7-4CBA-A665-B380CC07B4E3}" type="slidenum">
              <a:rPr lang="x-none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25</a:t>
            </a:fld>
            <a:endParaRPr lang="x-non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6758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2B10F1C-FAD7-4CBA-A665-B380CC07B4E3}" type="slidenum">
              <a:rPr lang="x-none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x-non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2500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body"/>
          </p:nvPr>
        </p:nvSpPr>
        <p:spPr>
          <a:xfrm>
            <a:off x="756000" y="5186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http://fasterdata.es.net/science-dmz/DTN/hardware-selection/motherboard-and-chassis/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http://www.tested.com/tech/457440-theoretical-vs-actual-bandwidth-pci-express-and-thunderbolt/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https://fasterdata.es.net/science-dmz/DTN/hardware-selection/motherboard-and-chassis/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http://darkness.codefu.org/wordpress/2005/08/pci-vs-pci-x-vs-pci-express-2/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https://en.wikipedia.org/wiki/PCI_Express#PCI_Express_3.0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8"/>
              </a:rPr>
              <a:t>https://fasterdata.es.net/science-dmz/DTN/100g-dtn/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9"/>
              </a:rPr>
              <a:t>https://fasterdata.es.net/science-dmz/DTN/reference-implementation/</a:t>
            </a:r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9393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body"/>
          </p:nvPr>
        </p:nvSpPr>
        <p:spPr>
          <a:xfrm>
            <a:off x="756000" y="5186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http://www.tested.com/tech/457440-theoretical-vs-actual-bandwidth-pci-express-and-thunderbolt/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https://fasterdata.es.net/science-dmz/DTN/hardware-selection/motherboard-and-chassis/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http://darkness.codefu.org/wordpress/2005/08/pci-vs-pci-x-vs-pci-express-2/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https://en.wikipedia.org/wiki/PCI_Express#PCI_Express_3.0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https://fasterdata.es.net/science-dmz/DTN/100g-dtn/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8"/>
              </a:rPr>
              <a:t>https://fasterdata.es.net/science-dmz/DTN/reference-implementation/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9711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body"/>
          </p:nvPr>
        </p:nvSpPr>
        <p:spPr>
          <a:xfrm>
            <a:off x="756000" y="5186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http://www.tested.com/tech/457440-theoretical-vs-actual-bandwidth-pci-express-and-thunderbolt/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https://fasterdata.es.net/science-dmz/DTN/hardware-selection/motherboard-and-chassis/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http://darkness.codefu.org/wordpress/2005/08/pci-vs-pci-x-vs-pci-express-2/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https://en.wikipedia.org/wiki/PCI_Express#PCI_Express_3.0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https://fasterdata.es.net/science-dmz/DTN/100g-dtn/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8"/>
              </a:rPr>
              <a:t>https://fasterdata.es.net/science-dmz/DTN/reference-implementation/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954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body"/>
          </p:nvPr>
        </p:nvSpPr>
        <p:spPr>
          <a:xfrm>
            <a:off x="756000" y="5186520"/>
            <a:ext cx="6047640" cy="51951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Local Storage: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http://fasterdata.es.net/science-dmz/DTN/hardware-selection/storage/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https://en.wikipedia.org/wiki/Serial_ATA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https://en.wikipedia.org/wiki/Serial_Attached_SCSI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https://en.wikipedia.org/wiki/Solid-state_drive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Network Storage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NFS: 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v3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https://tools.ietf.org/html/rfc1813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v4.1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8"/>
              </a:rPr>
              <a:t>https://tools.ietf.org/html/rfc5661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CIFS/SMB: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9"/>
              </a:rPr>
              <a:t>https://en.wikipedia.org/wiki/Server_Message_Block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0"/>
              </a:rPr>
              <a:t>https://msdn.microsoft.com/en-us/library/windows/desktop/aa365233(v=vs.85).aspx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1"/>
              </a:rPr>
              <a:t>https://technet.microsoft.com/en-us/library/cc939973.aspx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Storage Performance: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2"/>
              </a:rPr>
              <a:t>http://www.citi.umich.edu/projects/nfs-perf/results/cel/write-throughput.html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Storage performance testers: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3"/>
              </a:rPr>
              <a:t>http://beyondtheblocks.reduxio.com/8-incredibly-useful-tools-to-run-storage-benchmarks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4"/>
              </a:rPr>
              <a:t>http://www.clustermonkey.net/FileSystems/benchmarking-parallel-file-systems.html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5"/>
              </a:rPr>
              <a:t>http://wiki.opensfs.org/Benchmarking_Basics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6"/>
              </a:rPr>
              <a:t>https://www.spec.org/sfs2008/press/release.html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Parallel File Systems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Parallel NFS: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7"/>
              </a:rPr>
              <a:t>http://www.pnfs.com/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Lustre: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8"/>
              </a:rPr>
              <a:t>http://lustre.org/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GPFS: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9"/>
              </a:rPr>
              <a:t>https://en.wikipedia.org/wiki/IBM_General_Parallel_File_System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0"/>
              </a:rPr>
              <a:t>https://www.ibm.com/support/knowledgecenter/en/SSFKCN/gpfs_welcome.html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Multi-tenancy: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1"/>
              </a:rPr>
              <a:t>http://whatis.techtarget.com/definition/multi-tenancy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2"/>
              </a:rPr>
              <a:t>https://en.wikipedia.org/wiki/Multitenancy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1"/>
              </a:rPr>
              <a:t>http://whatis.techtarget.com/definition/multi-tenancy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2169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body"/>
          </p:nvPr>
        </p:nvSpPr>
        <p:spPr>
          <a:xfrm>
            <a:off x="756000" y="5186520"/>
            <a:ext cx="6047640" cy="51951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Local Storage: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http://fasterdata.es.net/science-dmz/DTN/hardware-selection/storage/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https://en.wikipedia.org/wiki/Serial_ATA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https://en.wikipedia.org/wiki/Serial_Attached_SCSI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https://en.wikipedia.org/wiki/Solid-state_drive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Network Storage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NFS: 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v3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https://tools.ietf.org/html/rfc1813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v4.1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8"/>
              </a:rPr>
              <a:t>https://tools.ietf.org/html/rfc5661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CIFS/SMB: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9"/>
              </a:rPr>
              <a:t>https://en.wikipedia.org/wiki/Server_Message_Block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0"/>
              </a:rPr>
              <a:t>https://msdn.microsoft.com/en-us/library/windows/desktop/aa365233(v=vs.85).aspx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1"/>
              </a:rPr>
              <a:t>https://technet.microsoft.com/en-us/library/cc939973.aspx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Storage Performance: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2"/>
              </a:rPr>
              <a:t>http://www.citi.umich.edu/projects/nfs-perf/results/cel/write-throughput.html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Storage performance testers: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3"/>
              </a:rPr>
              <a:t>http://beyondtheblocks.reduxio.com/8-incredibly-useful-tools-to-run-storage-benchmarks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4"/>
              </a:rPr>
              <a:t>http://www.clustermonkey.net/FileSystems/benchmarking-parallel-file-systems.html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5"/>
              </a:rPr>
              <a:t>http://wiki.opensfs.org/Benchmarking_Basics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6"/>
              </a:rPr>
              <a:t>https://www.spec.org/sfs2008/press/release.html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Parallel File Systems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Parallel NFS: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7"/>
              </a:rPr>
              <a:t>http://www.pnfs.com/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Lustre: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8"/>
              </a:rPr>
              <a:t>http://lustre.org/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GPFS: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9"/>
              </a:rPr>
              <a:t>https://en.wikipedia.org/wiki/IBM_General_Parallel_File_System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0"/>
              </a:rPr>
              <a:t>https://www.ibm.com/support/knowledgecenter/en/SSFKCN/gpfs_welcome.html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Multi-tenancy:</a:t>
            </a: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1"/>
              </a:rPr>
              <a:t>http://whatis.techtarget.com/definition/multi-tenancy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2"/>
              </a:rPr>
              <a:t>https://en.wikipedia.org/wiki/Multitenancy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* </a:t>
            </a:r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1"/>
              </a:rPr>
              <a:t>http://whatis.techtarget.com/definition/multi-tenancy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1453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http://fasterdata.es.net/host-tuning/background/</a:t>
            </a:r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x-none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Matt Mathis paper</a:t>
            </a:r>
          </a:p>
          <a:p>
            <a:endParaRPr lang="x-none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7521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Picture 36"/>
          <p:cNvPicPr/>
          <p:nvPr/>
        </p:nvPicPr>
        <p:blipFill>
          <a:blip r:embed="rId2"/>
          <a:stretch/>
        </p:blipFill>
        <p:spPr>
          <a:xfrm>
            <a:off x="2291760" y="1769040"/>
            <a:ext cx="5495400" cy="438480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2291760" y="1769040"/>
            <a:ext cx="5495400" cy="438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x-non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x-non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2FF9E97A-4B16-4EA9-91C5-DB57CEE6ADBD}" type="slidenum">
              <a:rPr lang="x-non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x-non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snet/iperf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nuttcp.net/Welcome%20Page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rclone.org/" TargetMode="External"/><Relationship Id="rId7" Type="http://schemas.openxmlformats.org/officeDocument/2006/relationships/hyperlink" Target="http://udt.sourceforge.net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slac.stanford.edu/~abh/bbcp/" TargetMode="External"/><Relationship Id="rId5" Type="http://schemas.openxmlformats.org/officeDocument/2006/relationships/hyperlink" Target="http://monalisa.cern.ch/FDT/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s://www.globus.org/" TargetMode="External"/><Relationship Id="rId9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www.es.net/assets/pubs_presos/packet-pacing.pdf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hyperlink" Target="https://www.es.net/assets/pubs_presos/packet-pacing.pd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40000" y="198000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Performance Troubleshooting across Networks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3780000" y="3624840"/>
            <a:ext cx="2736000" cy="933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1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Joe Breen</a:t>
            </a:r>
          </a:p>
          <a:p>
            <a:pPr algn="ctr"/>
            <a:r>
              <a:rPr lang="x-none" sz="1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University of Utah</a:t>
            </a:r>
          </a:p>
          <a:p>
            <a:pPr algn="ctr"/>
            <a:r>
              <a:rPr lang="x-none" sz="1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Center for High Performance Computing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5" y="7063883"/>
            <a:ext cx="1371807" cy="37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598" y="6852202"/>
            <a:ext cx="934804" cy="585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27" y="7084895"/>
            <a:ext cx="2640234" cy="3531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581721" y="32967"/>
            <a:ext cx="8928438" cy="10647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Host tuning needs info on the network</a:t>
            </a:r>
            <a:endParaRPr lang="x-none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TextShape 2"/>
          <p:cNvSpPr txBox="1"/>
          <p:nvPr/>
        </p:nvSpPr>
        <p:spPr>
          <a:xfrm>
            <a:off x="510120" y="1333800"/>
            <a:ext cx="9071640" cy="470919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Determine the Bandwidth-Delay Product (BDP)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Bandwidth Delay Product = Bandwidth * Round Trip Time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BDP = BW * RTT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 10Gbps*70ms =700,000,000bits = 87,500,000Bytes  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BDP determines proper TCP Receive Window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RFC 1323 allows TCP extensions, i.e. window scaling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Long Fat Pipe (LFN) – networks with large bandwidth delay. 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1607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Host Tuning</a:t>
            </a:r>
          </a:p>
        </p:txBody>
      </p:sp>
      <p:sp>
        <p:nvSpPr>
          <p:cNvPr id="65" name="TextShape 2"/>
          <p:cNvSpPr txBox="1"/>
          <p:nvPr/>
        </p:nvSpPr>
        <p:spPr>
          <a:xfrm>
            <a:off x="504000" y="1769040"/>
            <a:ext cx="9071640" cy="5649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Linux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Modify /etc/sysctl.conf with 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recommended parameters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Apple Mac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Modify /etc/sysctl.conf with 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recommended parameters   </a:t>
            </a:r>
          </a:p>
        </p:txBody>
      </p:sp>
      <p:sp>
        <p:nvSpPr>
          <p:cNvPr id="66" name="TextShape 3"/>
          <p:cNvSpPr txBox="1"/>
          <p:nvPr/>
        </p:nvSpPr>
        <p:spPr>
          <a:xfrm>
            <a:off x="5400000" y="1764000"/>
            <a:ext cx="2880000" cy="146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allow testing with buffers up to 128MB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net.core.rmem_max = 134217728 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net.core.wmem_max = 134217728 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increase Linux autotuning TCP buffer limit to 64MB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net.ipv4.tcp_rmem = 4096 87380 67108864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net.ipv4.tcp_wmem = 4096 65536 67108864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recommended default congestion control is htcp 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net.ipv4.tcp_congestion_control=htcp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recommended for hosts with jumbo frames enabled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net.ipv4.tcp_mtu_probing=1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recommended for CentOS7/Debian8 hosts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net.core.default_qdisc = fq</a:t>
            </a:r>
          </a:p>
        </p:txBody>
      </p:sp>
      <p:sp>
        <p:nvSpPr>
          <p:cNvPr id="67" name="TextShape 4"/>
          <p:cNvSpPr txBox="1"/>
          <p:nvPr/>
        </p:nvSpPr>
        <p:spPr>
          <a:xfrm>
            <a:off x="5400000" y="4140000"/>
            <a:ext cx="2340000" cy="662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# OSX default of 3 is not big enough 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net.inet.tcp.win_scale_factor=8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# increase OSX TCP autotuning maximums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net.inet.tcp.autorcvbufmax=33554432</a:t>
            </a:r>
          </a:p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net.inet.tcp.autosndbufmax=33554432</a:t>
            </a:r>
          </a:p>
        </p:txBody>
      </p:sp>
      <p:sp>
        <p:nvSpPr>
          <p:cNvPr id="68" name="TextShape 5"/>
          <p:cNvSpPr txBox="1"/>
          <p:nvPr/>
        </p:nvSpPr>
        <p:spPr>
          <a:xfrm>
            <a:off x="2232000" y="1260000"/>
            <a:ext cx="5760000" cy="3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See Notes section for links with details and description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Host Tuning</a:t>
            </a:r>
          </a:p>
        </p:txBody>
      </p:sp>
      <p:sp>
        <p:nvSpPr>
          <p:cNvPr id="70" name="TextShape 2"/>
          <p:cNvSpPr txBox="1"/>
          <p:nvPr/>
        </p:nvSpPr>
        <p:spPr>
          <a:xfrm>
            <a:off x="504000" y="1769040"/>
            <a:ext cx="9071640" cy="5649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MS Windows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Show the autotuning status - "netsh interface tcp show global"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Powershell Network cmdlets for changing parameters in Windows 10 and Windows 2016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 Set-NetTCPSetting -SettingName "Custom"  -CongestionProvider CTCP -InitialCongestionWindowMss 6</a:t>
            </a:r>
          </a:p>
        </p:txBody>
      </p:sp>
      <p:sp>
        <p:nvSpPr>
          <p:cNvPr id="71" name="TextShape 3"/>
          <p:cNvSpPr txBox="1"/>
          <p:nvPr/>
        </p:nvSpPr>
        <p:spPr>
          <a:xfrm>
            <a:off x="2232000" y="1260000"/>
            <a:ext cx="5760000" cy="3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See Notes section for links with details and description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509760" y="29556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does the Network look like?</a:t>
            </a:r>
          </a:p>
        </p:txBody>
      </p:sp>
      <p:sp>
        <p:nvSpPr>
          <p:cNvPr id="73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bandwidth do you expect?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far away is the destination?  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is the round trip time that ping gives?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Are you able to support jumbo frames?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 test packets with the "don't fragment bit set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Linux or Mac: "ping -s 9000 -Mdo &lt;destination&gt;"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Windows: "ping -l 9000 -f &lt;destination&gt;"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x-non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509760" y="29556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does the Network look like?</a:t>
            </a:r>
          </a:p>
        </p:txBody>
      </p:sp>
      <p:sp>
        <p:nvSpPr>
          <p:cNvPr id="75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 you have asymmetric routing?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Traceroute from your local machine gives one direction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Are you able to traceroute from the remote site?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Are they mirrors of each other?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581721" y="32967"/>
            <a:ext cx="8928438" cy="10647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does the Network look like?</a:t>
            </a:r>
          </a:p>
        </p:txBody>
      </p:sp>
      <p:sp>
        <p:nvSpPr>
          <p:cNvPr id="77" name="TextShape 2"/>
          <p:cNvSpPr txBox="1"/>
          <p:nvPr/>
        </p:nvSpPr>
        <p:spPr>
          <a:xfrm>
            <a:off x="510120" y="1333800"/>
            <a:ext cx="9071640" cy="419235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Determine the Bandwidth-Delay Product (BDP)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Bandwidth Delay Product = Bandwidth * Round Trip Time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BDP = BW * RTT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 10Gbps*70ms =700,000,000bits = 87,500,000Bytes  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BDP determines proper TCP Receive Window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RFC 1323 allows TCP extensions, i.e. window scaling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Long Fat Pipe (LFN) – networks with large bandwidth delay. 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clean does the network really have to be?</a:t>
            </a:r>
          </a:p>
        </p:txBody>
      </p:sp>
      <p:pic>
        <p:nvPicPr>
          <p:cNvPr id="79" name="Picture 78"/>
          <p:cNvPicPr/>
          <p:nvPr/>
        </p:nvPicPr>
        <p:blipFill>
          <a:blip r:embed="rId3"/>
          <a:stretch/>
        </p:blipFill>
        <p:spPr>
          <a:xfrm>
            <a:off x="599040" y="1548000"/>
            <a:ext cx="8852040" cy="5129280"/>
          </a:xfrm>
          <a:prstGeom prst="rect">
            <a:avLst/>
          </a:prstGeom>
          <a:ln>
            <a:noFill/>
          </a:ln>
        </p:spPr>
      </p:pic>
      <p:sp>
        <p:nvSpPr>
          <p:cNvPr id="80" name="TextShape 2"/>
          <p:cNvSpPr txBox="1"/>
          <p:nvPr/>
        </p:nvSpPr>
        <p:spPr>
          <a:xfrm>
            <a:off x="2736000" y="6732000"/>
            <a:ext cx="4376520" cy="23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http://fasterdata.es.net/network-tuning/tcp-issues-explained/packet-loss/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do I validate the network?</a:t>
            </a:r>
          </a:p>
        </p:txBody>
      </p:sp>
      <p:sp>
        <p:nvSpPr>
          <p:cNvPr id="82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Measurement!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Active measurement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Perfsonar – www.perfsonar.net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Iperf - </a:t>
            </a: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https://github.com/esnet/iperf</a:t>
            </a:r>
            <a:endParaRPr lang="x-non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Nuttcp - </a:t>
            </a: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https://www.nuttcp.net/Welcome%20Page.html</a:t>
            </a:r>
            <a:endParaRPr lang="x-none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Passive measurement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Nagios, Solarwinds, Zabbix, Zenoss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Cacti, PRTG, RRDtool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Trend the drops/discards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do I make sure the network is clean on a continual basis?</a:t>
            </a:r>
          </a:p>
        </p:txBody>
      </p:sp>
      <p:sp>
        <p:nvSpPr>
          <p:cNvPr id="84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Design network security zone without performance inhibitors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 up appropriate full bandwidth security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Access Control Lists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Remotely Triggered Black Hole Routing 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Setup ongoing monitoring with tools such as perfSONAR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Create a maddash dashboard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 up a performance/security zone  </a:t>
            </a:r>
          </a:p>
        </p:txBody>
      </p:sp>
      <p:sp>
        <p:nvSpPr>
          <p:cNvPr id="86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Science DMZ architecture is a dedicated performance/security zone on a campus</a:t>
            </a:r>
          </a:p>
        </p:txBody>
      </p:sp>
      <p:pic>
        <p:nvPicPr>
          <p:cNvPr id="87" name="Picture 86"/>
          <p:cNvPicPr/>
          <p:nvPr/>
        </p:nvPicPr>
        <p:blipFill>
          <a:blip r:embed="rId3"/>
          <a:stretch/>
        </p:blipFill>
        <p:spPr>
          <a:xfrm>
            <a:off x="2222640" y="2844000"/>
            <a:ext cx="5337360" cy="3540240"/>
          </a:xfrm>
          <a:prstGeom prst="rect">
            <a:avLst/>
          </a:prstGeom>
          <a:ln>
            <a:noFill/>
          </a:ln>
        </p:spPr>
      </p:pic>
      <p:sp>
        <p:nvSpPr>
          <p:cNvPr id="88" name="TextShape 3"/>
          <p:cNvSpPr txBox="1"/>
          <p:nvPr/>
        </p:nvSpPr>
        <p:spPr>
          <a:xfrm>
            <a:off x="3420000" y="6451920"/>
            <a:ext cx="2467440" cy="208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http://fasterdata.es.net/science-dmz/motivation/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8136000" cy="77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are User Expectations?</a:t>
            </a:r>
          </a:p>
        </p:txBody>
      </p:sp>
      <p:pic>
        <p:nvPicPr>
          <p:cNvPr id="47" name="Picture 46"/>
          <p:cNvPicPr/>
          <p:nvPr/>
        </p:nvPicPr>
        <p:blipFill>
          <a:blip r:embed="rId3"/>
          <a:stretch/>
        </p:blipFill>
        <p:spPr>
          <a:xfrm>
            <a:off x="2015280" y="1315440"/>
            <a:ext cx="6300000" cy="4774680"/>
          </a:xfrm>
          <a:prstGeom prst="rect">
            <a:avLst/>
          </a:prstGeom>
          <a:ln>
            <a:noFill/>
          </a:ln>
        </p:spPr>
      </p:pic>
      <p:pic>
        <p:nvPicPr>
          <p:cNvPr id="48" name="Picture 47"/>
          <p:cNvPicPr/>
          <p:nvPr/>
        </p:nvPicPr>
        <p:blipFill>
          <a:blip r:embed="rId4"/>
          <a:stretch/>
        </p:blipFill>
        <p:spPr>
          <a:xfrm>
            <a:off x="2016000" y="6150240"/>
            <a:ext cx="2651400" cy="591840"/>
          </a:xfrm>
          <a:prstGeom prst="rect">
            <a:avLst/>
          </a:prstGeom>
          <a:ln>
            <a:noFill/>
          </a:ln>
        </p:spPr>
      </p:pic>
      <p:sp>
        <p:nvSpPr>
          <p:cNvPr id="49" name="TextShape 2"/>
          <p:cNvSpPr txBox="1"/>
          <p:nvPr/>
        </p:nvSpPr>
        <p:spPr>
          <a:xfrm>
            <a:off x="5256000" y="6276960"/>
            <a:ext cx="3060000" cy="204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http://fasterdata.es.net/home/requirements-and-expectations/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the right tool</a:t>
            </a:r>
          </a:p>
        </p:txBody>
      </p:sp>
      <p:sp>
        <p:nvSpPr>
          <p:cNvPr id="96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Rclone - </a:t>
            </a: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https://rclone.org/</a:t>
            </a:r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Globus - </a:t>
            </a: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https://www.globus.org/</a:t>
            </a:r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FDT - </a:t>
            </a: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http://monalisa.cern.ch/FDT/</a:t>
            </a:r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Bbcp - </a:t>
            </a: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http://www.slac.stanford.edu/~abh/bbcp/</a:t>
            </a:r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Udt - </a:t>
            </a: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http://udt.sourceforge.net/</a:t>
            </a:r>
            <a:endParaRPr lang="x-non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55660" y="-10287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Techniques such as Packet Pacing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2752966" y="6516000"/>
            <a:ext cx="3464953" cy="40163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Credit: Brian Tierney, Nathan Hanford, </a:t>
            </a:r>
            <a:r>
              <a:rPr lang="en-US" sz="1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Dipak </a:t>
            </a:r>
            <a:r>
              <a:rPr lang="en-US" sz="1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Ghosal</a:t>
            </a:r>
            <a:r>
              <a:rPr lang="en-US" sz="1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x-none" sz="1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3"/>
              </a:rPr>
              <a:t>https://www.es.net/assets/pubs_presos/packet-pacing.pdf</a:t>
            </a:r>
            <a:endParaRPr lang="x-none" sz="1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  <p:pic>
        <p:nvPicPr>
          <p:cNvPr id="8" name="Content Placeholder 6" descr="100G-4stream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713" r="-44713"/>
          <a:stretch>
            <a:fillRect/>
          </a:stretch>
        </p:blipFill>
        <p:spPr>
          <a:xfrm>
            <a:off x="-1682805" y="2084490"/>
            <a:ext cx="8229600" cy="4345517"/>
          </a:xfrm>
          <a:prstGeom prst="rect">
            <a:avLst/>
          </a:prstGeom>
        </p:spPr>
      </p:pic>
      <p:pic>
        <p:nvPicPr>
          <p:cNvPr id="9" name="Picture 8" descr="100G-4streams-20G.pacing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676" y="2020204"/>
            <a:ext cx="4495796" cy="449579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23230" y="1172640"/>
            <a:ext cx="4970891" cy="999265"/>
          </a:xfrm>
        </p:spPr>
        <p:txBody>
          <a:bodyPr/>
          <a:lstStyle/>
          <a:p>
            <a:pPr algn="ctr"/>
            <a:r>
              <a:rPr lang="en-US" sz="2800" dirty="0" smtClean="0"/>
              <a:t>100G Host, Parallel Streams: </a:t>
            </a:r>
            <a:br>
              <a:rPr lang="en-US" sz="2800" dirty="0" smtClean="0"/>
            </a:br>
            <a:r>
              <a:rPr lang="en-US" sz="2800" dirty="0" smtClean="0"/>
              <a:t>no </a:t>
            </a:r>
            <a:r>
              <a:rPr lang="en-US" sz="2800" dirty="0"/>
              <a:t>pacing </a:t>
            </a:r>
            <a:r>
              <a:rPr lang="en-US" sz="2800" dirty="0" err="1"/>
              <a:t>vs</a:t>
            </a:r>
            <a:r>
              <a:rPr lang="en-US" sz="2800" dirty="0"/>
              <a:t> </a:t>
            </a:r>
            <a:r>
              <a:rPr lang="en-US" sz="2800" dirty="0" smtClean="0"/>
              <a:t>20G </a:t>
            </a:r>
            <a:r>
              <a:rPr lang="en-US" sz="2800" dirty="0"/>
              <a:t>pacing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396996" y="-159856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Techniques such as Packet Pacing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  <p:pic>
        <p:nvPicPr>
          <p:cNvPr id="8" name="Picture 7" descr="100G-to-10G-4streams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8" y="1824835"/>
            <a:ext cx="4160761" cy="4160761"/>
          </a:xfrm>
          <a:prstGeom prst="rect">
            <a:avLst/>
          </a:prstGeom>
        </p:spPr>
      </p:pic>
      <p:pic>
        <p:nvPicPr>
          <p:cNvPr id="9" name="Picture 8" descr="100G-to-10G-4streams.10Gpacing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855" y="811033"/>
            <a:ext cx="3540803" cy="3368302"/>
          </a:xfrm>
          <a:prstGeom prst="rect">
            <a:avLst/>
          </a:prstGeom>
        </p:spPr>
      </p:pic>
      <p:pic>
        <p:nvPicPr>
          <p:cNvPr id="10" name="Picture 9" descr="100G-to-10G-4streams.2.5Gpacing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856" y="3972320"/>
            <a:ext cx="3540803" cy="3136138"/>
          </a:xfrm>
          <a:prstGeom prst="rect">
            <a:avLst/>
          </a:prstGeom>
        </p:spPr>
      </p:pic>
      <p:sp>
        <p:nvSpPr>
          <p:cNvPr id="12" name="TextShape 2"/>
          <p:cNvSpPr txBox="1"/>
          <p:nvPr/>
        </p:nvSpPr>
        <p:spPr>
          <a:xfrm>
            <a:off x="823026" y="6306492"/>
            <a:ext cx="3464953" cy="40163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Credit: Brian Tierney, Nathan Hanford, </a:t>
            </a:r>
            <a:r>
              <a:rPr lang="en-US" sz="1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Dipak </a:t>
            </a:r>
            <a:r>
              <a:rPr lang="en-US" sz="1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Ghosal</a:t>
            </a:r>
            <a:r>
              <a:rPr lang="en-US" sz="1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x-none" sz="1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9"/>
              </a:rPr>
              <a:t>https://www.es.net/assets/pubs_presos/packet-pacing.pdf</a:t>
            </a:r>
            <a:endParaRPr lang="x-none" sz="1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 just about research</a:t>
            </a:r>
          </a:p>
        </p:txBody>
      </p:sp>
      <p:sp>
        <p:nvSpPr>
          <p:cNvPr id="98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Troubleshooting to the cloud is similar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High latency, with big pipes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Latency is not just to the front door but also internal to the cloud providers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Example: Backups to the cloud are a lot like big science flows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Live example troubleshooting using bwctl on perfsonar boxes</a:t>
            </a:r>
          </a:p>
        </p:txBody>
      </p:sp>
      <p:sp>
        <p:nvSpPr>
          <p:cNvPr id="100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Bwctl -s &lt;server_ip&gt; -c &lt;client_ip&gt;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References:</a:t>
            </a:r>
          </a:p>
        </p:txBody>
      </p:sp>
      <p:sp>
        <p:nvSpPr>
          <p:cNvPr id="102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See Notes pages on print out of slides for references for each slide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are the steps to attain the expectations?</a:t>
            </a:r>
          </a:p>
        </p:txBody>
      </p:sp>
      <p:sp>
        <p:nvSpPr>
          <p:cNvPr id="51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First, make sure the host specs are adequate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Are you shooting for 1G, 10G, 25G, 40G, 100G?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Second, tune the host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most are auto-tuning but higher speeds are still problematic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Third, validate network is clean between hosts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Fourth, make sure the network stays clean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Host specs</a:t>
            </a:r>
          </a:p>
        </p:txBody>
      </p:sp>
      <p:sp>
        <p:nvSpPr>
          <p:cNvPr id="53" name="TextShape 2"/>
          <p:cNvSpPr txBox="1"/>
          <p:nvPr/>
        </p:nvSpPr>
        <p:spPr>
          <a:xfrm>
            <a:off x="504000" y="1769040"/>
            <a:ext cx="9071640" cy="441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Motherboard specs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Higher CPU speed better than higher core count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PCI interrupts tie to CPU processor ==&gt; Try to minimize crossing bus between CPU processors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Storage Host Bus adapters and Network Interface Cards require the correct generation of PCI Express and the correct number of lanes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12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Host specs</a:t>
            </a:r>
          </a:p>
        </p:txBody>
      </p:sp>
      <p:sp>
        <p:nvSpPr>
          <p:cNvPr id="55" name="TextShape 2"/>
          <p:cNvSpPr txBox="1"/>
          <p:nvPr/>
        </p:nvSpPr>
        <p:spPr>
          <a:xfrm>
            <a:off x="540000" y="1254960"/>
            <a:ext cx="9071640" cy="5265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PCI bus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generation of PCI Express (PCIe) and how many lanes?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4, 8, and16 lanes possible 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# of lanes supported depends on motherboard and Network Interface Card (NIC)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Speed of lane depends on generation of PCIe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PCIe 2 -&gt; 2.5Gb/s per lane including overhead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PCIe 3 -&gt; 5Gb/s per lane including overhead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12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Host specs</a:t>
            </a:r>
          </a:p>
        </p:txBody>
      </p:sp>
      <p:sp>
        <p:nvSpPr>
          <p:cNvPr id="57" name="TextShape 2"/>
          <p:cNvSpPr txBox="1"/>
          <p:nvPr/>
        </p:nvSpPr>
        <p:spPr>
          <a:xfrm>
            <a:off x="515160" y="1229040"/>
            <a:ext cx="9071640" cy="5265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PCI Implications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PCIe v2 with 8 lanes and greater for 10G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PCIe v3 with 8 lanes and greater for 40G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PCIe v3 with 16 lanes and greater for 100G +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Host specs</a:t>
            </a:r>
          </a:p>
        </p:txBody>
      </p:sp>
      <p:sp>
        <p:nvSpPr>
          <p:cNvPr id="59" name="TextShape 2"/>
          <p:cNvSpPr txBox="1"/>
          <p:nvPr/>
        </p:nvSpPr>
        <p:spPr>
          <a:xfrm>
            <a:off x="504000" y="1769040"/>
            <a:ext cx="9071640" cy="435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Storage subsystem factors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Local disk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RAID6, RAID5 or RAID 1+0 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SATA or SAS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Spinning disk vs SSD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Network disk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High speed parallel system vs NFS or SMB mounts,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Host specs and other</a:t>
            </a:r>
          </a:p>
        </p:txBody>
      </p:sp>
      <p:sp>
        <p:nvSpPr>
          <p:cNvPr id="61" name="TextShape 2"/>
          <p:cNvSpPr txBox="1"/>
          <p:nvPr/>
        </p:nvSpPr>
        <p:spPr>
          <a:xfrm>
            <a:off x="504000" y="1769040"/>
            <a:ext cx="9071640" cy="5038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Memory – 32GB or greater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Other factors such as multi-tenancy – how busy  is your system?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Host tuning</a:t>
            </a:r>
          </a:p>
        </p:txBody>
      </p:sp>
      <p:sp>
        <p:nvSpPr>
          <p:cNvPr id="63" name="TextShape 2"/>
          <p:cNvSpPr txBox="1"/>
          <p:nvPr/>
        </p:nvSpPr>
        <p:spPr>
          <a:xfrm>
            <a:off x="504000" y="1769040"/>
            <a:ext cx="9071640" cy="452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TCP Buffers sets the max data rate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Too small means TCP cannot fill the pipe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Buffer size = Bandwidth * Round Trip Time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ping for the RTT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Most recent Operating Systems now have auto-tuning which helps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high bandwidth, i.e. 40Gbps+ NICs, the admin should double-check the maximum TCP buffer settings (OS dependent)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1" y="7208147"/>
            <a:ext cx="871993" cy="23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40" y="7077764"/>
            <a:ext cx="587552" cy="36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997" y="7224017"/>
            <a:ext cx="1659466" cy="2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2740</TotalTime>
  <Words>1623</Words>
  <Application>Microsoft Office PowerPoint</Application>
  <PresentationFormat>Custom</PresentationFormat>
  <Paragraphs>389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100G Host, Parallel Streams:  no pacing vs 20G pacing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joe</cp:lastModifiedBy>
  <cp:revision>57</cp:revision>
  <dcterms:created xsi:type="dcterms:W3CDTF">2009-04-16T11:32:32Z</dcterms:created>
  <dcterms:modified xsi:type="dcterms:W3CDTF">2017-06-16T20:49:01Z</dcterms:modified>
  <dc:language>en-US</dc:language>
</cp:coreProperties>
</file>