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sldIdLst>
    <p:sldId id="277" r:id="rId2"/>
    <p:sldId id="301" r:id="rId3"/>
    <p:sldId id="323" r:id="rId4"/>
    <p:sldId id="334" r:id="rId5"/>
    <p:sldId id="279" r:id="rId6"/>
    <p:sldId id="315" r:id="rId7"/>
    <p:sldId id="317" r:id="rId8"/>
    <p:sldId id="321" r:id="rId9"/>
    <p:sldId id="324" r:id="rId10"/>
    <p:sldId id="326" r:id="rId11"/>
    <p:sldId id="327" r:id="rId12"/>
    <p:sldId id="333" r:id="rId13"/>
    <p:sldId id="329" r:id="rId14"/>
    <p:sldId id="330" r:id="rId15"/>
    <p:sldId id="331" r:id="rId16"/>
    <p:sldId id="332" r:id="rId17"/>
    <p:sldId id="314" r:id="rId18"/>
    <p:sldId id="300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Osaka" charset="0"/>
        <a:cs typeface="Osaka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Osaka" charset="0"/>
        <a:cs typeface="Osaka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Osaka" charset="0"/>
        <a:cs typeface="Osaka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Osaka" charset="0"/>
        <a:cs typeface="Osaka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Osaka" charset="0"/>
        <a:cs typeface="Osak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Osaka" charset="0"/>
        <a:cs typeface="Osak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Osaka" charset="0"/>
        <a:cs typeface="Osak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Osaka" charset="0"/>
        <a:cs typeface="Osak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Osaka" charset="0"/>
        <a:cs typeface="Osak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55" autoAdjust="0"/>
    <p:restoredTop sz="94828" autoAdjust="0"/>
  </p:normalViewPr>
  <p:slideViewPr>
    <p:cSldViewPr snapToGrid="0" snapToObjects="1">
      <p:cViewPr varScale="1">
        <p:scale>
          <a:sx n="84" d="100"/>
          <a:sy n="84" d="100"/>
        </p:scale>
        <p:origin x="140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106" d="100"/>
          <a:sy n="106" d="100"/>
        </p:scale>
        <p:origin x="-315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5A319-C281-0246-9C5C-AF719B1342E6}" type="datetimeFigureOut">
              <a:rPr lang="en-US" smtClean="0"/>
              <a:t>6/19/17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03A19-630E-884F-AA82-ED7D1FC1B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60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03A19-630E-884F-AA82-ED7D1FC1B3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31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03A19-630E-884F-AA82-ED7D1FC1B3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35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UEN PwrPnt big picture200 11-50-3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4191000" y="2895600"/>
            <a:ext cx="335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533400"/>
            <a:ext cx="8610600" cy="838200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276600"/>
            <a:ext cx="3124200" cy="1981200"/>
          </a:xfrm>
        </p:spPr>
        <p:txBody>
          <a:bodyPr/>
          <a:lstStyle>
            <a:lvl1pPr marL="0" indent="0">
              <a:buFont typeface="Zapf Dingbats" pitchFamily="1" charset="2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8418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1956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1" y="152400"/>
            <a:ext cx="21717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1" y="152400"/>
            <a:ext cx="63627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3208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6516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54639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317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5927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279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41051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61726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444365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UEN PwrPnt grn thin ima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868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Osak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Osaka" pitchFamily="1" charset="-128"/>
          <a:cs typeface="Osak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Osaka" pitchFamily="1" charset="-128"/>
          <a:cs typeface="Osak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Osaka" pitchFamily="1" charset="-128"/>
          <a:cs typeface="Osak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Osaka" pitchFamily="1" charset="-128"/>
          <a:cs typeface="Osak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Osaka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Osaka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Osaka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Osaka" pitchFamily="1" charset="-128"/>
        </a:defRPr>
      </a:lvl9pPr>
    </p:titleStyle>
    <p:bodyStyle>
      <a:lvl1pPr marL="520700" indent="-5207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Zapf Dingbats" charset="0"/>
        <a:buChar char=""/>
        <a:tabLst>
          <a:tab pos="1092200" algn="l"/>
        </a:tabLst>
        <a:defRPr sz="3200">
          <a:solidFill>
            <a:schemeClr val="tx1"/>
          </a:solidFill>
          <a:latin typeface="+mn-lt"/>
          <a:ea typeface="+mn-ea"/>
          <a:cs typeface="Osaka" charset="0"/>
        </a:defRPr>
      </a:lvl1pPr>
      <a:lvl2pPr marL="1028700" indent="-3937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Zapf Dingbats" charset="0"/>
        <a:buChar char=""/>
        <a:tabLst>
          <a:tab pos="1092200" algn="l"/>
        </a:tabLst>
        <a:defRPr sz="2800">
          <a:solidFill>
            <a:schemeClr val="tx1"/>
          </a:solidFill>
          <a:latin typeface="+mn-lt"/>
          <a:ea typeface="+mn-ea"/>
          <a:cs typeface="Osaka" charset="0"/>
        </a:defRPr>
      </a:lvl2pPr>
      <a:lvl3pPr marL="1485900" indent="-2794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Zapf Dingbats" charset="0"/>
        <a:buChar char=""/>
        <a:tabLst>
          <a:tab pos="1092200" algn="l"/>
        </a:tabLst>
        <a:defRPr sz="2400">
          <a:solidFill>
            <a:schemeClr val="tx1"/>
          </a:solidFill>
          <a:latin typeface="+mn-lt"/>
          <a:ea typeface="+mn-ea"/>
          <a:cs typeface="Osaka" charset="0"/>
        </a:defRPr>
      </a:lvl3pPr>
      <a:lvl4pPr marL="1943100" indent="-2794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Zapf Dingbats" charset="0"/>
        <a:buChar char=""/>
        <a:tabLst>
          <a:tab pos="1092200" algn="l"/>
        </a:tabLst>
        <a:defRPr sz="2000">
          <a:solidFill>
            <a:schemeClr val="tx1"/>
          </a:solidFill>
          <a:latin typeface="+mn-lt"/>
          <a:ea typeface="+mn-ea"/>
          <a:cs typeface="Osaka" charset="0"/>
        </a:defRPr>
      </a:lvl4pPr>
      <a:lvl5pPr marL="2286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Zapf Dingbats" charset="0"/>
        <a:buChar char=""/>
        <a:tabLst>
          <a:tab pos="1092200" algn="l"/>
        </a:tabLst>
        <a:defRPr sz="2000">
          <a:solidFill>
            <a:schemeClr val="tx1"/>
          </a:solidFill>
          <a:latin typeface="+mn-lt"/>
          <a:ea typeface="+mn-ea"/>
          <a:cs typeface="Osaka" charset="0"/>
        </a:defRPr>
      </a:lvl5pPr>
      <a:lvl6pPr marL="2743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Zapf Dingbats" pitchFamily="1" charset="2"/>
        <a:buChar char=""/>
        <a:tabLst>
          <a:tab pos="1092200" algn="l"/>
        </a:tabLst>
        <a:defRPr sz="2000">
          <a:solidFill>
            <a:schemeClr val="tx1"/>
          </a:solidFill>
          <a:latin typeface="+mn-lt"/>
          <a:ea typeface="+mn-ea"/>
        </a:defRPr>
      </a:lvl6pPr>
      <a:lvl7pPr marL="3200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Zapf Dingbats" pitchFamily="1" charset="2"/>
        <a:buChar char=""/>
        <a:tabLst>
          <a:tab pos="1092200" algn="l"/>
        </a:tabLst>
        <a:defRPr sz="2000">
          <a:solidFill>
            <a:schemeClr val="tx1"/>
          </a:solidFill>
          <a:latin typeface="+mn-lt"/>
          <a:ea typeface="+mn-ea"/>
        </a:defRPr>
      </a:lvl7pPr>
      <a:lvl8pPr marL="3657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Zapf Dingbats" pitchFamily="1" charset="2"/>
        <a:buChar char=""/>
        <a:tabLst>
          <a:tab pos="1092200" algn="l"/>
        </a:tabLst>
        <a:defRPr sz="2000">
          <a:solidFill>
            <a:schemeClr val="tx1"/>
          </a:solidFill>
          <a:latin typeface="+mn-lt"/>
          <a:ea typeface="+mn-ea"/>
        </a:defRPr>
      </a:lvl8pPr>
      <a:lvl9pPr marL="4114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Zapf Dingbats" pitchFamily="1" charset="2"/>
        <a:buChar char=""/>
        <a:tabLst>
          <a:tab pos="1092200" algn="l"/>
        </a:tabLs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6" Type="http://schemas.openxmlformats.org/officeDocument/2006/relationships/image" Target="../media/image21.tiff"/><Relationship Id="rId7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jpeg"/><Relationship Id="rId12" Type="http://schemas.openxmlformats.org/officeDocument/2006/relationships/image" Target="../media/image31.png"/><Relationship Id="rId13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6" Type="http://schemas.openxmlformats.org/officeDocument/2006/relationships/image" Target="../media/image26.tiff"/><Relationship Id="rId7" Type="http://schemas.openxmlformats.org/officeDocument/2006/relationships/image" Target="../media/image27.tiff"/><Relationship Id="rId8" Type="http://schemas.openxmlformats.org/officeDocument/2006/relationships/image" Target="../media/image7.png"/><Relationship Id="rId9" Type="http://schemas.openxmlformats.org/officeDocument/2006/relationships/image" Target="../media/image28.tiff"/><Relationship Id="rId10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logix@uen.or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png"/><Relationship Id="rId5" Type="http://schemas.openxmlformats.org/officeDocument/2006/relationships/hyperlink" Target="http://www.uen.org/distance_ed/" TargetMode="External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8" Type="http://schemas.openxmlformats.org/officeDocument/2006/relationships/image" Target="../media/image10.tiff"/><Relationship Id="rId9" Type="http://schemas.openxmlformats.org/officeDocument/2006/relationships/image" Target="../media/image11.tiff"/><Relationship Id="rId10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join.avc.uen.net/invited.sf?secret=DqGQU2CSOadX5_hq5elJGA&amp;id=001081239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The Utah Education Network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4400" b="1" dirty="0" smtClean="0"/>
              <a:t>Classroom Technology:</a:t>
            </a:r>
            <a:br>
              <a:rPr lang="en-US" sz="4400" b="1" dirty="0" smtClean="0"/>
            </a:br>
            <a:r>
              <a:rPr lang="en-US" sz="4400" b="1" dirty="0" smtClean="0"/>
              <a:t>What IT Needs to Know </a:t>
            </a:r>
            <a:br>
              <a:rPr lang="en-US" sz="4400" b="1" dirty="0" smtClean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92187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094" y="2909835"/>
            <a:ext cx="2652252" cy="1523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Tools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2804"/>
          <a:stretch/>
        </p:blipFill>
        <p:spPr>
          <a:xfrm>
            <a:off x="4089400" y="1258047"/>
            <a:ext cx="4368800" cy="1431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71600"/>
            <a:ext cx="3098800" cy="2628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822" y="3010250"/>
            <a:ext cx="3524817" cy="1980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4625164"/>
            <a:ext cx="3098800" cy="1735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055" y="5035690"/>
            <a:ext cx="2708291" cy="157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143" y="6502400"/>
            <a:ext cx="420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92D050"/>
                </a:solidFill>
              </a:rPr>
              <a:t>*</a:t>
            </a:r>
            <a:endParaRPr lang="en-US" sz="1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5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 and Support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3603171"/>
          </a:xfrm>
        </p:spPr>
        <p:txBody>
          <a:bodyPr/>
          <a:lstStyle/>
          <a:p>
            <a:r>
              <a:rPr lang="en-US" dirty="0" smtClean="0"/>
              <a:t>Network Compatibility</a:t>
            </a:r>
          </a:p>
          <a:p>
            <a:r>
              <a:rPr lang="en-US" dirty="0" smtClean="0"/>
              <a:t>Devices On </a:t>
            </a:r>
            <a:r>
              <a:rPr lang="en-US" dirty="0"/>
              <a:t>S</a:t>
            </a:r>
            <a:r>
              <a:rPr lang="en-US" dirty="0" smtClean="0"/>
              <a:t>ame </a:t>
            </a:r>
            <a:r>
              <a:rPr lang="en-US" dirty="0"/>
              <a:t>N</a:t>
            </a:r>
            <a:r>
              <a:rPr lang="en-US" dirty="0" smtClean="0"/>
              <a:t>etwork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Student Network or Teacher Network</a:t>
            </a:r>
          </a:p>
          <a:p>
            <a:r>
              <a:rPr lang="en-US" dirty="0" smtClean="0"/>
              <a:t>Device Compatibility</a:t>
            </a:r>
          </a:p>
          <a:p>
            <a:r>
              <a:rPr lang="en-US" dirty="0" smtClean="0"/>
              <a:t>Network Interference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571" y="6219371"/>
            <a:ext cx="377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92D050"/>
                </a:solidFill>
              </a:rPr>
              <a:t>*</a:t>
            </a:r>
            <a:endParaRPr lang="en-US" sz="1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93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Capture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8626924"/>
              </p:ext>
            </p:extLst>
          </p:nvPr>
        </p:nvGraphicFramePr>
        <p:xfrm>
          <a:off x="228600" y="1371600"/>
          <a:ext cx="8686800" cy="5290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64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54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85" y="1472880"/>
            <a:ext cx="3251200" cy="1371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18827"/>
          <a:stretch/>
        </p:blipFill>
        <p:spPr>
          <a:xfrm>
            <a:off x="384144" y="3030964"/>
            <a:ext cx="1790637" cy="739114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98297" y="5776567"/>
            <a:ext cx="1061852" cy="8005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1484" y="4695384"/>
            <a:ext cx="1907708" cy="19077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803" y="4267917"/>
            <a:ext cx="1314888" cy="12745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379" y="4317692"/>
            <a:ext cx="2590545" cy="755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5653" y="5282471"/>
            <a:ext cx="1186715" cy="11867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7139" y="3114188"/>
            <a:ext cx="1606261" cy="655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94" y="1472880"/>
            <a:ext cx="1527048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560" y="2239412"/>
            <a:ext cx="2161746" cy="21617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68" y="1470725"/>
            <a:ext cx="1105175" cy="11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31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Lecture Capture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Hardware Needs</a:t>
            </a:r>
          </a:p>
          <a:p>
            <a:pPr lvl="1">
              <a:buFont typeface="Wingdings" charset="2"/>
              <a:buChar char="v"/>
            </a:pPr>
            <a:r>
              <a:rPr lang="en-US" dirty="0"/>
              <a:t>Camera</a:t>
            </a:r>
          </a:p>
          <a:p>
            <a:pPr lvl="1">
              <a:buFont typeface="Wingdings" charset="2"/>
              <a:buChar char="v"/>
            </a:pPr>
            <a:r>
              <a:rPr lang="en-US" dirty="0"/>
              <a:t>Microphone</a:t>
            </a:r>
          </a:p>
          <a:p>
            <a:r>
              <a:rPr lang="en-US" dirty="0"/>
              <a:t>Hardware Specifications</a:t>
            </a:r>
          </a:p>
          <a:p>
            <a:r>
              <a:rPr lang="en-US" dirty="0"/>
              <a:t>Software Installation and </a:t>
            </a:r>
            <a:r>
              <a:rPr lang="en-US" dirty="0" smtClean="0"/>
              <a:t>Maintenance</a:t>
            </a:r>
          </a:p>
          <a:p>
            <a:r>
              <a:rPr lang="en-US" dirty="0" smtClean="0"/>
              <a:t>Storage and Archiving</a:t>
            </a:r>
          </a:p>
          <a:p>
            <a:r>
              <a:rPr lang="en-US" dirty="0" smtClean="0"/>
              <a:t>Playback</a:t>
            </a:r>
          </a:p>
          <a:p>
            <a:r>
              <a:rPr lang="en-US" dirty="0" smtClean="0"/>
              <a:t>Secure Access</a:t>
            </a:r>
          </a:p>
          <a:p>
            <a:r>
              <a:rPr lang="en-US" dirty="0" smtClean="0"/>
              <a:t>LMS Integration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363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Boardshare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4695" y="1912470"/>
            <a:ext cx="6157409" cy="352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58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</a:t>
            </a:r>
            <a:r>
              <a:rPr lang="en-US" dirty="0" err="1" smtClean="0"/>
              <a:t>Boardshare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Setup Issues</a:t>
            </a:r>
          </a:p>
          <a:p>
            <a:r>
              <a:rPr lang="en-US" dirty="0" smtClean="0"/>
              <a:t>Software Installation</a:t>
            </a:r>
          </a:p>
          <a:p>
            <a:r>
              <a:rPr lang="en-US" dirty="0" smtClean="0"/>
              <a:t>Training and Ongoing </a:t>
            </a:r>
            <a:r>
              <a:rPr lang="en-US" dirty="0"/>
              <a:t>S</a:t>
            </a:r>
            <a:r>
              <a:rPr lang="en-US" dirty="0" smtClean="0"/>
              <a:t>upport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14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Virtual and Augmented Reality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a lot of support issues</a:t>
            </a:r>
            <a:r>
              <a:rPr lang="mr-IN" dirty="0" smtClean="0"/>
              <a:t>…</a:t>
            </a:r>
            <a:r>
              <a:rPr lang="en-US" dirty="0" smtClean="0"/>
              <a:t>but fun!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516" y="2186267"/>
            <a:ext cx="5849471" cy="3892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943" y="5979886"/>
            <a:ext cx="290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92D050"/>
                </a:solidFill>
              </a:rPr>
              <a:t>*</a:t>
            </a:r>
            <a:endParaRPr lang="en-US" sz="1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47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err="1" smtClean="0"/>
              <a:t>Charice</a:t>
            </a:r>
            <a:r>
              <a:rPr lang="en-US" sz="2400" dirty="0" smtClean="0"/>
              <a:t> Carroll</a:t>
            </a:r>
            <a:br>
              <a:rPr lang="en-US" sz="2400" dirty="0" smtClean="0"/>
            </a:br>
            <a:r>
              <a:rPr lang="en-US" sz="2400" dirty="0" err="1" smtClean="0"/>
              <a:t>charice@uen.org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435-979-7121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Kimberly Davis</a:t>
            </a:r>
          </a:p>
          <a:p>
            <a:pPr marL="0" indent="0">
              <a:buNone/>
            </a:pPr>
            <a:r>
              <a:rPr lang="en-US" sz="2400" dirty="0" err="1" smtClean="0"/>
              <a:t>kdavis@uen.org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435-512-0951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 smtClean="0"/>
              <a:t>Logix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hlinkClick r:id="rId2"/>
              </a:rPr>
              <a:t>logistics@uen.org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1-800-863-3496, opt. 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5693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Utah Education Network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28600" y="1367648"/>
            <a:ext cx="4314336" cy="19812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Thank you for attending.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84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The Utah Education Network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28600" y="3276599"/>
            <a:ext cx="5674358" cy="2861207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 smtClean="0"/>
              <a:t>Charice</a:t>
            </a:r>
            <a:r>
              <a:rPr lang="en-US" sz="2400" dirty="0" smtClean="0"/>
              <a:t> Carroll</a:t>
            </a:r>
            <a:endParaRPr lang="en-US" sz="2400" dirty="0"/>
          </a:p>
          <a:p>
            <a:pPr algn="ctr"/>
            <a:r>
              <a:rPr lang="en-US" dirty="0" smtClean="0"/>
              <a:t>Distance Learning Specialist, UEN Technical Services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2400" dirty="0" smtClean="0"/>
              <a:t>Kimberly Davis,</a:t>
            </a:r>
            <a:endParaRPr lang="en-US" sz="2400" dirty="0"/>
          </a:p>
          <a:p>
            <a:pPr algn="ctr"/>
            <a:r>
              <a:rPr lang="en-US" dirty="0" smtClean="0"/>
              <a:t>Distance Learning Specialist, UEN Technical Services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25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Interactive Video Conferencing (IVC)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843" y="1397000"/>
            <a:ext cx="3366061" cy="1667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494" y="3038081"/>
            <a:ext cx="1885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Groups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43336" y="3309500"/>
            <a:ext cx="162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Classrooms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" t="15630" b="21505"/>
          <a:stretch/>
        </p:blipFill>
        <p:spPr>
          <a:xfrm>
            <a:off x="4164293" y="1655970"/>
            <a:ext cx="4880560" cy="24877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63597" y="5459303"/>
            <a:ext cx="375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Origination/Teaching Rooms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28" y="4228843"/>
            <a:ext cx="4374969" cy="2460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494" y="6400800"/>
            <a:ext cx="1403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92D050"/>
                </a:solidFill>
              </a:rPr>
              <a:t>*</a:t>
            </a:r>
            <a:endParaRPr lang="en-US" sz="1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7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IVC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Hardware Needs</a:t>
            </a:r>
          </a:p>
          <a:p>
            <a:pPr lvl="1">
              <a:buFont typeface="Wingdings" charset="2"/>
              <a:buChar char="v"/>
            </a:pPr>
            <a:r>
              <a:rPr lang="en-US" dirty="0" smtClean="0"/>
              <a:t>Equipment procurement and install</a:t>
            </a:r>
            <a:endParaRPr lang="en-US" dirty="0"/>
          </a:p>
          <a:p>
            <a:r>
              <a:rPr lang="en-US" sz="3600" dirty="0" smtClean="0"/>
              <a:t>Network</a:t>
            </a:r>
          </a:p>
          <a:p>
            <a:r>
              <a:rPr lang="en-US" sz="3600" dirty="0" smtClean="0"/>
              <a:t>Ongoing classroom facilitation</a:t>
            </a:r>
          </a:p>
          <a:p>
            <a:r>
              <a:rPr lang="en-US" sz="3600" dirty="0" smtClean="0"/>
              <a:t>Instructor training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439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855" y="2895756"/>
            <a:ext cx="2926545" cy="292654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8600" y="213021"/>
            <a:ext cx="8229600" cy="762000"/>
          </a:xfrm>
        </p:spPr>
        <p:txBody>
          <a:bodyPr/>
          <a:lstStyle/>
          <a:p>
            <a:r>
              <a:rPr lang="en-US" sz="3600" smtClean="0"/>
              <a:t>Desktop Conferencing Tools</a:t>
            </a:r>
            <a:br>
              <a:rPr lang="en-US" sz="3600" smtClean="0"/>
            </a:b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1411941"/>
            <a:ext cx="8686800" cy="4956662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Arial" charset="0"/>
              <a:ea typeface="Osaka" charset="0"/>
            </a:endParaRPr>
          </a:p>
          <a:p>
            <a:endParaRPr lang="en-US" sz="2400" dirty="0">
              <a:latin typeface="Arial" charset="0"/>
              <a:ea typeface="Osak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841" y="1704582"/>
            <a:ext cx="3616138" cy="10544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77887" y="5822301"/>
            <a:ext cx="2176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Request Service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742" y="1340441"/>
            <a:ext cx="3611880" cy="1365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5101" y="3467629"/>
            <a:ext cx="2847041" cy="2086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742" y="2984500"/>
            <a:ext cx="2032000" cy="203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6866" y="5405433"/>
            <a:ext cx="3048000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9493" y="3193357"/>
            <a:ext cx="1416417" cy="14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9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Acano</a:t>
            </a:r>
            <a:r>
              <a:rPr lang="en-US" dirty="0" smtClean="0"/>
              <a:t> Client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228600" y="1524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Osak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Osaka" pitchFamily="1" charset="-128"/>
                <a:cs typeface="Osak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Osaka" pitchFamily="1" charset="-128"/>
                <a:cs typeface="Osak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Osaka" pitchFamily="1" charset="-128"/>
                <a:cs typeface="Osak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Osaka" pitchFamily="1" charset="-128"/>
                <a:cs typeface="Osak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Osaka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Osaka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Osaka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Osaka" pitchFamily="1" charset="-128"/>
              </a:defRPr>
            </a:lvl9pPr>
          </a:lstStyle>
          <a:p>
            <a:r>
              <a:rPr lang="en-US" kern="0" smtClean="0"/>
              <a:t>Acano </a:t>
            </a:r>
            <a:endParaRPr lang="en-US" kern="0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67200" cy="5257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Installed Client</a:t>
            </a:r>
          </a:p>
          <a:p>
            <a:pPr marL="0" indent="0" algn="ctr">
              <a:buNone/>
            </a:pPr>
            <a:r>
              <a:rPr lang="en-US" sz="1600" dirty="0" smtClean="0"/>
              <a:t>Cross-platform plus iOS and Android devices</a:t>
            </a:r>
          </a:p>
          <a:p>
            <a:pPr lvl="1"/>
            <a:r>
              <a:rPr lang="en-US" sz="1400" dirty="0" smtClean="0"/>
              <a:t>Build spaces for collaboration</a:t>
            </a:r>
          </a:p>
          <a:p>
            <a:pPr lvl="1"/>
            <a:r>
              <a:rPr lang="en-US" sz="1400" dirty="0" smtClean="0"/>
              <a:t>Person to person communication</a:t>
            </a:r>
          </a:p>
          <a:p>
            <a:pPr lvl="1"/>
            <a:endParaRPr lang="en-US" sz="1000" dirty="0"/>
          </a:p>
          <a:p>
            <a:pPr marL="635000" lvl="1" indent="0">
              <a:buNone/>
            </a:pPr>
            <a:endParaRPr lang="en-US" sz="1000" dirty="0" smtClean="0"/>
          </a:p>
          <a:p>
            <a:pPr marL="635000" lvl="1" indent="0">
              <a:buNone/>
            </a:pPr>
            <a:endParaRPr lang="en-US" sz="1000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267200" cy="5257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   Web Interface</a:t>
            </a:r>
          </a:p>
          <a:p>
            <a:pPr marL="635000" lvl="1" indent="0" algn="ctr">
              <a:buNone/>
            </a:pPr>
            <a:r>
              <a:rPr lang="en-US" sz="1600" dirty="0" smtClean="0"/>
              <a:t>Users are sent a link to directly access the space: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400" u="sng" dirty="0" smtClean="0">
                <a:hlinkClick r:id="rId2"/>
              </a:rPr>
              <a:t>https</a:t>
            </a:r>
            <a:r>
              <a:rPr lang="en-US" sz="1400" u="sng" dirty="0">
                <a:hlinkClick r:id="rId2"/>
              </a:rPr>
              <a:t>://</a:t>
            </a:r>
            <a:r>
              <a:rPr lang="en-US" sz="1400" u="sng" dirty="0" smtClean="0">
                <a:hlinkClick r:id="rId2"/>
              </a:rPr>
              <a:t>join.avc.uen.net/invited.sf?secret=DqGQU2CSOadX5_hq5elJGA&amp;id=001081239</a:t>
            </a:r>
            <a:endParaRPr lang="en-US" sz="1400" u="sng" dirty="0" smtClean="0"/>
          </a:p>
          <a:p>
            <a:pPr lvl="1"/>
            <a:endParaRPr lang="en-US" sz="1600" u="sng" dirty="0"/>
          </a:p>
          <a:p>
            <a:pPr lvl="1"/>
            <a:endParaRPr lang="en-US" sz="1600" u="sng" dirty="0" smtClean="0"/>
          </a:p>
          <a:p>
            <a:pPr lvl="1"/>
            <a:endParaRPr lang="en-US" sz="1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073" y="3393133"/>
            <a:ext cx="2516127" cy="29942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2" y="3224101"/>
            <a:ext cx="4404629" cy="30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08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WebEx</a:t>
            </a:r>
            <a:endParaRPr lang="en-US" dirty="0"/>
          </a:p>
        </p:txBody>
      </p:sp>
      <p:pic>
        <p:nvPicPr>
          <p:cNvPr id="5" name="Content Placeholder 4" descr="Screen Shot 2016-06-06 at 2.55.07 PM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r="1919"/>
          <a:stretch>
            <a:fillRect/>
          </a:stretch>
        </p:blipFill>
        <p:spPr>
          <a:xfrm>
            <a:off x="1209555" y="1305451"/>
            <a:ext cx="6216845" cy="3762827"/>
          </a:xfr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1845202" y="4749150"/>
            <a:ext cx="5403857" cy="1852348"/>
          </a:xfrm>
          <a:prstGeom prst="rect">
            <a:avLst/>
          </a:prstGeom>
        </p:spPr>
        <p:txBody>
          <a:bodyPr/>
          <a:lstStyle>
            <a:lvl1pPr marL="520700" indent="-520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Zapf Dingbats" charset="0"/>
              <a:buChar char=""/>
              <a:tabLst>
                <a:tab pos="1092200" algn="l"/>
              </a:tabLst>
              <a:defRPr sz="3200">
                <a:solidFill>
                  <a:schemeClr val="tx1"/>
                </a:solidFill>
                <a:latin typeface="+mn-lt"/>
                <a:ea typeface="+mn-ea"/>
                <a:cs typeface="Osaka" charset="0"/>
              </a:defRPr>
            </a:lvl1pPr>
            <a:lvl2pPr marL="1028700" indent="-393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Zapf Dingbats" charset="0"/>
              <a:buChar char=""/>
              <a:tabLst>
                <a:tab pos="1092200" algn="l"/>
              </a:tabLst>
              <a:defRPr sz="2800">
                <a:solidFill>
                  <a:schemeClr val="tx1"/>
                </a:solidFill>
                <a:latin typeface="+mn-lt"/>
                <a:ea typeface="+mn-ea"/>
                <a:cs typeface="Osaka" charset="0"/>
              </a:defRPr>
            </a:lvl2pPr>
            <a:lvl3pPr marL="1485900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Zapf Dingbats" charset="0"/>
              <a:buChar char=""/>
              <a:tabLst>
                <a:tab pos="1092200" algn="l"/>
              </a:tabLst>
              <a:defRPr sz="2400">
                <a:solidFill>
                  <a:schemeClr val="tx1"/>
                </a:solidFill>
                <a:latin typeface="+mn-lt"/>
                <a:ea typeface="+mn-ea"/>
                <a:cs typeface="Osaka" charset="0"/>
              </a:defRPr>
            </a:lvl3pPr>
            <a:lvl4pPr marL="1943100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Zapf Dingbats" charset="0"/>
              <a:buChar char=""/>
              <a:tabLst>
                <a:tab pos="10922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Osaka" charset="0"/>
              </a:defRPr>
            </a:lvl4pPr>
            <a:lvl5pPr marL="2286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Zapf Dingbats" charset="0"/>
              <a:buChar char=""/>
              <a:tabLst>
                <a:tab pos="10922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Osaka" charset="0"/>
              </a:defRPr>
            </a:lvl5pPr>
            <a:lvl6pPr marL="2743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Zapf Dingbats" pitchFamily="1" charset="2"/>
              <a:buChar char=""/>
              <a:tabLst>
                <a:tab pos="10922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200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Zapf Dingbats" pitchFamily="1" charset="2"/>
              <a:buChar char=""/>
              <a:tabLst>
                <a:tab pos="10922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657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Zapf Dingbats" pitchFamily="1" charset="2"/>
              <a:buChar char=""/>
              <a:tabLst>
                <a:tab pos="10922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114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Zapf Dingbats" pitchFamily="1" charset="2"/>
              <a:buChar char=""/>
              <a:tabLst>
                <a:tab pos="10922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400" dirty="0" smtClean="0"/>
              <a:t>Highly interactive meetings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Personal Meeting Room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IVC Integration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Small to medium groups (up to 100)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3262" y="6168980"/>
            <a:ext cx="328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92D05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82703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Center</a:t>
            </a:r>
            <a:endParaRPr lang="en-US" dirty="0"/>
          </a:p>
        </p:txBody>
      </p:sp>
      <p:pic>
        <p:nvPicPr>
          <p:cNvPr id="4" name="Content Placeholder 3" descr="Screen Shot 2016-06-06 at 4.14.19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19" r="15356" b="13908"/>
          <a:stretch/>
        </p:blipFill>
        <p:spPr>
          <a:xfrm>
            <a:off x="1233944" y="914400"/>
            <a:ext cx="6689753" cy="3854504"/>
          </a:xfr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2718262" y="4768903"/>
            <a:ext cx="3247659" cy="1660781"/>
          </a:xfrm>
          <a:prstGeom prst="rect">
            <a:avLst/>
          </a:prstGeom>
        </p:spPr>
        <p:txBody>
          <a:bodyPr/>
          <a:lstStyle>
            <a:lvl1pPr marL="520700" indent="-520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Zapf Dingbats" charset="0"/>
              <a:buChar char=""/>
              <a:tabLst>
                <a:tab pos="1092200" algn="l"/>
              </a:tabLst>
              <a:defRPr sz="3200">
                <a:solidFill>
                  <a:schemeClr val="tx1"/>
                </a:solidFill>
                <a:latin typeface="+mn-lt"/>
                <a:ea typeface="+mn-ea"/>
                <a:cs typeface="Osaka" charset="0"/>
              </a:defRPr>
            </a:lvl1pPr>
            <a:lvl2pPr marL="1028700" indent="-393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Zapf Dingbats" charset="0"/>
              <a:buChar char=""/>
              <a:tabLst>
                <a:tab pos="1092200" algn="l"/>
              </a:tabLst>
              <a:defRPr sz="2800">
                <a:solidFill>
                  <a:schemeClr val="tx1"/>
                </a:solidFill>
                <a:latin typeface="+mn-lt"/>
                <a:ea typeface="+mn-ea"/>
                <a:cs typeface="Osaka" charset="0"/>
              </a:defRPr>
            </a:lvl2pPr>
            <a:lvl3pPr marL="1485900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Zapf Dingbats" charset="0"/>
              <a:buChar char=""/>
              <a:tabLst>
                <a:tab pos="1092200" algn="l"/>
              </a:tabLst>
              <a:defRPr sz="2400">
                <a:solidFill>
                  <a:schemeClr val="tx1"/>
                </a:solidFill>
                <a:latin typeface="+mn-lt"/>
                <a:ea typeface="+mn-ea"/>
                <a:cs typeface="Osaka" charset="0"/>
              </a:defRPr>
            </a:lvl3pPr>
            <a:lvl4pPr marL="1943100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Zapf Dingbats" charset="0"/>
              <a:buChar char=""/>
              <a:tabLst>
                <a:tab pos="10922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Osaka" charset="0"/>
              </a:defRPr>
            </a:lvl4pPr>
            <a:lvl5pPr marL="2286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Zapf Dingbats" charset="0"/>
              <a:buChar char=""/>
              <a:tabLst>
                <a:tab pos="10922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Osaka" charset="0"/>
              </a:defRPr>
            </a:lvl5pPr>
            <a:lvl6pPr marL="2743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Zapf Dingbats" pitchFamily="1" charset="2"/>
              <a:buChar char=""/>
              <a:tabLst>
                <a:tab pos="10922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200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Zapf Dingbats" pitchFamily="1" charset="2"/>
              <a:buChar char=""/>
              <a:tabLst>
                <a:tab pos="10922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657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Zapf Dingbats" pitchFamily="1" charset="2"/>
              <a:buChar char=""/>
              <a:tabLst>
                <a:tab pos="10922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114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Zapf Dingbats" pitchFamily="1" charset="2"/>
              <a:buChar char=""/>
              <a:tabLst>
                <a:tab pos="1092200" algn="l"/>
              </a:tabLs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400" dirty="0" smtClean="0"/>
              <a:t>Easy remote control of computers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Chat script creation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Cross platform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24543" y="642968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92D050"/>
                </a:solidFill>
              </a:rPr>
              <a:t>*</a:t>
            </a:r>
            <a:endParaRPr lang="en-US" sz="1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692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Support for Desktop Conferencing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Hardware Needs</a:t>
            </a:r>
          </a:p>
          <a:p>
            <a:pPr lvl="1">
              <a:buFont typeface="Wingdings" charset="2"/>
              <a:buChar char="v"/>
            </a:pPr>
            <a:r>
              <a:rPr lang="en-US" dirty="0"/>
              <a:t>Camera</a:t>
            </a:r>
          </a:p>
          <a:p>
            <a:pPr lvl="1">
              <a:buFont typeface="Wingdings" charset="2"/>
              <a:buChar char="v"/>
            </a:pPr>
            <a:r>
              <a:rPr lang="en-US" dirty="0"/>
              <a:t>Microphone</a:t>
            </a:r>
          </a:p>
          <a:p>
            <a:r>
              <a:rPr lang="en-US" sz="3600" dirty="0" smtClean="0"/>
              <a:t>Software Installation (if applicable)</a:t>
            </a:r>
          </a:p>
          <a:p>
            <a:r>
              <a:rPr lang="en-US" sz="3600" dirty="0" smtClean="0"/>
              <a:t>Network</a:t>
            </a:r>
          </a:p>
          <a:p>
            <a:r>
              <a:rPr lang="en-US" sz="3600" dirty="0" smtClean="0"/>
              <a:t>Student Privacy</a:t>
            </a:r>
            <a:endParaRPr lang="en-US" sz="3600" dirty="0"/>
          </a:p>
          <a:p>
            <a:r>
              <a:rPr lang="en-US" sz="3600" dirty="0" smtClean="0"/>
              <a:t>Firewall</a:t>
            </a:r>
            <a:endParaRPr lang="en-US" sz="3600" dirty="0"/>
          </a:p>
          <a:p>
            <a:r>
              <a:rPr lang="en-US" sz="3600" dirty="0" smtClean="0"/>
              <a:t>Security</a:t>
            </a:r>
            <a:endParaRPr lang="en-US" sz="3600" dirty="0"/>
          </a:p>
          <a:p>
            <a:pPr>
              <a:buFont typeface="Wingdings" charset="2"/>
              <a:buChar char="Ø"/>
            </a:pPr>
            <a:endParaRPr lang="en-US" sz="40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5532" y="6342845"/>
            <a:ext cx="495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92D050"/>
                </a:solidFill>
              </a:rPr>
              <a:t>*</a:t>
            </a:r>
            <a:endParaRPr lang="en-US" sz="1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67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EN">
  <a:themeElements>
    <a:clrScheme name="uen_g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en_gree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  <a:ea typeface="Osaka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  <a:ea typeface="Osaka" pitchFamily="1" charset="-128"/>
          </a:defRPr>
        </a:defPPr>
      </a:lstStyle>
    </a:lnDef>
  </a:objectDefaults>
  <a:extraClrSchemeLst>
    <a:extraClrScheme>
      <a:clrScheme name="uen_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en_gre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en_gre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en_gre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en_gre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en_gre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en_gre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en_gre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en_gre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en_gre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en_gre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en_gre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6177</TotalTime>
  <Words>229</Words>
  <Application>Microsoft Macintosh PowerPoint</Application>
  <PresentationFormat>On-screen Show (4:3)</PresentationFormat>
  <Paragraphs>95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Osaka</vt:lpstr>
      <vt:lpstr>Times</vt:lpstr>
      <vt:lpstr>Wingdings</vt:lpstr>
      <vt:lpstr>Zapf Dingbats</vt:lpstr>
      <vt:lpstr>Arial</vt:lpstr>
      <vt:lpstr>UEN</vt:lpstr>
      <vt:lpstr>The Utah Education Network    Classroom Technology: What IT Needs to Know   </vt:lpstr>
      <vt:lpstr>The Utah Education Network </vt:lpstr>
      <vt:lpstr>Interactive Video Conferencing (IVC) </vt:lpstr>
      <vt:lpstr>IVC Support</vt:lpstr>
      <vt:lpstr>Desktop Conferencing Tools </vt:lpstr>
      <vt:lpstr>Acano Client</vt:lpstr>
      <vt:lpstr>WebEx</vt:lpstr>
      <vt:lpstr>Support Center</vt:lpstr>
      <vt:lpstr>Support for Desktop Conferencing </vt:lpstr>
      <vt:lpstr>Collaboration Tools</vt:lpstr>
      <vt:lpstr>Setup and Support </vt:lpstr>
      <vt:lpstr>Lecture Capture</vt:lpstr>
      <vt:lpstr>Supporting Lecture Capture</vt:lpstr>
      <vt:lpstr>Boardshare</vt:lpstr>
      <vt:lpstr>Supporting Boardshare </vt:lpstr>
      <vt:lpstr>Virtual and Augmented Reality </vt:lpstr>
      <vt:lpstr>Contact Us</vt:lpstr>
      <vt:lpstr>The Utah Education Network </vt:lpstr>
    </vt:vector>
  </TitlesOfParts>
  <Company>University of Utah, UEN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UEN IVC TECHNICAL SERVICES SUPPORT CENTER</dc:title>
  <dc:creator>James Hodges</dc:creator>
  <cp:lastModifiedBy>kdavis@uen.org</cp:lastModifiedBy>
  <cp:revision>206</cp:revision>
  <dcterms:created xsi:type="dcterms:W3CDTF">2012-04-25T00:25:06Z</dcterms:created>
  <dcterms:modified xsi:type="dcterms:W3CDTF">2017-06-19T20:38:27Z</dcterms:modified>
</cp:coreProperties>
</file>