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8" r:id="rId2"/>
  </p:sldMasterIdLst>
  <p:notesMasterIdLst>
    <p:notesMasterId r:id="rId60"/>
  </p:notesMasterIdLst>
  <p:handoutMasterIdLst>
    <p:handoutMasterId r:id="rId61"/>
  </p:handoutMasterIdLst>
  <p:sldIdLst>
    <p:sldId id="265" r:id="rId3"/>
    <p:sldId id="312" r:id="rId4"/>
    <p:sldId id="313" r:id="rId5"/>
    <p:sldId id="314" r:id="rId6"/>
    <p:sldId id="315" r:id="rId7"/>
    <p:sldId id="316" r:id="rId8"/>
    <p:sldId id="317" r:id="rId9"/>
    <p:sldId id="318" r:id="rId10"/>
    <p:sldId id="319" r:id="rId11"/>
    <p:sldId id="320" r:id="rId12"/>
    <p:sldId id="321" r:id="rId13"/>
    <p:sldId id="322" r:id="rId14"/>
    <p:sldId id="323" r:id="rId15"/>
    <p:sldId id="304" r:id="rId16"/>
    <p:sldId id="300" r:id="rId17"/>
    <p:sldId id="301" r:id="rId18"/>
    <p:sldId id="272" r:id="rId19"/>
    <p:sldId id="266" r:id="rId20"/>
    <p:sldId id="267" r:id="rId21"/>
    <p:sldId id="268" r:id="rId22"/>
    <p:sldId id="305" r:id="rId23"/>
    <p:sldId id="269" r:id="rId24"/>
    <p:sldId id="270" r:id="rId25"/>
    <p:sldId id="271" r:id="rId26"/>
    <p:sldId id="273" r:id="rId27"/>
    <p:sldId id="274" r:id="rId28"/>
    <p:sldId id="275" r:id="rId29"/>
    <p:sldId id="276" r:id="rId30"/>
    <p:sldId id="311" r:id="rId31"/>
    <p:sldId id="277" r:id="rId32"/>
    <p:sldId id="279" r:id="rId33"/>
    <p:sldId id="280" r:id="rId34"/>
    <p:sldId id="302" r:id="rId35"/>
    <p:sldId id="281" r:id="rId36"/>
    <p:sldId id="307" r:id="rId37"/>
    <p:sldId id="282" r:id="rId38"/>
    <p:sldId id="283" r:id="rId39"/>
    <p:sldId id="308" r:id="rId40"/>
    <p:sldId id="309" r:id="rId41"/>
    <p:sldId id="290" r:id="rId42"/>
    <p:sldId id="306" r:id="rId43"/>
    <p:sldId id="284" r:id="rId44"/>
    <p:sldId id="285" r:id="rId45"/>
    <p:sldId id="286" r:id="rId46"/>
    <p:sldId id="295" r:id="rId47"/>
    <p:sldId id="310" r:id="rId48"/>
    <p:sldId id="287" r:id="rId49"/>
    <p:sldId id="291" r:id="rId50"/>
    <p:sldId id="292" r:id="rId51"/>
    <p:sldId id="303" r:id="rId52"/>
    <p:sldId id="293" r:id="rId53"/>
    <p:sldId id="294" r:id="rId54"/>
    <p:sldId id="296" r:id="rId55"/>
    <p:sldId id="297" r:id="rId56"/>
    <p:sldId id="298" r:id="rId57"/>
    <p:sldId id="299" r:id="rId58"/>
    <p:sldId id="278" r:id="rId5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6366" autoAdjust="0"/>
  </p:normalViewPr>
  <p:slideViewPr>
    <p:cSldViewPr>
      <p:cViewPr varScale="1">
        <p:scale>
          <a:sx n="104" d="100"/>
          <a:sy n="104" d="100"/>
        </p:scale>
        <p:origin x="120" y="240"/>
      </p:cViewPr>
      <p:guideLst>
        <p:guide orient="horz" pos="2160"/>
        <p:guide orient="horz" pos="304"/>
        <p:guide orient="horz" pos="4144"/>
        <p:guide orient="horz" pos="3952"/>
        <p:guide orient="horz" pos="1136"/>
        <p:guide pos="3839"/>
        <p:guide pos="191"/>
        <p:guide pos="7486"/>
        <p:guide pos="576"/>
        <p:guide pos="7102"/>
      </p:guideLst>
    </p:cSldViewPr>
  </p:slideViewPr>
  <p:outlineViewPr>
    <p:cViewPr>
      <p:scale>
        <a:sx n="33" d="100"/>
        <a:sy n="33" d="100"/>
      </p:scale>
      <p:origin x="0" y="-23154"/>
    </p:cViewPr>
  </p:outlineViewPr>
  <p:notesTextViewPr>
    <p:cViewPr>
      <p:scale>
        <a:sx n="1" d="1"/>
        <a:sy n="1" d="1"/>
      </p:scale>
      <p:origin x="0" y="0"/>
    </p:cViewPr>
  </p:notesTextViewPr>
  <p:sorterViewPr>
    <p:cViewPr varScale="1">
      <p:scale>
        <a:sx n="100" d="100"/>
        <a:sy n="100" d="100"/>
      </p:scale>
      <p:origin x="0" y="-7554"/>
    </p:cViewPr>
  </p:sorter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7F9DF-0F59-4A60-9382-9D9DFAFB79F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CE2F6D44-E006-4F4C-B793-3F623C58644D}">
      <dgm:prSet/>
      <dgm:spPr/>
      <dgm:t>
        <a:bodyPr/>
        <a:lstStyle/>
        <a:p>
          <a:r>
            <a:rPr lang="en-US"/>
            <a:t>"We've been dependent on the internet for so very long," </a:t>
          </a:r>
        </a:p>
      </dgm:t>
    </dgm:pt>
    <dgm:pt modelId="{9AA7F035-1044-465D-AE2F-B6F1E92D6A1C}" type="parTrans" cxnId="{43FEF9BE-BFD1-4E9E-81CF-71297499D543}">
      <dgm:prSet/>
      <dgm:spPr/>
      <dgm:t>
        <a:bodyPr/>
        <a:lstStyle/>
        <a:p>
          <a:endParaRPr lang="en-US"/>
        </a:p>
      </dgm:t>
    </dgm:pt>
    <dgm:pt modelId="{F9E0A71F-00FD-45C1-A526-EB0BAAED5270}" type="sibTrans" cxnId="{43FEF9BE-BFD1-4E9E-81CF-71297499D543}">
      <dgm:prSet phldrT="01" phldr="0"/>
      <dgm:spPr/>
      <dgm:t>
        <a:bodyPr/>
        <a:lstStyle/>
        <a:p>
          <a:r>
            <a:rPr lang="en-US"/>
            <a:t>01</a:t>
          </a:r>
        </a:p>
      </dgm:t>
    </dgm:pt>
    <dgm:pt modelId="{5A337925-2934-4365-8F52-BAC95B0B2398}">
      <dgm:prSet/>
      <dgm:spPr/>
      <dgm:t>
        <a:bodyPr/>
        <a:lstStyle/>
        <a:p>
          <a:r>
            <a:rPr lang="en-US"/>
            <a:t>"We've gotten to the point where we view it as any other utility. </a:t>
          </a:r>
        </a:p>
      </dgm:t>
    </dgm:pt>
    <dgm:pt modelId="{4FF4D29F-B9A3-42EF-A202-765CA2C419DB}" type="parTrans" cxnId="{9520F1ED-767E-4977-A4D8-103E0B3D71F3}">
      <dgm:prSet/>
      <dgm:spPr/>
      <dgm:t>
        <a:bodyPr/>
        <a:lstStyle/>
        <a:p>
          <a:endParaRPr lang="en-US"/>
        </a:p>
      </dgm:t>
    </dgm:pt>
    <dgm:pt modelId="{47DA3FF7-5ACE-4360-84F7-0A911A4FD3EB}" type="sibTrans" cxnId="{9520F1ED-767E-4977-A4D8-103E0B3D71F3}">
      <dgm:prSet phldrT="02" phldr="0"/>
      <dgm:spPr/>
      <dgm:t>
        <a:bodyPr/>
        <a:lstStyle/>
        <a:p>
          <a:r>
            <a:rPr lang="en-US"/>
            <a:t>02</a:t>
          </a:r>
        </a:p>
      </dgm:t>
    </dgm:pt>
    <dgm:pt modelId="{E19CE4F6-95C2-4AE3-982E-0E605C8FC21D}">
      <dgm:prSet/>
      <dgm:spPr/>
      <dgm:t>
        <a:bodyPr/>
        <a:lstStyle/>
        <a:p>
          <a:r>
            <a:rPr lang="en-US"/>
            <a:t>If you suddenly cut of the electricity, it's a major issue. </a:t>
          </a:r>
        </a:p>
      </dgm:t>
    </dgm:pt>
    <dgm:pt modelId="{7E9A68D7-497F-446B-9E11-EB25D1B8E43F}" type="parTrans" cxnId="{4F3E7D72-4311-4549-BB4F-823297F3879B}">
      <dgm:prSet/>
      <dgm:spPr/>
      <dgm:t>
        <a:bodyPr/>
        <a:lstStyle/>
        <a:p>
          <a:endParaRPr lang="en-US"/>
        </a:p>
      </dgm:t>
    </dgm:pt>
    <dgm:pt modelId="{A38BA224-CC23-4A61-8D4C-163707FBC75F}" type="sibTrans" cxnId="{4F3E7D72-4311-4549-BB4F-823297F3879B}">
      <dgm:prSet phldrT="03" phldr="0"/>
      <dgm:spPr/>
      <dgm:t>
        <a:bodyPr/>
        <a:lstStyle/>
        <a:p>
          <a:r>
            <a:rPr lang="en-US"/>
            <a:t>03</a:t>
          </a:r>
        </a:p>
      </dgm:t>
    </dgm:pt>
    <dgm:pt modelId="{93045C0F-C19A-4307-9D8A-3A576875A856}">
      <dgm:prSet/>
      <dgm:spPr/>
      <dgm:t>
        <a:bodyPr/>
        <a:lstStyle/>
        <a:p>
          <a:r>
            <a:rPr lang="en-US" dirty="0"/>
            <a:t>Corporations have backups in place for other utilities generators for instance. No one has really done that for the internet. They just assume it's going to be there."</a:t>
          </a:r>
        </a:p>
      </dgm:t>
    </dgm:pt>
    <dgm:pt modelId="{DC966562-1D0C-4A54-909B-C6F6F9ED1CCB}" type="parTrans" cxnId="{7D06BC1D-7D03-48B1-ADC4-1A9CC660DD1F}">
      <dgm:prSet/>
      <dgm:spPr/>
      <dgm:t>
        <a:bodyPr/>
        <a:lstStyle/>
        <a:p>
          <a:endParaRPr lang="en-US"/>
        </a:p>
      </dgm:t>
    </dgm:pt>
    <dgm:pt modelId="{C6DB580C-38C9-4ADC-8D22-77B6A5083C43}" type="sibTrans" cxnId="{7D06BC1D-7D03-48B1-ADC4-1A9CC660DD1F}">
      <dgm:prSet phldrT="04" phldr="0"/>
      <dgm:spPr/>
      <dgm:t>
        <a:bodyPr/>
        <a:lstStyle/>
        <a:p>
          <a:r>
            <a:rPr lang="en-US"/>
            <a:t>04</a:t>
          </a:r>
        </a:p>
      </dgm:t>
    </dgm:pt>
    <dgm:pt modelId="{6FFE79C4-F17B-4013-9930-3A8C0C59A435}" type="pres">
      <dgm:prSet presAssocID="{2997F9DF-0F59-4A60-9382-9D9DFAFB79F7}" presName="Name0" presStyleCnt="0">
        <dgm:presLayoutVars>
          <dgm:animLvl val="lvl"/>
          <dgm:resizeHandles val="exact"/>
        </dgm:presLayoutVars>
      </dgm:prSet>
      <dgm:spPr/>
    </dgm:pt>
    <dgm:pt modelId="{8A8305C9-9741-47EB-A64F-A33D22A8755E}" type="pres">
      <dgm:prSet presAssocID="{CE2F6D44-E006-4F4C-B793-3F623C58644D}" presName="compositeNode" presStyleCnt="0">
        <dgm:presLayoutVars>
          <dgm:bulletEnabled val="1"/>
        </dgm:presLayoutVars>
      </dgm:prSet>
      <dgm:spPr/>
    </dgm:pt>
    <dgm:pt modelId="{3643B62C-2C84-430B-9738-DF3B21FAF87B}" type="pres">
      <dgm:prSet presAssocID="{CE2F6D44-E006-4F4C-B793-3F623C58644D}" presName="bgRect" presStyleLbl="alignNode1" presStyleIdx="0" presStyleCnt="4"/>
      <dgm:spPr/>
    </dgm:pt>
    <dgm:pt modelId="{AE74316A-9FBE-4CC0-963C-DE2872538FBE}" type="pres">
      <dgm:prSet presAssocID="{F9E0A71F-00FD-45C1-A526-EB0BAAED5270}" presName="sibTransNodeRect" presStyleLbl="alignNode1" presStyleIdx="0" presStyleCnt="4">
        <dgm:presLayoutVars>
          <dgm:chMax val="0"/>
          <dgm:bulletEnabled val="1"/>
        </dgm:presLayoutVars>
      </dgm:prSet>
      <dgm:spPr/>
    </dgm:pt>
    <dgm:pt modelId="{A6BC62B2-E344-4445-B6C3-C6FAB26058CC}" type="pres">
      <dgm:prSet presAssocID="{CE2F6D44-E006-4F4C-B793-3F623C58644D}" presName="nodeRect" presStyleLbl="alignNode1" presStyleIdx="0" presStyleCnt="4">
        <dgm:presLayoutVars>
          <dgm:bulletEnabled val="1"/>
        </dgm:presLayoutVars>
      </dgm:prSet>
      <dgm:spPr/>
    </dgm:pt>
    <dgm:pt modelId="{167C82AC-E7B3-4FF2-92A2-BC75A9ED7C2C}" type="pres">
      <dgm:prSet presAssocID="{F9E0A71F-00FD-45C1-A526-EB0BAAED5270}" presName="sibTrans" presStyleCnt="0"/>
      <dgm:spPr/>
    </dgm:pt>
    <dgm:pt modelId="{25BECFA3-10A9-496E-A62E-55843FF005A4}" type="pres">
      <dgm:prSet presAssocID="{5A337925-2934-4365-8F52-BAC95B0B2398}" presName="compositeNode" presStyleCnt="0">
        <dgm:presLayoutVars>
          <dgm:bulletEnabled val="1"/>
        </dgm:presLayoutVars>
      </dgm:prSet>
      <dgm:spPr/>
    </dgm:pt>
    <dgm:pt modelId="{465108F6-EB88-437E-8818-699430D314EE}" type="pres">
      <dgm:prSet presAssocID="{5A337925-2934-4365-8F52-BAC95B0B2398}" presName="bgRect" presStyleLbl="alignNode1" presStyleIdx="1" presStyleCnt="4"/>
      <dgm:spPr/>
    </dgm:pt>
    <dgm:pt modelId="{C8CA2666-83EE-47B2-8947-35217F02E42A}" type="pres">
      <dgm:prSet presAssocID="{47DA3FF7-5ACE-4360-84F7-0A911A4FD3EB}" presName="sibTransNodeRect" presStyleLbl="alignNode1" presStyleIdx="1" presStyleCnt="4">
        <dgm:presLayoutVars>
          <dgm:chMax val="0"/>
          <dgm:bulletEnabled val="1"/>
        </dgm:presLayoutVars>
      </dgm:prSet>
      <dgm:spPr/>
    </dgm:pt>
    <dgm:pt modelId="{3D39316D-3545-47C2-921C-A51C820F6EB4}" type="pres">
      <dgm:prSet presAssocID="{5A337925-2934-4365-8F52-BAC95B0B2398}" presName="nodeRect" presStyleLbl="alignNode1" presStyleIdx="1" presStyleCnt="4">
        <dgm:presLayoutVars>
          <dgm:bulletEnabled val="1"/>
        </dgm:presLayoutVars>
      </dgm:prSet>
      <dgm:spPr/>
    </dgm:pt>
    <dgm:pt modelId="{9ED72CDF-BBB7-4D50-BE3E-39D61BD24A51}" type="pres">
      <dgm:prSet presAssocID="{47DA3FF7-5ACE-4360-84F7-0A911A4FD3EB}" presName="sibTrans" presStyleCnt="0"/>
      <dgm:spPr/>
    </dgm:pt>
    <dgm:pt modelId="{FB3D36A4-FF17-4AB5-9BCF-7B32A3EF46E1}" type="pres">
      <dgm:prSet presAssocID="{E19CE4F6-95C2-4AE3-982E-0E605C8FC21D}" presName="compositeNode" presStyleCnt="0">
        <dgm:presLayoutVars>
          <dgm:bulletEnabled val="1"/>
        </dgm:presLayoutVars>
      </dgm:prSet>
      <dgm:spPr/>
    </dgm:pt>
    <dgm:pt modelId="{B6B46BB8-220B-4E65-B343-6246965F58DB}" type="pres">
      <dgm:prSet presAssocID="{E19CE4F6-95C2-4AE3-982E-0E605C8FC21D}" presName="bgRect" presStyleLbl="alignNode1" presStyleIdx="2" presStyleCnt="4"/>
      <dgm:spPr/>
    </dgm:pt>
    <dgm:pt modelId="{191B0298-510A-4099-98B5-E4BEFE932DD5}" type="pres">
      <dgm:prSet presAssocID="{A38BA224-CC23-4A61-8D4C-163707FBC75F}" presName="sibTransNodeRect" presStyleLbl="alignNode1" presStyleIdx="2" presStyleCnt="4">
        <dgm:presLayoutVars>
          <dgm:chMax val="0"/>
          <dgm:bulletEnabled val="1"/>
        </dgm:presLayoutVars>
      </dgm:prSet>
      <dgm:spPr/>
    </dgm:pt>
    <dgm:pt modelId="{8FEA12E6-219C-4B26-A97B-7C3FF1CF6DBC}" type="pres">
      <dgm:prSet presAssocID="{E19CE4F6-95C2-4AE3-982E-0E605C8FC21D}" presName="nodeRect" presStyleLbl="alignNode1" presStyleIdx="2" presStyleCnt="4">
        <dgm:presLayoutVars>
          <dgm:bulletEnabled val="1"/>
        </dgm:presLayoutVars>
      </dgm:prSet>
      <dgm:spPr/>
    </dgm:pt>
    <dgm:pt modelId="{D99F8FF2-F1AF-4B63-865C-EFACA97A9B29}" type="pres">
      <dgm:prSet presAssocID="{A38BA224-CC23-4A61-8D4C-163707FBC75F}" presName="sibTrans" presStyleCnt="0"/>
      <dgm:spPr/>
    </dgm:pt>
    <dgm:pt modelId="{F83AA794-C70A-4160-B15F-A91DC310244E}" type="pres">
      <dgm:prSet presAssocID="{93045C0F-C19A-4307-9D8A-3A576875A856}" presName="compositeNode" presStyleCnt="0">
        <dgm:presLayoutVars>
          <dgm:bulletEnabled val="1"/>
        </dgm:presLayoutVars>
      </dgm:prSet>
      <dgm:spPr/>
    </dgm:pt>
    <dgm:pt modelId="{0D220512-C657-46BA-A62C-71CD307CF419}" type="pres">
      <dgm:prSet presAssocID="{93045C0F-C19A-4307-9D8A-3A576875A856}" presName="bgRect" presStyleLbl="alignNode1" presStyleIdx="3" presStyleCnt="4"/>
      <dgm:spPr/>
    </dgm:pt>
    <dgm:pt modelId="{1D3C232F-213A-4D70-9875-CEFCBF46442E}" type="pres">
      <dgm:prSet presAssocID="{C6DB580C-38C9-4ADC-8D22-77B6A5083C43}" presName="sibTransNodeRect" presStyleLbl="alignNode1" presStyleIdx="3" presStyleCnt="4">
        <dgm:presLayoutVars>
          <dgm:chMax val="0"/>
          <dgm:bulletEnabled val="1"/>
        </dgm:presLayoutVars>
      </dgm:prSet>
      <dgm:spPr/>
    </dgm:pt>
    <dgm:pt modelId="{E420FE0E-AEFE-4E82-A5FF-175E88E53989}" type="pres">
      <dgm:prSet presAssocID="{93045C0F-C19A-4307-9D8A-3A576875A856}" presName="nodeRect" presStyleLbl="alignNode1" presStyleIdx="3" presStyleCnt="4">
        <dgm:presLayoutVars>
          <dgm:bulletEnabled val="1"/>
        </dgm:presLayoutVars>
      </dgm:prSet>
      <dgm:spPr/>
    </dgm:pt>
  </dgm:ptLst>
  <dgm:cxnLst>
    <dgm:cxn modelId="{49F51A07-717C-404F-8729-FB6567BF3BEB}" type="presOf" srcId="{2997F9DF-0F59-4A60-9382-9D9DFAFB79F7}" destId="{6FFE79C4-F17B-4013-9930-3A8C0C59A435}" srcOrd="0" destOrd="0" presId="urn:microsoft.com/office/officeart/2016/7/layout/LinearBlockProcessNumbered"/>
    <dgm:cxn modelId="{E4022F10-0515-4C81-9537-CE8D387CDA53}" type="presOf" srcId="{E19CE4F6-95C2-4AE3-982E-0E605C8FC21D}" destId="{8FEA12E6-219C-4B26-A97B-7C3FF1CF6DBC}" srcOrd="1" destOrd="0" presId="urn:microsoft.com/office/officeart/2016/7/layout/LinearBlockProcessNumbered"/>
    <dgm:cxn modelId="{7D06BC1D-7D03-48B1-ADC4-1A9CC660DD1F}" srcId="{2997F9DF-0F59-4A60-9382-9D9DFAFB79F7}" destId="{93045C0F-C19A-4307-9D8A-3A576875A856}" srcOrd="3" destOrd="0" parTransId="{DC966562-1D0C-4A54-909B-C6F6F9ED1CCB}" sibTransId="{C6DB580C-38C9-4ADC-8D22-77B6A5083C43}"/>
    <dgm:cxn modelId="{79C2C61D-AD97-4EB0-94EC-01BF9812ABA5}" type="presOf" srcId="{47DA3FF7-5ACE-4360-84F7-0A911A4FD3EB}" destId="{C8CA2666-83EE-47B2-8947-35217F02E42A}" srcOrd="0" destOrd="0" presId="urn:microsoft.com/office/officeart/2016/7/layout/LinearBlockProcessNumbered"/>
    <dgm:cxn modelId="{B5B8075F-5151-455D-8574-7A5F72BD747E}" type="presOf" srcId="{CE2F6D44-E006-4F4C-B793-3F623C58644D}" destId="{3643B62C-2C84-430B-9738-DF3B21FAF87B}" srcOrd="0" destOrd="0" presId="urn:microsoft.com/office/officeart/2016/7/layout/LinearBlockProcessNumbered"/>
    <dgm:cxn modelId="{D2C74945-F336-4AC5-B259-8A38FC7C693D}" type="presOf" srcId="{CE2F6D44-E006-4F4C-B793-3F623C58644D}" destId="{A6BC62B2-E344-4445-B6C3-C6FAB26058CC}" srcOrd="1" destOrd="0" presId="urn:microsoft.com/office/officeart/2016/7/layout/LinearBlockProcessNumbered"/>
    <dgm:cxn modelId="{765DFB4A-63EF-4DF8-8BE5-A4C31F2A9F2C}" type="presOf" srcId="{93045C0F-C19A-4307-9D8A-3A576875A856}" destId="{0D220512-C657-46BA-A62C-71CD307CF419}" srcOrd="0" destOrd="0" presId="urn:microsoft.com/office/officeart/2016/7/layout/LinearBlockProcessNumbered"/>
    <dgm:cxn modelId="{4F3E7D72-4311-4549-BB4F-823297F3879B}" srcId="{2997F9DF-0F59-4A60-9382-9D9DFAFB79F7}" destId="{E19CE4F6-95C2-4AE3-982E-0E605C8FC21D}" srcOrd="2" destOrd="0" parTransId="{7E9A68D7-497F-446B-9E11-EB25D1B8E43F}" sibTransId="{A38BA224-CC23-4A61-8D4C-163707FBC75F}"/>
    <dgm:cxn modelId="{748BEE56-EFB0-4C1D-82CD-BEFCEFAEB777}" type="presOf" srcId="{C6DB580C-38C9-4ADC-8D22-77B6A5083C43}" destId="{1D3C232F-213A-4D70-9875-CEFCBF46442E}" srcOrd="0" destOrd="0" presId="urn:microsoft.com/office/officeart/2016/7/layout/LinearBlockProcessNumbered"/>
    <dgm:cxn modelId="{540DF057-F3B5-40CC-919B-44F5B97EDA9F}" type="presOf" srcId="{5A337925-2934-4365-8F52-BAC95B0B2398}" destId="{3D39316D-3545-47C2-921C-A51C820F6EB4}" srcOrd="1" destOrd="0" presId="urn:microsoft.com/office/officeart/2016/7/layout/LinearBlockProcessNumbered"/>
    <dgm:cxn modelId="{79827F8C-AA40-4D10-9EFB-97A385216EFE}" type="presOf" srcId="{93045C0F-C19A-4307-9D8A-3A576875A856}" destId="{E420FE0E-AEFE-4E82-A5FF-175E88E53989}" srcOrd="1" destOrd="0" presId="urn:microsoft.com/office/officeart/2016/7/layout/LinearBlockProcessNumbered"/>
    <dgm:cxn modelId="{9958A396-5779-4027-A73A-4E09FEFE5E0C}" type="presOf" srcId="{5A337925-2934-4365-8F52-BAC95B0B2398}" destId="{465108F6-EB88-437E-8818-699430D314EE}" srcOrd="0" destOrd="0" presId="urn:microsoft.com/office/officeart/2016/7/layout/LinearBlockProcessNumbered"/>
    <dgm:cxn modelId="{4CC2DA9C-3320-4216-BBD5-9A863233DC0E}" type="presOf" srcId="{A38BA224-CC23-4A61-8D4C-163707FBC75F}" destId="{191B0298-510A-4099-98B5-E4BEFE932DD5}" srcOrd="0" destOrd="0" presId="urn:microsoft.com/office/officeart/2016/7/layout/LinearBlockProcessNumbered"/>
    <dgm:cxn modelId="{43FEF9BE-BFD1-4E9E-81CF-71297499D543}" srcId="{2997F9DF-0F59-4A60-9382-9D9DFAFB79F7}" destId="{CE2F6D44-E006-4F4C-B793-3F623C58644D}" srcOrd="0" destOrd="0" parTransId="{9AA7F035-1044-465D-AE2F-B6F1E92D6A1C}" sibTransId="{F9E0A71F-00FD-45C1-A526-EB0BAAED5270}"/>
    <dgm:cxn modelId="{864420E3-6F1A-48F4-B6E5-C880C8F4A101}" type="presOf" srcId="{F9E0A71F-00FD-45C1-A526-EB0BAAED5270}" destId="{AE74316A-9FBE-4CC0-963C-DE2872538FBE}" srcOrd="0" destOrd="0" presId="urn:microsoft.com/office/officeart/2016/7/layout/LinearBlockProcessNumbered"/>
    <dgm:cxn modelId="{6C30A7E7-EA48-4410-A3D5-D22E5ED816FD}" type="presOf" srcId="{E19CE4F6-95C2-4AE3-982E-0E605C8FC21D}" destId="{B6B46BB8-220B-4E65-B343-6246965F58DB}" srcOrd="0" destOrd="0" presId="urn:microsoft.com/office/officeart/2016/7/layout/LinearBlockProcessNumbered"/>
    <dgm:cxn modelId="{9520F1ED-767E-4977-A4D8-103E0B3D71F3}" srcId="{2997F9DF-0F59-4A60-9382-9D9DFAFB79F7}" destId="{5A337925-2934-4365-8F52-BAC95B0B2398}" srcOrd="1" destOrd="0" parTransId="{4FF4D29F-B9A3-42EF-A202-765CA2C419DB}" sibTransId="{47DA3FF7-5ACE-4360-84F7-0A911A4FD3EB}"/>
    <dgm:cxn modelId="{D2452D46-BA26-4AC0-83E5-ABD8F29CFBE1}" type="presParOf" srcId="{6FFE79C4-F17B-4013-9930-3A8C0C59A435}" destId="{8A8305C9-9741-47EB-A64F-A33D22A8755E}" srcOrd="0" destOrd="0" presId="urn:microsoft.com/office/officeart/2016/7/layout/LinearBlockProcessNumbered"/>
    <dgm:cxn modelId="{B4805ABD-266D-488E-A113-DDEF302F33DB}" type="presParOf" srcId="{8A8305C9-9741-47EB-A64F-A33D22A8755E}" destId="{3643B62C-2C84-430B-9738-DF3B21FAF87B}" srcOrd="0" destOrd="0" presId="urn:microsoft.com/office/officeart/2016/7/layout/LinearBlockProcessNumbered"/>
    <dgm:cxn modelId="{3DC8E580-9DF3-42AC-A5CE-0A5B5A7ACE58}" type="presParOf" srcId="{8A8305C9-9741-47EB-A64F-A33D22A8755E}" destId="{AE74316A-9FBE-4CC0-963C-DE2872538FBE}" srcOrd="1" destOrd="0" presId="urn:microsoft.com/office/officeart/2016/7/layout/LinearBlockProcessNumbered"/>
    <dgm:cxn modelId="{90E24400-7707-4542-AC45-3E5F80A6490B}" type="presParOf" srcId="{8A8305C9-9741-47EB-A64F-A33D22A8755E}" destId="{A6BC62B2-E344-4445-B6C3-C6FAB26058CC}" srcOrd="2" destOrd="0" presId="urn:microsoft.com/office/officeart/2016/7/layout/LinearBlockProcessNumbered"/>
    <dgm:cxn modelId="{3947B9C9-CDDE-4AAA-AEA9-4D1DFE0655B3}" type="presParOf" srcId="{6FFE79C4-F17B-4013-9930-3A8C0C59A435}" destId="{167C82AC-E7B3-4FF2-92A2-BC75A9ED7C2C}" srcOrd="1" destOrd="0" presId="urn:microsoft.com/office/officeart/2016/7/layout/LinearBlockProcessNumbered"/>
    <dgm:cxn modelId="{4D8546EF-3EC8-4550-A507-E88F7E14223B}" type="presParOf" srcId="{6FFE79C4-F17B-4013-9930-3A8C0C59A435}" destId="{25BECFA3-10A9-496E-A62E-55843FF005A4}" srcOrd="2" destOrd="0" presId="urn:microsoft.com/office/officeart/2016/7/layout/LinearBlockProcessNumbered"/>
    <dgm:cxn modelId="{2151F45E-FB2B-4D21-AD6D-C74606453CCA}" type="presParOf" srcId="{25BECFA3-10A9-496E-A62E-55843FF005A4}" destId="{465108F6-EB88-437E-8818-699430D314EE}" srcOrd="0" destOrd="0" presId="urn:microsoft.com/office/officeart/2016/7/layout/LinearBlockProcessNumbered"/>
    <dgm:cxn modelId="{15DD9A4C-E21A-490C-AE8D-930CCE1FC765}" type="presParOf" srcId="{25BECFA3-10A9-496E-A62E-55843FF005A4}" destId="{C8CA2666-83EE-47B2-8947-35217F02E42A}" srcOrd="1" destOrd="0" presId="urn:microsoft.com/office/officeart/2016/7/layout/LinearBlockProcessNumbered"/>
    <dgm:cxn modelId="{0E9A3752-6CE9-4BFD-A2FF-4F670958CD26}" type="presParOf" srcId="{25BECFA3-10A9-496E-A62E-55843FF005A4}" destId="{3D39316D-3545-47C2-921C-A51C820F6EB4}" srcOrd="2" destOrd="0" presId="urn:microsoft.com/office/officeart/2016/7/layout/LinearBlockProcessNumbered"/>
    <dgm:cxn modelId="{DFC8B865-7F15-41F2-A9FF-89623786D647}" type="presParOf" srcId="{6FFE79C4-F17B-4013-9930-3A8C0C59A435}" destId="{9ED72CDF-BBB7-4D50-BE3E-39D61BD24A51}" srcOrd="3" destOrd="0" presId="urn:microsoft.com/office/officeart/2016/7/layout/LinearBlockProcessNumbered"/>
    <dgm:cxn modelId="{261E5FE4-8F56-406E-8795-A67C1F69A4E6}" type="presParOf" srcId="{6FFE79C4-F17B-4013-9930-3A8C0C59A435}" destId="{FB3D36A4-FF17-4AB5-9BCF-7B32A3EF46E1}" srcOrd="4" destOrd="0" presId="urn:microsoft.com/office/officeart/2016/7/layout/LinearBlockProcessNumbered"/>
    <dgm:cxn modelId="{33B8910C-97CB-4ADC-9F0D-9032B071B9D2}" type="presParOf" srcId="{FB3D36A4-FF17-4AB5-9BCF-7B32A3EF46E1}" destId="{B6B46BB8-220B-4E65-B343-6246965F58DB}" srcOrd="0" destOrd="0" presId="urn:microsoft.com/office/officeart/2016/7/layout/LinearBlockProcessNumbered"/>
    <dgm:cxn modelId="{EAE3CCDC-7016-49D0-B3D0-DB0093CD3063}" type="presParOf" srcId="{FB3D36A4-FF17-4AB5-9BCF-7B32A3EF46E1}" destId="{191B0298-510A-4099-98B5-E4BEFE932DD5}" srcOrd="1" destOrd="0" presId="urn:microsoft.com/office/officeart/2016/7/layout/LinearBlockProcessNumbered"/>
    <dgm:cxn modelId="{99430A45-A988-4065-94D1-814258C16F98}" type="presParOf" srcId="{FB3D36A4-FF17-4AB5-9BCF-7B32A3EF46E1}" destId="{8FEA12E6-219C-4B26-A97B-7C3FF1CF6DBC}" srcOrd="2" destOrd="0" presId="urn:microsoft.com/office/officeart/2016/7/layout/LinearBlockProcessNumbered"/>
    <dgm:cxn modelId="{C7DE021F-7F32-4782-AC2A-2D7B1CD9CAF1}" type="presParOf" srcId="{6FFE79C4-F17B-4013-9930-3A8C0C59A435}" destId="{D99F8FF2-F1AF-4B63-865C-EFACA97A9B29}" srcOrd="5" destOrd="0" presId="urn:microsoft.com/office/officeart/2016/7/layout/LinearBlockProcessNumbered"/>
    <dgm:cxn modelId="{F9A59587-8463-4CF8-8BC9-342C566392F9}" type="presParOf" srcId="{6FFE79C4-F17B-4013-9930-3A8C0C59A435}" destId="{F83AA794-C70A-4160-B15F-A91DC310244E}" srcOrd="6" destOrd="0" presId="urn:microsoft.com/office/officeart/2016/7/layout/LinearBlockProcessNumbered"/>
    <dgm:cxn modelId="{05AF87F4-6C4E-4209-84F2-415F329A272F}" type="presParOf" srcId="{F83AA794-C70A-4160-B15F-A91DC310244E}" destId="{0D220512-C657-46BA-A62C-71CD307CF419}" srcOrd="0" destOrd="0" presId="urn:microsoft.com/office/officeart/2016/7/layout/LinearBlockProcessNumbered"/>
    <dgm:cxn modelId="{0ACC6F00-9516-4533-90CD-9FB53A1B0041}" type="presParOf" srcId="{F83AA794-C70A-4160-B15F-A91DC310244E}" destId="{1D3C232F-213A-4D70-9875-CEFCBF46442E}" srcOrd="1" destOrd="0" presId="urn:microsoft.com/office/officeart/2016/7/layout/LinearBlockProcessNumbered"/>
    <dgm:cxn modelId="{7DDF2B90-8A84-4246-9CE9-C301F3D135FB}" type="presParOf" srcId="{F83AA794-C70A-4160-B15F-A91DC310244E}" destId="{E420FE0E-AEFE-4E82-A5FF-175E88E53989}" srcOrd="2" destOrd="0" presId="urn:microsoft.com/office/officeart/2016/7/layout/LinearBlockProcessNumbered"/>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34144D-8DE0-478A-9EEC-03694DB475A2}" type="doc">
      <dgm:prSet loTypeId="urn:microsoft.com/office/officeart/2005/8/layout/hList1" loCatId="Inbox" qsTypeId="urn:microsoft.com/office/officeart/2005/8/quickstyle/simple1" qsCatId="simple" csTypeId="urn:microsoft.com/office/officeart/2005/8/colors/colorful1" csCatId="colorful" phldr="1"/>
      <dgm:spPr/>
      <dgm:t>
        <a:bodyPr/>
        <a:lstStyle/>
        <a:p>
          <a:endParaRPr lang="en-US"/>
        </a:p>
      </dgm:t>
    </dgm:pt>
    <dgm:pt modelId="{B5908ABD-63CD-4250-8964-7433ED78475A}">
      <dgm:prSet/>
      <dgm:spPr/>
      <dgm:t>
        <a:bodyPr/>
        <a:lstStyle/>
        <a:p>
          <a:r>
            <a:rPr lang="en-US"/>
            <a:t>To defend yourselves organizations need to rethink their defensive models, particularly regarding business continuity and disaster recovery plans. </a:t>
          </a:r>
        </a:p>
      </dgm:t>
    </dgm:pt>
    <dgm:pt modelId="{3363177C-1F1B-48F8-BD7C-110444780D8B}" type="parTrans" cxnId="{AB946EF1-EA0C-4AF2-84D4-488451CE7E4E}">
      <dgm:prSet/>
      <dgm:spPr/>
      <dgm:t>
        <a:bodyPr/>
        <a:lstStyle/>
        <a:p>
          <a:endParaRPr lang="en-US"/>
        </a:p>
      </dgm:t>
    </dgm:pt>
    <dgm:pt modelId="{FB18F3D0-5813-4019-AE46-D94B77CAE8A1}" type="sibTrans" cxnId="{AB946EF1-EA0C-4AF2-84D4-488451CE7E4E}">
      <dgm:prSet/>
      <dgm:spPr/>
      <dgm:t>
        <a:bodyPr/>
        <a:lstStyle/>
        <a:p>
          <a:endParaRPr lang="en-US"/>
        </a:p>
      </dgm:t>
    </dgm:pt>
    <dgm:pt modelId="{8A08E467-0DB7-4EA3-917F-C58CEDECF67D}">
      <dgm:prSet/>
      <dgm:spPr/>
      <dgm:t>
        <a:bodyPr/>
        <a:lstStyle/>
        <a:p>
          <a:r>
            <a:rPr lang="en-US"/>
            <a:t>Plans that rely on employees working from home won't survive attacks that remove connectivity or that target key individuals. </a:t>
          </a:r>
        </a:p>
      </dgm:t>
    </dgm:pt>
    <dgm:pt modelId="{3FA9125B-338A-4406-828A-52956003F043}" type="parTrans" cxnId="{9FFA2733-5D15-48D7-82B9-031C65EBDC51}">
      <dgm:prSet/>
      <dgm:spPr/>
      <dgm:t>
        <a:bodyPr/>
        <a:lstStyle/>
        <a:p>
          <a:endParaRPr lang="en-US"/>
        </a:p>
      </dgm:t>
    </dgm:pt>
    <dgm:pt modelId="{C7B8BD89-927A-4F62-A510-CCF0A7F96058}" type="sibTrans" cxnId="{9FFA2733-5D15-48D7-82B9-031C65EBDC51}">
      <dgm:prSet/>
      <dgm:spPr/>
      <dgm:t>
        <a:bodyPr/>
        <a:lstStyle/>
        <a:p>
          <a:endParaRPr lang="en-US"/>
        </a:p>
      </dgm:t>
    </dgm:pt>
    <dgm:pt modelId="{30244C82-E0A8-4B0A-B24B-B1070B643021}" type="pres">
      <dgm:prSet presAssocID="{AC34144D-8DE0-478A-9EEC-03694DB475A2}" presName="Name0" presStyleCnt="0">
        <dgm:presLayoutVars>
          <dgm:dir/>
          <dgm:animLvl val="lvl"/>
          <dgm:resizeHandles val="exact"/>
        </dgm:presLayoutVars>
      </dgm:prSet>
      <dgm:spPr/>
    </dgm:pt>
    <dgm:pt modelId="{63349818-4E1A-4DF2-A2E2-C343E5E56228}" type="pres">
      <dgm:prSet presAssocID="{B5908ABD-63CD-4250-8964-7433ED78475A}" presName="composite" presStyleCnt="0"/>
      <dgm:spPr/>
    </dgm:pt>
    <dgm:pt modelId="{0926E7A2-ED3B-40B5-A7A5-F3FF905672EA}" type="pres">
      <dgm:prSet presAssocID="{B5908ABD-63CD-4250-8964-7433ED78475A}" presName="parTx" presStyleLbl="alignNode1" presStyleIdx="0" presStyleCnt="2">
        <dgm:presLayoutVars>
          <dgm:chMax val="0"/>
          <dgm:chPref val="0"/>
          <dgm:bulletEnabled val="1"/>
        </dgm:presLayoutVars>
      </dgm:prSet>
      <dgm:spPr/>
    </dgm:pt>
    <dgm:pt modelId="{A8905207-96D7-42FC-B51C-D8C39BFE2CDE}" type="pres">
      <dgm:prSet presAssocID="{B5908ABD-63CD-4250-8964-7433ED78475A}" presName="desTx" presStyleLbl="alignAccFollowNode1" presStyleIdx="0" presStyleCnt="2">
        <dgm:presLayoutVars>
          <dgm:bulletEnabled val="1"/>
        </dgm:presLayoutVars>
      </dgm:prSet>
      <dgm:spPr/>
    </dgm:pt>
    <dgm:pt modelId="{3D87D2F1-2156-4909-83F2-D4E1A15CD208}" type="pres">
      <dgm:prSet presAssocID="{FB18F3D0-5813-4019-AE46-D94B77CAE8A1}" presName="space" presStyleCnt="0"/>
      <dgm:spPr/>
    </dgm:pt>
    <dgm:pt modelId="{DA9BB597-D2CD-49BC-9426-721B248BBE88}" type="pres">
      <dgm:prSet presAssocID="{8A08E467-0DB7-4EA3-917F-C58CEDECF67D}" presName="composite" presStyleCnt="0"/>
      <dgm:spPr/>
    </dgm:pt>
    <dgm:pt modelId="{BA8F9958-117A-4FB1-8013-D4061BB663E5}" type="pres">
      <dgm:prSet presAssocID="{8A08E467-0DB7-4EA3-917F-C58CEDECF67D}" presName="parTx" presStyleLbl="alignNode1" presStyleIdx="1" presStyleCnt="2">
        <dgm:presLayoutVars>
          <dgm:chMax val="0"/>
          <dgm:chPref val="0"/>
          <dgm:bulletEnabled val="1"/>
        </dgm:presLayoutVars>
      </dgm:prSet>
      <dgm:spPr/>
    </dgm:pt>
    <dgm:pt modelId="{BF2BA0E3-80B0-4FD8-881F-BBE35A673A2F}" type="pres">
      <dgm:prSet presAssocID="{8A08E467-0DB7-4EA3-917F-C58CEDECF67D}" presName="desTx" presStyleLbl="alignAccFollowNode1" presStyleIdx="1" presStyleCnt="2">
        <dgm:presLayoutVars>
          <dgm:bulletEnabled val="1"/>
        </dgm:presLayoutVars>
      </dgm:prSet>
      <dgm:spPr/>
    </dgm:pt>
  </dgm:ptLst>
  <dgm:cxnLst>
    <dgm:cxn modelId="{9FFA2733-5D15-48D7-82B9-031C65EBDC51}" srcId="{AC34144D-8DE0-478A-9EEC-03694DB475A2}" destId="{8A08E467-0DB7-4EA3-917F-C58CEDECF67D}" srcOrd="1" destOrd="0" parTransId="{3FA9125B-338A-4406-828A-52956003F043}" sibTransId="{C7B8BD89-927A-4F62-A510-CCF0A7F96058}"/>
    <dgm:cxn modelId="{581D9E75-3149-4D24-88E2-B092BA0B1F1B}" type="presOf" srcId="{8A08E467-0DB7-4EA3-917F-C58CEDECF67D}" destId="{BA8F9958-117A-4FB1-8013-D4061BB663E5}" srcOrd="0" destOrd="0" presId="urn:microsoft.com/office/officeart/2005/8/layout/hList1"/>
    <dgm:cxn modelId="{D318ED98-4450-4484-9503-C7855AF6119E}" type="presOf" srcId="{AC34144D-8DE0-478A-9EEC-03694DB475A2}" destId="{30244C82-E0A8-4B0A-B24B-B1070B643021}" srcOrd="0" destOrd="0" presId="urn:microsoft.com/office/officeart/2005/8/layout/hList1"/>
    <dgm:cxn modelId="{964A87D4-AECE-4E76-B217-73B2F21E5F13}" type="presOf" srcId="{B5908ABD-63CD-4250-8964-7433ED78475A}" destId="{0926E7A2-ED3B-40B5-A7A5-F3FF905672EA}" srcOrd="0" destOrd="0" presId="urn:microsoft.com/office/officeart/2005/8/layout/hList1"/>
    <dgm:cxn modelId="{AB946EF1-EA0C-4AF2-84D4-488451CE7E4E}" srcId="{AC34144D-8DE0-478A-9EEC-03694DB475A2}" destId="{B5908ABD-63CD-4250-8964-7433ED78475A}" srcOrd="0" destOrd="0" parTransId="{3363177C-1F1B-48F8-BD7C-110444780D8B}" sibTransId="{FB18F3D0-5813-4019-AE46-D94B77CAE8A1}"/>
    <dgm:cxn modelId="{53175772-1F2D-4F2A-BF52-25180F81C0E5}" type="presParOf" srcId="{30244C82-E0A8-4B0A-B24B-B1070B643021}" destId="{63349818-4E1A-4DF2-A2E2-C343E5E56228}" srcOrd="0" destOrd="0" presId="urn:microsoft.com/office/officeart/2005/8/layout/hList1"/>
    <dgm:cxn modelId="{8726D05E-5AD4-4630-983F-AA33C6963D25}" type="presParOf" srcId="{63349818-4E1A-4DF2-A2E2-C343E5E56228}" destId="{0926E7A2-ED3B-40B5-A7A5-F3FF905672EA}" srcOrd="0" destOrd="0" presId="urn:microsoft.com/office/officeart/2005/8/layout/hList1"/>
    <dgm:cxn modelId="{913AE71C-2016-4D6C-9A48-4D3DBE60F267}" type="presParOf" srcId="{63349818-4E1A-4DF2-A2E2-C343E5E56228}" destId="{A8905207-96D7-42FC-B51C-D8C39BFE2CDE}" srcOrd="1" destOrd="0" presId="urn:microsoft.com/office/officeart/2005/8/layout/hList1"/>
    <dgm:cxn modelId="{3D4D6190-AE8F-4001-849B-499F39C476D4}" type="presParOf" srcId="{30244C82-E0A8-4B0A-B24B-B1070B643021}" destId="{3D87D2F1-2156-4909-83F2-D4E1A15CD208}" srcOrd="1" destOrd="0" presId="urn:microsoft.com/office/officeart/2005/8/layout/hList1"/>
    <dgm:cxn modelId="{8D8DB5D3-6A5A-4350-9C5C-E66D9DD7896E}" type="presParOf" srcId="{30244C82-E0A8-4B0A-B24B-B1070B643021}" destId="{DA9BB597-D2CD-49BC-9426-721B248BBE88}" srcOrd="2" destOrd="0" presId="urn:microsoft.com/office/officeart/2005/8/layout/hList1"/>
    <dgm:cxn modelId="{5865177A-2F97-4C7B-856C-9C1E8592215D}" type="presParOf" srcId="{DA9BB597-D2CD-49BC-9426-721B248BBE88}" destId="{BA8F9958-117A-4FB1-8013-D4061BB663E5}" srcOrd="0" destOrd="0" presId="urn:microsoft.com/office/officeart/2005/8/layout/hList1"/>
    <dgm:cxn modelId="{AB370202-B673-4C34-9EB8-8B721FD834C8}" type="presParOf" srcId="{DA9BB597-D2CD-49BC-9426-721B248BBE88}" destId="{BF2BA0E3-80B0-4FD8-881F-BBE35A673A2F}"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7F028-3BE5-4EFB-885F-5E50D499B018}" type="doc">
      <dgm:prSet loTypeId="urn:microsoft.com/office/officeart/2016/7/layout/ChevronBlockProcess" loCatId="process" qsTypeId="urn:microsoft.com/office/officeart/2005/8/quickstyle/simple1" qsCatId="simple" csTypeId="urn:microsoft.com/office/officeart/2005/8/colors/ColorSchemeForSuggestions" csCatId="other"/>
      <dgm:spPr/>
      <dgm:t>
        <a:bodyPr/>
        <a:lstStyle/>
        <a:p>
          <a:endParaRPr lang="en-US"/>
        </a:p>
      </dgm:t>
    </dgm:pt>
    <dgm:pt modelId="{565AAB76-D61D-46F2-9239-CF8162293E61}">
      <dgm:prSet/>
      <dgm:spPr/>
      <dgm:t>
        <a:bodyPr/>
        <a:lstStyle/>
        <a:p>
          <a:r>
            <a:rPr lang="en-US"/>
            <a:t>Engage</a:t>
          </a:r>
        </a:p>
      </dgm:t>
    </dgm:pt>
    <dgm:pt modelId="{3E6EFE50-AC32-4F99-9B06-6F7762165D39}" type="parTrans" cxnId="{88F74DDE-61EA-4E68-9E77-D51A86F19D44}">
      <dgm:prSet/>
      <dgm:spPr/>
      <dgm:t>
        <a:bodyPr/>
        <a:lstStyle/>
        <a:p>
          <a:endParaRPr lang="en-US"/>
        </a:p>
      </dgm:t>
    </dgm:pt>
    <dgm:pt modelId="{6CDAFA89-80DD-4CBA-9637-FEA31C5E477B}" type="sibTrans" cxnId="{88F74DDE-61EA-4E68-9E77-D51A86F19D44}">
      <dgm:prSet/>
      <dgm:spPr/>
      <dgm:t>
        <a:bodyPr/>
        <a:lstStyle/>
        <a:p>
          <a:endParaRPr lang="en-US"/>
        </a:p>
      </dgm:t>
    </dgm:pt>
    <dgm:pt modelId="{DB6C37F1-DD15-4438-87C5-C552FD29AEA0}">
      <dgm:prSet/>
      <dgm:spPr/>
      <dgm:t>
        <a:bodyPr/>
        <a:lstStyle/>
        <a:p>
          <a:r>
            <a:rPr lang="en-US"/>
            <a:t>Engage with internal and external stakeholders to agree to alternative methods of communication</a:t>
          </a:r>
        </a:p>
      </dgm:t>
    </dgm:pt>
    <dgm:pt modelId="{EF6B2FE7-E1CA-45FD-9EB0-085B80AB59CB}" type="parTrans" cxnId="{2AFC48E2-B38F-4000-8092-39B031DFCCA0}">
      <dgm:prSet/>
      <dgm:spPr/>
      <dgm:t>
        <a:bodyPr/>
        <a:lstStyle/>
        <a:p>
          <a:endParaRPr lang="en-US"/>
        </a:p>
      </dgm:t>
    </dgm:pt>
    <dgm:pt modelId="{AD527285-080D-429D-B559-6C275C31309E}" type="sibTrans" cxnId="{2AFC48E2-B38F-4000-8092-39B031DFCCA0}">
      <dgm:prSet/>
      <dgm:spPr/>
      <dgm:t>
        <a:bodyPr/>
        <a:lstStyle/>
        <a:p>
          <a:endParaRPr lang="en-US"/>
        </a:p>
      </dgm:t>
    </dgm:pt>
    <dgm:pt modelId="{AF2CBF34-6ABE-43C4-838A-628B439CEF2C}">
      <dgm:prSet/>
      <dgm:spPr/>
      <dgm:t>
        <a:bodyPr/>
        <a:lstStyle/>
        <a:p>
          <a:r>
            <a:rPr lang="en-US"/>
            <a:t>Develop</a:t>
          </a:r>
        </a:p>
      </dgm:t>
    </dgm:pt>
    <dgm:pt modelId="{03DAB3E3-FDAC-407F-8702-502673C271CB}" type="parTrans" cxnId="{31896F8F-8B42-464E-A07E-4F237417887C}">
      <dgm:prSet/>
      <dgm:spPr/>
      <dgm:t>
        <a:bodyPr/>
        <a:lstStyle/>
        <a:p>
          <a:endParaRPr lang="en-US"/>
        </a:p>
      </dgm:t>
    </dgm:pt>
    <dgm:pt modelId="{1E4208D4-CAB1-46B7-A1D2-B3CA406820CA}" type="sibTrans" cxnId="{31896F8F-8B42-464E-A07E-4F237417887C}">
      <dgm:prSet/>
      <dgm:spPr/>
      <dgm:t>
        <a:bodyPr/>
        <a:lstStyle/>
        <a:p>
          <a:endParaRPr lang="en-US"/>
        </a:p>
      </dgm:t>
    </dgm:pt>
    <dgm:pt modelId="{7C1A7EAE-7714-4F4A-B2B4-90F026B746F7}">
      <dgm:prSet/>
      <dgm:spPr/>
      <dgm:t>
        <a:bodyPr/>
        <a:lstStyle/>
        <a:p>
          <a:r>
            <a:rPr lang="en-US"/>
            <a:t>Develop relationships with regional bodies (e.g., governments, competitors, industry forums) to create new, standardized contingency plans for when internet communications fail</a:t>
          </a:r>
        </a:p>
      </dgm:t>
    </dgm:pt>
    <dgm:pt modelId="{D4F1AAF0-A968-4A95-A9D7-0447E232D504}" type="parTrans" cxnId="{D51EB3C5-161A-4E2F-984A-BEC76647BF86}">
      <dgm:prSet/>
      <dgm:spPr/>
      <dgm:t>
        <a:bodyPr/>
        <a:lstStyle/>
        <a:p>
          <a:endParaRPr lang="en-US"/>
        </a:p>
      </dgm:t>
    </dgm:pt>
    <dgm:pt modelId="{7B035558-7E6F-497B-BD16-6B7B8F2A183B}" type="sibTrans" cxnId="{D51EB3C5-161A-4E2F-984A-BEC76647BF86}">
      <dgm:prSet/>
      <dgm:spPr/>
      <dgm:t>
        <a:bodyPr/>
        <a:lstStyle/>
        <a:p>
          <a:endParaRPr lang="en-US"/>
        </a:p>
      </dgm:t>
    </dgm:pt>
    <dgm:pt modelId="{9AA6E3DC-EDFD-4437-A8E8-95C5AA5ADC3A}">
      <dgm:prSet/>
      <dgm:spPr/>
      <dgm:t>
        <a:bodyPr/>
        <a:lstStyle/>
        <a:p>
          <a:r>
            <a:rPr lang="en-US"/>
            <a:t>Assess</a:t>
          </a:r>
        </a:p>
      </dgm:t>
    </dgm:pt>
    <dgm:pt modelId="{0378C047-CA3E-4940-BDE4-8E38140317C9}" type="parTrans" cxnId="{1A5BE3A5-212A-40E2-B57A-765BE18E7512}">
      <dgm:prSet/>
      <dgm:spPr/>
      <dgm:t>
        <a:bodyPr/>
        <a:lstStyle/>
        <a:p>
          <a:endParaRPr lang="en-US"/>
        </a:p>
      </dgm:t>
    </dgm:pt>
    <dgm:pt modelId="{DEF62EBD-25D3-42E8-97C6-49E78D28B67D}" type="sibTrans" cxnId="{1A5BE3A5-212A-40E2-B57A-765BE18E7512}">
      <dgm:prSet/>
      <dgm:spPr/>
      <dgm:t>
        <a:bodyPr/>
        <a:lstStyle/>
        <a:p>
          <a:endParaRPr lang="en-US"/>
        </a:p>
      </dgm:t>
    </dgm:pt>
    <dgm:pt modelId="{9AB5641F-1C14-4B96-B6E9-1757EAB0FA90}">
      <dgm:prSet/>
      <dgm:spPr/>
      <dgm:t>
        <a:bodyPr/>
        <a:lstStyle/>
        <a:p>
          <a:r>
            <a:rPr lang="en-US"/>
            <a:t>Assess communications providers' contingency plans; insist that they align with standardized or organizational plans , while partnering to ensure gaps are addressed</a:t>
          </a:r>
        </a:p>
      </dgm:t>
    </dgm:pt>
    <dgm:pt modelId="{232A4110-98C9-413C-B241-880DD6FFAFEF}" type="parTrans" cxnId="{B109118C-54F8-4652-A3A7-476CA7F72A94}">
      <dgm:prSet/>
      <dgm:spPr/>
      <dgm:t>
        <a:bodyPr/>
        <a:lstStyle/>
        <a:p>
          <a:endParaRPr lang="en-US"/>
        </a:p>
      </dgm:t>
    </dgm:pt>
    <dgm:pt modelId="{9EB66344-200C-492B-97B9-CE2E3452EE52}" type="sibTrans" cxnId="{B109118C-54F8-4652-A3A7-476CA7F72A94}">
      <dgm:prSet/>
      <dgm:spPr/>
      <dgm:t>
        <a:bodyPr/>
        <a:lstStyle/>
        <a:p>
          <a:endParaRPr lang="en-US"/>
        </a:p>
      </dgm:t>
    </dgm:pt>
    <dgm:pt modelId="{EC4197EC-4EF7-4FB6-A639-62083F0DD56D}">
      <dgm:prSet/>
      <dgm:spPr/>
      <dgm:t>
        <a:bodyPr/>
        <a:lstStyle/>
        <a:p>
          <a:r>
            <a:rPr lang="en-US"/>
            <a:t>Plan</a:t>
          </a:r>
        </a:p>
      </dgm:t>
    </dgm:pt>
    <dgm:pt modelId="{02A5884B-C6E0-4F93-ADF1-BADE758BC021}" type="parTrans" cxnId="{AFC03A83-38AA-4CDA-8D0B-D6E19EFA92AE}">
      <dgm:prSet/>
      <dgm:spPr/>
      <dgm:t>
        <a:bodyPr/>
        <a:lstStyle/>
        <a:p>
          <a:endParaRPr lang="en-US"/>
        </a:p>
      </dgm:t>
    </dgm:pt>
    <dgm:pt modelId="{5541979C-4E54-4E71-A8E8-C5E18E5AF297}" type="sibTrans" cxnId="{AFC03A83-38AA-4CDA-8D0B-D6E19EFA92AE}">
      <dgm:prSet/>
      <dgm:spPr/>
      <dgm:t>
        <a:bodyPr/>
        <a:lstStyle/>
        <a:p>
          <a:endParaRPr lang="en-US"/>
        </a:p>
      </dgm:t>
    </dgm:pt>
    <dgm:pt modelId="{F07F3253-92EA-4491-B896-6163B4E11430}">
      <dgm:prSet/>
      <dgm:spPr/>
      <dgm:t>
        <a:bodyPr/>
        <a:lstStyle/>
        <a:p>
          <a:r>
            <a:rPr lang="en-US"/>
            <a:t>Plan for alternative supply chain models for critical systems and services</a:t>
          </a:r>
        </a:p>
      </dgm:t>
    </dgm:pt>
    <dgm:pt modelId="{FE8D7013-181D-49DF-A448-46F81BFD4384}" type="parTrans" cxnId="{3D9D0B2D-0CD3-4C51-A471-2D569CF4EF2D}">
      <dgm:prSet/>
      <dgm:spPr/>
      <dgm:t>
        <a:bodyPr/>
        <a:lstStyle/>
        <a:p>
          <a:endParaRPr lang="en-US"/>
        </a:p>
      </dgm:t>
    </dgm:pt>
    <dgm:pt modelId="{389BE610-987B-42A2-A800-F08BC28E1C86}" type="sibTrans" cxnId="{3D9D0B2D-0CD3-4C51-A471-2D569CF4EF2D}">
      <dgm:prSet/>
      <dgm:spPr/>
      <dgm:t>
        <a:bodyPr/>
        <a:lstStyle/>
        <a:p>
          <a:endParaRPr lang="en-US"/>
        </a:p>
      </dgm:t>
    </dgm:pt>
    <dgm:pt modelId="{38EEBD73-1AFA-4778-A045-A7E11863728A}" type="pres">
      <dgm:prSet presAssocID="{62C7F028-3BE5-4EFB-885F-5E50D499B018}" presName="Name0" presStyleCnt="0">
        <dgm:presLayoutVars>
          <dgm:dir/>
          <dgm:animLvl val="lvl"/>
          <dgm:resizeHandles val="exact"/>
        </dgm:presLayoutVars>
      </dgm:prSet>
      <dgm:spPr/>
    </dgm:pt>
    <dgm:pt modelId="{4D157D1A-584E-4832-8290-E95757D01902}" type="pres">
      <dgm:prSet presAssocID="{565AAB76-D61D-46F2-9239-CF8162293E61}" presName="composite" presStyleCnt="0"/>
      <dgm:spPr/>
    </dgm:pt>
    <dgm:pt modelId="{674252A4-0A94-45FC-99A4-6A7B5E2793EE}" type="pres">
      <dgm:prSet presAssocID="{565AAB76-D61D-46F2-9239-CF8162293E61}" presName="parTx" presStyleLbl="alignNode1" presStyleIdx="0" presStyleCnt="4">
        <dgm:presLayoutVars>
          <dgm:chMax val="0"/>
          <dgm:chPref val="0"/>
        </dgm:presLayoutVars>
      </dgm:prSet>
      <dgm:spPr/>
    </dgm:pt>
    <dgm:pt modelId="{9880E35B-8B33-4AF8-8D4A-56EC0C5C4523}" type="pres">
      <dgm:prSet presAssocID="{565AAB76-D61D-46F2-9239-CF8162293E61}" presName="desTx" presStyleLbl="alignAccFollowNode1" presStyleIdx="0" presStyleCnt="4">
        <dgm:presLayoutVars/>
      </dgm:prSet>
      <dgm:spPr/>
    </dgm:pt>
    <dgm:pt modelId="{4932499F-58F7-42CB-99BF-3C3424E78D71}" type="pres">
      <dgm:prSet presAssocID="{6CDAFA89-80DD-4CBA-9637-FEA31C5E477B}" presName="space" presStyleCnt="0"/>
      <dgm:spPr/>
    </dgm:pt>
    <dgm:pt modelId="{8B2213F5-6478-4A50-80C7-CBAB3DDE37B9}" type="pres">
      <dgm:prSet presAssocID="{AF2CBF34-6ABE-43C4-838A-628B439CEF2C}" presName="composite" presStyleCnt="0"/>
      <dgm:spPr/>
    </dgm:pt>
    <dgm:pt modelId="{8FAFD837-EF11-40F2-835E-445BF488374E}" type="pres">
      <dgm:prSet presAssocID="{AF2CBF34-6ABE-43C4-838A-628B439CEF2C}" presName="parTx" presStyleLbl="alignNode1" presStyleIdx="1" presStyleCnt="4">
        <dgm:presLayoutVars>
          <dgm:chMax val="0"/>
          <dgm:chPref val="0"/>
        </dgm:presLayoutVars>
      </dgm:prSet>
      <dgm:spPr/>
    </dgm:pt>
    <dgm:pt modelId="{5A6D8396-7CFF-45D2-9E99-1DD9D482575E}" type="pres">
      <dgm:prSet presAssocID="{AF2CBF34-6ABE-43C4-838A-628B439CEF2C}" presName="desTx" presStyleLbl="alignAccFollowNode1" presStyleIdx="1" presStyleCnt="4">
        <dgm:presLayoutVars/>
      </dgm:prSet>
      <dgm:spPr/>
    </dgm:pt>
    <dgm:pt modelId="{5F7F8016-0E60-49B1-9879-486F5B9867EE}" type="pres">
      <dgm:prSet presAssocID="{1E4208D4-CAB1-46B7-A1D2-B3CA406820CA}" presName="space" presStyleCnt="0"/>
      <dgm:spPr/>
    </dgm:pt>
    <dgm:pt modelId="{903CC63B-404B-4667-B735-1FB9E4E0B5F3}" type="pres">
      <dgm:prSet presAssocID="{9AA6E3DC-EDFD-4437-A8E8-95C5AA5ADC3A}" presName="composite" presStyleCnt="0"/>
      <dgm:spPr/>
    </dgm:pt>
    <dgm:pt modelId="{14802352-192A-4DBB-8A7C-A552C640B0F1}" type="pres">
      <dgm:prSet presAssocID="{9AA6E3DC-EDFD-4437-A8E8-95C5AA5ADC3A}" presName="parTx" presStyleLbl="alignNode1" presStyleIdx="2" presStyleCnt="4">
        <dgm:presLayoutVars>
          <dgm:chMax val="0"/>
          <dgm:chPref val="0"/>
        </dgm:presLayoutVars>
      </dgm:prSet>
      <dgm:spPr/>
    </dgm:pt>
    <dgm:pt modelId="{1706533E-7F6B-47DD-84D1-E5F4956536D3}" type="pres">
      <dgm:prSet presAssocID="{9AA6E3DC-EDFD-4437-A8E8-95C5AA5ADC3A}" presName="desTx" presStyleLbl="alignAccFollowNode1" presStyleIdx="2" presStyleCnt="4">
        <dgm:presLayoutVars/>
      </dgm:prSet>
      <dgm:spPr/>
    </dgm:pt>
    <dgm:pt modelId="{4DA1CBE6-640E-44F6-ACA8-588354520C40}" type="pres">
      <dgm:prSet presAssocID="{DEF62EBD-25D3-42E8-97C6-49E78D28B67D}" presName="space" presStyleCnt="0"/>
      <dgm:spPr/>
    </dgm:pt>
    <dgm:pt modelId="{2FCCB092-FE78-44B5-832D-6381C4B7F4EA}" type="pres">
      <dgm:prSet presAssocID="{EC4197EC-4EF7-4FB6-A639-62083F0DD56D}" presName="composite" presStyleCnt="0"/>
      <dgm:spPr/>
    </dgm:pt>
    <dgm:pt modelId="{745A9B14-CC8E-4B7D-98E1-75C002EB1379}" type="pres">
      <dgm:prSet presAssocID="{EC4197EC-4EF7-4FB6-A639-62083F0DD56D}" presName="parTx" presStyleLbl="alignNode1" presStyleIdx="3" presStyleCnt="4">
        <dgm:presLayoutVars>
          <dgm:chMax val="0"/>
          <dgm:chPref val="0"/>
        </dgm:presLayoutVars>
      </dgm:prSet>
      <dgm:spPr/>
    </dgm:pt>
    <dgm:pt modelId="{2E5659EB-312F-4CCC-B820-A97C86C882E4}" type="pres">
      <dgm:prSet presAssocID="{EC4197EC-4EF7-4FB6-A639-62083F0DD56D}" presName="desTx" presStyleLbl="alignAccFollowNode1" presStyleIdx="3" presStyleCnt="4">
        <dgm:presLayoutVars/>
      </dgm:prSet>
      <dgm:spPr/>
    </dgm:pt>
  </dgm:ptLst>
  <dgm:cxnLst>
    <dgm:cxn modelId="{3D9D0B2D-0CD3-4C51-A471-2D569CF4EF2D}" srcId="{EC4197EC-4EF7-4FB6-A639-62083F0DD56D}" destId="{F07F3253-92EA-4491-B896-6163B4E11430}" srcOrd="0" destOrd="0" parTransId="{FE8D7013-181D-49DF-A448-46F81BFD4384}" sibTransId="{389BE610-987B-42A2-A800-F08BC28E1C86}"/>
    <dgm:cxn modelId="{31EE002E-79EC-46EA-82E5-82B47CFA42BE}" type="presOf" srcId="{565AAB76-D61D-46F2-9239-CF8162293E61}" destId="{674252A4-0A94-45FC-99A4-6A7B5E2793EE}" srcOrd="0" destOrd="0" presId="urn:microsoft.com/office/officeart/2016/7/layout/ChevronBlockProcess"/>
    <dgm:cxn modelId="{D90EA231-70D1-4447-AC0F-C78E58980175}" type="presOf" srcId="{EC4197EC-4EF7-4FB6-A639-62083F0DD56D}" destId="{745A9B14-CC8E-4B7D-98E1-75C002EB1379}" srcOrd="0" destOrd="0" presId="urn:microsoft.com/office/officeart/2016/7/layout/ChevronBlockProcess"/>
    <dgm:cxn modelId="{69EA4D6E-5261-4108-A09F-A35CA0B5C4A2}" type="presOf" srcId="{AF2CBF34-6ABE-43C4-838A-628B439CEF2C}" destId="{8FAFD837-EF11-40F2-835E-445BF488374E}" srcOrd="0" destOrd="0" presId="urn:microsoft.com/office/officeart/2016/7/layout/ChevronBlockProcess"/>
    <dgm:cxn modelId="{F5CAD873-86FF-4657-B646-D1869761C754}" type="presOf" srcId="{62C7F028-3BE5-4EFB-885F-5E50D499B018}" destId="{38EEBD73-1AFA-4778-A045-A7E11863728A}" srcOrd="0" destOrd="0" presId="urn:microsoft.com/office/officeart/2016/7/layout/ChevronBlockProcess"/>
    <dgm:cxn modelId="{E2B4ED82-E107-43C9-A3F5-86C3B551C51C}" type="presOf" srcId="{7C1A7EAE-7714-4F4A-B2B4-90F026B746F7}" destId="{5A6D8396-7CFF-45D2-9E99-1DD9D482575E}" srcOrd="0" destOrd="0" presId="urn:microsoft.com/office/officeart/2016/7/layout/ChevronBlockProcess"/>
    <dgm:cxn modelId="{AFC03A83-38AA-4CDA-8D0B-D6E19EFA92AE}" srcId="{62C7F028-3BE5-4EFB-885F-5E50D499B018}" destId="{EC4197EC-4EF7-4FB6-A639-62083F0DD56D}" srcOrd="3" destOrd="0" parTransId="{02A5884B-C6E0-4F93-ADF1-BADE758BC021}" sibTransId="{5541979C-4E54-4E71-A8E8-C5E18E5AF297}"/>
    <dgm:cxn modelId="{B109118C-54F8-4652-A3A7-476CA7F72A94}" srcId="{9AA6E3DC-EDFD-4437-A8E8-95C5AA5ADC3A}" destId="{9AB5641F-1C14-4B96-B6E9-1757EAB0FA90}" srcOrd="0" destOrd="0" parTransId="{232A4110-98C9-413C-B241-880DD6FFAFEF}" sibTransId="{9EB66344-200C-492B-97B9-CE2E3452EE52}"/>
    <dgm:cxn modelId="{31896F8F-8B42-464E-A07E-4F237417887C}" srcId="{62C7F028-3BE5-4EFB-885F-5E50D499B018}" destId="{AF2CBF34-6ABE-43C4-838A-628B439CEF2C}" srcOrd="1" destOrd="0" parTransId="{03DAB3E3-FDAC-407F-8702-502673C271CB}" sibTransId="{1E4208D4-CAB1-46B7-A1D2-B3CA406820CA}"/>
    <dgm:cxn modelId="{CE04179C-34B1-42B7-A3E2-C6F88A88CADA}" type="presOf" srcId="{9AA6E3DC-EDFD-4437-A8E8-95C5AA5ADC3A}" destId="{14802352-192A-4DBB-8A7C-A552C640B0F1}" srcOrd="0" destOrd="0" presId="urn:microsoft.com/office/officeart/2016/7/layout/ChevronBlockProcess"/>
    <dgm:cxn modelId="{1A5BE3A5-212A-40E2-B57A-765BE18E7512}" srcId="{62C7F028-3BE5-4EFB-885F-5E50D499B018}" destId="{9AA6E3DC-EDFD-4437-A8E8-95C5AA5ADC3A}" srcOrd="2" destOrd="0" parTransId="{0378C047-CA3E-4940-BDE4-8E38140317C9}" sibTransId="{DEF62EBD-25D3-42E8-97C6-49E78D28B67D}"/>
    <dgm:cxn modelId="{C5C463A7-C7B1-4209-BAB6-EFB9F5265BFB}" type="presOf" srcId="{F07F3253-92EA-4491-B896-6163B4E11430}" destId="{2E5659EB-312F-4CCC-B820-A97C86C882E4}" srcOrd="0" destOrd="0" presId="urn:microsoft.com/office/officeart/2016/7/layout/ChevronBlockProcess"/>
    <dgm:cxn modelId="{765257AF-30D6-418B-B89D-E527434B2AC9}" type="presOf" srcId="{DB6C37F1-DD15-4438-87C5-C552FD29AEA0}" destId="{9880E35B-8B33-4AF8-8D4A-56EC0C5C4523}" srcOrd="0" destOrd="0" presId="urn:microsoft.com/office/officeart/2016/7/layout/ChevronBlockProcess"/>
    <dgm:cxn modelId="{D51EB3C5-161A-4E2F-984A-BEC76647BF86}" srcId="{AF2CBF34-6ABE-43C4-838A-628B439CEF2C}" destId="{7C1A7EAE-7714-4F4A-B2B4-90F026B746F7}" srcOrd="0" destOrd="0" parTransId="{D4F1AAF0-A968-4A95-A9D7-0447E232D504}" sibTransId="{7B035558-7E6F-497B-BD16-6B7B8F2A183B}"/>
    <dgm:cxn modelId="{88F74DDE-61EA-4E68-9E77-D51A86F19D44}" srcId="{62C7F028-3BE5-4EFB-885F-5E50D499B018}" destId="{565AAB76-D61D-46F2-9239-CF8162293E61}" srcOrd="0" destOrd="0" parTransId="{3E6EFE50-AC32-4F99-9B06-6F7762165D39}" sibTransId="{6CDAFA89-80DD-4CBA-9637-FEA31C5E477B}"/>
    <dgm:cxn modelId="{2AFC48E2-B38F-4000-8092-39B031DFCCA0}" srcId="{565AAB76-D61D-46F2-9239-CF8162293E61}" destId="{DB6C37F1-DD15-4438-87C5-C552FD29AEA0}" srcOrd="0" destOrd="0" parTransId="{EF6B2FE7-E1CA-45FD-9EB0-085B80AB59CB}" sibTransId="{AD527285-080D-429D-B559-6C275C31309E}"/>
    <dgm:cxn modelId="{5DF7E6F4-E9D9-4559-9AED-267D1799633D}" type="presOf" srcId="{9AB5641F-1C14-4B96-B6E9-1757EAB0FA90}" destId="{1706533E-7F6B-47DD-84D1-E5F4956536D3}" srcOrd="0" destOrd="0" presId="urn:microsoft.com/office/officeart/2016/7/layout/ChevronBlockProcess"/>
    <dgm:cxn modelId="{7DF8A848-0AC4-48A5-9A68-1023B53D51E7}" type="presParOf" srcId="{38EEBD73-1AFA-4778-A045-A7E11863728A}" destId="{4D157D1A-584E-4832-8290-E95757D01902}" srcOrd="0" destOrd="0" presId="urn:microsoft.com/office/officeart/2016/7/layout/ChevronBlockProcess"/>
    <dgm:cxn modelId="{584436A9-F73F-47F6-A889-3673AB3DC74D}" type="presParOf" srcId="{4D157D1A-584E-4832-8290-E95757D01902}" destId="{674252A4-0A94-45FC-99A4-6A7B5E2793EE}" srcOrd="0" destOrd="0" presId="urn:microsoft.com/office/officeart/2016/7/layout/ChevronBlockProcess"/>
    <dgm:cxn modelId="{565918FA-BC22-40C0-A80B-3DEB2D70D462}" type="presParOf" srcId="{4D157D1A-584E-4832-8290-E95757D01902}" destId="{9880E35B-8B33-4AF8-8D4A-56EC0C5C4523}" srcOrd="1" destOrd="0" presId="urn:microsoft.com/office/officeart/2016/7/layout/ChevronBlockProcess"/>
    <dgm:cxn modelId="{B4690756-5AC3-4072-A29D-93787A679158}" type="presParOf" srcId="{38EEBD73-1AFA-4778-A045-A7E11863728A}" destId="{4932499F-58F7-42CB-99BF-3C3424E78D71}" srcOrd="1" destOrd="0" presId="urn:microsoft.com/office/officeart/2016/7/layout/ChevronBlockProcess"/>
    <dgm:cxn modelId="{B720B5CB-A80A-4696-B273-B75DE9C1588B}" type="presParOf" srcId="{38EEBD73-1AFA-4778-A045-A7E11863728A}" destId="{8B2213F5-6478-4A50-80C7-CBAB3DDE37B9}" srcOrd="2" destOrd="0" presId="urn:microsoft.com/office/officeart/2016/7/layout/ChevronBlockProcess"/>
    <dgm:cxn modelId="{BF3F2903-55D8-4AA8-ADBF-85B5897A92A2}" type="presParOf" srcId="{8B2213F5-6478-4A50-80C7-CBAB3DDE37B9}" destId="{8FAFD837-EF11-40F2-835E-445BF488374E}" srcOrd="0" destOrd="0" presId="urn:microsoft.com/office/officeart/2016/7/layout/ChevronBlockProcess"/>
    <dgm:cxn modelId="{9CE4D3DF-0777-40AA-AE44-50AC053BF624}" type="presParOf" srcId="{8B2213F5-6478-4A50-80C7-CBAB3DDE37B9}" destId="{5A6D8396-7CFF-45D2-9E99-1DD9D482575E}" srcOrd="1" destOrd="0" presId="urn:microsoft.com/office/officeart/2016/7/layout/ChevronBlockProcess"/>
    <dgm:cxn modelId="{C6737398-86BB-4181-BA15-844D46262DFE}" type="presParOf" srcId="{38EEBD73-1AFA-4778-A045-A7E11863728A}" destId="{5F7F8016-0E60-49B1-9879-486F5B9867EE}" srcOrd="3" destOrd="0" presId="urn:microsoft.com/office/officeart/2016/7/layout/ChevronBlockProcess"/>
    <dgm:cxn modelId="{FC42A31E-DDA0-403F-97BD-A03C22BB47D0}" type="presParOf" srcId="{38EEBD73-1AFA-4778-A045-A7E11863728A}" destId="{903CC63B-404B-4667-B735-1FB9E4E0B5F3}" srcOrd="4" destOrd="0" presId="urn:microsoft.com/office/officeart/2016/7/layout/ChevronBlockProcess"/>
    <dgm:cxn modelId="{719F0AD3-EE6C-44D6-8B6F-54623B75137D}" type="presParOf" srcId="{903CC63B-404B-4667-B735-1FB9E4E0B5F3}" destId="{14802352-192A-4DBB-8A7C-A552C640B0F1}" srcOrd="0" destOrd="0" presId="urn:microsoft.com/office/officeart/2016/7/layout/ChevronBlockProcess"/>
    <dgm:cxn modelId="{994EA219-C64E-4E38-991C-B58F246627B7}" type="presParOf" srcId="{903CC63B-404B-4667-B735-1FB9E4E0B5F3}" destId="{1706533E-7F6B-47DD-84D1-E5F4956536D3}" srcOrd="1" destOrd="0" presId="urn:microsoft.com/office/officeart/2016/7/layout/ChevronBlockProcess"/>
    <dgm:cxn modelId="{BBF24117-6FDA-42B5-9763-0E8221CF8627}" type="presParOf" srcId="{38EEBD73-1AFA-4778-A045-A7E11863728A}" destId="{4DA1CBE6-640E-44F6-ACA8-588354520C40}" srcOrd="5" destOrd="0" presId="urn:microsoft.com/office/officeart/2016/7/layout/ChevronBlockProcess"/>
    <dgm:cxn modelId="{FCB3E681-1E86-464A-96B7-5A8FF9A9FFA5}" type="presParOf" srcId="{38EEBD73-1AFA-4778-A045-A7E11863728A}" destId="{2FCCB092-FE78-44B5-832D-6381C4B7F4EA}" srcOrd="6" destOrd="0" presId="urn:microsoft.com/office/officeart/2016/7/layout/ChevronBlockProcess"/>
    <dgm:cxn modelId="{88A7CF15-B71E-46A1-8989-16681C469889}" type="presParOf" srcId="{2FCCB092-FE78-44B5-832D-6381C4B7F4EA}" destId="{745A9B14-CC8E-4B7D-98E1-75C002EB1379}" srcOrd="0" destOrd="0" presId="urn:microsoft.com/office/officeart/2016/7/layout/ChevronBlockProcess"/>
    <dgm:cxn modelId="{DE74F34E-E87A-4530-9E35-2F2C42B4978E}" type="presParOf" srcId="{2FCCB092-FE78-44B5-832D-6381C4B7F4EA}" destId="{2E5659EB-312F-4CCC-B820-A97C86C882E4}"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1AFA69-C89F-4735-903E-35560AA1301E}" type="doc">
      <dgm:prSet loTypeId="urn:microsoft.com/office/officeart/2016/7/layout/HorizontalActionList" loCatId="List" qsTypeId="urn:microsoft.com/office/officeart/2005/8/quickstyle/simple1" qsCatId="simple" csTypeId="urn:microsoft.com/office/officeart/2005/8/colors/ColorSchemeForSuggestions" csCatId="other"/>
      <dgm:spPr/>
      <dgm:t>
        <a:bodyPr/>
        <a:lstStyle/>
        <a:p>
          <a:endParaRPr lang="en-US"/>
        </a:p>
      </dgm:t>
    </dgm:pt>
    <dgm:pt modelId="{344B3D94-CC38-45CF-B2FE-184976BD1D34}">
      <dgm:prSet/>
      <dgm:spPr/>
      <dgm:t>
        <a:bodyPr/>
        <a:lstStyle/>
        <a:p>
          <a:r>
            <a:rPr lang="en-US"/>
            <a:t>Identify</a:t>
          </a:r>
        </a:p>
      </dgm:t>
    </dgm:pt>
    <dgm:pt modelId="{B3F86C5F-7465-4B21-BA42-F43101305621}" type="parTrans" cxnId="{301349CD-6FB5-4D5A-9BC9-95A7D29080CE}">
      <dgm:prSet/>
      <dgm:spPr/>
      <dgm:t>
        <a:bodyPr/>
        <a:lstStyle/>
        <a:p>
          <a:endParaRPr lang="en-US"/>
        </a:p>
      </dgm:t>
    </dgm:pt>
    <dgm:pt modelId="{AAEFB5A8-48D1-4A2A-8927-F5D61426DF56}" type="sibTrans" cxnId="{301349CD-6FB5-4D5A-9BC9-95A7D29080CE}">
      <dgm:prSet/>
      <dgm:spPr/>
      <dgm:t>
        <a:bodyPr/>
        <a:lstStyle/>
        <a:p>
          <a:endParaRPr lang="en-US"/>
        </a:p>
      </dgm:t>
    </dgm:pt>
    <dgm:pt modelId="{5ECE5109-25AD-4679-B546-E6B0F6FC05A3}">
      <dgm:prSet/>
      <dgm:spPr/>
      <dgm:t>
        <a:bodyPr/>
        <a:lstStyle/>
        <a:p>
          <a:r>
            <a:rPr lang="en-US"/>
            <a:t>Identify your mission-critical information assets and the individuals who own and access them.</a:t>
          </a:r>
        </a:p>
      </dgm:t>
    </dgm:pt>
    <dgm:pt modelId="{55A6EAEF-196E-48A4-BCA3-AABCB50584FE}" type="parTrans" cxnId="{2F2D9E83-1B6E-4B58-9C45-D4B91AB860F5}">
      <dgm:prSet/>
      <dgm:spPr/>
      <dgm:t>
        <a:bodyPr/>
        <a:lstStyle/>
        <a:p>
          <a:endParaRPr lang="en-US"/>
        </a:p>
      </dgm:t>
    </dgm:pt>
    <dgm:pt modelId="{8A54D873-3D6B-4F0D-89EF-12F6DF1219E4}" type="sibTrans" cxnId="{2F2D9E83-1B6E-4B58-9C45-D4B91AB860F5}">
      <dgm:prSet/>
      <dgm:spPr/>
      <dgm:t>
        <a:bodyPr/>
        <a:lstStyle/>
        <a:p>
          <a:endParaRPr lang="en-US"/>
        </a:p>
      </dgm:t>
    </dgm:pt>
    <dgm:pt modelId="{2CF2F5D0-0A93-4C81-B629-CD3855D0ADFE}">
      <dgm:prSet/>
      <dgm:spPr/>
      <dgm:t>
        <a:bodyPr/>
        <a:lstStyle/>
        <a:p>
          <a:r>
            <a:rPr lang="en-US"/>
            <a:t>Invest in</a:t>
          </a:r>
        </a:p>
      </dgm:t>
    </dgm:pt>
    <dgm:pt modelId="{59B030D1-152D-437D-8041-859D27FF7719}" type="parTrans" cxnId="{9BFEBA49-46CA-406A-99D2-59B507C0944C}">
      <dgm:prSet/>
      <dgm:spPr/>
      <dgm:t>
        <a:bodyPr/>
        <a:lstStyle/>
        <a:p>
          <a:endParaRPr lang="en-US"/>
        </a:p>
      </dgm:t>
    </dgm:pt>
    <dgm:pt modelId="{CBE0888D-C740-47F2-825D-C18F5E56DB5C}" type="sibTrans" cxnId="{9BFEBA49-46CA-406A-99D2-59B507C0944C}">
      <dgm:prSet/>
      <dgm:spPr/>
      <dgm:t>
        <a:bodyPr/>
        <a:lstStyle/>
        <a:p>
          <a:endParaRPr lang="en-US"/>
        </a:p>
      </dgm:t>
    </dgm:pt>
    <dgm:pt modelId="{E38B23E6-538B-4BF2-A0F3-5E68C6C08E51}">
      <dgm:prSet/>
      <dgm:spPr/>
      <dgm:t>
        <a:bodyPr/>
        <a:lstStyle/>
        <a:p>
          <a:r>
            <a:rPr lang="en-US"/>
            <a:t>Invest in special measures to protect individuals with privileged access (e.g., instruction in physical security precautions; exposure to social engineering methods).</a:t>
          </a:r>
        </a:p>
      </dgm:t>
    </dgm:pt>
    <dgm:pt modelId="{AA6EDC02-E328-4ED3-9BD8-7108DD9C781C}" type="parTrans" cxnId="{C1716BBB-F080-4394-9956-00B112D18353}">
      <dgm:prSet/>
      <dgm:spPr/>
      <dgm:t>
        <a:bodyPr/>
        <a:lstStyle/>
        <a:p>
          <a:endParaRPr lang="en-US"/>
        </a:p>
      </dgm:t>
    </dgm:pt>
    <dgm:pt modelId="{E6CFB544-B617-4590-82D0-F613E75D5F02}" type="sibTrans" cxnId="{C1716BBB-F080-4394-9956-00B112D18353}">
      <dgm:prSet/>
      <dgm:spPr/>
      <dgm:t>
        <a:bodyPr/>
        <a:lstStyle/>
        <a:p>
          <a:endParaRPr lang="en-US"/>
        </a:p>
      </dgm:t>
    </dgm:pt>
    <dgm:pt modelId="{EE93B6D5-E00D-47D2-8450-E128847CF236}">
      <dgm:prSet/>
      <dgm:spPr/>
      <dgm:t>
        <a:bodyPr/>
        <a:lstStyle/>
        <a:p>
          <a:r>
            <a:rPr lang="en-US"/>
            <a:t>Implement</a:t>
          </a:r>
        </a:p>
      </dgm:t>
    </dgm:pt>
    <dgm:pt modelId="{D76C7B01-D65B-4DDE-B6ED-2ED027EA84C6}" type="parTrans" cxnId="{B09B4B92-53A0-4364-8B9E-90711A61D6FF}">
      <dgm:prSet/>
      <dgm:spPr/>
      <dgm:t>
        <a:bodyPr/>
        <a:lstStyle/>
        <a:p>
          <a:endParaRPr lang="en-US"/>
        </a:p>
      </dgm:t>
    </dgm:pt>
    <dgm:pt modelId="{D3384DAB-79D7-4608-B4E3-5A97AD9CEBEB}" type="sibTrans" cxnId="{B09B4B92-53A0-4364-8B9E-90711A61D6FF}">
      <dgm:prSet/>
      <dgm:spPr/>
      <dgm:t>
        <a:bodyPr/>
        <a:lstStyle/>
        <a:p>
          <a:endParaRPr lang="en-US"/>
        </a:p>
      </dgm:t>
    </dgm:pt>
    <dgm:pt modelId="{DDCDF33B-64BF-4CE5-A5AF-CD3DD812EC3A}">
      <dgm:prSet/>
      <dgm:spPr/>
      <dgm:t>
        <a:bodyPr/>
        <a:lstStyle/>
        <a:p>
          <a:r>
            <a:rPr lang="en-US"/>
            <a:t>Implement mechanisms to protect your organization against the insider threat (e.g., screen prospective employees; embedding appropriate clauses in employment contracts).</a:t>
          </a:r>
        </a:p>
      </dgm:t>
    </dgm:pt>
    <dgm:pt modelId="{937BE134-BF02-4431-9606-6625CE3E8048}" type="parTrans" cxnId="{EB265A60-2BFB-4558-B8CF-B5BC5D465FB6}">
      <dgm:prSet/>
      <dgm:spPr/>
      <dgm:t>
        <a:bodyPr/>
        <a:lstStyle/>
        <a:p>
          <a:endParaRPr lang="en-US"/>
        </a:p>
      </dgm:t>
    </dgm:pt>
    <dgm:pt modelId="{DDEAB46A-607B-4674-83B4-7A8C14F3279B}" type="sibTrans" cxnId="{EB265A60-2BFB-4558-B8CF-B5BC5D465FB6}">
      <dgm:prSet/>
      <dgm:spPr/>
      <dgm:t>
        <a:bodyPr/>
        <a:lstStyle/>
        <a:p>
          <a:endParaRPr lang="en-US"/>
        </a:p>
      </dgm:t>
    </dgm:pt>
    <dgm:pt modelId="{CDB04AC3-E7F3-4E08-91EA-DFCFA3F4CD5A}">
      <dgm:prSet/>
      <dgm:spPr/>
      <dgm:t>
        <a:bodyPr/>
        <a:lstStyle/>
        <a:p>
          <a:r>
            <a:rPr lang="en-US"/>
            <a:t>Adopt</a:t>
          </a:r>
        </a:p>
      </dgm:t>
    </dgm:pt>
    <dgm:pt modelId="{45C4FBE4-BED6-476D-9009-EA950D6DAD07}" type="parTrans" cxnId="{E4F6A880-391E-4494-ABDD-ACB056045C65}">
      <dgm:prSet/>
      <dgm:spPr/>
      <dgm:t>
        <a:bodyPr/>
        <a:lstStyle/>
        <a:p>
          <a:endParaRPr lang="en-US"/>
        </a:p>
      </dgm:t>
    </dgm:pt>
    <dgm:pt modelId="{7A09A89E-7888-44DC-91B9-7791C155FF11}" type="sibTrans" cxnId="{E4F6A880-391E-4494-ABDD-ACB056045C65}">
      <dgm:prSet/>
      <dgm:spPr/>
      <dgm:t>
        <a:bodyPr/>
        <a:lstStyle/>
        <a:p>
          <a:endParaRPr lang="en-US"/>
        </a:p>
      </dgm:t>
    </dgm:pt>
    <dgm:pt modelId="{B397E0EB-5C32-4686-8D59-E0B1F9C49793}">
      <dgm:prSet/>
      <dgm:spPr/>
      <dgm:t>
        <a:bodyPr/>
        <a:lstStyle/>
        <a:p>
          <a:r>
            <a:rPr lang="en-US"/>
            <a:t>Adopt a trust-but-verify approach to privileged insiders (e.g., foster a culture of trust, while verifying and monitoring appropriate system access).</a:t>
          </a:r>
        </a:p>
      </dgm:t>
    </dgm:pt>
    <dgm:pt modelId="{D84CBA8D-467E-4617-8E75-1742004755B8}" type="parTrans" cxnId="{E5A53459-CC52-44BE-A537-AD291FB999D0}">
      <dgm:prSet/>
      <dgm:spPr/>
      <dgm:t>
        <a:bodyPr/>
        <a:lstStyle/>
        <a:p>
          <a:endParaRPr lang="en-US"/>
        </a:p>
      </dgm:t>
    </dgm:pt>
    <dgm:pt modelId="{16F69F86-E429-4007-A9DF-F3BC387660E7}" type="sibTrans" cxnId="{E5A53459-CC52-44BE-A537-AD291FB999D0}">
      <dgm:prSet/>
      <dgm:spPr/>
      <dgm:t>
        <a:bodyPr/>
        <a:lstStyle/>
        <a:p>
          <a:endParaRPr lang="en-US"/>
        </a:p>
      </dgm:t>
    </dgm:pt>
    <dgm:pt modelId="{9C425A31-5908-42F4-B56B-C48AF8C59EBF}" type="pres">
      <dgm:prSet presAssocID="{4F1AFA69-C89F-4735-903E-35560AA1301E}" presName="Name0" presStyleCnt="0">
        <dgm:presLayoutVars>
          <dgm:dir/>
          <dgm:animLvl val="lvl"/>
          <dgm:resizeHandles val="exact"/>
        </dgm:presLayoutVars>
      </dgm:prSet>
      <dgm:spPr/>
    </dgm:pt>
    <dgm:pt modelId="{74391167-19AD-4D55-9FED-A43390EE605D}" type="pres">
      <dgm:prSet presAssocID="{344B3D94-CC38-45CF-B2FE-184976BD1D34}" presName="composite" presStyleCnt="0"/>
      <dgm:spPr/>
    </dgm:pt>
    <dgm:pt modelId="{8E845911-9955-4950-A8E7-6D32CFE44519}" type="pres">
      <dgm:prSet presAssocID="{344B3D94-CC38-45CF-B2FE-184976BD1D34}" presName="parTx" presStyleLbl="alignNode1" presStyleIdx="0" presStyleCnt="4">
        <dgm:presLayoutVars>
          <dgm:chMax val="0"/>
          <dgm:chPref val="0"/>
        </dgm:presLayoutVars>
      </dgm:prSet>
      <dgm:spPr/>
    </dgm:pt>
    <dgm:pt modelId="{BF4A6AB5-9272-4C7C-B81F-C758A64DF058}" type="pres">
      <dgm:prSet presAssocID="{344B3D94-CC38-45CF-B2FE-184976BD1D34}" presName="desTx" presStyleLbl="alignAccFollowNode1" presStyleIdx="0" presStyleCnt="4">
        <dgm:presLayoutVars/>
      </dgm:prSet>
      <dgm:spPr/>
    </dgm:pt>
    <dgm:pt modelId="{84B098E4-D19F-40F2-A5FE-715A4311DA99}" type="pres">
      <dgm:prSet presAssocID="{AAEFB5A8-48D1-4A2A-8927-F5D61426DF56}" presName="space" presStyleCnt="0"/>
      <dgm:spPr/>
    </dgm:pt>
    <dgm:pt modelId="{05DDB866-962A-4BED-9AD6-8C36A4C25BF5}" type="pres">
      <dgm:prSet presAssocID="{2CF2F5D0-0A93-4C81-B629-CD3855D0ADFE}" presName="composite" presStyleCnt="0"/>
      <dgm:spPr/>
    </dgm:pt>
    <dgm:pt modelId="{C0EB5045-2A87-4CF2-B4D1-6CF9DE843B51}" type="pres">
      <dgm:prSet presAssocID="{2CF2F5D0-0A93-4C81-B629-CD3855D0ADFE}" presName="parTx" presStyleLbl="alignNode1" presStyleIdx="1" presStyleCnt="4">
        <dgm:presLayoutVars>
          <dgm:chMax val="0"/>
          <dgm:chPref val="0"/>
        </dgm:presLayoutVars>
      </dgm:prSet>
      <dgm:spPr/>
    </dgm:pt>
    <dgm:pt modelId="{00B57723-4D6F-4E31-BC9E-D3B62F354789}" type="pres">
      <dgm:prSet presAssocID="{2CF2F5D0-0A93-4C81-B629-CD3855D0ADFE}" presName="desTx" presStyleLbl="alignAccFollowNode1" presStyleIdx="1" presStyleCnt="4">
        <dgm:presLayoutVars/>
      </dgm:prSet>
      <dgm:spPr/>
    </dgm:pt>
    <dgm:pt modelId="{DC58107E-06D9-4EE6-A534-AE0B5353529B}" type="pres">
      <dgm:prSet presAssocID="{CBE0888D-C740-47F2-825D-C18F5E56DB5C}" presName="space" presStyleCnt="0"/>
      <dgm:spPr/>
    </dgm:pt>
    <dgm:pt modelId="{B793ED57-A299-4A32-A52E-A49F48ECD539}" type="pres">
      <dgm:prSet presAssocID="{EE93B6D5-E00D-47D2-8450-E128847CF236}" presName="composite" presStyleCnt="0"/>
      <dgm:spPr/>
    </dgm:pt>
    <dgm:pt modelId="{C4077970-8FCB-408D-943B-734B51BB491B}" type="pres">
      <dgm:prSet presAssocID="{EE93B6D5-E00D-47D2-8450-E128847CF236}" presName="parTx" presStyleLbl="alignNode1" presStyleIdx="2" presStyleCnt="4">
        <dgm:presLayoutVars>
          <dgm:chMax val="0"/>
          <dgm:chPref val="0"/>
        </dgm:presLayoutVars>
      </dgm:prSet>
      <dgm:spPr/>
    </dgm:pt>
    <dgm:pt modelId="{F0EAC3D3-264A-4BE9-A7A4-2419019B0200}" type="pres">
      <dgm:prSet presAssocID="{EE93B6D5-E00D-47D2-8450-E128847CF236}" presName="desTx" presStyleLbl="alignAccFollowNode1" presStyleIdx="2" presStyleCnt="4">
        <dgm:presLayoutVars/>
      </dgm:prSet>
      <dgm:spPr/>
    </dgm:pt>
    <dgm:pt modelId="{A8D12958-F77E-43C6-A077-D08FA5DC502F}" type="pres">
      <dgm:prSet presAssocID="{D3384DAB-79D7-4608-B4E3-5A97AD9CEBEB}" presName="space" presStyleCnt="0"/>
      <dgm:spPr/>
    </dgm:pt>
    <dgm:pt modelId="{8C969972-DAEB-496B-B9ED-850BF4EC6154}" type="pres">
      <dgm:prSet presAssocID="{CDB04AC3-E7F3-4E08-91EA-DFCFA3F4CD5A}" presName="composite" presStyleCnt="0"/>
      <dgm:spPr/>
    </dgm:pt>
    <dgm:pt modelId="{9FAA2426-0226-4B22-9463-6B95ACC4A80C}" type="pres">
      <dgm:prSet presAssocID="{CDB04AC3-E7F3-4E08-91EA-DFCFA3F4CD5A}" presName="parTx" presStyleLbl="alignNode1" presStyleIdx="3" presStyleCnt="4">
        <dgm:presLayoutVars>
          <dgm:chMax val="0"/>
          <dgm:chPref val="0"/>
        </dgm:presLayoutVars>
      </dgm:prSet>
      <dgm:spPr/>
    </dgm:pt>
    <dgm:pt modelId="{18B2FF1B-3099-4524-BAFE-2F8D2F5BA04E}" type="pres">
      <dgm:prSet presAssocID="{CDB04AC3-E7F3-4E08-91EA-DFCFA3F4CD5A}" presName="desTx" presStyleLbl="alignAccFollowNode1" presStyleIdx="3" presStyleCnt="4">
        <dgm:presLayoutVars/>
      </dgm:prSet>
      <dgm:spPr/>
    </dgm:pt>
  </dgm:ptLst>
  <dgm:cxnLst>
    <dgm:cxn modelId="{5356112E-8630-476A-9926-3229B4A899C3}" type="presOf" srcId="{2CF2F5D0-0A93-4C81-B629-CD3855D0ADFE}" destId="{C0EB5045-2A87-4CF2-B4D1-6CF9DE843B51}" srcOrd="0" destOrd="0" presId="urn:microsoft.com/office/officeart/2016/7/layout/HorizontalActionList"/>
    <dgm:cxn modelId="{EB265A60-2BFB-4558-B8CF-B5BC5D465FB6}" srcId="{EE93B6D5-E00D-47D2-8450-E128847CF236}" destId="{DDCDF33B-64BF-4CE5-A5AF-CD3DD812EC3A}" srcOrd="0" destOrd="0" parTransId="{937BE134-BF02-4431-9606-6625CE3E8048}" sibTransId="{DDEAB46A-607B-4674-83B4-7A8C14F3279B}"/>
    <dgm:cxn modelId="{799AF266-BD63-42C3-9D41-F91A27607376}" type="presOf" srcId="{CDB04AC3-E7F3-4E08-91EA-DFCFA3F4CD5A}" destId="{9FAA2426-0226-4B22-9463-6B95ACC4A80C}" srcOrd="0" destOrd="0" presId="urn:microsoft.com/office/officeart/2016/7/layout/HorizontalActionList"/>
    <dgm:cxn modelId="{9BFEBA49-46CA-406A-99D2-59B507C0944C}" srcId="{4F1AFA69-C89F-4735-903E-35560AA1301E}" destId="{2CF2F5D0-0A93-4C81-B629-CD3855D0ADFE}" srcOrd="1" destOrd="0" parTransId="{59B030D1-152D-437D-8041-859D27FF7719}" sibTransId="{CBE0888D-C740-47F2-825D-C18F5E56DB5C}"/>
    <dgm:cxn modelId="{7CDE2E76-3007-4ECA-824B-DB67E0C93621}" type="presOf" srcId="{4F1AFA69-C89F-4735-903E-35560AA1301E}" destId="{9C425A31-5908-42F4-B56B-C48AF8C59EBF}" srcOrd="0" destOrd="0" presId="urn:microsoft.com/office/officeart/2016/7/layout/HorizontalActionList"/>
    <dgm:cxn modelId="{E5A53459-CC52-44BE-A537-AD291FB999D0}" srcId="{CDB04AC3-E7F3-4E08-91EA-DFCFA3F4CD5A}" destId="{B397E0EB-5C32-4686-8D59-E0B1F9C49793}" srcOrd="0" destOrd="0" parTransId="{D84CBA8D-467E-4617-8E75-1742004755B8}" sibTransId="{16F69F86-E429-4007-A9DF-F3BC387660E7}"/>
    <dgm:cxn modelId="{E4F6A880-391E-4494-ABDD-ACB056045C65}" srcId="{4F1AFA69-C89F-4735-903E-35560AA1301E}" destId="{CDB04AC3-E7F3-4E08-91EA-DFCFA3F4CD5A}" srcOrd="3" destOrd="0" parTransId="{45C4FBE4-BED6-476D-9009-EA950D6DAD07}" sibTransId="{7A09A89E-7888-44DC-91B9-7791C155FF11}"/>
    <dgm:cxn modelId="{2F2D9E83-1B6E-4B58-9C45-D4B91AB860F5}" srcId="{344B3D94-CC38-45CF-B2FE-184976BD1D34}" destId="{5ECE5109-25AD-4679-B546-E6B0F6FC05A3}" srcOrd="0" destOrd="0" parTransId="{55A6EAEF-196E-48A4-BCA3-AABCB50584FE}" sibTransId="{8A54D873-3D6B-4F0D-89EF-12F6DF1219E4}"/>
    <dgm:cxn modelId="{18DD568D-8E06-4AF9-963F-2AFE7403DFB3}" type="presOf" srcId="{E38B23E6-538B-4BF2-A0F3-5E68C6C08E51}" destId="{00B57723-4D6F-4E31-BC9E-D3B62F354789}" srcOrd="0" destOrd="0" presId="urn:microsoft.com/office/officeart/2016/7/layout/HorizontalActionList"/>
    <dgm:cxn modelId="{B09B4B92-53A0-4364-8B9E-90711A61D6FF}" srcId="{4F1AFA69-C89F-4735-903E-35560AA1301E}" destId="{EE93B6D5-E00D-47D2-8450-E128847CF236}" srcOrd="2" destOrd="0" parTransId="{D76C7B01-D65B-4DDE-B6ED-2ED027EA84C6}" sibTransId="{D3384DAB-79D7-4608-B4E3-5A97AD9CEBEB}"/>
    <dgm:cxn modelId="{4DBB70A7-F764-4235-BBF2-3A764E5C95B7}" type="presOf" srcId="{EE93B6D5-E00D-47D2-8450-E128847CF236}" destId="{C4077970-8FCB-408D-943B-734B51BB491B}" srcOrd="0" destOrd="0" presId="urn:microsoft.com/office/officeart/2016/7/layout/HorizontalActionList"/>
    <dgm:cxn modelId="{10DCE2AE-BB4A-4B90-828A-1585D8AFC117}" type="presOf" srcId="{B397E0EB-5C32-4686-8D59-E0B1F9C49793}" destId="{18B2FF1B-3099-4524-BAFE-2F8D2F5BA04E}" srcOrd="0" destOrd="0" presId="urn:microsoft.com/office/officeart/2016/7/layout/HorizontalActionList"/>
    <dgm:cxn modelId="{202F8BB8-994F-4048-9474-81FA6BB69922}" type="presOf" srcId="{5ECE5109-25AD-4679-B546-E6B0F6FC05A3}" destId="{BF4A6AB5-9272-4C7C-B81F-C758A64DF058}" srcOrd="0" destOrd="0" presId="urn:microsoft.com/office/officeart/2016/7/layout/HorizontalActionList"/>
    <dgm:cxn modelId="{C1716BBB-F080-4394-9956-00B112D18353}" srcId="{2CF2F5D0-0A93-4C81-B629-CD3855D0ADFE}" destId="{E38B23E6-538B-4BF2-A0F3-5E68C6C08E51}" srcOrd="0" destOrd="0" parTransId="{AA6EDC02-E328-4ED3-9BD8-7108DD9C781C}" sibTransId="{E6CFB544-B617-4590-82D0-F613E75D5F02}"/>
    <dgm:cxn modelId="{301349CD-6FB5-4D5A-9BC9-95A7D29080CE}" srcId="{4F1AFA69-C89F-4735-903E-35560AA1301E}" destId="{344B3D94-CC38-45CF-B2FE-184976BD1D34}" srcOrd="0" destOrd="0" parTransId="{B3F86C5F-7465-4B21-BA42-F43101305621}" sibTransId="{AAEFB5A8-48D1-4A2A-8927-F5D61426DF56}"/>
    <dgm:cxn modelId="{72B80EDE-B6C2-4017-8607-A0E6D05CE691}" type="presOf" srcId="{344B3D94-CC38-45CF-B2FE-184976BD1D34}" destId="{8E845911-9955-4950-A8E7-6D32CFE44519}" srcOrd="0" destOrd="0" presId="urn:microsoft.com/office/officeart/2016/7/layout/HorizontalActionList"/>
    <dgm:cxn modelId="{B3596BFD-DE9C-4A76-B2BF-9968B29C4A46}" type="presOf" srcId="{DDCDF33B-64BF-4CE5-A5AF-CD3DD812EC3A}" destId="{F0EAC3D3-264A-4BE9-A7A4-2419019B0200}" srcOrd="0" destOrd="0" presId="urn:microsoft.com/office/officeart/2016/7/layout/HorizontalActionList"/>
    <dgm:cxn modelId="{E7074DDA-1848-41D5-A837-C3D46BE639C1}" type="presParOf" srcId="{9C425A31-5908-42F4-B56B-C48AF8C59EBF}" destId="{74391167-19AD-4D55-9FED-A43390EE605D}" srcOrd="0" destOrd="0" presId="urn:microsoft.com/office/officeart/2016/7/layout/HorizontalActionList"/>
    <dgm:cxn modelId="{21C6638F-51E2-4E7A-9055-79518991E1E0}" type="presParOf" srcId="{74391167-19AD-4D55-9FED-A43390EE605D}" destId="{8E845911-9955-4950-A8E7-6D32CFE44519}" srcOrd="0" destOrd="0" presId="urn:microsoft.com/office/officeart/2016/7/layout/HorizontalActionList"/>
    <dgm:cxn modelId="{2DBB895B-A49B-48B8-84A5-2F968FBA8DD3}" type="presParOf" srcId="{74391167-19AD-4D55-9FED-A43390EE605D}" destId="{BF4A6AB5-9272-4C7C-B81F-C758A64DF058}" srcOrd="1" destOrd="0" presId="urn:microsoft.com/office/officeart/2016/7/layout/HorizontalActionList"/>
    <dgm:cxn modelId="{A42CA18C-8CDD-41AA-B7D8-078BABC70902}" type="presParOf" srcId="{9C425A31-5908-42F4-B56B-C48AF8C59EBF}" destId="{84B098E4-D19F-40F2-A5FE-715A4311DA99}" srcOrd="1" destOrd="0" presId="urn:microsoft.com/office/officeart/2016/7/layout/HorizontalActionList"/>
    <dgm:cxn modelId="{B6DCAE35-AE24-471D-AF09-2029D065F7EC}" type="presParOf" srcId="{9C425A31-5908-42F4-B56B-C48AF8C59EBF}" destId="{05DDB866-962A-4BED-9AD6-8C36A4C25BF5}" srcOrd="2" destOrd="0" presId="urn:microsoft.com/office/officeart/2016/7/layout/HorizontalActionList"/>
    <dgm:cxn modelId="{D6DC67EE-CEA4-455C-A061-45AB92994F4C}" type="presParOf" srcId="{05DDB866-962A-4BED-9AD6-8C36A4C25BF5}" destId="{C0EB5045-2A87-4CF2-B4D1-6CF9DE843B51}" srcOrd="0" destOrd="0" presId="urn:microsoft.com/office/officeart/2016/7/layout/HorizontalActionList"/>
    <dgm:cxn modelId="{C21B0DE4-D18B-4B3D-904F-DCF2AD9BD515}" type="presParOf" srcId="{05DDB866-962A-4BED-9AD6-8C36A4C25BF5}" destId="{00B57723-4D6F-4E31-BC9E-D3B62F354789}" srcOrd="1" destOrd="0" presId="urn:microsoft.com/office/officeart/2016/7/layout/HorizontalActionList"/>
    <dgm:cxn modelId="{641F997E-0C76-4B74-B1DC-71606F59FA55}" type="presParOf" srcId="{9C425A31-5908-42F4-B56B-C48AF8C59EBF}" destId="{DC58107E-06D9-4EE6-A534-AE0B5353529B}" srcOrd="3" destOrd="0" presId="urn:microsoft.com/office/officeart/2016/7/layout/HorizontalActionList"/>
    <dgm:cxn modelId="{7ACAA7D4-BB5E-4FC1-A1BD-3133CE2D7C0A}" type="presParOf" srcId="{9C425A31-5908-42F4-B56B-C48AF8C59EBF}" destId="{B793ED57-A299-4A32-A52E-A49F48ECD539}" srcOrd="4" destOrd="0" presId="urn:microsoft.com/office/officeart/2016/7/layout/HorizontalActionList"/>
    <dgm:cxn modelId="{5A8DB20E-C889-465B-8AF9-3923C549B932}" type="presParOf" srcId="{B793ED57-A299-4A32-A52E-A49F48ECD539}" destId="{C4077970-8FCB-408D-943B-734B51BB491B}" srcOrd="0" destOrd="0" presId="urn:microsoft.com/office/officeart/2016/7/layout/HorizontalActionList"/>
    <dgm:cxn modelId="{ED7B872F-76DB-4CA4-8EE5-A1E082854072}" type="presParOf" srcId="{B793ED57-A299-4A32-A52E-A49F48ECD539}" destId="{F0EAC3D3-264A-4BE9-A7A4-2419019B0200}" srcOrd="1" destOrd="0" presId="urn:microsoft.com/office/officeart/2016/7/layout/HorizontalActionList"/>
    <dgm:cxn modelId="{E433C639-A841-42A6-AF8A-F359667B9DED}" type="presParOf" srcId="{9C425A31-5908-42F4-B56B-C48AF8C59EBF}" destId="{A8D12958-F77E-43C6-A077-D08FA5DC502F}" srcOrd="5" destOrd="0" presId="urn:microsoft.com/office/officeart/2016/7/layout/HorizontalActionList"/>
    <dgm:cxn modelId="{2BBC3AB8-E883-4341-9E26-CE0EAF8F860C}" type="presParOf" srcId="{9C425A31-5908-42F4-B56B-C48AF8C59EBF}" destId="{8C969972-DAEB-496B-B9ED-850BF4EC6154}" srcOrd="6" destOrd="0" presId="urn:microsoft.com/office/officeart/2016/7/layout/HorizontalActionList"/>
    <dgm:cxn modelId="{B5D5315E-838C-43D1-8C5B-981C13429363}" type="presParOf" srcId="{8C969972-DAEB-496B-B9ED-850BF4EC6154}" destId="{9FAA2426-0226-4B22-9463-6B95ACC4A80C}" srcOrd="0" destOrd="0" presId="urn:microsoft.com/office/officeart/2016/7/layout/HorizontalActionList"/>
    <dgm:cxn modelId="{D40F0BE0-C671-4C63-810C-8329DFC6F13C}" type="presParOf" srcId="{8C969972-DAEB-496B-B9ED-850BF4EC6154}" destId="{18B2FF1B-3099-4524-BAFE-2F8D2F5BA04E}"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92A89B-74B9-43A3-AAB9-FDD50A4B7777}" type="doc">
      <dgm:prSet loTypeId="urn:microsoft.com/office/officeart/2016/7/layout/ChevronBlockProcess" loCatId="process" qsTypeId="urn:microsoft.com/office/officeart/2005/8/quickstyle/simple1" qsCatId="simple" csTypeId="urn:microsoft.com/office/officeart/2005/8/colors/ColorSchemeForSuggestions" csCatId="other"/>
      <dgm:spPr/>
      <dgm:t>
        <a:bodyPr/>
        <a:lstStyle/>
        <a:p>
          <a:endParaRPr lang="en-US"/>
        </a:p>
      </dgm:t>
    </dgm:pt>
    <dgm:pt modelId="{BE1CCAE7-6595-498A-87C2-5033CBA37DC0}">
      <dgm:prSet/>
      <dgm:spPr/>
      <dgm:t>
        <a:bodyPr/>
        <a:lstStyle/>
        <a:p>
          <a:r>
            <a:rPr lang="en-US"/>
            <a:t>Build</a:t>
          </a:r>
        </a:p>
      </dgm:t>
    </dgm:pt>
    <dgm:pt modelId="{F13DEB46-060F-4C7E-A482-8955F9F2050E}" type="parTrans" cxnId="{104EB81A-495C-484F-964A-B0A3FC1294E5}">
      <dgm:prSet/>
      <dgm:spPr/>
      <dgm:t>
        <a:bodyPr/>
        <a:lstStyle/>
        <a:p>
          <a:endParaRPr lang="en-US"/>
        </a:p>
      </dgm:t>
    </dgm:pt>
    <dgm:pt modelId="{EE54C34B-6761-4C4F-9162-CF389D2DFFD5}" type="sibTrans" cxnId="{104EB81A-495C-484F-964A-B0A3FC1294E5}">
      <dgm:prSet/>
      <dgm:spPr/>
      <dgm:t>
        <a:bodyPr/>
        <a:lstStyle/>
        <a:p>
          <a:endParaRPr lang="en-US"/>
        </a:p>
      </dgm:t>
    </dgm:pt>
    <dgm:pt modelId="{1B0815A6-C610-419C-840D-75A96E72C471}">
      <dgm:prSet/>
      <dgm:spPr/>
      <dgm:t>
        <a:bodyPr/>
        <a:lstStyle/>
        <a:p>
          <a:r>
            <a:rPr lang="en-US"/>
            <a:t>Build scenarios covering the spread of misinformation into your overall incident management process.</a:t>
          </a:r>
        </a:p>
      </dgm:t>
    </dgm:pt>
    <dgm:pt modelId="{59E73BE9-3ABD-4C4A-9C79-6C87D70951FA}" type="parTrans" cxnId="{B93A2E9D-0391-4532-BD2E-C5C1A6884E4C}">
      <dgm:prSet/>
      <dgm:spPr/>
      <dgm:t>
        <a:bodyPr/>
        <a:lstStyle/>
        <a:p>
          <a:endParaRPr lang="en-US"/>
        </a:p>
      </dgm:t>
    </dgm:pt>
    <dgm:pt modelId="{4328628C-CC73-4737-B2C5-5A6773F2E80D}" type="sibTrans" cxnId="{B93A2E9D-0391-4532-BD2E-C5C1A6884E4C}">
      <dgm:prSet/>
      <dgm:spPr/>
      <dgm:t>
        <a:bodyPr/>
        <a:lstStyle/>
        <a:p>
          <a:endParaRPr lang="en-US"/>
        </a:p>
      </dgm:t>
    </dgm:pt>
    <dgm:pt modelId="{ED595D13-1733-4004-A6A8-5D711AA343F6}">
      <dgm:prSet/>
      <dgm:spPr/>
      <dgm:t>
        <a:bodyPr/>
        <a:lstStyle/>
        <a:p>
          <a:r>
            <a:rPr lang="en-US"/>
            <a:t>Extend</a:t>
          </a:r>
        </a:p>
      </dgm:t>
    </dgm:pt>
    <dgm:pt modelId="{4F63D03F-0845-4507-8D12-6275B0B96D7E}" type="parTrans" cxnId="{27222C5D-C605-4022-A732-B9B4C8F9AD4D}">
      <dgm:prSet/>
      <dgm:spPr/>
      <dgm:t>
        <a:bodyPr/>
        <a:lstStyle/>
        <a:p>
          <a:endParaRPr lang="en-US"/>
        </a:p>
      </dgm:t>
    </dgm:pt>
    <dgm:pt modelId="{E55CBF19-99B2-421D-BA7E-715879DDE0D4}" type="sibTrans" cxnId="{27222C5D-C605-4022-A732-B9B4C8F9AD4D}">
      <dgm:prSet/>
      <dgm:spPr/>
      <dgm:t>
        <a:bodyPr/>
        <a:lstStyle/>
        <a:p>
          <a:endParaRPr lang="en-US"/>
        </a:p>
      </dgm:t>
    </dgm:pt>
    <dgm:pt modelId="{E223C979-EF30-487A-89DF-E4B00C8BC4D0}">
      <dgm:prSet/>
      <dgm:spPr/>
      <dgm:t>
        <a:bodyPr/>
        <a:lstStyle/>
        <a:p>
          <a:r>
            <a:rPr lang="en-US"/>
            <a:t>Extend monitoring of social media before and after big organizational announcements or events.</a:t>
          </a:r>
        </a:p>
      </dgm:t>
    </dgm:pt>
    <dgm:pt modelId="{CA0FDC7E-84F5-41D2-B443-5661E89AD8ED}" type="parTrans" cxnId="{916967F8-0B78-4CDD-ADC2-74F8D25F0A64}">
      <dgm:prSet/>
      <dgm:spPr/>
      <dgm:t>
        <a:bodyPr/>
        <a:lstStyle/>
        <a:p>
          <a:endParaRPr lang="en-US"/>
        </a:p>
      </dgm:t>
    </dgm:pt>
    <dgm:pt modelId="{CF32166D-43A0-44B8-B24F-9B502313B316}" type="sibTrans" cxnId="{916967F8-0B78-4CDD-ADC2-74F8D25F0A64}">
      <dgm:prSet/>
      <dgm:spPr/>
      <dgm:t>
        <a:bodyPr/>
        <a:lstStyle/>
        <a:p>
          <a:endParaRPr lang="en-US"/>
        </a:p>
      </dgm:t>
    </dgm:pt>
    <dgm:pt modelId="{6F501B88-488B-4F03-84A2-BA57817554B6}">
      <dgm:prSet/>
      <dgm:spPr/>
      <dgm:t>
        <a:bodyPr/>
        <a:lstStyle/>
        <a:p>
          <a:r>
            <a:rPr lang="en-US"/>
            <a:t>Consider</a:t>
          </a:r>
        </a:p>
      </dgm:t>
    </dgm:pt>
    <dgm:pt modelId="{670A4475-1CEB-4A4A-B7DC-54A1B94F4ED6}" type="parTrans" cxnId="{63C8ECB9-4363-4B50-BD23-F3BE431EF4B6}">
      <dgm:prSet/>
      <dgm:spPr/>
      <dgm:t>
        <a:bodyPr/>
        <a:lstStyle/>
        <a:p>
          <a:endParaRPr lang="en-US"/>
        </a:p>
      </dgm:t>
    </dgm:pt>
    <dgm:pt modelId="{287F3720-D1CC-4D02-9E0B-4CEFF9C53977}" type="sibTrans" cxnId="{63C8ECB9-4363-4B50-BD23-F3BE431EF4B6}">
      <dgm:prSet/>
      <dgm:spPr/>
      <dgm:t>
        <a:bodyPr/>
        <a:lstStyle/>
        <a:p>
          <a:endParaRPr lang="en-US"/>
        </a:p>
      </dgm:t>
    </dgm:pt>
    <dgm:pt modelId="{62A8A0DA-3698-4B1F-B48E-EC20D8F8A33D}">
      <dgm:prSet/>
      <dgm:spPr/>
      <dgm:t>
        <a:bodyPr/>
        <a:lstStyle/>
        <a:p>
          <a:r>
            <a:rPr lang="en-US"/>
            <a:t>Consider increasing existing social media output to proactively counter the spread of misinformation (e.g., encourage employees to spread legitimate news and report suspicious posts.</a:t>
          </a:r>
        </a:p>
      </dgm:t>
    </dgm:pt>
    <dgm:pt modelId="{A9A7168C-9D6F-4CF3-909D-FCBF0ECABFBE}" type="parTrans" cxnId="{3A9B5D11-333C-420A-93EC-C4365D3DDCEA}">
      <dgm:prSet/>
      <dgm:spPr/>
      <dgm:t>
        <a:bodyPr/>
        <a:lstStyle/>
        <a:p>
          <a:endParaRPr lang="en-US"/>
        </a:p>
      </dgm:t>
    </dgm:pt>
    <dgm:pt modelId="{9ED9EE1F-5697-46AC-A444-36325A33CCE5}" type="sibTrans" cxnId="{3A9B5D11-333C-420A-93EC-C4365D3DDCEA}">
      <dgm:prSet/>
      <dgm:spPr/>
      <dgm:t>
        <a:bodyPr/>
        <a:lstStyle/>
        <a:p>
          <a:endParaRPr lang="en-US"/>
        </a:p>
      </dgm:t>
    </dgm:pt>
    <dgm:pt modelId="{2EDE94C6-60B3-435D-B165-149B730DF67B}" type="pres">
      <dgm:prSet presAssocID="{E092A89B-74B9-43A3-AAB9-FDD50A4B7777}" presName="Name0" presStyleCnt="0">
        <dgm:presLayoutVars>
          <dgm:dir/>
          <dgm:animLvl val="lvl"/>
          <dgm:resizeHandles val="exact"/>
        </dgm:presLayoutVars>
      </dgm:prSet>
      <dgm:spPr/>
    </dgm:pt>
    <dgm:pt modelId="{17568644-7954-4F0C-842F-83D32B4F81EE}" type="pres">
      <dgm:prSet presAssocID="{BE1CCAE7-6595-498A-87C2-5033CBA37DC0}" presName="composite" presStyleCnt="0"/>
      <dgm:spPr/>
    </dgm:pt>
    <dgm:pt modelId="{4BB24D55-13BF-4D9F-B20A-0D7CACD86340}" type="pres">
      <dgm:prSet presAssocID="{BE1CCAE7-6595-498A-87C2-5033CBA37DC0}" presName="parTx" presStyleLbl="alignNode1" presStyleIdx="0" presStyleCnt="3">
        <dgm:presLayoutVars>
          <dgm:chMax val="0"/>
          <dgm:chPref val="0"/>
        </dgm:presLayoutVars>
      </dgm:prSet>
      <dgm:spPr/>
    </dgm:pt>
    <dgm:pt modelId="{97B141CC-F568-429B-B333-6A88B88408FB}" type="pres">
      <dgm:prSet presAssocID="{BE1CCAE7-6595-498A-87C2-5033CBA37DC0}" presName="desTx" presStyleLbl="alignAccFollowNode1" presStyleIdx="0" presStyleCnt="3">
        <dgm:presLayoutVars/>
      </dgm:prSet>
      <dgm:spPr/>
    </dgm:pt>
    <dgm:pt modelId="{7D58C654-A11E-41BA-A35D-63B390BDFF27}" type="pres">
      <dgm:prSet presAssocID="{EE54C34B-6761-4C4F-9162-CF389D2DFFD5}" presName="space" presStyleCnt="0"/>
      <dgm:spPr/>
    </dgm:pt>
    <dgm:pt modelId="{AD003528-DCEF-418B-93E2-3258B972C07C}" type="pres">
      <dgm:prSet presAssocID="{ED595D13-1733-4004-A6A8-5D711AA343F6}" presName="composite" presStyleCnt="0"/>
      <dgm:spPr/>
    </dgm:pt>
    <dgm:pt modelId="{91A7FD72-AD92-4306-8970-760EE8838B21}" type="pres">
      <dgm:prSet presAssocID="{ED595D13-1733-4004-A6A8-5D711AA343F6}" presName="parTx" presStyleLbl="alignNode1" presStyleIdx="1" presStyleCnt="3">
        <dgm:presLayoutVars>
          <dgm:chMax val="0"/>
          <dgm:chPref val="0"/>
        </dgm:presLayoutVars>
      </dgm:prSet>
      <dgm:spPr/>
    </dgm:pt>
    <dgm:pt modelId="{F992FE0A-280A-47C6-9D27-E234B4B65EAC}" type="pres">
      <dgm:prSet presAssocID="{ED595D13-1733-4004-A6A8-5D711AA343F6}" presName="desTx" presStyleLbl="alignAccFollowNode1" presStyleIdx="1" presStyleCnt="3">
        <dgm:presLayoutVars/>
      </dgm:prSet>
      <dgm:spPr/>
    </dgm:pt>
    <dgm:pt modelId="{6E7656D3-4A02-47F0-A06B-0E375C19B978}" type="pres">
      <dgm:prSet presAssocID="{E55CBF19-99B2-421D-BA7E-715879DDE0D4}" presName="space" presStyleCnt="0"/>
      <dgm:spPr/>
    </dgm:pt>
    <dgm:pt modelId="{69A550C6-EE60-4AAF-B7D6-BC9DF3B86E75}" type="pres">
      <dgm:prSet presAssocID="{6F501B88-488B-4F03-84A2-BA57817554B6}" presName="composite" presStyleCnt="0"/>
      <dgm:spPr/>
    </dgm:pt>
    <dgm:pt modelId="{C0C730E8-D4E4-4271-A77B-FA0B9C91E44A}" type="pres">
      <dgm:prSet presAssocID="{6F501B88-488B-4F03-84A2-BA57817554B6}" presName="parTx" presStyleLbl="alignNode1" presStyleIdx="2" presStyleCnt="3">
        <dgm:presLayoutVars>
          <dgm:chMax val="0"/>
          <dgm:chPref val="0"/>
        </dgm:presLayoutVars>
      </dgm:prSet>
      <dgm:spPr/>
    </dgm:pt>
    <dgm:pt modelId="{B3B582E3-5472-4626-BA5E-86BB2317719F}" type="pres">
      <dgm:prSet presAssocID="{6F501B88-488B-4F03-84A2-BA57817554B6}" presName="desTx" presStyleLbl="alignAccFollowNode1" presStyleIdx="2" presStyleCnt="3">
        <dgm:presLayoutVars/>
      </dgm:prSet>
      <dgm:spPr/>
    </dgm:pt>
  </dgm:ptLst>
  <dgm:cxnLst>
    <dgm:cxn modelId="{3A9B5D11-333C-420A-93EC-C4365D3DDCEA}" srcId="{6F501B88-488B-4F03-84A2-BA57817554B6}" destId="{62A8A0DA-3698-4B1F-B48E-EC20D8F8A33D}" srcOrd="0" destOrd="0" parTransId="{A9A7168C-9D6F-4CF3-909D-FCBF0ECABFBE}" sibTransId="{9ED9EE1F-5697-46AC-A444-36325A33CCE5}"/>
    <dgm:cxn modelId="{104EB81A-495C-484F-964A-B0A3FC1294E5}" srcId="{E092A89B-74B9-43A3-AAB9-FDD50A4B7777}" destId="{BE1CCAE7-6595-498A-87C2-5033CBA37DC0}" srcOrd="0" destOrd="0" parTransId="{F13DEB46-060F-4C7E-A482-8955F9F2050E}" sibTransId="{EE54C34B-6761-4C4F-9162-CF389D2DFFD5}"/>
    <dgm:cxn modelId="{ACE74037-BA43-400E-B364-19D8A7768D70}" type="presOf" srcId="{E092A89B-74B9-43A3-AAB9-FDD50A4B7777}" destId="{2EDE94C6-60B3-435D-B165-149B730DF67B}" srcOrd="0" destOrd="0" presId="urn:microsoft.com/office/officeart/2016/7/layout/ChevronBlockProcess"/>
    <dgm:cxn modelId="{27222C5D-C605-4022-A732-B9B4C8F9AD4D}" srcId="{E092A89B-74B9-43A3-AAB9-FDD50A4B7777}" destId="{ED595D13-1733-4004-A6A8-5D711AA343F6}" srcOrd="1" destOrd="0" parTransId="{4F63D03F-0845-4507-8D12-6275B0B96D7E}" sibTransId="{E55CBF19-99B2-421D-BA7E-715879DDE0D4}"/>
    <dgm:cxn modelId="{2F4CCF70-88D4-4566-9F7C-77751E2A7FB8}" type="presOf" srcId="{6F501B88-488B-4F03-84A2-BA57817554B6}" destId="{C0C730E8-D4E4-4271-A77B-FA0B9C91E44A}" srcOrd="0" destOrd="0" presId="urn:microsoft.com/office/officeart/2016/7/layout/ChevronBlockProcess"/>
    <dgm:cxn modelId="{B4D2E250-1D17-43B5-8081-FEE6B1F5F6E6}" type="presOf" srcId="{ED595D13-1733-4004-A6A8-5D711AA343F6}" destId="{91A7FD72-AD92-4306-8970-760EE8838B21}" srcOrd="0" destOrd="0" presId="urn:microsoft.com/office/officeart/2016/7/layout/ChevronBlockProcess"/>
    <dgm:cxn modelId="{367E8254-0CB0-414A-9F4F-97C3A485E66D}" type="presOf" srcId="{62A8A0DA-3698-4B1F-B48E-EC20D8F8A33D}" destId="{B3B582E3-5472-4626-BA5E-86BB2317719F}" srcOrd="0" destOrd="0" presId="urn:microsoft.com/office/officeart/2016/7/layout/ChevronBlockProcess"/>
    <dgm:cxn modelId="{B93A2E9D-0391-4532-BD2E-C5C1A6884E4C}" srcId="{BE1CCAE7-6595-498A-87C2-5033CBA37DC0}" destId="{1B0815A6-C610-419C-840D-75A96E72C471}" srcOrd="0" destOrd="0" parTransId="{59E73BE9-3ABD-4C4A-9C79-6C87D70951FA}" sibTransId="{4328628C-CC73-4737-B2C5-5A6773F2E80D}"/>
    <dgm:cxn modelId="{36895CA8-6282-4B67-A0DB-53DB05A9CA07}" type="presOf" srcId="{1B0815A6-C610-419C-840D-75A96E72C471}" destId="{97B141CC-F568-429B-B333-6A88B88408FB}" srcOrd="0" destOrd="0" presId="urn:microsoft.com/office/officeart/2016/7/layout/ChevronBlockProcess"/>
    <dgm:cxn modelId="{C053B8B4-C596-4E79-890A-1D779A3918B4}" type="presOf" srcId="{BE1CCAE7-6595-498A-87C2-5033CBA37DC0}" destId="{4BB24D55-13BF-4D9F-B20A-0D7CACD86340}" srcOrd="0" destOrd="0" presId="urn:microsoft.com/office/officeart/2016/7/layout/ChevronBlockProcess"/>
    <dgm:cxn modelId="{63C8ECB9-4363-4B50-BD23-F3BE431EF4B6}" srcId="{E092A89B-74B9-43A3-AAB9-FDD50A4B7777}" destId="{6F501B88-488B-4F03-84A2-BA57817554B6}" srcOrd="2" destOrd="0" parTransId="{670A4475-1CEB-4A4A-B7DC-54A1B94F4ED6}" sibTransId="{287F3720-D1CC-4D02-9E0B-4CEFF9C53977}"/>
    <dgm:cxn modelId="{335959BE-7698-45FE-9A7A-3A975B289ED5}" type="presOf" srcId="{E223C979-EF30-487A-89DF-E4B00C8BC4D0}" destId="{F992FE0A-280A-47C6-9D27-E234B4B65EAC}" srcOrd="0" destOrd="0" presId="urn:microsoft.com/office/officeart/2016/7/layout/ChevronBlockProcess"/>
    <dgm:cxn modelId="{916967F8-0B78-4CDD-ADC2-74F8D25F0A64}" srcId="{ED595D13-1733-4004-A6A8-5D711AA343F6}" destId="{E223C979-EF30-487A-89DF-E4B00C8BC4D0}" srcOrd="0" destOrd="0" parTransId="{CA0FDC7E-84F5-41D2-B443-5661E89AD8ED}" sibTransId="{CF32166D-43A0-44B8-B24F-9B502313B316}"/>
    <dgm:cxn modelId="{F280A599-F68F-4D18-9A55-66B3145DB3A0}" type="presParOf" srcId="{2EDE94C6-60B3-435D-B165-149B730DF67B}" destId="{17568644-7954-4F0C-842F-83D32B4F81EE}" srcOrd="0" destOrd="0" presId="urn:microsoft.com/office/officeart/2016/7/layout/ChevronBlockProcess"/>
    <dgm:cxn modelId="{DDCA8215-682A-443A-9516-86BA6B197898}" type="presParOf" srcId="{17568644-7954-4F0C-842F-83D32B4F81EE}" destId="{4BB24D55-13BF-4D9F-B20A-0D7CACD86340}" srcOrd="0" destOrd="0" presId="urn:microsoft.com/office/officeart/2016/7/layout/ChevronBlockProcess"/>
    <dgm:cxn modelId="{C51A8186-7579-4529-8E28-8468E5E81729}" type="presParOf" srcId="{17568644-7954-4F0C-842F-83D32B4F81EE}" destId="{97B141CC-F568-429B-B333-6A88B88408FB}" srcOrd="1" destOrd="0" presId="urn:microsoft.com/office/officeart/2016/7/layout/ChevronBlockProcess"/>
    <dgm:cxn modelId="{06009C22-E3DA-43E0-B6AB-F82CE8E3E1F4}" type="presParOf" srcId="{2EDE94C6-60B3-435D-B165-149B730DF67B}" destId="{7D58C654-A11E-41BA-A35D-63B390BDFF27}" srcOrd="1" destOrd="0" presId="urn:microsoft.com/office/officeart/2016/7/layout/ChevronBlockProcess"/>
    <dgm:cxn modelId="{5A3DA027-15DC-410A-8EB4-5664E4114E70}" type="presParOf" srcId="{2EDE94C6-60B3-435D-B165-149B730DF67B}" destId="{AD003528-DCEF-418B-93E2-3258B972C07C}" srcOrd="2" destOrd="0" presId="urn:microsoft.com/office/officeart/2016/7/layout/ChevronBlockProcess"/>
    <dgm:cxn modelId="{51A2DBD7-D91B-435D-ACD4-AEED5C9D2BD9}" type="presParOf" srcId="{AD003528-DCEF-418B-93E2-3258B972C07C}" destId="{91A7FD72-AD92-4306-8970-760EE8838B21}" srcOrd="0" destOrd="0" presId="urn:microsoft.com/office/officeart/2016/7/layout/ChevronBlockProcess"/>
    <dgm:cxn modelId="{627F12A9-255C-4E1D-8A61-DED24BBFC715}" type="presParOf" srcId="{AD003528-DCEF-418B-93E2-3258B972C07C}" destId="{F992FE0A-280A-47C6-9D27-E234B4B65EAC}" srcOrd="1" destOrd="0" presId="urn:microsoft.com/office/officeart/2016/7/layout/ChevronBlockProcess"/>
    <dgm:cxn modelId="{96A898BC-2988-4BD0-B7E6-29FB97FBB89B}" type="presParOf" srcId="{2EDE94C6-60B3-435D-B165-149B730DF67B}" destId="{6E7656D3-4A02-47F0-A06B-0E375C19B978}" srcOrd="3" destOrd="0" presId="urn:microsoft.com/office/officeart/2016/7/layout/ChevronBlockProcess"/>
    <dgm:cxn modelId="{9847CBB0-7030-453A-9746-420FFA13414B}" type="presParOf" srcId="{2EDE94C6-60B3-435D-B165-149B730DF67B}" destId="{69A550C6-EE60-4AAF-B7D6-BC9DF3B86E75}" srcOrd="4" destOrd="0" presId="urn:microsoft.com/office/officeart/2016/7/layout/ChevronBlockProcess"/>
    <dgm:cxn modelId="{D8E0500A-3DCC-43C9-BD9E-D6E5906BA3A2}" type="presParOf" srcId="{69A550C6-EE60-4AAF-B7D6-BC9DF3B86E75}" destId="{C0C730E8-D4E4-4271-A77B-FA0B9C91E44A}" srcOrd="0" destOrd="0" presId="urn:microsoft.com/office/officeart/2016/7/layout/ChevronBlockProcess"/>
    <dgm:cxn modelId="{F8F4D899-ECE4-4FA8-839C-BE4AD89CF770}" type="presParOf" srcId="{69A550C6-EE60-4AAF-B7D6-BC9DF3B86E75}" destId="{B3B582E3-5472-4626-BA5E-86BB2317719F}"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B62C-2C84-430B-9738-DF3B21FAF87B}">
      <dsp:nvSpPr>
        <dsp:cNvPr id="0" name=""/>
        <dsp:cNvSpPr/>
      </dsp:nvSpPr>
      <dsp:spPr>
        <a:xfrm>
          <a:off x="212" y="104339"/>
          <a:ext cx="2571849" cy="30862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42" tIns="0" rIns="254042" bIns="330200" numCol="1" spcCol="1270" anchor="t" anchorCtr="0">
          <a:noAutofit/>
        </a:bodyPr>
        <a:lstStyle/>
        <a:p>
          <a:pPr marL="0" lvl="0" indent="0" algn="l" defTabSz="622300">
            <a:lnSpc>
              <a:spcPct val="90000"/>
            </a:lnSpc>
            <a:spcBef>
              <a:spcPct val="0"/>
            </a:spcBef>
            <a:spcAft>
              <a:spcPct val="35000"/>
            </a:spcAft>
            <a:buNone/>
          </a:pPr>
          <a:r>
            <a:rPr lang="en-US" sz="1400" kern="1200"/>
            <a:t>"We've been dependent on the internet for so very long," </a:t>
          </a:r>
        </a:p>
      </dsp:txBody>
      <dsp:txXfrm>
        <a:off x="212" y="1338827"/>
        <a:ext cx="2571849" cy="1851731"/>
      </dsp:txXfrm>
    </dsp:sp>
    <dsp:sp modelId="{AE74316A-9FBE-4CC0-963C-DE2872538FBE}">
      <dsp:nvSpPr>
        <dsp:cNvPr id="0" name=""/>
        <dsp:cNvSpPr/>
      </dsp:nvSpPr>
      <dsp:spPr>
        <a:xfrm>
          <a:off x="212" y="104339"/>
          <a:ext cx="2571849" cy="123448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042" tIns="165100" rIns="254042"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2" y="104339"/>
        <a:ext cx="2571849" cy="1234487"/>
      </dsp:txXfrm>
    </dsp:sp>
    <dsp:sp modelId="{465108F6-EB88-437E-8818-699430D314EE}">
      <dsp:nvSpPr>
        <dsp:cNvPr id="0" name=""/>
        <dsp:cNvSpPr/>
      </dsp:nvSpPr>
      <dsp:spPr>
        <a:xfrm>
          <a:off x="2777809" y="104339"/>
          <a:ext cx="2571849" cy="30862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42" tIns="0" rIns="254042" bIns="330200" numCol="1" spcCol="1270" anchor="t" anchorCtr="0">
          <a:noAutofit/>
        </a:bodyPr>
        <a:lstStyle/>
        <a:p>
          <a:pPr marL="0" lvl="0" indent="0" algn="l" defTabSz="622300">
            <a:lnSpc>
              <a:spcPct val="90000"/>
            </a:lnSpc>
            <a:spcBef>
              <a:spcPct val="0"/>
            </a:spcBef>
            <a:spcAft>
              <a:spcPct val="35000"/>
            </a:spcAft>
            <a:buNone/>
          </a:pPr>
          <a:r>
            <a:rPr lang="en-US" sz="1400" kern="1200"/>
            <a:t>"We've gotten to the point where we view it as any other utility. </a:t>
          </a:r>
        </a:p>
      </dsp:txBody>
      <dsp:txXfrm>
        <a:off x="2777809" y="1338827"/>
        <a:ext cx="2571849" cy="1851731"/>
      </dsp:txXfrm>
    </dsp:sp>
    <dsp:sp modelId="{C8CA2666-83EE-47B2-8947-35217F02E42A}">
      <dsp:nvSpPr>
        <dsp:cNvPr id="0" name=""/>
        <dsp:cNvSpPr/>
      </dsp:nvSpPr>
      <dsp:spPr>
        <a:xfrm>
          <a:off x="2777809" y="104339"/>
          <a:ext cx="2571849" cy="123448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042" tIns="165100" rIns="254042"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777809" y="104339"/>
        <a:ext cx="2571849" cy="1234487"/>
      </dsp:txXfrm>
    </dsp:sp>
    <dsp:sp modelId="{B6B46BB8-220B-4E65-B343-6246965F58DB}">
      <dsp:nvSpPr>
        <dsp:cNvPr id="0" name=""/>
        <dsp:cNvSpPr/>
      </dsp:nvSpPr>
      <dsp:spPr>
        <a:xfrm>
          <a:off x="5555406" y="104339"/>
          <a:ext cx="2571849" cy="308621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42" tIns="0" rIns="254042" bIns="330200" numCol="1" spcCol="1270" anchor="t" anchorCtr="0">
          <a:noAutofit/>
        </a:bodyPr>
        <a:lstStyle/>
        <a:p>
          <a:pPr marL="0" lvl="0" indent="0" algn="l" defTabSz="622300">
            <a:lnSpc>
              <a:spcPct val="90000"/>
            </a:lnSpc>
            <a:spcBef>
              <a:spcPct val="0"/>
            </a:spcBef>
            <a:spcAft>
              <a:spcPct val="35000"/>
            </a:spcAft>
            <a:buNone/>
          </a:pPr>
          <a:r>
            <a:rPr lang="en-US" sz="1400" kern="1200"/>
            <a:t>If you suddenly cut of the electricity, it's a major issue. </a:t>
          </a:r>
        </a:p>
      </dsp:txBody>
      <dsp:txXfrm>
        <a:off x="5555406" y="1338827"/>
        <a:ext cx="2571849" cy="1851731"/>
      </dsp:txXfrm>
    </dsp:sp>
    <dsp:sp modelId="{191B0298-510A-4099-98B5-E4BEFE932DD5}">
      <dsp:nvSpPr>
        <dsp:cNvPr id="0" name=""/>
        <dsp:cNvSpPr/>
      </dsp:nvSpPr>
      <dsp:spPr>
        <a:xfrm>
          <a:off x="5555406" y="104339"/>
          <a:ext cx="2571849" cy="123448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042" tIns="165100" rIns="254042"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555406" y="104339"/>
        <a:ext cx="2571849" cy="1234487"/>
      </dsp:txXfrm>
    </dsp:sp>
    <dsp:sp modelId="{0D220512-C657-46BA-A62C-71CD307CF419}">
      <dsp:nvSpPr>
        <dsp:cNvPr id="0" name=""/>
        <dsp:cNvSpPr/>
      </dsp:nvSpPr>
      <dsp:spPr>
        <a:xfrm>
          <a:off x="8333003" y="104339"/>
          <a:ext cx="2571849" cy="308621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42" tIns="0" rIns="254042" bIns="330200" numCol="1" spcCol="1270" anchor="t" anchorCtr="0">
          <a:noAutofit/>
        </a:bodyPr>
        <a:lstStyle/>
        <a:p>
          <a:pPr marL="0" lvl="0" indent="0" algn="l" defTabSz="622300">
            <a:lnSpc>
              <a:spcPct val="90000"/>
            </a:lnSpc>
            <a:spcBef>
              <a:spcPct val="0"/>
            </a:spcBef>
            <a:spcAft>
              <a:spcPct val="35000"/>
            </a:spcAft>
            <a:buNone/>
          </a:pPr>
          <a:r>
            <a:rPr lang="en-US" sz="1400" kern="1200" dirty="0"/>
            <a:t>Corporations have backups in place for other utilities generators for instance. No one has really done that for the internet. They just assume it's going to be there."</a:t>
          </a:r>
        </a:p>
      </dsp:txBody>
      <dsp:txXfrm>
        <a:off x="8333003" y="1338827"/>
        <a:ext cx="2571849" cy="1851731"/>
      </dsp:txXfrm>
    </dsp:sp>
    <dsp:sp modelId="{1D3C232F-213A-4D70-9875-CEFCBF46442E}">
      <dsp:nvSpPr>
        <dsp:cNvPr id="0" name=""/>
        <dsp:cNvSpPr/>
      </dsp:nvSpPr>
      <dsp:spPr>
        <a:xfrm>
          <a:off x="8333003" y="104339"/>
          <a:ext cx="2571849" cy="123448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042" tIns="165100" rIns="254042"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333003" y="104339"/>
        <a:ext cx="2571849" cy="1234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6E7A2-ED3B-40B5-A7A5-F3FF905672EA}">
      <dsp:nvSpPr>
        <dsp:cNvPr id="0" name=""/>
        <dsp:cNvSpPr/>
      </dsp:nvSpPr>
      <dsp:spPr>
        <a:xfrm>
          <a:off x="53" y="273704"/>
          <a:ext cx="5095775" cy="17373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To defend yourselves organizations need to rethink their defensive models, particularly regarding business continuity and disaster recovery plans. </a:t>
          </a:r>
        </a:p>
      </dsp:txBody>
      <dsp:txXfrm>
        <a:off x="53" y="273704"/>
        <a:ext cx="5095775" cy="1737329"/>
      </dsp:txXfrm>
    </dsp:sp>
    <dsp:sp modelId="{A8905207-96D7-42FC-B51C-D8C39BFE2CDE}">
      <dsp:nvSpPr>
        <dsp:cNvPr id="0" name=""/>
        <dsp:cNvSpPr/>
      </dsp:nvSpPr>
      <dsp:spPr>
        <a:xfrm>
          <a:off x="53" y="2011033"/>
          <a:ext cx="5095775" cy="10101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8F9958-117A-4FB1-8013-D4061BB663E5}">
      <dsp:nvSpPr>
        <dsp:cNvPr id="0" name=""/>
        <dsp:cNvSpPr/>
      </dsp:nvSpPr>
      <dsp:spPr>
        <a:xfrm>
          <a:off x="5809237" y="273704"/>
          <a:ext cx="5095775" cy="173732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Plans that rely on employees working from home won't survive attacks that remove connectivity or that target key individuals. </a:t>
          </a:r>
        </a:p>
      </dsp:txBody>
      <dsp:txXfrm>
        <a:off x="5809237" y="273704"/>
        <a:ext cx="5095775" cy="1737329"/>
      </dsp:txXfrm>
    </dsp:sp>
    <dsp:sp modelId="{BF2BA0E3-80B0-4FD8-881F-BBE35A673A2F}">
      <dsp:nvSpPr>
        <dsp:cNvPr id="0" name=""/>
        <dsp:cNvSpPr/>
      </dsp:nvSpPr>
      <dsp:spPr>
        <a:xfrm>
          <a:off x="5809237" y="2011033"/>
          <a:ext cx="5095775" cy="10101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52A4-0A94-45FC-99A4-6A7B5E2793EE}">
      <dsp:nvSpPr>
        <dsp:cNvPr id="0" name=""/>
        <dsp:cNvSpPr/>
      </dsp:nvSpPr>
      <dsp:spPr>
        <a:xfrm>
          <a:off x="11584" y="613665"/>
          <a:ext cx="2546490" cy="76394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a:t>Engage</a:t>
          </a:r>
        </a:p>
      </dsp:txBody>
      <dsp:txXfrm>
        <a:off x="240768" y="613665"/>
        <a:ext cx="2088122" cy="763947"/>
      </dsp:txXfrm>
    </dsp:sp>
    <dsp:sp modelId="{9880E35B-8B33-4AF8-8D4A-56EC0C5C4523}">
      <dsp:nvSpPr>
        <dsp:cNvPr id="0" name=""/>
        <dsp:cNvSpPr/>
      </dsp:nvSpPr>
      <dsp:spPr>
        <a:xfrm>
          <a:off x="11584" y="1377612"/>
          <a:ext cx="2317305" cy="1626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488950">
            <a:lnSpc>
              <a:spcPct val="90000"/>
            </a:lnSpc>
            <a:spcBef>
              <a:spcPct val="0"/>
            </a:spcBef>
            <a:spcAft>
              <a:spcPct val="35000"/>
            </a:spcAft>
            <a:buNone/>
          </a:pPr>
          <a:r>
            <a:rPr lang="en-US" sz="1100" kern="1200"/>
            <a:t>Engage with internal and external stakeholders to agree to alternative methods of communication</a:t>
          </a:r>
        </a:p>
      </dsp:txBody>
      <dsp:txXfrm>
        <a:off x="11584" y="1377612"/>
        <a:ext cx="2317305" cy="1626566"/>
      </dsp:txXfrm>
    </dsp:sp>
    <dsp:sp modelId="{8FAFD837-EF11-40F2-835E-445BF488374E}">
      <dsp:nvSpPr>
        <dsp:cNvPr id="0" name=""/>
        <dsp:cNvSpPr/>
      </dsp:nvSpPr>
      <dsp:spPr>
        <a:xfrm>
          <a:off x="2507831" y="613665"/>
          <a:ext cx="2546490" cy="76394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a:t>Develop</a:t>
          </a:r>
        </a:p>
      </dsp:txBody>
      <dsp:txXfrm>
        <a:off x="2737015" y="613665"/>
        <a:ext cx="2088122" cy="763947"/>
      </dsp:txXfrm>
    </dsp:sp>
    <dsp:sp modelId="{5A6D8396-7CFF-45D2-9E99-1DD9D482575E}">
      <dsp:nvSpPr>
        <dsp:cNvPr id="0" name=""/>
        <dsp:cNvSpPr/>
      </dsp:nvSpPr>
      <dsp:spPr>
        <a:xfrm>
          <a:off x="2507831" y="1377612"/>
          <a:ext cx="2317305" cy="1626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488950">
            <a:lnSpc>
              <a:spcPct val="90000"/>
            </a:lnSpc>
            <a:spcBef>
              <a:spcPct val="0"/>
            </a:spcBef>
            <a:spcAft>
              <a:spcPct val="35000"/>
            </a:spcAft>
            <a:buNone/>
          </a:pPr>
          <a:r>
            <a:rPr lang="en-US" sz="1100" kern="1200"/>
            <a:t>Develop relationships with regional bodies (e.g., governments, competitors, industry forums) to create new, standardized contingency plans for when internet communications fail</a:t>
          </a:r>
        </a:p>
      </dsp:txBody>
      <dsp:txXfrm>
        <a:off x="2507831" y="1377612"/>
        <a:ext cx="2317305" cy="1626566"/>
      </dsp:txXfrm>
    </dsp:sp>
    <dsp:sp modelId="{14802352-192A-4DBB-8A7C-A552C640B0F1}">
      <dsp:nvSpPr>
        <dsp:cNvPr id="0" name=""/>
        <dsp:cNvSpPr/>
      </dsp:nvSpPr>
      <dsp:spPr>
        <a:xfrm>
          <a:off x="5004078" y="613665"/>
          <a:ext cx="2546490" cy="76394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a:t>Assess</a:t>
          </a:r>
        </a:p>
      </dsp:txBody>
      <dsp:txXfrm>
        <a:off x="5233262" y="613665"/>
        <a:ext cx="2088122" cy="763947"/>
      </dsp:txXfrm>
    </dsp:sp>
    <dsp:sp modelId="{1706533E-7F6B-47DD-84D1-E5F4956536D3}">
      <dsp:nvSpPr>
        <dsp:cNvPr id="0" name=""/>
        <dsp:cNvSpPr/>
      </dsp:nvSpPr>
      <dsp:spPr>
        <a:xfrm>
          <a:off x="5004078" y="1377612"/>
          <a:ext cx="2317305" cy="1626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488950">
            <a:lnSpc>
              <a:spcPct val="90000"/>
            </a:lnSpc>
            <a:spcBef>
              <a:spcPct val="0"/>
            </a:spcBef>
            <a:spcAft>
              <a:spcPct val="35000"/>
            </a:spcAft>
            <a:buNone/>
          </a:pPr>
          <a:r>
            <a:rPr lang="en-US" sz="1100" kern="1200"/>
            <a:t>Assess communications providers' contingency plans; insist that they align with standardized or organizational plans , while partnering to ensure gaps are addressed</a:t>
          </a:r>
        </a:p>
      </dsp:txBody>
      <dsp:txXfrm>
        <a:off x="5004078" y="1377612"/>
        <a:ext cx="2317305" cy="1626566"/>
      </dsp:txXfrm>
    </dsp:sp>
    <dsp:sp modelId="{745A9B14-CC8E-4B7D-98E1-75C002EB1379}">
      <dsp:nvSpPr>
        <dsp:cNvPr id="0" name=""/>
        <dsp:cNvSpPr/>
      </dsp:nvSpPr>
      <dsp:spPr>
        <a:xfrm>
          <a:off x="7500325" y="613665"/>
          <a:ext cx="2546490" cy="763947"/>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a:t>Plan</a:t>
          </a:r>
        </a:p>
      </dsp:txBody>
      <dsp:txXfrm>
        <a:off x="7729509" y="613665"/>
        <a:ext cx="2088122" cy="763947"/>
      </dsp:txXfrm>
    </dsp:sp>
    <dsp:sp modelId="{2E5659EB-312F-4CCC-B820-A97C86C882E4}">
      <dsp:nvSpPr>
        <dsp:cNvPr id="0" name=""/>
        <dsp:cNvSpPr/>
      </dsp:nvSpPr>
      <dsp:spPr>
        <a:xfrm>
          <a:off x="7500325" y="1377612"/>
          <a:ext cx="2317305" cy="1626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488950">
            <a:lnSpc>
              <a:spcPct val="90000"/>
            </a:lnSpc>
            <a:spcBef>
              <a:spcPct val="0"/>
            </a:spcBef>
            <a:spcAft>
              <a:spcPct val="35000"/>
            </a:spcAft>
            <a:buNone/>
          </a:pPr>
          <a:r>
            <a:rPr lang="en-US" sz="1100" kern="1200"/>
            <a:t>Plan for alternative supply chain models for critical systems and services</a:t>
          </a:r>
        </a:p>
      </dsp:txBody>
      <dsp:txXfrm>
        <a:off x="7500325" y="1377612"/>
        <a:ext cx="2317305" cy="1626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45911-9955-4950-A8E7-6D32CFE44519}">
      <dsp:nvSpPr>
        <dsp:cNvPr id="0" name=""/>
        <dsp:cNvSpPr/>
      </dsp:nvSpPr>
      <dsp:spPr>
        <a:xfrm>
          <a:off x="4985" y="430794"/>
          <a:ext cx="2431186" cy="7293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11250">
            <a:lnSpc>
              <a:spcPct val="90000"/>
            </a:lnSpc>
            <a:spcBef>
              <a:spcPct val="0"/>
            </a:spcBef>
            <a:spcAft>
              <a:spcPct val="35000"/>
            </a:spcAft>
            <a:buNone/>
          </a:pPr>
          <a:r>
            <a:rPr lang="en-US" sz="2500" kern="1200"/>
            <a:t>Identify</a:t>
          </a:r>
        </a:p>
      </dsp:txBody>
      <dsp:txXfrm>
        <a:off x="4985" y="430794"/>
        <a:ext cx="2431186" cy="729355"/>
      </dsp:txXfrm>
    </dsp:sp>
    <dsp:sp modelId="{BF4A6AB5-9272-4C7C-B81F-C758A64DF058}">
      <dsp:nvSpPr>
        <dsp:cNvPr id="0" name=""/>
        <dsp:cNvSpPr/>
      </dsp:nvSpPr>
      <dsp:spPr>
        <a:xfrm>
          <a:off x="4985" y="1160150"/>
          <a:ext cx="2431186" cy="2026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622300">
            <a:lnSpc>
              <a:spcPct val="90000"/>
            </a:lnSpc>
            <a:spcBef>
              <a:spcPct val="0"/>
            </a:spcBef>
            <a:spcAft>
              <a:spcPct val="35000"/>
            </a:spcAft>
            <a:buNone/>
          </a:pPr>
          <a:r>
            <a:rPr lang="en-US" sz="1400" kern="1200"/>
            <a:t>Identify your mission-critical information assets and the individuals who own and access them.</a:t>
          </a:r>
        </a:p>
      </dsp:txBody>
      <dsp:txXfrm>
        <a:off x="4985" y="1160150"/>
        <a:ext cx="2431186" cy="2026899"/>
      </dsp:txXfrm>
    </dsp:sp>
    <dsp:sp modelId="{C0EB5045-2A87-4CF2-B4D1-6CF9DE843B51}">
      <dsp:nvSpPr>
        <dsp:cNvPr id="0" name=""/>
        <dsp:cNvSpPr/>
      </dsp:nvSpPr>
      <dsp:spPr>
        <a:xfrm>
          <a:off x="2544066" y="430794"/>
          <a:ext cx="2431186" cy="7293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11250">
            <a:lnSpc>
              <a:spcPct val="90000"/>
            </a:lnSpc>
            <a:spcBef>
              <a:spcPct val="0"/>
            </a:spcBef>
            <a:spcAft>
              <a:spcPct val="35000"/>
            </a:spcAft>
            <a:buNone/>
          </a:pPr>
          <a:r>
            <a:rPr lang="en-US" sz="2500" kern="1200"/>
            <a:t>Invest in</a:t>
          </a:r>
        </a:p>
      </dsp:txBody>
      <dsp:txXfrm>
        <a:off x="2544066" y="430794"/>
        <a:ext cx="2431186" cy="729355"/>
      </dsp:txXfrm>
    </dsp:sp>
    <dsp:sp modelId="{00B57723-4D6F-4E31-BC9E-D3B62F354789}">
      <dsp:nvSpPr>
        <dsp:cNvPr id="0" name=""/>
        <dsp:cNvSpPr/>
      </dsp:nvSpPr>
      <dsp:spPr>
        <a:xfrm>
          <a:off x="2544066" y="1160150"/>
          <a:ext cx="2431186" cy="2026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622300">
            <a:lnSpc>
              <a:spcPct val="90000"/>
            </a:lnSpc>
            <a:spcBef>
              <a:spcPct val="0"/>
            </a:spcBef>
            <a:spcAft>
              <a:spcPct val="35000"/>
            </a:spcAft>
            <a:buNone/>
          </a:pPr>
          <a:r>
            <a:rPr lang="en-US" sz="1400" kern="1200"/>
            <a:t>Invest in special measures to protect individuals with privileged access (e.g., instruction in physical security precautions; exposure to social engineering methods).</a:t>
          </a:r>
        </a:p>
      </dsp:txBody>
      <dsp:txXfrm>
        <a:off x="2544066" y="1160150"/>
        <a:ext cx="2431186" cy="2026899"/>
      </dsp:txXfrm>
    </dsp:sp>
    <dsp:sp modelId="{C4077970-8FCB-408D-943B-734B51BB491B}">
      <dsp:nvSpPr>
        <dsp:cNvPr id="0" name=""/>
        <dsp:cNvSpPr/>
      </dsp:nvSpPr>
      <dsp:spPr>
        <a:xfrm>
          <a:off x="5083147" y="430794"/>
          <a:ext cx="2431186" cy="7293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11250">
            <a:lnSpc>
              <a:spcPct val="90000"/>
            </a:lnSpc>
            <a:spcBef>
              <a:spcPct val="0"/>
            </a:spcBef>
            <a:spcAft>
              <a:spcPct val="35000"/>
            </a:spcAft>
            <a:buNone/>
          </a:pPr>
          <a:r>
            <a:rPr lang="en-US" sz="2500" kern="1200"/>
            <a:t>Implement</a:t>
          </a:r>
        </a:p>
      </dsp:txBody>
      <dsp:txXfrm>
        <a:off x="5083147" y="430794"/>
        <a:ext cx="2431186" cy="729355"/>
      </dsp:txXfrm>
    </dsp:sp>
    <dsp:sp modelId="{F0EAC3D3-264A-4BE9-A7A4-2419019B0200}">
      <dsp:nvSpPr>
        <dsp:cNvPr id="0" name=""/>
        <dsp:cNvSpPr/>
      </dsp:nvSpPr>
      <dsp:spPr>
        <a:xfrm>
          <a:off x="5083147" y="1160150"/>
          <a:ext cx="2431186" cy="2026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622300">
            <a:lnSpc>
              <a:spcPct val="90000"/>
            </a:lnSpc>
            <a:spcBef>
              <a:spcPct val="0"/>
            </a:spcBef>
            <a:spcAft>
              <a:spcPct val="35000"/>
            </a:spcAft>
            <a:buNone/>
          </a:pPr>
          <a:r>
            <a:rPr lang="en-US" sz="1400" kern="1200"/>
            <a:t>Implement mechanisms to protect your organization against the insider threat (e.g., screen prospective employees; embedding appropriate clauses in employment contracts).</a:t>
          </a:r>
        </a:p>
      </dsp:txBody>
      <dsp:txXfrm>
        <a:off x="5083147" y="1160150"/>
        <a:ext cx="2431186" cy="2026899"/>
      </dsp:txXfrm>
    </dsp:sp>
    <dsp:sp modelId="{9FAA2426-0226-4B22-9463-6B95ACC4A80C}">
      <dsp:nvSpPr>
        <dsp:cNvPr id="0" name=""/>
        <dsp:cNvSpPr/>
      </dsp:nvSpPr>
      <dsp:spPr>
        <a:xfrm>
          <a:off x="7622228" y="430794"/>
          <a:ext cx="2431186" cy="7293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11250">
            <a:lnSpc>
              <a:spcPct val="90000"/>
            </a:lnSpc>
            <a:spcBef>
              <a:spcPct val="0"/>
            </a:spcBef>
            <a:spcAft>
              <a:spcPct val="35000"/>
            </a:spcAft>
            <a:buNone/>
          </a:pPr>
          <a:r>
            <a:rPr lang="en-US" sz="2500" kern="1200"/>
            <a:t>Adopt</a:t>
          </a:r>
        </a:p>
      </dsp:txBody>
      <dsp:txXfrm>
        <a:off x="7622228" y="430794"/>
        <a:ext cx="2431186" cy="729355"/>
      </dsp:txXfrm>
    </dsp:sp>
    <dsp:sp modelId="{18B2FF1B-3099-4524-BAFE-2F8D2F5BA04E}">
      <dsp:nvSpPr>
        <dsp:cNvPr id="0" name=""/>
        <dsp:cNvSpPr/>
      </dsp:nvSpPr>
      <dsp:spPr>
        <a:xfrm>
          <a:off x="7622228" y="1160150"/>
          <a:ext cx="2431186" cy="20268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622300">
            <a:lnSpc>
              <a:spcPct val="90000"/>
            </a:lnSpc>
            <a:spcBef>
              <a:spcPct val="0"/>
            </a:spcBef>
            <a:spcAft>
              <a:spcPct val="35000"/>
            </a:spcAft>
            <a:buNone/>
          </a:pPr>
          <a:r>
            <a:rPr lang="en-US" sz="1400" kern="1200"/>
            <a:t>Adopt a trust-but-verify approach to privileged insiders (e.g., foster a culture of trust, while verifying and monitoring appropriate system access).</a:t>
          </a:r>
        </a:p>
      </dsp:txBody>
      <dsp:txXfrm>
        <a:off x="7622228" y="1160150"/>
        <a:ext cx="2431186" cy="2026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4D55-13BF-4D9F-B20A-0D7CACD86340}">
      <dsp:nvSpPr>
        <dsp:cNvPr id="0" name=""/>
        <dsp:cNvSpPr/>
      </dsp:nvSpPr>
      <dsp:spPr>
        <a:xfrm>
          <a:off x="8542" y="275562"/>
          <a:ext cx="3380600" cy="1014180"/>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244600">
            <a:lnSpc>
              <a:spcPct val="90000"/>
            </a:lnSpc>
            <a:spcBef>
              <a:spcPct val="0"/>
            </a:spcBef>
            <a:spcAft>
              <a:spcPct val="35000"/>
            </a:spcAft>
            <a:buNone/>
          </a:pPr>
          <a:r>
            <a:rPr lang="en-US" sz="2800" kern="1200"/>
            <a:t>Build</a:t>
          </a:r>
        </a:p>
      </dsp:txBody>
      <dsp:txXfrm>
        <a:off x="312796" y="275562"/>
        <a:ext cx="2772092" cy="1014180"/>
      </dsp:txXfrm>
    </dsp:sp>
    <dsp:sp modelId="{97B141CC-F568-429B-B333-6A88B88408FB}">
      <dsp:nvSpPr>
        <dsp:cNvPr id="0" name=""/>
        <dsp:cNvSpPr/>
      </dsp:nvSpPr>
      <dsp:spPr>
        <a:xfrm>
          <a:off x="8542" y="1289742"/>
          <a:ext cx="3076346" cy="2052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622300">
            <a:lnSpc>
              <a:spcPct val="90000"/>
            </a:lnSpc>
            <a:spcBef>
              <a:spcPct val="0"/>
            </a:spcBef>
            <a:spcAft>
              <a:spcPct val="35000"/>
            </a:spcAft>
            <a:buNone/>
          </a:pPr>
          <a:r>
            <a:rPr lang="en-US" sz="1400" kern="1200"/>
            <a:t>Build scenarios covering the spread of misinformation into your overall incident management process.</a:t>
          </a:r>
        </a:p>
      </dsp:txBody>
      <dsp:txXfrm>
        <a:off x="8542" y="1289742"/>
        <a:ext cx="3076346" cy="2052539"/>
      </dsp:txXfrm>
    </dsp:sp>
    <dsp:sp modelId="{91A7FD72-AD92-4306-8970-760EE8838B21}">
      <dsp:nvSpPr>
        <dsp:cNvPr id="0" name=""/>
        <dsp:cNvSpPr/>
      </dsp:nvSpPr>
      <dsp:spPr>
        <a:xfrm>
          <a:off x="3338899" y="275562"/>
          <a:ext cx="3380600" cy="1014180"/>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244600">
            <a:lnSpc>
              <a:spcPct val="90000"/>
            </a:lnSpc>
            <a:spcBef>
              <a:spcPct val="0"/>
            </a:spcBef>
            <a:spcAft>
              <a:spcPct val="35000"/>
            </a:spcAft>
            <a:buNone/>
          </a:pPr>
          <a:r>
            <a:rPr lang="en-US" sz="2800" kern="1200"/>
            <a:t>Extend</a:t>
          </a:r>
        </a:p>
      </dsp:txBody>
      <dsp:txXfrm>
        <a:off x="3643153" y="275562"/>
        <a:ext cx="2772092" cy="1014180"/>
      </dsp:txXfrm>
    </dsp:sp>
    <dsp:sp modelId="{F992FE0A-280A-47C6-9D27-E234B4B65EAC}">
      <dsp:nvSpPr>
        <dsp:cNvPr id="0" name=""/>
        <dsp:cNvSpPr/>
      </dsp:nvSpPr>
      <dsp:spPr>
        <a:xfrm>
          <a:off x="3338899" y="1289742"/>
          <a:ext cx="3076346" cy="2052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622300">
            <a:lnSpc>
              <a:spcPct val="90000"/>
            </a:lnSpc>
            <a:spcBef>
              <a:spcPct val="0"/>
            </a:spcBef>
            <a:spcAft>
              <a:spcPct val="35000"/>
            </a:spcAft>
            <a:buNone/>
          </a:pPr>
          <a:r>
            <a:rPr lang="en-US" sz="1400" kern="1200"/>
            <a:t>Extend monitoring of social media before and after big organizational announcements or events.</a:t>
          </a:r>
        </a:p>
      </dsp:txBody>
      <dsp:txXfrm>
        <a:off x="3338899" y="1289742"/>
        <a:ext cx="3076346" cy="2052539"/>
      </dsp:txXfrm>
    </dsp:sp>
    <dsp:sp modelId="{C0C730E8-D4E4-4271-A77B-FA0B9C91E44A}">
      <dsp:nvSpPr>
        <dsp:cNvPr id="0" name=""/>
        <dsp:cNvSpPr/>
      </dsp:nvSpPr>
      <dsp:spPr>
        <a:xfrm>
          <a:off x="6669257" y="275562"/>
          <a:ext cx="3380600" cy="1014180"/>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244600">
            <a:lnSpc>
              <a:spcPct val="90000"/>
            </a:lnSpc>
            <a:spcBef>
              <a:spcPct val="0"/>
            </a:spcBef>
            <a:spcAft>
              <a:spcPct val="35000"/>
            </a:spcAft>
            <a:buNone/>
          </a:pPr>
          <a:r>
            <a:rPr lang="en-US" sz="2800" kern="1200"/>
            <a:t>Consider</a:t>
          </a:r>
        </a:p>
      </dsp:txBody>
      <dsp:txXfrm>
        <a:off x="6973511" y="275562"/>
        <a:ext cx="2772092" cy="1014180"/>
      </dsp:txXfrm>
    </dsp:sp>
    <dsp:sp modelId="{B3B582E3-5472-4626-BA5E-86BB2317719F}">
      <dsp:nvSpPr>
        <dsp:cNvPr id="0" name=""/>
        <dsp:cNvSpPr/>
      </dsp:nvSpPr>
      <dsp:spPr>
        <a:xfrm>
          <a:off x="6669257" y="1289742"/>
          <a:ext cx="3076346" cy="2052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622300">
            <a:lnSpc>
              <a:spcPct val="90000"/>
            </a:lnSpc>
            <a:spcBef>
              <a:spcPct val="0"/>
            </a:spcBef>
            <a:spcAft>
              <a:spcPct val="35000"/>
            </a:spcAft>
            <a:buNone/>
          </a:pPr>
          <a:r>
            <a:rPr lang="en-US" sz="1400" kern="1200"/>
            <a:t>Consider increasing existing social media output to proactively counter the spread of misinformation (e.g., encourage employees to spread legitimate news and report suspicious posts.</a:t>
          </a:r>
        </a:p>
      </dsp:txBody>
      <dsp:txXfrm>
        <a:off x="6669257" y="1289742"/>
        <a:ext cx="3076346" cy="205253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6/15/2017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6/15/2017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dirty="0"/>
          </a:p>
        </p:txBody>
      </p:sp>
      <p:sp>
        <p:nvSpPr>
          <p:cNvPr id="12292" name="Slide Number Placeholder 3"/>
          <p:cNvSpPr>
            <a:spLocks noGrp="1"/>
          </p:cNvSpPr>
          <p:nvPr>
            <p:ph type="sldNum" sz="quarter" idx="5"/>
          </p:nvPr>
        </p:nvSpPr>
        <p:spPr>
          <a:noFill/>
        </p:spPr>
        <p:txBody>
          <a:bodyPr/>
          <a:lstStyle/>
          <a:p>
            <a:fld id="{13604802-2423-4CF5-8246-64EEAA958436}" type="slidenum">
              <a:rPr lang="en-US" smtClean="0"/>
              <a:pPr/>
              <a:t>1</a:t>
            </a:fld>
            <a:endParaRPr lang="en-US" dirty="0"/>
          </a:p>
        </p:txBody>
      </p:sp>
    </p:spTree>
    <p:extLst>
      <p:ext uri="{BB962C8B-B14F-4D97-AF65-F5344CB8AC3E}">
        <p14:creationId xmlns:p14="http://schemas.microsoft.com/office/powerpoint/2010/main" val="40247828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594" y="429969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594" y="1484779"/>
            <a:ext cx="1022033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230161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7706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9528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31102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1430" y="6272785"/>
            <a:ext cx="2643620" cy="365125"/>
          </a:xfrm>
        </p:spPr>
        <p:txBody>
          <a:bodyPr/>
          <a:lstStyle/>
          <a:p>
            <a:fld id="{3B9B9059-F1D6-41D0-95CF-D21CAA096B3A}" type="datetimeFigureOut">
              <a:rPr lang="en-US" smtClean="0"/>
              <a:t>6/15/2017</a:t>
            </a:fld>
            <a:endParaRPr lang="en-US"/>
          </a:p>
        </p:txBody>
      </p:sp>
      <p:sp>
        <p:nvSpPr>
          <p:cNvPr id="5" name="Footer Placeholder 4"/>
          <p:cNvSpPr>
            <a:spLocks noGrp="1"/>
          </p:cNvSpPr>
          <p:nvPr>
            <p:ph type="ftr" sz="quarter" idx="11"/>
          </p:nvPr>
        </p:nvSpPr>
        <p:spPr>
          <a:xfrm>
            <a:off x="2182140" y="6272785"/>
            <a:ext cx="6326000" cy="365125"/>
          </a:xfrm>
        </p:spPr>
        <p:txBody>
          <a:bodyPr/>
          <a:lstStyle/>
          <a:p>
            <a:endParaRPr lang="en-US"/>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E5FD5434-F838-4DD4-A17B-1CB1A1850DF4}" type="slidenum">
              <a:rPr lang="en-US" smtClean="0"/>
              <a:t>‹#›</a:t>
            </a:fld>
            <a:endParaRPr lang="en-US"/>
          </a:p>
        </p:txBody>
      </p:sp>
    </p:spTree>
    <p:extLst>
      <p:ext uri="{BB962C8B-B14F-4D97-AF65-F5344CB8AC3E}">
        <p14:creationId xmlns:p14="http://schemas.microsoft.com/office/powerpoint/2010/main" val="410626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7632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4085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9412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50300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2424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1578" cy="6858000"/>
          </a:xfrm>
          <a:solidFill>
            <a:schemeClr val="tx2">
              <a:lumMod val="20000"/>
              <a:lumOff val="8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6/15/2017</a:t>
            </a:fld>
            <a:endParaRPr lang="en-US"/>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32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fld id="{3B9B9059-F1D6-41D0-95CF-D21CAA096B3A}" type="datetimeFigureOut">
              <a:rPr lang="en-US" smtClean="0"/>
              <a:pPr/>
              <a:t>6/15/2017</a:t>
            </a:fld>
            <a:endParaRPr lang="en-US"/>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8544205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2.wdp"/><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2.wdp"/><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marketsandmarkets.com/Market-Reports/user-entity-behavior-analytics-market-76005696.html" TargetMode="External"/><Relationship Id="rId4" Type="http://schemas.openxmlformats.org/officeDocument/2006/relationships/hyperlink" Target="https://www.mcafee.com/us/resources/reports/rp-data-exfiltration.pdf" TargetMode="Externa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2" y="1905000"/>
            <a:ext cx="7772400" cy="1143000"/>
          </a:xfrm>
        </p:spPr>
        <p:txBody>
          <a:bodyPr/>
          <a:lstStyle/>
          <a:p>
            <a:r>
              <a:rPr lang="en-US" dirty="0"/>
              <a:t>Doom and Gloom</a:t>
            </a:r>
          </a:p>
        </p:txBody>
      </p:sp>
      <p:sp>
        <p:nvSpPr>
          <p:cNvPr id="3075" name="Rectangle 3"/>
          <p:cNvSpPr>
            <a:spLocks noGrp="1" noChangeArrowheads="1"/>
          </p:cNvSpPr>
          <p:nvPr>
            <p:ph type="subTitle" idx="1"/>
          </p:nvPr>
        </p:nvSpPr>
        <p:spPr/>
        <p:txBody>
          <a:bodyPr/>
          <a:lstStyle/>
          <a:p>
            <a:r>
              <a:rPr lang="en-US" dirty="0"/>
              <a:t>Dave Packham</a:t>
            </a:r>
          </a:p>
        </p:txBody>
      </p:sp>
    </p:spTree>
    <p:extLst>
      <p:ext uri="{BB962C8B-B14F-4D97-AF65-F5344CB8AC3E}">
        <p14:creationId xmlns:p14="http://schemas.microsoft.com/office/powerpoint/2010/main" val="301542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PnIN7URbWpE41SPgqnh2O2laYlrLAs2KtKa7JNh0V1gb_RPq4CLEjOUkpZIMiU6RIiwWwCRktYOD5U35aMNVh87BHah6-spSMFHpPbDih8VXJWwndHI4QS8TBFL8z5bpYQ-Hge_rK2bokfX0uzuxqNJjDemRYZ_-jpz67D46REQODbxqwOyBsXfBo2_jXRmTHL5A65c4cehQuOKEulwQK5DROJdZxaYuIQBf-KmFUhil1MawJ7mXZnOkoGE_B_8KYqaiDj7aU-BijdOSzyQ0ZWfS-1H440rLhzAtNlJbPxIOaf7M13N5IHFSnY9ZHPIZEps9b3IKfXuYghmJSHi3aC49NU9qyRzfDyKW0DUdlClXDD20W-GKgHOD0ChO74uCmWcQCZqO6QnTpreaBHfmNr_D8cEiII4ShD-rmdQcYDzD0KamYEn-zZruAt63ldVaTj8VEGDSnA1sLna1uqJtznertxxUGaTOAldyYxxKsEJfusLST7zxKSgazdqzzkwqQWum-B7sImT5BrbWz1sooFaE4EgifJifYipzB9yPDqBrKMv5AEm8Uo9eveXjKROci-NBr0VLyib-yXxvuJQbvuPAg5tbfkkG2xIeKrCNv1g70Tm8AzYijw=w1250-h937-no">
            <a:extLst>
              <a:ext uri="{FF2B5EF4-FFF2-40B4-BE49-F238E27FC236}">
                <a16:creationId xmlns:a16="http://schemas.microsoft.com/office/drawing/2014/main" id="{F3BC3E93-DE8D-410D-A17D-53DF45474B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60" b="23240"/>
          <a:stretch/>
        </p:blipFill>
        <p:spPr bwMode="auto">
          <a:xfrm>
            <a:off x="19" y="903"/>
            <a:ext cx="12188805" cy="685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2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Is2MhbAm6Wo9wlCkml-tfPzviDOx1L7bRjjjdGf7tg2MQJPkVOYdMxeKMx0o-hcnApCohWYgSQAYPP13tV22jWefzzBHN4kT7reDSgEj2hhYOLkg4PqThlq4GyjZ0c57RgUsZkhTpq4wvyQctjuhAV19vv3_kiZM2o-RBqN3RA7FJywXCSShv60OK1CBhs1fGq1WkqidtB8dWQ8PrKAdxQe1MRZaUvgomwd7QAAUKFeg1Hpsrx0MeI5lCT6om9dubi1O20suQunpUrayQ0MSlb_gi7QEwYOeHpBf7YQEBz3ZrfHhwj7lOIU-DapdrcFTV2SOAd3mXPRVRQ8f2reItX7aW8Q7hS7e90czKykNtt0QqYeI1_qvgPpjPvE7HDctXyeY7LBKxU99XEA59kQ1ucKoX_KckHb23TBKaINnYvpApINIyijIDvOdDff88iYUMU7s54_SIXYhVGqeNcLPdf24tU-CcmHNLhpsWnzSLevePD4zLZLgwfgByM_A96Lnl5BAQq3fDNKgnTKsfPtCE60K3tzK0MH-1WIoHkPjs6jEp_CQRom3GofWWdg8NDRRajQnJvBsVlTv3eWpSvYTU8oIXH6q3-SQ8Q9hHacKn8joWxi2eZq9aw=w1250-h937-no">
            <a:extLst>
              <a:ext uri="{FF2B5EF4-FFF2-40B4-BE49-F238E27FC236}">
                <a16:creationId xmlns:a16="http://schemas.microsoft.com/office/drawing/2014/main" id="{19E503D0-B22E-4F6E-80F5-3C912A15EB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3132" y="2369013"/>
            <a:ext cx="5798726" cy="4350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T9X4mJh5sxqLPwcYyDTOwh_ZbRP7-ZphHr5hJPTlZA-gcorIm6KfFs9uKDTtrrOr0ArY8iILtkOa76mLH27jZ-6fFQgpZFmLUFjkiYt7WbUMMwlAyqdYe2feAbba04oTUcQGXdt5W8apkmyjH2p7Zj6rh3Jp34_jg7BmjH7JgG5b3ZQNK5Rzx-bXjpnc2-7KpddUtRME2LTNVaQGRHh-zZ_nghJ4iJRZOniYBx1iK4DXN0KAhqnevi1CR9pbOYnDd1ep84agerQtY2-IpTOLKzcqASFBBl6CX2YkeOQmY3nJJm1jGbAfQFtA1ooq6xuvuOigtC7TynRc2KceoKnv7yIKzcn7S1rH057wPw9tYUAPf76I_T-PZCRNaUfqn72dtczr1G_wt3fUUTpp8hwmJuEMRl--mZYDzx9V4UnIM3L82U5bJt5mdwOr1HYTLtOs8nTD0ucdFrSu3QFELtD9RRKDe4j582qlVFd0uc_RL88Zqf0M6rmzLrBZuXij4usMueio4-gNgUwo1_hX8-K395kvn_aOiebQxXDuP59Oz5IOEDrbkivooMRyL4P-tvJaymWsBZ2m-hAlYKAt7MQZYy5ct03L6sW_GuUXHCpc6i2iVZlWIfGO_A=w1250-h937-no">
            <a:extLst>
              <a:ext uri="{FF2B5EF4-FFF2-40B4-BE49-F238E27FC236}">
                <a16:creationId xmlns:a16="http://schemas.microsoft.com/office/drawing/2014/main" id="{4BF0FCFA-6603-498C-9CD0-6DFB2A456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159" y="365923"/>
            <a:ext cx="5339719" cy="4006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Agr5-CPU1hxinFI0LpF1zmLsDTL639x0RmQoe6buSq-51t5XjXDY92bympPaRbjOQNxAyLDQY8HFSJeQRMMqwneGdi75QL1vtKLxgUXf5SCd1BWJY8yiFe7QSWR5HpBMwImOQf2m-euhzFomxVDZVFuwHI0iK1F8FCEZXHn5KFYLvJdM9ASrnrMNSUM1cIqcVQa1g9yENQk1GOAomIdv52uMukS5dVzUBvykl4ry2fRQ5RHXIgoxeSJUisxQfqqNnwWZ0ktJdAK8Tsde4HpVHktoeJkQ4ENxY_-uabXlK0D77aCTEOOBJMX7gM9x6KBFH_MjwNWqUq9rWWtQvvuFRpKf3Bn_lJ87vVVtZXL477C98-KjtVmOhk8IDDnr4MNw7dJGkmtrZKLXyy61kjq1_PzT-Ig7R4psCqolE8sBFG_4q8sfuJXautmqrPTxIhg9pqZ0d_CxEQBTpu-bTMgjUnC5TGPQlj9629ORozFYpiwSCF6zvUtO1cFe3IVK5sW9cL9AS7ypaLf9gLqNMLCp_5bokxh4ttPlsna6AOp8kxKPrZyOD7Vs80-OxOtBt-Weue3EVvFMBwMyN4SMRO8I8ZaKQuDSldq4HOsYdnlnpy2DKodqVg=w703-h937-no">
            <a:extLst>
              <a:ext uri="{FF2B5EF4-FFF2-40B4-BE49-F238E27FC236}">
                <a16:creationId xmlns:a16="http://schemas.microsoft.com/office/drawing/2014/main" id="{DF535DC6-DF3C-4FD8-8E75-F064EFDBC4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840" y="365923"/>
            <a:ext cx="2420586" cy="322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yJODAGUuejs0_kunnBlBzmVC3W_ecsHK1fGZiEg_69Clvvfv8FmSi2MekuIIFILqT4QbeAwh_nTNqR7Q1viGcj4mUK2X4zEAmjeDY4IPHU6GAfx6OPA0id-33-poH7U52t60fom3g-7EibxhhLaisUELDSkxy5eDCkL3deAz08t1RyL3sQg5tmZh1mC62V4lolNLinOOTwOs2uOXkG8xVG6ba59nDB2s9wqNWbpIifhN2gV3vsXvffVh4R7MUfgT_5Gcr1B5ru6sGn727gDLOo6dlT5OSaeoDAp4w2nqqmj7eWH9aeFAyAzEes42u-gSQ4cvAwfEif4qa5WkuIGmIpyHcWztI7MvZMAQ0eV1N5Wqoaqb0_NFgFvJU1bBEI85gPpl82sFZ78KY7Fim3nloScch0bwUvflPWntFD635c5ArufPVMD4SJLQV_tlRYnP_y_ZQM1t4CF4iFLHPhIULErRdTSIbhgWJi9ejx_65mogZrgEinip4co7mNUvR-4Prl1OF9OM_MJpPLNthfbcP2K8DYJk_vSJU3GD-Cj6a5wXXooiSaIdKXSyPBBdlMKJeVgCI94_g8MaATNO8vralp-izcwzEKPofBOsjsTEOH566F-vqQ=w1250-h937-no">
            <a:extLst>
              <a:ext uri="{FF2B5EF4-FFF2-40B4-BE49-F238E27FC236}">
                <a16:creationId xmlns:a16="http://schemas.microsoft.com/office/drawing/2014/main" id="{A0F13F90-3CA4-4D64-895C-3D60652FA36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827" b="11173"/>
          <a:stretch/>
        </p:blipFill>
        <p:spPr bwMode="auto">
          <a:xfrm>
            <a:off x="19" y="903"/>
            <a:ext cx="12188805" cy="6856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30C0EC-46E7-41F1-A006-21AFEA116525}"/>
              </a:ext>
            </a:extLst>
          </p:cNvPr>
          <p:cNvSpPr>
            <a:spLocks noGrp="1"/>
          </p:cNvSpPr>
          <p:nvPr>
            <p:ph type="title"/>
          </p:nvPr>
        </p:nvSpPr>
        <p:spPr>
          <a:xfrm>
            <a:off x="783132" y="4857378"/>
            <a:ext cx="3721020" cy="1066522"/>
          </a:xfrm>
          <a:prstGeom prst="rect">
            <a:avLst/>
          </a:prstGeom>
          <a:noFill/>
          <a:ln w="174625" cap="sq" cmpd="thinThick">
            <a:noFill/>
            <a:miter lim="800000"/>
          </a:ln>
        </p:spPr>
        <p:txBody>
          <a:bodyPr vert="horz" lIns="91416" tIns="45708" rIns="91416" bIns="45708" rtlCol="0" anchor="ctr">
            <a:normAutofit/>
          </a:bodyPr>
          <a:lstStyle/>
          <a:p>
            <a:pPr algn="r"/>
            <a:r>
              <a:rPr lang="en-US" sz="2799">
                <a:solidFill>
                  <a:schemeClr val="bg1"/>
                </a:solidFill>
              </a:rPr>
              <a:t>New Building move in…   challenges.</a:t>
            </a:r>
          </a:p>
        </p:txBody>
      </p:sp>
    </p:spTree>
    <p:extLst>
      <p:ext uri="{BB962C8B-B14F-4D97-AF65-F5344CB8AC3E}">
        <p14:creationId xmlns:p14="http://schemas.microsoft.com/office/powerpoint/2010/main" val="132284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4" descr="Image result for doom funny"/>
          <p:cNvPicPr>
            <a:picLocks noChangeAspect="1"/>
          </p:cNvPicPr>
          <p:nvPr/>
        </p:nvPicPr>
        <p:blipFill rotWithShape="1">
          <a:blip r:embed="rId2">
            <a:extLst>
              <a:ext uri="{28A0092B-C50C-407E-A947-70E740481C1C}">
                <a14:useLocalDpi xmlns:a14="http://schemas.microsoft.com/office/drawing/2010/main" val="0"/>
              </a:ext>
            </a:extLst>
          </a:blip>
          <a:srcRect r="1" b="812"/>
          <a:stretch/>
        </p:blipFill>
        <p:spPr>
          <a:xfrm>
            <a:off x="635255" y="640806"/>
            <a:ext cx="8252508" cy="6673382"/>
          </a:xfrm>
          <a:prstGeom prst="rect">
            <a:avLst/>
          </a:prstGeom>
        </p:spPr>
      </p:pic>
      <p:sp>
        <p:nvSpPr>
          <p:cNvPr id="2" name="Title 1">
            <a:extLst>
              <a:ext uri="{FF2B5EF4-FFF2-40B4-BE49-F238E27FC236}">
                <a16:creationId xmlns:a16="http://schemas.microsoft.com/office/drawing/2014/main" id="{EA175836-2E5B-442D-B48C-A12E13F908F1}"/>
              </a:ext>
            </a:extLst>
          </p:cNvPr>
          <p:cNvSpPr>
            <a:spLocks noGrp="1"/>
          </p:cNvSpPr>
          <p:nvPr>
            <p:ph type="title"/>
          </p:nvPr>
        </p:nvSpPr>
        <p:spPr>
          <a:xfrm>
            <a:off x="9217798" y="2743379"/>
            <a:ext cx="3675349" cy="1608925"/>
          </a:xfrm>
        </p:spPr>
        <p:txBody>
          <a:bodyPr>
            <a:normAutofit/>
          </a:bodyPr>
          <a:lstStyle/>
          <a:p>
            <a:r>
              <a:rPr lang="en-US" sz="3599" dirty="0"/>
              <a:t>This is true</a:t>
            </a:r>
          </a:p>
        </p:txBody>
      </p:sp>
    </p:spTree>
    <p:extLst>
      <p:ext uri="{BB962C8B-B14F-4D97-AF65-F5344CB8AC3E}">
        <p14:creationId xmlns:p14="http://schemas.microsoft.com/office/powerpoint/2010/main" val="43269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4" descr="Image result for doom funny"/>
          <p:cNvPicPr>
            <a:picLocks noChangeAspect="1"/>
          </p:cNvPicPr>
          <p:nvPr/>
        </p:nvPicPr>
        <p:blipFill rotWithShape="1">
          <a:blip r:embed="rId2">
            <a:extLst>
              <a:ext uri="{28A0092B-C50C-407E-A947-70E740481C1C}">
                <a14:useLocalDpi xmlns:a14="http://schemas.microsoft.com/office/drawing/2010/main" val="0"/>
              </a:ext>
            </a:extLst>
          </a:blip>
          <a:srcRect r="1" b="812"/>
          <a:stretch/>
        </p:blipFill>
        <p:spPr>
          <a:xfrm>
            <a:off x="633833" y="640080"/>
            <a:ext cx="8254658" cy="6675120"/>
          </a:xfrm>
          <a:prstGeom prst="rect">
            <a:avLst/>
          </a:prstGeom>
        </p:spPr>
      </p:pic>
      <p:sp>
        <p:nvSpPr>
          <p:cNvPr id="2" name="Title 1">
            <a:extLst>
              <a:ext uri="{FF2B5EF4-FFF2-40B4-BE49-F238E27FC236}">
                <a16:creationId xmlns:a16="http://schemas.microsoft.com/office/drawing/2014/main" id="{EA175836-2E5B-442D-B48C-A12E13F908F1}"/>
              </a:ext>
            </a:extLst>
          </p:cNvPr>
          <p:cNvSpPr>
            <a:spLocks noGrp="1"/>
          </p:cNvSpPr>
          <p:nvPr>
            <p:ph type="title"/>
          </p:nvPr>
        </p:nvSpPr>
        <p:spPr>
          <a:xfrm>
            <a:off x="9218612" y="2743200"/>
            <a:ext cx="3676306" cy="1609344"/>
          </a:xfrm>
        </p:spPr>
        <p:txBody>
          <a:bodyPr>
            <a:normAutofit/>
          </a:bodyPr>
          <a:lstStyle/>
          <a:p>
            <a:r>
              <a:rPr lang="en-US" sz="3600" dirty="0"/>
              <a:t>This is true</a:t>
            </a:r>
          </a:p>
        </p:txBody>
      </p:sp>
    </p:spTree>
    <p:extLst>
      <p:ext uri="{BB962C8B-B14F-4D97-AF65-F5344CB8AC3E}">
        <p14:creationId xmlns:p14="http://schemas.microsoft.com/office/powerpoint/2010/main" val="39692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0145-A60F-4ADD-B420-79F4B742DB0D}"/>
              </a:ext>
            </a:extLst>
          </p:cNvPr>
          <p:cNvSpPr>
            <a:spLocks noGrp="1"/>
          </p:cNvSpPr>
          <p:nvPr>
            <p:ph type="title"/>
          </p:nvPr>
        </p:nvSpPr>
        <p:spPr/>
        <p:txBody>
          <a:bodyPr/>
          <a:lstStyle/>
          <a:p>
            <a:r>
              <a:rPr lang="en-US" dirty="0"/>
              <a:t>Consider the following</a:t>
            </a:r>
          </a:p>
        </p:txBody>
      </p:sp>
      <p:sp>
        <p:nvSpPr>
          <p:cNvPr id="3" name="Content Placeholder 2">
            <a:extLst>
              <a:ext uri="{FF2B5EF4-FFF2-40B4-BE49-F238E27FC236}">
                <a16:creationId xmlns:a16="http://schemas.microsoft.com/office/drawing/2014/main" id="{792B94E0-AF3C-4A9D-8EE6-E909C4625BEB}"/>
              </a:ext>
            </a:extLst>
          </p:cNvPr>
          <p:cNvSpPr>
            <a:spLocks noGrp="1"/>
          </p:cNvSpPr>
          <p:nvPr>
            <p:ph idx="1"/>
          </p:nvPr>
        </p:nvSpPr>
        <p:spPr/>
        <p:txBody>
          <a:bodyPr>
            <a:normAutofit/>
          </a:bodyPr>
          <a:lstStyle/>
          <a:p>
            <a:endParaRPr lang="en-US" sz="7200" dirty="0"/>
          </a:p>
          <a:p>
            <a:r>
              <a:rPr lang="en-US" sz="7200" dirty="0"/>
              <a:t>“Packets are truth”</a:t>
            </a:r>
          </a:p>
          <a:p>
            <a:endParaRPr lang="en-US" sz="7200" dirty="0"/>
          </a:p>
          <a:p>
            <a:r>
              <a:rPr lang="en-US" sz="1700" dirty="0"/>
              <a:t>Said Chad…</a:t>
            </a:r>
          </a:p>
        </p:txBody>
      </p:sp>
    </p:spTree>
    <p:extLst>
      <p:ext uri="{BB962C8B-B14F-4D97-AF65-F5344CB8AC3E}">
        <p14:creationId xmlns:p14="http://schemas.microsoft.com/office/powerpoint/2010/main" val="346437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6AF3-0741-4BBD-BC91-C079B5366CE4}"/>
              </a:ext>
            </a:extLst>
          </p:cNvPr>
          <p:cNvSpPr>
            <a:spLocks noGrp="1"/>
          </p:cNvSpPr>
          <p:nvPr>
            <p:ph type="title"/>
          </p:nvPr>
        </p:nvSpPr>
        <p:spPr/>
        <p:txBody>
          <a:bodyPr/>
          <a:lstStyle/>
          <a:p>
            <a:r>
              <a:rPr lang="en-US" dirty="0"/>
              <a:t>And…	</a:t>
            </a:r>
          </a:p>
        </p:txBody>
      </p:sp>
      <p:sp>
        <p:nvSpPr>
          <p:cNvPr id="3" name="Content Placeholder 2">
            <a:extLst>
              <a:ext uri="{FF2B5EF4-FFF2-40B4-BE49-F238E27FC236}">
                <a16:creationId xmlns:a16="http://schemas.microsoft.com/office/drawing/2014/main" id="{A3B2AFCB-7D98-4D55-B148-BFFA7C528653}"/>
              </a:ext>
            </a:extLst>
          </p:cNvPr>
          <p:cNvSpPr>
            <a:spLocks noGrp="1"/>
          </p:cNvSpPr>
          <p:nvPr>
            <p:ph idx="1"/>
          </p:nvPr>
        </p:nvSpPr>
        <p:spPr/>
        <p:txBody>
          <a:bodyPr>
            <a:normAutofit/>
          </a:bodyPr>
          <a:lstStyle/>
          <a:p>
            <a:r>
              <a:rPr lang="en-US" sz="6600" dirty="0"/>
              <a:t>Complexity is NOT solved.  </a:t>
            </a:r>
          </a:p>
          <a:p>
            <a:r>
              <a:rPr lang="en-US" sz="6600" dirty="0"/>
              <a:t>Its MOVED</a:t>
            </a:r>
          </a:p>
          <a:p>
            <a:endParaRPr lang="en-US" sz="1400" dirty="0"/>
          </a:p>
          <a:p>
            <a:endParaRPr lang="en-US" sz="1400" dirty="0"/>
          </a:p>
          <a:p>
            <a:r>
              <a:rPr lang="en-US" sz="1400" dirty="0"/>
              <a:t>Said Kelly</a:t>
            </a:r>
          </a:p>
        </p:txBody>
      </p:sp>
    </p:spTree>
    <p:extLst>
      <p:ext uri="{BB962C8B-B14F-4D97-AF65-F5344CB8AC3E}">
        <p14:creationId xmlns:p14="http://schemas.microsoft.com/office/powerpoint/2010/main" val="4148882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Content Placeholder 1">
            <a:extLst>
              <a:ext uri="{FF2B5EF4-FFF2-40B4-BE49-F238E27FC236}">
                <a16:creationId xmlns:a16="http://schemas.microsoft.com/office/drawing/2014/main" id="{7D9C15DD-435C-431D-86E7-4535AD8EC219}"/>
              </a:ext>
            </a:extLst>
          </p:cNvPr>
          <p:cNvSpPr>
            <a:spLocks noGrp="1"/>
          </p:cNvSpPr>
          <p:nvPr>
            <p:ph idx="1"/>
          </p:nvPr>
        </p:nvSpPr>
        <p:spPr>
          <a:xfrm>
            <a:off x="5052463" y="599768"/>
            <a:ext cx="6072886" cy="5572432"/>
          </a:xfrm>
        </p:spPr>
        <p:txBody>
          <a:bodyPr anchor="ctr">
            <a:normAutofit/>
          </a:bodyPr>
          <a:lstStyle/>
          <a:p>
            <a:r>
              <a:rPr lang="en-US" sz="3200" dirty="0"/>
              <a:t>We need to be eyes open</a:t>
            </a:r>
          </a:p>
        </p:txBody>
      </p:sp>
    </p:spTree>
    <p:extLst>
      <p:ext uri="{BB962C8B-B14F-4D97-AF65-F5344CB8AC3E}">
        <p14:creationId xmlns:p14="http://schemas.microsoft.com/office/powerpoint/2010/main" val="395908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26415DD0-72D0-4806-8299-58793278B115}"/>
              </a:ext>
            </a:extLst>
          </p:cNvPr>
          <p:cNvSpPr>
            <a:spLocks noGrp="1"/>
          </p:cNvSpPr>
          <p:nvPr>
            <p:ph type="title"/>
          </p:nvPr>
        </p:nvSpPr>
        <p:spPr>
          <a:xfrm>
            <a:off x="643300" y="643466"/>
            <a:ext cx="3685352" cy="5528734"/>
          </a:xfrm>
        </p:spPr>
        <p:txBody>
          <a:bodyPr>
            <a:normAutofit/>
          </a:bodyPr>
          <a:lstStyle/>
          <a:p>
            <a:pPr algn="r"/>
            <a:r>
              <a:rPr lang="en-US" sz="4800" dirty="0">
                <a:solidFill>
                  <a:srgbClr val="FFFFFF"/>
                </a:solidFill>
              </a:rPr>
              <a:t>TOP 2017 Threats</a:t>
            </a:r>
          </a:p>
        </p:txBody>
      </p:sp>
      <p:sp>
        <p:nvSpPr>
          <p:cNvPr id="2" name="Content Placeholder 1">
            <a:extLst>
              <a:ext uri="{FF2B5EF4-FFF2-40B4-BE49-F238E27FC236}">
                <a16:creationId xmlns:a16="http://schemas.microsoft.com/office/drawing/2014/main" id="{EBD04B92-00B3-41F2-BF02-2D8A87EDFE00}"/>
              </a:ext>
            </a:extLst>
          </p:cNvPr>
          <p:cNvSpPr>
            <a:spLocks noGrp="1"/>
          </p:cNvSpPr>
          <p:nvPr>
            <p:ph idx="1"/>
          </p:nvPr>
        </p:nvSpPr>
        <p:spPr>
          <a:xfrm>
            <a:off x="5052463" y="599768"/>
            <a:ext cx="6072886" cy="5572432"/>
          </a:xfrm>
        </p:spPr>
        <p:txBody>
          <a:bodyPr anchor="ctr">
            <a:normAutofit/>
          </a:bodyPr>
          <a:lstStyle/>
          <a:p>
            <a:r>
              <a:rPr lang="en-US" dirty="0"/>
              <a:t>Supercharged connectivity and the IoT will bring unmanaged risks.</a:t>
            </a:r>
          </a:p>
          <a:p>
            <a:r>
              <a:rPr lang="en-US" dirty="0"/>
              <a:t>Crime syndicates will take quantum leap with crime-as-a-service.</a:t>
            </a:r>
          </a:p>
          <a:p>
            <a:r>
              <a:rPr lang="en-US" dirty="0"/>
              <a:t>New regulations will bring compliance risks.</a:t>
            </a:r>
          </a:p>
          <a:p>
            <a:r>
              <a:rPr lang="en-US" dirty="0"/>
              <a:t>Brand reputation and trust will be a target.</a:t>
            </a:r>
          </a:p>
          <a:p>
            <a:r>
              <a:rPr lang="en-US" dirty="0"/>
              <a:t>Big </a:t>
            </a:r>
            <a:r>
              <a:rPr lang="en-US" dirty="0" err="1"/>
              <a:t>er</a:t>
            </a:r>
            <a:r>
              <a:rPr lang="en-US" dirty="0"/>
              <a:t> DATA problems</a:t>
            </a:r>
          </a:p>
          <a:p>
            <a:r>
              <a:rPr lang="en-US" dirty="0"/>
              <a:t>Cloud hacks?</a:t>
            </a:r>
          </a:p>
          <a:p>
            <a:endParaRPr lang="en-US" dirty="0"/>
          </a:p>
        </p:txBody>
      </p:sp>
    </p:spTree>
    <p:extLst>
      <p:ext uri="{BB962C8B-B14F-4D97-AF65-F5344CB8AC3E}">
        <p14:creationId xmlns:p14="http://schemas.microsoft.com/office/powerpoint/2010/main" val="18976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97446312-C96B-4DFB-91C1-6BAD65478CC2}"/>
              </a:ext>
            </a:extLst>
          </p:cNvPr>
          <p:cNvSpPr>
            <a:spLocks noGrp="1"/>
          </p:cNvSpPr>
          <p:nvPr>
            <p:ph type="title"/>
          </p:nvPr>
        </p:nvSpPr>
        <p:spPr>
          <a:xfrm>
            <a:off x="150812" y="643466"/>
            <a:ext cx="4177840" cy="5528734"/>
          </a:xfrm>
        </p:spPr>
        <p:txBody>
          <a:bodyPr>
            <a:normAutofit/>
          </a:bodyPr>
          <a:lstStyle/>
          <a:p>
            <a:pPr algn="r"/>
            <a:r>
              <a:rPr lang="en-US" sz="4800" b="1" dirty="0">
                <a:solidFill>
                  <a:srgbClr val="FFFFFF"/>
                </a:solidFill>
              </a:rPr>
              <a:t>Supercharged connectivity and the IoT bring unmanaged risks</a:t>
            </a:r>
            <a:endParaRPr lang="en-US" sz="4800" dirty="0">
              <a:solidFill>
                <a:srgbClr val="FFFFFF"/>
              </a:solidFill>
            </a:endParaRPr>
          </a:p>
        </p:txBody>
      </p:sp>
      <p:sp>
        <p:nvSpPr>
          <p:cNvPr id="2" name="Content Placeholder 1">
            <a:extLst>
              <a:ext uri="{FF2B5EF4-FFF2-40B4-BE49-F238E27FC236}">
                <a16:creationId xmlns:a16="http://schemas.microsoft.com/office/drawing/2014/main" id="{4D0D92DC-8B3E-4762-A436-612456504BC2}"/>
              </a:ext>
            </a:extLst>
          </p:cNvPr>
          <p:cNvSpPr>
            <a:spLocks noGrp="1"/>
          </p:cNvSpPr>
          <p:nvPr>
            <p:ph idx="1"/>
          </p:nvPr>
        </p:nvSpPr>
        <p:spPr>
          <a:xfrm>
            <a:off x="5052463" y="599768"/>
            <a:ext cx="6072886" cy="5572432"/>
          </a:xfrm>
        </p:spPr>
        <p:txBody>
          <a:bodyPr anchor="ctr">
            <a:normAutofit/>
          </a:bodyPr>
          <a:lstStyle/>
          <a:p>
            <a:r>
              <a:rPr lang="en-US" dirty="0"/>
              <a:t>Gigabit connectivity is on the way, and it will enable the internet of things (IoT) </a:t>
            </a:r>
          </a:p>
          <a:p>
            <a:r>
              <a:rPr lang="en-US" dirty="0"/>
              <a:t>New class of applications that will exploit the combination of big data, GPS location, weather, personal health monitoring devices, industrial production</a:t>
            </a:r>
          </a:p>
          <a:p>
            <a:r>
              <a:rPr lang="en-US" dirty="0"/>
              <a:t>We're talking about devices that never ever had security designed into them, devices that are out there gathering information.</a:t>
            </a:r>
          </a:p>
          <a:p>
            <a:r>
              <a:rPr lang="en-US" dirty="0"/>
              <a:t>"Critical infrastructure is one of the key worry areas," </a:t>
            </a:r>
          </a:p>
          <a:p>
            <a:r>
              <a:rPr lang="en-US" dirty="0"/>
              <a:t>"We look at smart cities, industrial control systems — they're all using embedded IoT devices. We have to make sure we are aware of the implications of that."</a:t>
            </a:r>
          </a:p>
        </p:txBody>
      </p:sp>
    </p:spTree>
    <p:extLst>
      <p:ext uri="{BB962C8B-B14F-4D97-AF65-F5344CB8AC3E}">
        <p14:creationId xmlns:p14="http://schemas.microsoft.com/office/powerpoint/2010/main" val="26915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4735" y="964519"/>
            <a:ext cx="6376108" cy="4928962"/>
          </a:xfrm>
        </p:spPr>
        <p:txBody>
          <a:bodyPr anchor="ctr">
            <a:normAutofit/>
          </a:bodyPr>
          <a:lstStyle/>
          <a:p>
            <a:endParaRPr lang="en-US" sz="2399"/>
          </a:p>
          <a:p>
            <a:endParaRPr lang="en-US" sz="2399"/>
          </a:p>
          <a:p>
            <a:r>
              <a:rPr lang="en-US" sz="2399"/>
              <a:t>Learn Important Things FIRST	</a:t>
            </a:r>
          </a:p>
        </p:txBody>
      </p:sp>
    </p:spTree>
    <p:extLst>
      <p:ext uri="{BB962C8B-B14F-4D97-AF65-F5344CB8AC3E}">
        <p14:creationId xmlns:p14="http://schemas.microsoft.com/office/powerpoint/2010/main" val="175063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86E977B2-E6A7-48FE-BF83-2CE4A092333C}"/>
              </a:ext>
            </a:extLst>
          </p:cNvPr>
          <p:cNvSpPr>
            <a:spLocks noGrp="1"/>
          </p:cNvSpPr>
          <p:nvPr>
            <p:ph type="title"/>
          </p:nvPr>
        </p:nvSpPr>
        <p:spPr>
          <a:xfrm>
            <a:off x="643300" y="643466"/>
            <a:ext cx="3685352" cy="5528734"/>
          </a:xfrm>
        </p:spPr>
        <p:txBody>
          <a:bodyPr>
            <a:normAutofit/>
          </a:bodyPr>
          <a:lstStyle/>
          <a:p>
            <a:pPr algn="r"/>
            <a:r>
              <a:rPr lang="en-US" sz="4800" b="1">
                <a:solidFill>
                  <a:srgbClr val="FFFFFF"/>
                </a:solidFill>
              </a:rPr>
              <a:t>Crime syndicates take quantum leap with crime-as-a-service</a:t>
            </a:r>
            <a:endParaRPr lang="en-US" sz="4800">
              <a:solidFill>
                <a:srgbClr val="FFFFFF"/>
              </a:solidFill>
            </a:endParaRPr>
          </a:p>
        </p:txBody>
      </p:sp>
      <p:sp>
        <p:nvSpPr>
          <p:cNvPr id="2" name="Content Placeholder 1">
            <a:extLst>
              <a:ext uri="{FF2B5EF4-FFF2-40B4-BE49-F238E27FC236}">
                <a16:creationId xmlns:a16="http://schemas.microsoft.com/office/drawing/2014/main" id="{3602035F-A4EC-4F5D-A6CE-96769F2325C7}"/>
              </a:ext>
            </a:extLst>
          </p:cNvPr>
          <p:cNvSpPr>
            <a:spLocks noGrp="1"/>
          </p:cNvSpPr>
          <p:nvPr>
            <p:ph idx="1"/>
          </p:nvPr>
        </p:nvSpPr>
        <p:spPr>
          <a:xfrm>
            <a:off x="5052463" y="599768"/>
            <a:ext cx="6072886" cy="5572432"/>
          </a:xfrm>
        </p:spPr>
        <p:txBody>
          <a:bodyPr anchor="ctr">
            <a:normAutofit/>
          </a:bodyPr>
          <a:lstStyle/>
          <a:p>
            <a:r>
              <a:rPr lang="en-US"/>
              <a:t>criminal syndicates have been operating like startups. But like other successful startups, </a:t>
            </a:r>
          </a:p>
          <a:p>
            <a:r>
              <a:rPr lang="en-US"/>
              <a:t>they've been maturing and have become increasingly sophisticated. </a:t>
            </a:r>
          </a:p>
          <a:p>
            <a:r>
              <a:rPr lang="en-US"/>
              <a:t>In 2017, criminal syndicates will further develop complex hierarchies, partnerships and collaborations that mimic large private sector organizations</a:t>
            </a:r>
            <a:endParaRPr lang="en-US" dirty="0"/>
          </a:p>
        </p:txBody>
      </p:sp>
    </p:spTree>
    <p:extLst>
      <p:ext uri="{BB962C8B-B14F-4D97-AF65-F5344CB8AC3E}">
        <p14:creationId xmlns:p14="http://schemas.microsoft.com/office/powerpoint/2010/main" val="249392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ecurity funny">
            <a:extLst>
              <a:ext uri="{FF2B5EF4-FFF2-40B4-BE49-F238E27FC236}">
                <a16:creationId xmlns:a16="http://schemas.microsoft.com/office/drawing/2014/main" id="{87D0CCA1-5997-41F0-8707-25F287B3D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163" y="490538"/>
            <a:ext cx="4762500"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5FA8A76E-AA5D-4CB5-8B7A-32CCC8054C59}"/>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Big Iron competition </a:t>
            </a:r>
          </a:p>
        </p:txBody>
      </p:sp>
      <p:sp>
        <p:nvSpPr>
          <p:cNvPr id="2" name="Content Placeholder 1">
            <a:extLst>
              <a:ext uri="{FF2B5EF4-FFF2-40B4-BE49-F238E27FC236}">
                <a16:creationId xmlns:a16="http://schemas.microsoft.com/office/drawing/2014/main" id="{4BC96673-33B5-451B-9DBB-623C3923146E}"/>
              </a:ext>
            </a:extLst>
          </p:cNvPr>
          <p:cNvSpPr>
            <a:spLocks noGrp="1"/>
          </p:cNvSpPr>
          <p:nvPr>
            <p:ph idx="1"/>
          </p:nvPr>
        </p:nvSpPr>
        <p:spPr>
          <a:xfrm>
            <a:off x="5052463" y="599768"/>
            <a:ext cx="6072886" cy="5572432"/>
          </a:xfrm>
        </p:spPr>
        <p:txBody>
          <a:bodyPr anchor="ctr">
            <a:normAutofit/>
          </a:bodyPr>
          <a:lstStyle/>
          <a:p>
            <a:endParaRPr lang="en-US" dirty="0"/>
          </a:p>
          <a:p>
            <a:r>
              <a:rPr lang="en-US" dirty="0"/>
              <a:t>"I originally described them as entrepreneurial businesses, startups," </a:t>
            </a:r>
          </a:p>
          <a:p>
            <a:r>
              <a:rPr lang="en-US" dirty="0"/>
              <a:t>"What we're seeing is a whole maturing of that space. They've moved from the garage to office blocs with corporate infrastructure. They've become incredibly good at doing things that we're bad at: collaborating, sharing, working with partners to plug gaps in their service."</a:t>
            </a:r>
          </a:p>
        </p:txBody>
      </p:sp>
    </p:spTree>
    <p:extLst>
      <p:ext uri="{BB962C8B-B14F-4D97-AF65-F5344CB8AC3E}">
        <p14:creationId xmlns:p14="http://schemas.microsoft.com/office/powerpoint/2010/main" val="357985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79102D27-363A-47B2-9669-4216390E16FA}"/>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Money is Money</a:t>
            </a:r>
          </a:p>
        </p:txBody>
      </p:sp>
      <p:sp>
        <p:nvSpPr>
          <p:cNvPr id="2" name="Content Placeholder 1">
            <a:extLst>
              <a:ext uri="{FF2B5EF4-FFF2-40B4-BE49-F238E27FC236}">
                <a16:creationId xmlns:a16="http://schemas.microsoft.com/office/drawing/2014/main" id="{AB3D6621-DACB-47D8-A309-233040CF5D67}"/>
              </a:ext>
            </a:extLst>
          </p:cNvPr>
          <p:cNvSpPr>
            <a:spLocks noGrp="1"/>
          </p:cNvSpPr>
          <p:nvPr>
            <p:ph idx="1"/>
          </p:nvPr>
        </p:nvSpPr>
        <p:spPr>
          <a:xfrm>
            <a:off x="5052463" y="599768"/>
            <a:ext cx="6072886" cy="5572432"/>
          </a:xfrm>
        </p:spPr>
        <p:txBody>
          <a:bodyPr anchor="ctr">
            <a:normAutofit/>
          </a:bodyPr>
          <a:lstStyle/>
          <a:p>
            <a:r>
              <a:rPr lang="en-US" dirty="0"/>
              <a:t>"They're interested in anything that can be monetized," </a:t>
            </a:r>
          </a:p>
          <a:p>
            <a:r>
              <a:rPr lang="en-US" dirty="0"/>
              <a:t>"It doesn't matter whether it's intellectual property or personal details. If there is a market, they will go out and collect that information."</a:t>
            </a:r>
          </a:p>
        </p:txBody>
      </p:sp>
    </p:spTree>
    <p:extLst>
      <p:ext uri="{BB962C8B-B14F-4D97-AF65-F5344CB8AC3E}">
        <p14:creationId xmlns:p14="http://schemas.microsoft.com/office/powerpoint/2010/main" val="36780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327DD52B-B685-49D7-94A0-B51B7373AACD}"/>
              </a:ext>
            </a:extLst>
          </p:cNvPr>
          <p:cNvSpPr>
            <a:spLocks noGrp="1"/>
          </p:cNvSpPr>
          <p:nvPr>
            <p:ph type="title"/>
          </p:nvPr>
        </p:nvSpPr>
        <p:spPr>
          <a:xfrm>
            <a:off x="643300" y="643466"/>
            <a:ext cx="3685352" cy="5528734"/>
          </a:xfrm>
        </p:spPr>
        <p:txBody>
          <a:bodyPr>
            <a:normAutofit/>
          </a:bodyPr>
          <a:lstStyle/>
          <a:p>
            <a:pPr algn="r"/>
            <a:r>
              <a:rPr lang="en-US" sz="4800" b="1">
                <a:solidFill>
                  <a:srgbClr val="FFFFFF"/>
                </a:solidFill>
              </a:rPr>
              <a:t>Brand reputation and trust are a target</a:t>
            </a:r>
            <a:endParaRPr lang="en-US" sz="4800">
              <a:solidFill>
                <a:srgbClr val="FFFFFF"/>
              </a:solidFill>
            </a:endParaRPr>
          </a:p>
        </p:txBody>
      </p:sp>
      <p:sp>
        <p:nvSpPr>
          <p:cNvPr id="2" name="Content Placeholder 1">
            <a:extLst>
              <a:ext uri="{FF2B5EF4-FFF2-40B4-BE49-F238E27FC236}">
                <a16:creationId xmlns:a16="http://schemas.microsoft.com/office/drawing/2014/main" id="{C086FAD6-1CFF-4337-AFA7-3B96ED66B2A2}"/>
              </a:ext>
            </a:extLst>
          </p:cNvPr>
          <p:cNvSpPr>
            <a:spLocks noGrp="1"/>
          </p:cNvSpPr>
          <p:nvPr>
            <p:ph idx="1"/>
          </p:nvPr>
        </p:nvSpPr>
        <p:spPr>
          <a:xfrm>
            <a:off x="5052463" y="599768"/>
            <a:ext cx="6072886" cy="5572432"/>
          </a:xfrm>
        </p:spPr>
        <p:txBody>
          <a:bodyPr anchor="ctr">
            <a:normAutofit/>
          </a:bodyPr>
          <a:lstStyle/>
          <a:p>
            <a:r>
              <a:rPr lang="en-US" dirty="0"/>
              <a:t>criminals won't just be targeting personal information and identity theft. </a:t>
            </a:r>
          </a:p>
          <a:p>
            <a:r>
              <a:rPr lang="en-US" dirty="0"/>
              <a:t>Sensitive corporate information and critical infrastructure has a bull's eye painted on it. </a:t>
            </a:r>
          </a:p>
          <a:p>
            <a:r>
              <a:rPr lang="en-US" dirty="0"/>
              <a:t>Your employees, and their ability to recognize security threats and react properly, will determine how this trend affects your organization.</a:t>
            </a:r>
          </a:p>
        </p:txBody>
      </p:sp>
    </p:spTree>
    <p:extLst>
      <p:ext uri="{BB962C8B-B14F-4D97-AF65-F5344CB8AC3E}">
        <p14:creationId xmlns:p14="http://schemas.microsoft.com/office/powerpoint/2010/main" val="28268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87B30F25-840E-4718-9941-6FA37ED70DBC}"/>
              </a:ext>
            </a:extLst>
          </p:cNvPr>
          <p:cNvSpPr>
            <a:spLocks noGrp="1"/>
          </p:cNvSpPr>
          <p:nvPr>
            <p:ph type="title"/>
          </p:nvPr>
        </p:nvSpPr>
        <p:spPr>
          <a:xfrm>
            <a:off x="643300" y="643466"/>
            <a:ext cx="3685352" cy="5528734"/>
          </a:xfrm>
        </p:spPr>
        <p:txBody>
          <a:bodyPr>
            <a:normAutofit/>
          </a:bodyPr>
          <a:lstStyle/>
          <a:p>
            <a:pPr algn="r"/>
            <a:r>
              <a:rPr lang="en-US" sz="4800" dirty="0">
                <a:solidFill>
                  <a:srgbClr val="FFFFFF"/>
                </a:solidFill>
              </a:rPr>
              <a:t>People are the problem…</a:t>
            </a:r>
          </a:p>
        </p:txBody>
      </p:sp>
      <p:sp>
        <p:nvSpPr>
          <p:cNvPr id="2" name="Content Placeholder 1">
            <a:extLst>
              <a:ext uri="{FF2B5EF4-FFF2-40B4-BE49-F238E27FC236}">
                <a16:creationId xmlns:a16="http://schemas.microsoft.com/office/drawing/2014/main" id="{A32A830F-45DD-4734-B830-7A3AA6C5C103}"/>
              </a:ext>
            </a:extLst>
          </p:cNvPr>
          <p:cNvSpPr>
            <a:spLocks noGrp="1"/>
          </p:cNvSpPr>
          <p:nvPr>
            <p:ph idx="1"/>
          </p:nvPr>
        </p:nvSpPr>
        <p:spPr>
          <a:xfrm>
            <a:off x="5052463" y="599768"/>
            <a:ext cx="6072886" cy="5572432"/>
          </a:xfrm>
        </p:spPr>
        <p:txBody>
          <a:bodyPr anchor="ctr">
            <a:normAutofit/>
          </a:bodyPr>
          <a:lstStyle/>
          <a:p>
            <a:r>
              <a:rPr lang="en-US" dirty="0"/>
              <a:t>"2017 is really about organizations having to wake up to the fact that people do not have to be the weakest link in the security chain," </a:t>
            </a:r>
          </a:p>
          <a:p>
            <a:r>
              <a:rPr lang="en-US" dirty="0"/>
              <a:t>"They can be the strongest link if we do better about understanding how people use technology, the psychology of human behavior."</a:t>
            </a:r>
          </a:p>
        </p:txBody>
      </p:sp>
    </p:spTree>
    <p:extLst>
      <p:ext uri="{BB962C8B-B14F-4D97-AF65-F5344CB8AC3E}">
        <p14:creationId xmlns:p14="http://schemas.microsoft.com/office/powerpoint/2010/main" val="19782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34E89408-2969-4C4C-BDD3-B3844B38AD77}"/>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World's biggest cyberattack sends countries into 'disaster recovery mode'</a:t>
            </a:r>
          </a:p>
        </p:txBody>
      </p:sp>
      <p:sp>
        <p:nvSpPr>
          <p:cNvPr id="2" name="Content Placeholder 1">
            <a:extLst>
              <a:ext uri="{FF2B5EF4-FFF2-40B4-BE49-F238E27FC236}">
                <a16:creationId xmlns:a16="http://schemas.microsoft.com/office/drawing/2014/main" id="{F2DE45EF-F414-493E-8033-65F5F29F4439}"/>
              </a:ext>
            </a:extLst>
          </p:cNvPr>
          <p:cNvSpPr>
            <a:spLocks noGrp="1"/>
          </p:cNvSpPr>
          <p:nvPr>
            <p:ph idx="1"/>
          </p:nvPr>
        </p:nvSpPr>
        <p:spPr>
          <a:xfrm>
            <a:off x="5052463" y="599768"/>
            <a:ext cx="6072886" cy="5572432"/>
          </a:xfrm>
        </p:spPr>
        <p:txBody>
          <a:bodyPr anchor="ctr">
            <a:normAutofit/>
          </a:bodyPr>
          <a:lstStyle/>
          <a:p>
            <a:r>
              <a:rPr lang="en-US" dirty="0"/>
              <a:t>"unprecedented" in its reach, with more than 200,000 victims in at least 150 countries.</a:t>
            </a:r>
          </a:p>
          <a:p>
            <a:r>
              <a:rPr lang="en-US" dirty="0"/>
              <a:t>Hospitals, major companies and government offices were among those that were badly affected. </a:t>
            </a:r>
          </a:p>
          <a:p>
            <a:r>
              <a:rPr lang="en-US" dirty="0"/>
              <a:t>Cybersecurity experts have said the majority of the attacks targeted Russia, Ukraine and Taiwan. </a:t>
            </a:r>
          </a:p>
          <a:p>
            <a:r>
              <a:rPr lang="en-US" dirty="0"/>
              <a:t>But U.K. hospitals, Chinese universities and global firms like </a:t>
            </a:r>
            <a:r>
              <a:rPr lang="en-US" dirty="0" err="1"/>
              <a:t>Fedex</a:t>
            </a:r>
            <a:r>
              <a:rPr lang="en-US" dirty="0"/>
              <a:t> also reported they had come under assault.</a:t>
            </a:r>
          </a:p>
        </p:txBody>
      </p:sp>
    </p:spTree>
    <p:extLst>
      <p:ext uri="{BB962C8B-B14F-4D97-AF65-F5344CB8AC3E}">
        <p14:creationId xmlns:p14="http://schemas.microsoft.com/office/powerpoint/2010/main" val="37332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55AD130B-DD85-49AE-8375-E14B4763EDA3}"/>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Do you want to be the person saying this to your CISO/president?</a:t>
            </a:r>
          </a:p>
        </p:txBody>
      </p:sp>
      <p:sp>
        <p:nvSpPr>
          <p:cNvPr id="2" name="Content Placeholder 1">
            <a:extLst>
              <a:ext uri="{FF2B5EF4-FFF2-40B4-BE49-F238E27FC236}">
                <a16:creationId xmlns:a16="http://schemas.microsoft.com/office/drawing/2014/main" id="{51AA4121-F782-4FB5-B570-51DCB7383A0D}"/>
              </a:ext>
            </a:extLst>
          </p:cNvPr>
          <p:cNvSpPr>
            <a:spLocks noGrp="1"/>
          </p:cNvSpPr>
          <p:nvPr>
            <p:ph idx="1"/>
          </p:nvPr>
        </p:nvSpPr>
        <p:spPr>
          <a:xfrm>
            <a:off x="5052463" y="599768"/>
            <a:ext cx="6072886" cy="5572432"/>
          </a:xfrm>
        </p:spPr>
        <p:txBody>
          <a:bodyPr anchor="ctr">
            <a:normAutofit/>
          </a:bodyPr>
          <a:lstStyle/>
          <a:p>
            <a:endParaRPr lang="en-US" dirty="0"/>
          </a:p>
          <a:p>
            <a:endParaRPr lang="en-US" dirty="0"/>
          </a:p>
          <a:p>
            <a:r>
              <a:rPr lang="en-US" dirty="0"/>
              <a:t>We will get a decryption tool eventually, but for the moment, it's still a live threat and we're still in disaster recovery mode</a:t>
            </a:r>
          </a:p>
          <a:p>
            <a:endParaRPr lang="en-US" dirty="0"/>
          </a:p>
          <a:p>
            <a:endParaRPr lang="en-US" dirty="0"/>
          </a:p>
          <a:p>
            <a:r>
              <a:rPr lang="en-US" dirty="0"/>
              <a:t>Will you “</a:t>
            </a:r>
            <a:r>
              <a:rPr lang="en-US" dirty="0" err="1"/>
              <a:t>WannaCry</a:t>
            </a:r>
            <a:r>
              <a:rPr lang="en-US" dirty="0"/>
              <a:t>”</a:t>
            </a:r>
          </a:p>
        </p:txBody>
      </p:sp>
    </p:spTree>
    <p:extLst>
      <p:ext uri="{BB962C8B-B14F-4D97-AF65-F5344CB8AC3E}">
        <p14:creationId xmlns:p14="http://schemas.microsoft.com/office/powerpoint/2010/main" val="305175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12185482"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7" name="Oval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98755" y="6229681"/>
            <a:ext cx="457081"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7941" y="6258874"/>
            <a:ext cx="398709"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28764E98-B824-4201-AD43-95CF25D9FC9D}"/>
              </a:ext>
            </a:extLst>
          </p:cNvPr>
          <p:cNvSpPr>
            <a:spLocks noGrp="1"/>
          </p:cNvSpPr>
          <p:nvPr>
            <p:ph type="title"/>
          </p:nvPr>
        </p:nvSpPr>
        <p:spPr>
          <a:xfrm>
            <a:off x="1069569" y="484632"/>
            <a:ext cx="10055781" cy="1609344"/>
          </a:xfrm>
        </p:spPr>
        <p:txBody>
          <a:bodyPr>
            <a:normAutofit/>
          </a:bodyPr>
          <a:lstStyle/>
          <a:p>
            <a:r>
              <a:rPr lang="en-US">
                <a:solidFill>
                  <a:srgbClr val="FFFFFF"/>
                </a:solidFill>
              </a:rPr>
              <a:t>How bad was it?</a:t>
            </a:r>
          </a:p>
        </p:txBody>
      </p:sp>
      <p:sp>
        <p:nvSpPr>
          <p:cNvPr id="2" name="Content Placeholder 1">
            <a:extLst>
              <a:ext uri="{FF2B5EF4-FFF2-40B4-BE49-F238E27FC236}">
                <a16:creationId xmlns:a16="http://schemas.microsoft.com/office/drawing/2014/main" id="{3F6014D1-0F84-4CBB-B563-F7B4FEC81E82}"/>
              </a:ext>
            </a:extLst>
          </p:cNvPr>
          <p:cNvSpPr>
            <a:spLocks noGrp="1"/>
          </p:cNvSpPr>
          <p:nvPr>
            <p:ph idx="1"/>
          </p:nvPr>
        </p:nvSpPr>
        <p:spPr>
          <a:xfrm>
            <a:off x="1069569" y="2121408"/>
            <a:ext cx="10055781" cy="4050792"/>
          </a:xfrm>
        </p:spPr>
        <p:txBody>
          <a:bodyPr>
            <a:normAutofit/>
          </a:bodyPr>
          <a:lstStyle/>
          <a:p>
            <a:endParaRPr lang="en-US" dirty="0">
              <a:solidFill>
                <a:srgbClr val="FFFFFF"/>
              </a:solidFill>
            </a:endParaRPr>
          </a:p>
          <a:p>
            <a:r>
              <a:rPr lang="en-US" dirty="0">
                <a:solidFill>
                  <a:srgbClr val="FFFFFF"/>
                </a:solidFill>
              </a:rPr>
              <a:t>Microsoft said it had taken the "highly unusual step" of releasing a patch for computers running older operating systems including Windows XP, Windows 8 and Windows Server 2003.</a:t>
            </a:r>
          </a:p>
          <a:p>
            <a:endParaRPr lang="en-US" dirty="0">
              <a:solidFill>
                <a:srgbClr val="FFFFFF"/>
              </a:solidFill>
            </a:endParaRPr>
          </a:p>
        </p:txBody>
      </p:sp>
    </p:spTree>
    <p:extLst>
      <p:ext uri="{BB962C8B-B14F-4D97-AF65-F5344CB8AC3E}">
        <p14:creationId xmlns:p14="http://schemas.microsoft.com/office/powerpoint/2010/main" val="1576627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996F2-8807-4D4E-B339-5EF95D68E8EF}"/>
              </a:ext>
            </a:extLst>
          </p:cNvPr>
          <p:cNvSpPr>
            <a:spLocks noGrp="1"/>
          </p:cNvSpPr>
          <p:nvPr>
            <p:ph idx="1"/>
          </p:nvPr>
        </p:nvSpPr>
        <p:spPr/>
        <p:txBody>
          <a:bodyPr/>
          <a:lstStyle/>
          <a:p>
            <a:endParaRPr lang="en-US" dirty="0"/>
          </a:p>
          <a:p>
            <a:endParaRPr lang="en-US" dirty="0"/>
          </a:p>
          <a:p>
            <a:r>
              <a:rPr lang="en-US" dirty="0"/>
              <a:t>The patches won't do any good for machines that have already been hit.</a:t>
            </a:r>
          </a:p>
          <a:p>
            <a:endParaRPr lang="en-US" dirty="0"/>
          </a:p>
        </p:txBody>
      </p:sp>
    </p:spTree>
    <p:extLst>
      <p:ext uri="{BB962C8B-B14F-4D97-AF65-F5344CB8AC3E}">
        <p14:creationId xmlns:p14="http://schemas.microsoft.com/office/powerpoint/2010/main" val="1793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aRioNPP9CxkWvpgMQ5eZeDWCKeEYof1lL1dG8DENL0RLjZxuIKiiBupMH830l5ErMsGL_PwneY1SEcnr43cjNF0XVnnpD2hkUHY_HvvK4zbz8Bw37eX6QkE6c8S7RXYHY96wB06F3YyZF15oiPgD10LfSVMYvRUDQNxT6oxAkfl50pNhwLsDRItnOvZHtXFNl8LqUdpK6rj8O0qSrYx8vlua7m9YzSaE5hQWs4Hyf_GrC47n2OGmgldCJf4ZsMDiUBy4fPMCQc441o54qzkMBpNAc1pFPtgo2FmCKoKyS0-utC6xpeIJA0fsopJjbbHVJnW28cx3pRXTkTFiN0O9glhVtlqfpxvmFstZKx600nrAKB1yoFjsLf4y7rsdyjU0Mz7K-Z5nljkuqlv0sPW1Ey9l1lc7koy-AKY5UpAp3vTfQmnSYVxDv9W1jK2IpmdJgUZzpVZuEg781Uyw1t7KBLJV4OXj9zmPUlCiuK7kaBMwd-rxH9-MIRKoPjq72ml1PAnOjmVkefjGRi1ntHwskefh8qo3MukLRWhgOa2PKD9cBVOmcdgLyBumPVng6LNGrSpXszy68qfkwxDcXix-q5k75vsq-0904EVX6kBys--8imyHrp1opg=w666-h888-no">
            <a:extLst>
              <a:ext uri="{FF2B5EF4-FFF2-40B4-BE49-F238E27FC236}">
                <a16:creationId xmlns:a16="http://schemas.microsoft.com/office/drawing/2014/main" id="{A96DBF7A-8BB2-4EAC-9F44-0B5A209B7B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77" r="-1" b="35907"/>
          <a:stretch/>
        </p:blipFill>
        <p:spPr bwMode="auto">
          <a:xfrm>
            <a:off x="643299" y="644193"/>
            <a:ext cx="10902226" cy="556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ADE9B870-C246-4317-85C3-26F05C94DDF2}"/>
              </a:ext>
            </a:extLst>
          </p:cNvPr>
          <p:cNvSpPr>
            <a:spLocks noGrp="1"/>
          </p:cNvSpPr>
          <p:nvPr>
            <p:ph type="title"/>
          </p:nvPr>
        </p:nvSpPr>
        <p:spPr>
          <a:xfrm>
            <a:off x="643299" y="643466"/>
            <a:ext cx="4007001" cy="5528734"/>
          </a:xfrm>
        </p:spPr>
        <p:txBody>
          <a:bodyPr>
            <a:normAutofit/>
          </a:bodyPr>
          <a:lstStyle/>
          <a:p>
            <a:pPr algn="r"/>
            <a:r>
              <a:rPr lang="en-US" sz="4800" b="1" dirty="0">
                <a:solidFill>
                  <a:srgbClr val="FFFFFF"/>
                </a:solidFill>
              </a:rPr>
              <a:t>Disruption from an over-reliance on fragile connectivity</a:t>
            </a:r>
            <a:endParaRPr lang="en-US" sz="4800" dirty="0">
              <a:solidFill>
                <a:srgbClr val="FFFFFF"/>
              </a:solidFill>
            </a:endParaRPr>
          </a:p>
        </p:txBody>
      </p:sp>
      <p:sp>
        <p:nvSpPr>
          <p:cNvPr id="2" name="Content Placeholder 1">
            <a:extLst>
              <a:ext uri="{FF2B5EF4-FFF2-40B4-BE49-F238E27FC236}">
                <a16:creationId xmlns:a16="http://schemas.microsoft.com/office/drawing/2014/main" id="{587EC542-C7B2-422B-B1C7-92945FA8FBBD}"/>
              </a:ext>
            </a:extLst>
          </p:cNvPr>
          <p:cNvSpPr>
            <a:spLocks noGrp="1"/>
          </p:cNvSpPr>
          <p:nvPr>
            <p:ph idx="1"/>
          </p:nvPr>
        </p:nvSpPr>
        <p:spPr>
          <a:xfrm>
            <a:off x="5052463" y="599768"/>
            <a:ext cx="6072886" cy="5572432"/>
          </a:xfrm>
        </p:spPr>
        <p:txBody>
          <a:bodyPr anchor="ctr">
            <a:normAutofit/>
          </a:bodyPr>
          <a:lstStyle/>
          <a:p>
            <a:r>
              <a:rPr lang="en-US" dirty="0"/>
              <a:t>Organizations today depend on instant and uninterrupted connectivity, smart physical devices and trustworthy people. </a:t>
            </a:r>
          </a:p>
          <a:p>
            <a:r>
              <a:rPr lang="en-US" dirty="0"/>
              <a:t>But that dependence makes them vulnerable to attacks on core internet infrastructure, devices used in daily business and key people with access to mission-critical information.</a:t>
            </a:r>
          </a:p>
        </p:txBody>
      </p:sp>
    </p:spTree>
    <p:extLst>
      <p:ext uri="{BB962C8B-B14F-4D97-AF65-F5344CB8AC3E}">
        <p14:creationId xmlns:p14="http://schemas.microsoft.com/office/powerpoint/2010/main" val="37284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88825"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a:grpSpLocks noGrp="1" noUngrp="1" noRot="1" noChangeAspect="1" noMove="1" noResize="1"/>
          </p:cNvGrpSpPr>
          <p:nvPr>
            <p:extLst>
              <p:ext uri="{386F3935-93C4-4BCD-93E2-E3B085C9AB24}">
                <p16:designElem xmlns:p16="http://schemas.microsoft.com/office/powerpoint/2015/main" val="1"/>
              </p:ext>
            </p:extLst>
          </p:nvPr>
        </p:nvGrpSpPr>
        <p:grpSpPr>
          <a:xfrm>
            <a:off x="11398755" y="6229681"/>
            <a:ext cx="457081" cy="457200"/>
            <a:chOff x="11361456" y="6195813"/>
            <a:chExt cx="548640" cy="548640"/>
          </a:xfrm>
        </p:grpSpPr>
        <p:sp>
          <p:nvSpPr>
            <p:cNvPr id="34" name="Oval 33"/>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5" name="Oval 34"/>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Title 2">
            <a:extLst>
              <a:ext uri="{FF2B5EF4-FFF2-40B4-BE49-F238E27FC236}">
                <a16:creationId xmlns:a16="http://schemas.microsoft.com/office/drawing/2014/main" id="{CA915398-2510-4C2E-BB0A-393D41B1E4D2}"/>
              </a:ext>
            </a:extLst>
          </p:cNvPr>
          <p:cNvSpPr>
            <a:spLocks noGrp="1"/>
          </p:cNvSpPr>
          <p:nvPr>
            <p:ph type="title"/>
          </p:nvPr>
        </p:nvSpPr>
        <p:spPr>
          <a:xfrm>
            <a:off x="1069569" y="4846002"/>
            <a:ext cx="10055781" cy="1522993"/>
          </a:xfrm>
        </p:spPr>
        <p:txBody>
          <a:bodyPr>
            <a:normAutofit/>
          </a:bodyPr>
          <a:lstStyle/>
          <a:p>
            <a:r>
              <a:rPr lang="en-US" sz="5900" dirty="0"/>
              <a:t>Dependent on the net?</a:t>
            </a:r>
          </a:p>
        </p:txBody>
      </p:sp>
      <p:graphicFrame>
        <p:nvGraphicFramePr>
          <p:cNvPr id="24" name="Content Placeholder 1"/>
          <p:cNvGraphicFramePr>
            <a:graphicFrameLocks noGrp="1"/>
          </p:cNvGraphicFramePr>
          <p:nvPr>
            <p:ph idx="1"/>
            <p:extLst>
              <p:ext uri="{D42A27DB-BD31-4B8C-83A1-F6EECF244321}">
                <p14:modId xmlns:p14="http://schemas.microsoft.com/office/powerpoint/2010/main" val="425251694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8198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88825"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a:grpSpLocks noGrp="1" noUngrp="1" noRot="1" noChangeAspect="1" noMove="1" noResize="1"/>
          </p:cNvGrpSpPr>
          <p:nvPr>
            <p:extLst>
              <p:ext uri="{386F3935-93C4-4BCD-93E2-E3B085C9AB24}">
                <p16:designElem xmlns:p16="http://schemas.microsoft.com/office/powerpoint/2015/main" val="1"/>
              </p:ext>
            </p:extLst>
          </p:nvPr>
        </p:nvGrpSpPr>
        <p:grpSpPr>
          <a:xfrm>
            <a:off x="11398755" y="6229681"/>
            <a:ext cx="457081" cy="457200"/>
            <a:chOff x="11361456" y="6195813"/>
            <a:chExt cx="548640" cy="548640"/>
          </a:xfrm>
        </p:grpSpPr>
        <p:sp>
          <p:nvSpPr>
            <p:cNvPr id="20" name="Oval 19"/>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3" name="Oval 20"/>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Title 2">
            <a:extLst>
              <a:ext uri="{FF2B5EF4-FFF2-40B4-BE49-F238E27FC236}">
                <a16:creationId xmlns:a16="http://schemas.microsoft.com/office/drawing/2014/main" id="{C2BC2291-B3ED-4331-9161-7E10788F5BF2}"/>
              </a:ext>
            </a:extLst>
          </p:cNvPr>
          <p:cNvSpPr>
            <a:spLocks noGrp="1"/>
          </p:cNvSpPr>
          <p:nvPr>
            <p:ph type="title"/>
          </p:nvPr>
        </p:nvSpPr>
        <p:spPr>
          <a:xfrm>
            <a:off x="1069569" y="4846002"/>
            <a:ext cx="10055781" cy="1522993"/>
          </a:xfrm>
        </p:spPr>
        <p:txBody>
          <a:bodyPr>
            <a:normAutofit/>
          </a:bodyPr>
          <a:lstStyle/>
          <a:p>
            <a:r>
              <a:rPr lang="en-US" sz="5900"/>
              <a:t>What to work on</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4081598649"/>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957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12185482"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98755" y="6229681"/>
            <a:ext cx="457081"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7941" y="6258874"/>
            <a:ext cx="398709"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19DAD54-D0C8-4BE6-B134-B38E2ECCF809}"/>
              </a:ext>
            </a:extLst>
          </p:cNvPr>
          <p:cNvSpPr>
            <a:spLocks noGrp="1"/>
          </p:cNvSpPr>
          <p:nvPr>
            <p:ph idx="1"/>
          </p:nvPr>
        </p:nvSpPr>
        <p:spPr>
          <a:xfrm>
            <a:off x="1069569" y="2121408"/>
            <a:ext cx="10055781" cy="4050792"/>
          </a:xfrm>
        </p:spPr>
        <p:txBody>
          <a:bodyPr>
            <a:normAutofit/>
          </a:bodyPr>
          <a:lstStyle/>
          <a:p>
            <a:r>
              <a:rPr lang="en-US" sz="4400" dirty="0">
                <a:solidFill>
                  <a:srgbClr val="FFFFFF"/>
                </a:solidFill>
              </a:rPr>
              <a:t>Revised plans cover threats to physical safety as well as periods of operational downtime caused by attacks on infrastructure, devices or people.</a:t>
            </a:r>
          </a:p>
          <a:p>
            <a:endParaRPr lang="en-US" dirty="0">
              <a:solidFill>
                <a:srgbClr val="FFFFFF"/>
              </a:solidFill>
            </a:endParaRPr>
          </a:p>
        </p:txBody>
      </p:sp>
    </p:spTree>
    <p:extLst>
      <p:ext uri="{BB962C8B-B14F-4D97-AF65-F5344CB8AC3E}">
        <p14:creationId xmlns:p14="http://schemas.microsoft.com/office/powerpoint/2010/main" val="2900308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8F3250A-B863-4791-B9BC-A226A7F53AAD}"/>
              </a:ext>
            </a:extLst>
          </p:cNvPr>
          <p:cNvSpPr>
            <a:spLocks noGrp="1"/>
          </p:cNvSpPr>
          <p:nvPr>
            <p:ph idx="1"/>
          </p:nvPr>
        </p:nvSpPr>
        <p:spPr>
          <a:xfrm>
            <a:off x="1069569" y="2121408"/>
            <a:ext cx="10055781" cy="4050792"/>
          </a:xfrm>
        </p:spPr>
        <p:txBody>
          <a:bodyPr>
            <a:normAutofit/>
          </a:bodyPr>
          <a:lstStyle/>
          <a:p>
            <a:endParaRPr lang="en-US">
              <a:solidFill>
                <a:schemeClr val="tx2"/>
              </a:solidFill>
            </a:endParaRPr>
          </a:p>
          <a:p>
            <a:endParaRPr lang="en-US">
              <a:solidFill>
                <a:schemeClr val="tx2"/>
              </a:solidFill>
            </a:endParaRPr>
          </a:p>
          <a:p>
            <a:endParaRPr lang="en-US">
              <a:solidFill>
                <a:schemeClr val="tx2"/>
              </a:solidFill>
            </a:endParaRPr>
          </a:p>
          <a:p>
            <a:r>
              <a:rPr lang="en-US">
                <a:solidFill>
                  <a:schemeClr val="tx2"/>
                </a:solidFill>
              </a:rPr>
              <a:t>How will you do work without the internet?</a:t>
            </a:r>
          </a:p>
        </p:txBody>
      </p:sp>
    </p:spTree>
    <p:extLst>
      <p:ext uri="{BB962C8B-B14F-4D97-AF65-F5344CB8AC3E}">
        <p14:creationId xmlns:p14="http://schemas.microsoft.com/office/powerpoint/2010/main" val="3254219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3250A-B863-4791-B9BC-A226A7F53AAD}"/>
              </a:ext>
            </a:extLst>
          </p:cNvPr>
          <p:cNvSpPr>
            <a:spLocks noGrp="1"/>
          </p:cNvSpPr>
          <p:nvPr>
            <p:ph idx="1"/>
          </p:nvPr>
        </p:nvSpPr>
        <p:spPr>
          <a:xfrm>
            <a:off x="1065212" y="2057400"/>
            <a:ext cx="10055781" cy="4050792"/>
          </a:xfrm>
        </p:spPr>
        <p:txBody>
          <a:bodyPr>
            <a:normAutofit/>
          </a:bodyPr>
          <a:lstStyle/>
          <a:p>
            <a:endParaRPr lang="en-US" dirty="0">
              <a:solidFill>
                <a:schemeClr val="tx2"/>
              </a:solidFill>
            </a:endParaRPr>
          </a:p>
          <a:p>
            <a:endParaRPr lang="en-US" dirty="0">
              <a:solidFill>
                <a:schemeClr val="tx2"/>
              </a:solidFill>
            </a:endParaRPr>
          </a:p>
          <a:p>
            <a:pPr marL="0" indent="0">
              <a:buNone/>
            </a:pPr>
            <a:endParaRPr lang="en-US" dirty="0">
              <a:solidFill>
                <a:schemeClr val="tx2"/>
              </a:solidFill>
            </a:endParaRPr>
          </a:p>
          <a:p>
            <a:r>
              <a:rPr lang="en-US" dirty="0">
                <a:solidFill>
                  <a:schemeClr val="tx2"/>
                </a:solidFill>
              </a:rPr>
              <a:t>For a week?</a:t>
            </a:r>
          </a:p>
        </p:txBody>
      </p:sp>
    </p:spTree>
    <p:extLst>
      <p:ext uri="{BB962C8B-B14F-4D97-AF65-F5344CB8AC3E}">
        <p14:creationId xmlns:p14="http://schemas.microsoft.com/office/powerpoint/2010/main" val="79661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E6C4BD6E-F4E6-4587-BE11-CBD38F3478CE}"/>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What goes down after the net recovers</a:t>
            </a:r>
          </a:p>
        </p:txBody>
      </p:sp>
      <p:sp>
        <p:nvSpPr>
          <p:cNvPr id="2" name="Content Placeholder 1">
            <a:extLst>
              <a:ext uri="{FF2B5EF4-FFF2-40B4-BE49-F238E27FC236}">
                <a16:creationId xmlns:a16="http://schemas.microsoft.com/office/drawing/2014/main" id="{C4CF5B7E-71FB-45DD-A560-66900DC7F87E}"/>
              </a:ext>
            </a:extLst>
          </p:cNvPr>
          <p:cNvSpPr>
            <a:spLocks noGrp="1"/>
          </p:cNvSpPr>
          <p:nvPr>
            <p:ph idx="1"/>
          </p:nvPr>
        </p:nvSpPr>
        <p:spPr>
          <a:xfrm>
            <a:off x="5052463" y="599768"/>
            <a:ext cx="6072886" cy="5572432"/>
          </a:xfrm>
        </p:spPr>
        <p:txBody>
          <a:bodyPr anchor="ctr">
            <a:normAutofit/>
          </a:bodyPr>
          <a:lstStyle/>
          <a:p>
            <a:r>
              <a:rPr lang="en-US" dirty="0"/>
              <a:t>'just-in-time' supply chain models, even brief disruptions can lead to shortages</a:t>
            </a:r>
          </a:p>
          <a:p>
            <a:r>
              <a:rPr lang="en-US" dirty="0"/>
              <a:t>Financial services institutions are also vulnerable, and outages that target them could lead to cascading failures.</a:t>
            </a:r>
          </a:p>
          <a:p>
            <a:r>
              <a:rPr lang="en-US" dirty="0"/>
              <a:t>Even government services like law enforcement depend on connectivity for communications</a:t>
            </a:r>
          </a:p>
        </p:txBody>
      </p:sp>
    </p:spTree>
    <p:extLst>
      <p:ext uri="{BB962C8B-B14F-4D97-AF65-F5344CB8AC3E}">
        <p14:creationId xmlns:p14="http://schemas.microsoft.com/office/powerpoint/2010/main" val="345011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522" y="2013293"/>
            <a:ext cx="1005578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29D734-B404-464F-9246-5F5E46735D21}"/>
              </a:ext>
            </a:extLst>
          </p:cNvPr>
          <p:cNvSpPr>
            <a:spLocks noGrp="1"/>
          </p:cNvSpPr>
          <p:nvPr>
            <p:ph type="title"/>
          </p:nvPr>
        </p:nvSpPr>
        <p:spPr>
          <a:xfrm>
            <a:off x="1069569" y="484632"/>
            <a:ext cx="10055781" cy="1609344"/>
          </a:xfrm>
        </p:spPr>
        <p:txBody>
          <a:bodyPr>
            <a:normAutofit/>
          </a:bodyPr>
          <a:lstStyle/>
          <a:p>
            <a:r>
              <a:rPr lang="en-US"/>
              <a:t>What to do now… not tomorrow</a:t>
            </a:r>
            <a:endParaRPr lang="en-US" dirty="0"/>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414156659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57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E986-066E-4B5B-AF0F-A2C70C6F9F3E}"/>
              </a:ext>
            </a:extLst>
          </p:cNvPr>
          <p:cNvSpPr>
            <a:spLocks noGrp="1"/>
          </p:cNvSpPr>
          <p:nvPr>
            <p:ph type="title"/>
          </p:nvPr>
        </p:nvSpPr>
        <p:spPr/>
        <p:txBody>
          <a:bodyPr/>
          <a:lstStyle/>
          <a:p>
            <a:r>
              <a:rPr lang="en-US" dirty="0"/>
              <a:t>New OLD leaks</a:t>
            </a:r>
          </a:p>
        </p:txBody>
      </p:sp>
      <p:sp>
        <p:nvSpPr>
          <p:cNvPr id="3" name="Content Placeholder 2">
            <a:extLst>
              <a:ext uri="{FF2B5EF4-FFF2-40B4-BE49-F238E27FC236}">
                <a16:creationId xmlns:a16="http://schemas.microsoft.com/office/drawing/2014/main" id="{8984AF0A-B651-4334-8328-B433605F7D60}"/>
              </a:ext>
            </a:extLst>
          </p:cNvPr>
          <p:cNvSpPr>
            <a:spLocks noGrp="1"/>
          </p:cNvSpPr>
          <p:nvPr>
            <p:ph idx="1"/>
          </p:nvPr>
        </p:nvSpPr>
        <p:spPr/>
        <p:txBody>
          <a:bodyPr/>
          <a:lstStyle/>
          <a:p>
            <a:endParaRPr lang="en-US" dirty="0"/>
          </a:p>
          <a:p>
            <a:endParaRPr lang="en-US" dirty="0"/>
          </a:p>
          <a:p>
            <a:r>
              <a:rPr lang="en-US" dirty="0" err="1"/>
              <a:t>MySpace</a:t>
            </a:r>
            <a:r>
              <a:rPr lang="en-US" dirty="0"/>
              <a:t>, LinkedIn, Tumblr</a:t>
            </a:r>
          </a:p>
          <a:p>
            <a:endParaRPr lang="en-US" dirty="0"/>
          </a:p>
          <a:p>
            <a:r>
              <a:rPr lang="en-US" dirty="0"/>
              <a:t>Dropbox again…</a:t>
            </a:r>
          </a:p>
        </p:txBody>
      </p:sp>
    </p:spTree>
    <p:extLst>
      <p:ext uri="{BB962C8B-B14F-4D97-AF65-F5344CB8AC3E}">
        <p14:creationId xmlns:p14="http://schemas.microsoft.com/office/powerpoint/2010/main" val="37386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8470-E2A6-4AFF-8859-21C1F3BF8C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19B4CD-DC89-4421-962F-0DB93F7DA8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682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964519"/>
            <a:ext cx="3493452" cy="4928962"/>
          </a:xfrm>
        </p:spPr>
        <p:txBody>
          <a:bodyPr>
            <a:normAutofit/>
          </a:bodyPr>
          <a:lstStyle/>
          <a:p>
            <a:pPr algn="r"/>
            <a:r>
              <a:rPr lang="en-US">
                <a:solidFill>
                  <a:schemeClr val="accent1"/>
                </a:solidFill>
              </a:rPr>
              <a:t>Drone CYA</a:t>
            </a:r>
          </a:p>
        </p:txBody>
      </p:sp>
      <p:sp>
        <p:nvSpPr>
          <p:cNvPr id="3" name="Content Placeholder 2"/>
          <p:cNvSpPr>
            <a:spLocks noGrp="1"/>
          </p:cNvSpPr>
          <p:nvPr>
            <p:ph idx="1"/>
          </p:nvPr>
        </p:nvSpPr>
        <p:spPr>
          <a:xfrm>
            <a:off x="4974735" y="964519"/>
            <a:ext cx="6376108" cy="4928962"/>
          </a:xfrm>
        </p:spPr>
        <p:txBody>
          <a:bodyPr anchor="ctr">
            <a:normAutofit/>
          </a:bodyPr>
          <a:lstStyle/>
          <a:p>
            <a:r>
              <a:rPr lang="en-US" sz="2399" dirty="0"/>
              <a:t>State Farm sells CYA for drones at $60 - $0 deductible</a:t>
            </a:r>
          </a:p>
          <a:p>
            <a:endParaRPr lang="en-US" sz="2399" dirty="0"/>
          </a:p>
          <a:p>
            <a:r>
              <a:rPr lang="en-US" sz="2399" dirty="0"/>
              <a:t>Also no more FAA registration… its illegal.. </a:t>
            </a:r>
          </a:p>
        </p:txBody>
      </p:sp>
    </p:spTree>
    <p:extLst>
      <p:ext uri="{BB962C8B-B14F-4D97-AF65-F5344CB8AC3E}">
        <p14:creationId xmlns:p14="http://schemas.microsoft.com/office/powerpoint/2010/main" val="6292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68495B4-0C16-4584-AF94-4A1C5C8263FC}"/>
              </a:ext>
            </a:extLst>
          </p:cNvPr>
          <p:cNvSpPr>
            <a:spLocks noGrp="1"/>
          </p:cNvSpPr>
          <p:nvPr>
            <p:ph type="title"/>
          </p:nvPr>
        </p:nvSpPr>
        <p:spPr>
          <a:xfrm>
            <a:off x="1069569" y="484632"/>
            <a:ext cx="10055781" cy="1609344"/>
          </a:xfrm>
        </p:spPr>
        <p:txBody>
          <a:bodyPr>
            <a:normAutofit/>
          </a:bodyPr>
          <a:lstStyle/>
          <a:p>
            <a:r>
              <a:rPr lang="en-US">
                <a:solidFill>
                  <a:schemeClr val="tx1"/>
                </a:solidFill>
              </a:rPr>
              <a:t>People are the weak link</a:t>
            </a:r>
          </a:p>
        </p:txBody>
      </p:sp>
      <p:sp>
        <p:nvSpPr>
          <p:cNvPr id="2" name="Content Placeholder 1">
            <a:extLst>
              <a:ext uri="{FF2B5EF4-FFF2-40B4-BE49-F238E27FC236}">
                <a16:creationId xmlns:a16="http://schemas.microsoft.com/office/drawing/2014/main" id="{BC773291-0B4A-4685-9A35-CB67CB1B1CB6}"/>
              </a:ext>
            </a:extLst>
          </p:cNvPr>
          <p:cNvSpPr>
            <a:spLocks noGrp="1"/>
          </p:cNvSpPr>
          <p:nvPr>
            <p:ph idx="1"/>
          </p:nvPr>
        </p:nvSpPr>
        <p:spPr>
          <a:xfrm>
            <a:off x="1069569" y="2121408"/>
            <a:ext cx="10055781" cy="4050792"/>
          </a:xfrm>
        </p:spPr>
        <p:txBody>
          <a:bodyPr>
            <a:normAutofit/>
          </a:bodyPr>
          <a:lstStyle/>
          <a:p>
            <a:endParaRPr lang="en-US" dirty="0">
              <a:solidFill>
                <a:schemeClr val="tx2"/>
              </a:solidFill>
            </a:endParaRPr>
          </a:p>
          <a:p>
            <a:r>
              <a:rPr lang="en-US" dirty="0">
                <a:solidFill>
                  <a:schemeClr val="tx2"/>
                </a:solidFill>
              </a:rPr>
              <a:t>They can significantly reduce the level of cyber expertise they require and replace that expertise with "muscle."</a:t>
            </a:r>
          </a:p>
          <a:p>
            <a:r>
              <a:rPr lang="en-US" dirty="0">
                <a:solidFill>
                  <a:schemeClr val="tx2"/>
                </a:solidFill>
              </a:rPr>
              <a:t>They can continue to have access to compromised individuals and persuade them to act again.</a:t>
            </a:r>
          </a:p>
          <a:p>
            <a:r>
              <a:rPr lang="en-US" dirty="0">
                <a:solidFill>
                  <a:schemeClr val="tx2"/>
                </a:solidFill>
              </a:rPr>
              <a:t>They can steal mission-critical information while operating at "arm's length."</a:t>
            </a:r>
          </a:p>
          <a:p>
            <a:endParaRPr lang="en-US" dirty="0">
              <a:solidFill>
                <a:schemeClr val="tx2"/>
              </a:solidFill>
            </a:endParaRPr>
          </a:p>
        </p:txBody>
      </p:sp>
    </p:spTree>
    <p:extLst>
      <p:ext uri="{BB962C8B-B14F-4D97-AF65-F5344CB8AC3E}">
        <p14:creationId xmlns:p14="http://schemas.microsoft.com/office/powerpoint/2010/main" val="924783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3082"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5" name="Oval 74"/>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3C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6" y="480059"/>
            <a:ext cx="11235050"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security funny">
            <a:extLst>
              <a:ext uri="{FF2B5EF4-FFF2-40B4-BE49-F238E27FC236}">
                <a16:creationId xmlns:a16="http://schemas.microsoft.com/office/drawing/2014/main" id="{4AE35297-17B0-46CE-87AA-57D532EFAF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569664" y="803062"/>
            <a:ext cx="7049495" cy="52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522" y="2013293"/>
            <a:ext cx="1005578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C9D6756-5FE5-4671-BE55-CBBCEDC52B18}"/>
              </a:ext>
            </a:extLst>
          </p:cNvPr>
          <p:cNvSpPr>
            <a:spLocks noGrp="1"/>
          </p:cNvSpPr>
          <p:nvPr>
            <p:ph type="title"/>
          </p:nvPr>
        </p:nvSpPr>
        <p:spPr>
          <a:xfrm>
            <a:off x="1069569" y="484632"/>
            <a:ext cx="10055781" cy="1609344"/>
          </a:xfrm>
        </p:spPr>
        <p:txBody>
          <a:bodyPr>
            <a:normAutofit/>
          </a:bodyPr>
          <a:lstStyle/>
          <a:p>
            <a:r>
              <a:rPr lang="en-US"/>
              <a:t>Protect your people	</a:t>
            </a:r>
            <a:endParaRPr lang="en-US" dirty="0"/>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11736820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249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46309F80-D191-43F1-9905-3CC3658A8EB5}"/>
              </a:ext>
            </a:extLst>
          </p:cNvPr>
          <p:cNvSpPr>
            <a:spLocks noGrp="1"/>
          </p:cNvSpPr>
          <p:nvPr>
            <p:ph type="title"/>
          </p:nvPr>
        </p:nvSpPr>
        <p:spPr>
          <a:xfrm>
            <a:off x="227012" y="643466"/>
            <a:ext cx="4101640" cy="5528734"/>
          </a:xfrm>
        </p:spPr>
        <p:txBody>
          <a:bodyPr>
            <a:normAutofit/>
          </a:bodyPr>
          <a:lstStyle/>
          <a:p>
            <a:pPr algn="r"/>
            <a:r>
              <a:rPr lang="en-US" sz="4800" b="1" dirty="0">
                <a:solidFill>
                  <a:srgbClr val="FFFFFF"/>
                </a:solidFill>
              </a:rPr>
              <a:t>Trust in the integrity of information is lost to distortion</a:t>
            </a:r>
            <a:endParaRPr lang="en-US" sz="4800" dirty="0">
              <a:solidFill>
                <a:srgbClr val="FFFFFF"/>
              </a:solidFill>
            </a:endParaRPr>
          </a:p>
        </p:txBody>
      </p:sp>
      <p:sp>
        <p:nvSpPr>
          <p:cNvPr id="2" name="Content Placeholder 1">
            <a:extLst>
              <a:ext uri="{FF2B5EF4-FFF2-40B4-BE49-F238E27FC236}">
                <a16:creationId xmlns:a16="http://schemas.microsoft.com/office/drawing/2014/main" id="{097AAC3F-7584-4EA8-BC47-1AD717834057}"/>
              </a:ext>
            </a:extLst>
          </p:cNvPr>
          <p:cNvSpPr>
            <a:spLocks noGrp="1"/>
          </p:cNvSpPr>
          <p:nvPr>
            <p:ph idx="1"/>
          </p:nvPr>
        </p:nvSpPr>
        <p:spPr>
          <a:xfrm>
            <a:off x="5052463" y="599768"/>
            <a:ext cx="6072886" cy="5572432"/>
          </a:xfrm>
        </p:spPr>
        <p:txBody>
          <a:bodyPr anchor="ctr">
            <a:normAutofit/>
          </a:bodyPr>
          <a:lstStyle/>
          <a:p>
            <a:r>
              <a:rPr lang="en-US" dirty="0"/>
              <a:t>To make good decisions, your business depends upon accurate and reliable information. </a:t>
            </a:r>
          </a:p>
          <a:p>
            <a:r>
              <a:rPr lang="en-US" dirty="0"/>
              <a:t>If the integrity of that information is compromised, so is your business. </a:t>
            </a:r>
          </a:p>
          <a:p>
            <a:r>
              <a:rPr lang="en-US" dirty="0"/>
              <a:t>Bad data is so bad you don’t even know how bad</a:t>
            </a:r>
          </a:p>
        </p:txBody>
      </p:sp>
    </p:spTree>
    <p:extLst>
      <p:ext uri="{BB962C8B-B14F-4D97-AF65-F5344CB8AC3E}">
        <p14:creationId xmlns:p14="http://schemas.microsoft.com/office/powerpoint/2010/main" val="39058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40FDFE2-DE71-4F01-9F01-965C86D789CD}"/>
              </a:ext>
            </a:extLst>
          </p:cNvPr>
          <p:cNvSpPr>
            <a:spLocks noGrp="1"/>
          </p:cNvSpPr>
          <p:nvPr>
            <p:ph idx="1"/>
          </p:nvPr>
        </p:nvSpPr>
        <p:spPr>
          <a:xfrm>
            <a:off x="1069569" y="2121408"/>
            <a:ext cx="10055781" cy="4050792"/>
          </a:xfrm>
        </p:spPr>
        <p:txBody>
          <a:bodyPr>
            <a:normAutofit/>
          </a:bodyPr>
          <a:lstStyle/>
          <a:p>
            <a:r>
              <a:rPr lang="en-US">
                <a:solidFill>
                  <a:schemeClr val="tx2"/>
                </a:solidFill>
              </a:rPr>
              <a:t>Fake news?</a:t>
            </a:r>
          </a:p>
          <a:p>
            <a:endParaRPr lang="en-US">
              <a:solidFill>
                <a:schemeClr val="tx2"/>
              </a:solidFill>
            </a:endParaRPr>
          </a:p>
          <a:p>
            <a:r>
              <a:rPr lang="en-US">
                <a:solidFill>
                  <a:schemeClr val="tx2"/>
                </a:solidFill>
              </a:rPr>
              <a:t>At a university?</a:t>
            </a:r>
          </a:p>
          <a:p>
            <a:endParaRPr lang="en-US">
              <a:solidFill>
                <a:schemeClr val="tx2"/>
              </a:solidFill>
            </a:endParaRPr>
          </a:p>
          <a:p>
            <a:endParaRPr lang="en-US">
              <a:solidFill>
                <a:schemeClr val="tx2"/>
              </a:solidFill>
            </a:endParaRPr>
          </a:p>
          <a:p>
            <a:r>
              <a:rPr lang="en-US">
                <a:solidFill>
                  <a:schemeClr val="tx2"/>
                </a:solidFill>
              </a:rPr>
              <a:t>Nawwwww  never</a:t>
            </a:r>
          </a:p>
          <a:p>
            <a:endParaRPr lang="en-US">
              <a:solidFill>
                <a:schemeClr val="tx2"/>
              </a:solidFill>
            </a:endParaRPr>
          </a:p>
        </p:txBody>
      </p:sp>
    </p:spTree>
    <p:extLst>
      <p:ext uri="{BB962C8B-B14F-4D97-AF65-F5344CB8AC3E}">
        <p14:creationId xmlns:p14="http://schemas.microsoft.com/office/powerpoint/2010/main" val="89482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439A-AB2C-4503-8F64-78DA56F42861}"/>
              </a:ext>
            </a:extLst>
          </p:cNvPr>
          <p:cNvSpPr>
            <a:spLocks noGrp="1"/>
          </p:cNvSpPr>
          <p:nvPr>
            <p:ph type="title"/>
          </p:nvPr>
        </p:nvSpPr>
        <p:spPr/>
        <p:txBody>
          <a:bodyPr/>
          <a:lstStyle/>
          <a:p>
            <a:r>
              <a:rPr lang="en-US" dirty="0"/>
              <a:t>Big data… gets bigger</a:t>
            </a:r>
          </a:p>
        </p:txBody>
      </p:sp>
      <p:sp>
        <p:nvSpPr>
          <p:cNvPr id="3" name="Content Placeholder 2">
            <a:extLst>
              <a:ext uri="{FF2B5EF4-FFF2-40B4-BE49-F238E27FC236}">
                <a16:creationId xmlns:a16="http://schemas.microsoft.com/office/drawing/2014/main" id="{D6608A65-980B-4134-8A26-3946FF2D5E92}"/>
              </a:ext>
            </a:extLst>
          </p:cNvPr>
          <p:cNvSpPr>
            <a:spLocks noGrp="1"/>
          </p:cNvSpPr>
          <p:nvPr>
            <p:ph idx="1"/>
          </p:nvPr>
        </p:nvSpPr>
        <p:spPr/>
        <p:txBody>
          <a:bodyPr/>
          <a:lstStyle/>
          <a:p>
            <a:endParaRPr lang="en-US" dirty="0"/>
          </a:p>
          <a:p>
            <a:endParaRPr lang="en-US" dirty="0"/>
          </a:p>
          <a:p>
            <a:endParaRPr lang="en-US" dirty="0"/>
          </a:p>
          <a:p>
            <a:r>
              <a:rPr lang="en-US" dirty="0"/>
              <a:t>"With volumes of data increasing to the levels that they are, we've reached a point where it's absolutely impossible for anybody to really, absolutely ensure the integrity of data,</a:t>
            </a:r>
          </a:p>
          <a:p>
            <a:endParaRPr lang="en-US" dirty="0"/>
          </a:p>
        </p:txBody>
      </p:sp>
    </p:spTree>
    <p:extLst>
      <p:ext uri="{BB962C8B-B14F-4D97-AF65-F5344CB8AC3E}">
        <p14:creationId xmlns:p14="http://schemas.microsoft.com/office/powerpoint/2010/main" val="3060782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480AB-0657-43A2-A273-4E15C4B8E2D8}"/>
              </a:ext>
            </a:extLst>
          </p:cNvPr>
          <p:cNvSpPr>
            <a:spLocks noGrp="1"/>
          </p:cNvSpPr>
          <p:nvPr>
            <p:ph idx="1"/>
          </p:nvPr>
        </p:nvSpPr>
        <p:spPr/>
        <p:txBody>
          <a:bodyPr/>
          <a:lstStyle/>
          <a:p>
            <a:endParaRPr lang="en-US" dirty="0"/>
          </a:p>
          <a:p>
            <a:r>
              <a:rPr lang="en-US" dirty="0"/>
              <a:t>Remember the blood type scenario?</a:t>
            </a:r>
          </a:p>
          <a:p>
            <a:endParaRPr lang="en-US" dirty="0"/>
          </a:p>
          <a:p>
            <a:r>
              <a:rPr lang="en-US" dirty="0"/>
              <a:t>What other big data do you rely on?</a:t>
            </a:r>
          </a:p>
        </p:txBody>
      </p:sp>
    </p:spTree>
    <p:extLst>
      <p:ext uri="{BB962C8B-B14F-4D97-AF65-F5344CB8AC3E}">
        <p14:creationId xmlns:p14="http://schemas.microsoft.com/office/powerpoint/2010/main" val="2074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E142E871-1FA5-4459-9131-699FE6298316}"/>
              </a:ext>
            </a:extLst>
          </p:cNvPr>
          <p:cNvSpPr>
            <a:spLocks noGrp="1"/>
          </p:cNvSpPr>
          <p:nvPr>
            <p:ph type="title"/>
          </p:nvPr>
        </p:nvSpPr>
        <p:spPr>
          <a:xfrm>
            <a:off x="150812" y="643466"/>
            <a:ext cx="4419600" cy="5528734"/>
          </a:xfrm>
        </p:spPr>
        <p:txBody>
          <a:bodyPr>
            <a:normAutofit/>
          </a:bodyPr>
          <a:lstStyle/>
          <a:p>
            <a:pPr algn="r"/>
            <a:r>
              <a:rPr lang="en-US" sz="4400" b="1" dirty="0"/>
              <a:t>Automated misinformation gains instant credibility</a:t>
            </a:r>
            <a:br>
              <a:rPr lang="en-US" sz="4400" b="1" dirty="0"/>
            </a:br>
            <a:endParaRPr lang="en-US" sz="4400" dirty="0">
              <a:solidFill>
                <a:srgbClr val="FFFFFF"/>
              </a:solidFill>
            </a:endParaRPr>
          </a:p>
        </p:txBody>
      </p:sp>
      <p:sp>
        <p:nvSpPr>
          <p:cNvPr id="2" name="Content Placeholder 1">
            <a:extLst>
              <a:ext uri="{FF2B5EF4-FFF2-40B4-BE49-F238E27FC236}">
                <a16:creationId xmlns:a16="http://schemas.microsoft.com/office/drawing/2014/main" id="{C7EBCE53-4B8C-45B8-8982-CACA6D8C7853}"/>
              </a:ext>
            </a:extLst>
          </p:cNvPr>
          <p:cNvSpPr>
            <a:spLocks noGrp="1"/>
          </p:cNvSpPr>
          <p:nvPr>
            <p:ph idx="1"/>
          </p:nvPr>
        </p:nvSpPr>
        <p:spPr>
          <a:xfrm>
            <a:off x="5052463" y="599768"/>
            <a:ext cx="6072886" cy="5572432"/>
          </a:xfrm>
        </p:spPr>
        <p:txBody>
          <a:bodyPr anchor="ctr">
            <a:normAutofit/>
          </a:bodyPr>
          <a:lstStyle/>
          <a:p>
            <a:r>
              <a:rPr lang="en-US" dirty="0"/>
              <a:t>Advances in artificial intelligence (AI) personas allows for the creation of chatbots that will soon be indistinguishable from humans. </a:t>
            </a:r>
          </a:p>
          <a:p>
            <a:r>
              <a:rPr lang="en-US" dirty="0"/>
              <a:t>Attackers will be able to use these chatbots to spread misinformation targeting commercial organizations: </a:t>
            </a:r>
          </a:p>
          <a:p>
            <a:r>
              <a:rPr lang="en-US" dirty="0"/>
              <a:t>Without ever breaching an organization's digital boundary an attacker could damage that organization's reputation by spreading convincing misinformation about its working practices or products. </a:t>
            </a:r>
          </a:p>
          <a:p>
            <a:r>
              <a:rPr lang="en-US" dirty="0"/>
              <a:t>A single attacker could deploy hundreds of chatbots, each spreading malicious information and rumors over social media and news sites.</a:t>
            </a:r>
          </a:p>
        </p:txBody>
      </p:sp>
    </p:spTree>
    <p:extLst>
      <p:ext uri="{BB962C8B-B14F-4D97-AF65-F5344CB8AC3E}">
        <p14:creationId xmlns:p14="http://schemas.microsoft.com/office/powerpoint/2010/main" val="26834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46F6-C8D7-4E86-B29F-A995E81A37A8}"/>
              </a:ext>
            </a:extLst>
          </p:cNvPr>
          <p:cNvSpPr>
            <a:spLocks noGrp="1"/>
          </p:cNvSpPr>
          <p:nvPr>
            <p:ph type="title"/>
          </p:nvPr>
        </p:nvSpPr>
        <p:spPr>
          <a:xfrm>
            <a:off x="1069569" y="484632"/>
            <a:ext cx="10055781" cy="1609344"/>
          </a:xfrm>
        </p:spPr>
        <p:txBody>
          <a:bodyPr/>
          <a:lstStyle/>
          <a:p>
            <a:r>
              <a:rPr lang="en-US"/>
              <a:t>RTO – new meaning</a:t>
            </a:r>
            <a:endParaRPr lang="en-US" dirty="0"/>
          </a:p>
        </p:txBody>
      </p:sp>
      <p:sp>
        <p:nvSpPr>
          <p:cNvPr id="3" name="Content Placeholder 2">
            <a:extLst>
              <a:ext uri="{FF2B5EF4-FFF2-40B4-BE49-F238E27FC236}">
                <a16:creationId xmlns:a16="http://schemas.microsoft.com/office/drawing/2014/main" id="{9A513B7F-F0A3-44F2-8764-BF77D18BBB44}"/>
              </a:ext>
            </a:extLst>
          </p:cNvPr>
          <p:cNvSpPr>
            <a:spLocks noGrp="1"/>
          </p:cNvSpPr>
          <p:nvPr>
            <p:ph idx="1"/>
          </p:nvPr>
        </p:nvSpPr>
        <p:spPr/>
        <p:txBody>
          <a:bodyPr/>
          <a:lstStyle/>
          <a:p>
            <a:r>
              <a:rPr lang="en-US" dirty="0"/>
              <a:t>Attacks won't just target reputation. </a:t>
            </a:r>
          </a:p>
          <a:p>
            <a:r>
              <a:rPr lang="en-US" dirty="0"/>
              <a:t>Fake news can also be used to manipulate a company’s reputation. </a:t>
            </a:r>
          </a:p>
          <a:p>
            <a:endParaRPr lang="en-US" dirty="0"/>
          </a:p>
          <a:p>
            <a:r>
              <a:rPr lang="en-US" dirty="0"/>
              <a:t>German payments company </a:t>
            </a:r>
            <a:r>
              <a:rPr lang="en-US" dirty="0" err="1"/>
              <a:t>Wirecard</a:t>
            </a:r>
            <a:r>
              <a:rPr lang="en-US" dirty="0"/>
              <a:t> AG found that out the hard way in February of last year, when a fake report 'detailed' fraudulent activities by the company. </a:t>
            </a:r>
          </a:p>
          <a:p>
            <a:r>
              <a:rPr lang="en-US" dirty="0"/>
              <a:t>While the report was later proven fake, the company's share price plummeted and took three months to recover.</a:t>
            </a:r>
          </a:p>
          <a:p>
            <a:endParaRPr lang="en-US" dirty="0"/>
          </a:p>
          <a:p>
            <a:r>
              <a:rPr lang="en-US" dirty="0"/>
              <a:t>How do you think about universities that have hit the press?</a:t>
            </a:r>
          </a:p>
        </p:txBody>
      </p:sp>
    </p:spTree>
    <p:extLst>
      <p:ext uri="{BB962C8B-B14F-4D97-AF65-F5344CB8AC3E}">
        <p14:creationId xmlns:p14="http://schemas.microsoft.com/office/powerpoint/2010/main" val="68504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522" y="2013293"/>
            <a:ext cx="1005578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0EBB4-957C-493B-98FB-3C8B6DF2FEA9}"/>
              </a:ext>
            </a:extLst>
          </p:cNvPr>
          <p:cNvSpPr>
            <a:spLocks noGrp="1"/>
          </p:cNvSpPr>
          <p:nvPr>
            <p:ph type="title"/>
          </p:nvPr>
        </p:nvSpPr>
        <p:spPr>
          <a:xfrm>
            <a:off x="1069569" y="484632"/>
            <a:ext cx="10055781" cy="1609344"/>
          </a:xfrm>
        </p:spPr>
        <p:txBody>
          <a:bodyPr>
            <a:normAutofit/>
          </a:bodyPr>
          <a:lstStyle/>
          <a:p>
            <a:r>
              <a:rPr lang="en-US" dirty="0"/>
              <a:t>How to patch this reputation bug…</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6638433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00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jyM7dn4VM8ujiQvVx1Vngl_UJIcD1hdDcAXE0ZEP4ydCBduAwoCwfZyK_OZKxP6BP8__c5NjZQjKoR0AorhLCgJhEOR443OO2CR8hjjLCwlj3YTY-ju8XeaGPE-qp2-6gGYBdOul_sB7zCdkVXyKd7XEXf89yC4g_bYOdtr5QnZ9GRmsIeCp71iI2764Th8f3RfAaSoApDcUKTo2a8exas4DEf0wS8pWyQiJEyXUu5xPED9lXCj6lU9V6KIDBn6iOG9Tj2F96--hv06JjGIDDKqJ75sJkozrdHWc6ML6z3_0K4nvwROqEv0P88tJ1qpbMHhejLwvt_NO0fg5mkLJTJIpcujO7Z3oqoXu7GzWLDgjs4FenHRPejjaE4oy4kzGZGHctnfh7BYuKWhP750CVbplLjf9DwCGMhtt17uA_pUofnr6J-I6I8mtglTCI6BXXHqrE-gmxMDnq6JFQi-YsLjx-XQNi_mXZ6PaiA4q2MVPN6DLkSZP-3_kW-h3yFpHvJldc0d28qA8rs3kIErpTK-bkvCAh5MBRdB0w7JDjayxNe89uKEEKXDrM7U7mLIgclancoGfp_IQr2l6hazfIMPQvJXAPvVMyM833q0UW6n04YE0hyfVLg=w1250-h937-no">
            <a:extLst>
              <a:ext uri="{FF2B5EF4-FFF2-40B4-BE49-F238E27FC236}">
                <a16:creationId xmlns:a16="http://schemas.microsoft.com/office/drawing/2014/main" id="{3B493714-1B00-4227-A754-E3B975AC14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126" b="12874"/>
          <a:stretch/>
        </p:blipFill>
        <p:spPr bwMode="auto">
          <a:xfrm>
            <a:off x="19" y="903"/>
            <a:ext cx="12188805" cy="6856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750632-60DC-4797-A84B-DFEFE85C587B}"/>
              </a:ext>
            </a:extLst>
          </p:cNvPr>
          <p:cNvSpPr>
            <a:spLocks noGrp="1"/>
          </p:cNvSpPr>
          <p:nvPr>
            <p:ph type="title"/>
          </p:nvPr>
        </p:nvSpPr>
        <p:spPr>
          <a:xfrm>
            <a:off x="783132" y="4857378"/>
            <a:ext cx="3721020" cy="1066522"/>
          </a:xfrm>
          <a:prstGeom prst="rect">
            <a:avLst/>
          </a:prstGeom>
          <a:noFill/>
          <a:ln w="174625" cap="sq" cmpd="thinThick">
            <a:noFill/>
            <a:miter lim="800000"/>
          </a:ln>
        </p:spPr>
        <p:txBody>
          <a:bodyPr vert="horz" lIns="91416" tIns="45708" rIns="91416" bIns="45708" rtlCol="0" anchor="ctr">
            <a:normAutofit/>
          </a:bodyPr>
          <a:lstStyle/>
          <a:p>
            <a:pPr algn="r"/>
            <a:r>
              <a:rPr lang="en-US" sz="2799">
                <a:solidFill>
                  <a:schemeClr val="bg1"/>
                </a:solidFill>
              </a:rPr>
              <a:t>Cruise Key</a:t>
            </a:r>
          </a:p>
        </p:txBody>
      </p:sp>
    </p:spTree>
    <p:extLst>
      <p:ext uri="{BB962C8B-B14F-4D97-AF65-F5344CB8AC3E}">
        <p14:creationId xmlns:p14="http://schemas.microsoft.com/office/powerpoint/2010/main" val="320998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8CAA-3BB4-4B8D-9209-56F35A092642}"/>
              </a:ext>
            </a:extLst>
          </p:cNvPr>
          <p:cNvSpPr>
            <a:spLocks noGrp="1"/>
          </p:cNvSpPr>
          <p:nvPr>
            <p:ph type="title"/>
          </p:nvPr>
        </p:nvSpPr>
        <p:spPr/>
        <p:txBody>
          <a:bodyPr/>
          <a:lstStyle/>
          <a:p>
            <a:r>
              <a:rPr lang="en-US" dirty="0" err="1"/>
              <a:t>block·chain</a:t>
            </a:r>
            <a:br>
              <a:rPr lang="en-US" dirty="0"/>
            </a:br>
            <a:endParaRPr lang="en-US" dirty="0"/>
          </a:p>
        </p:txBody>
      </p:sp>
      <p:sp>
        <p:nvSpPr>
          <p:cNvPr id="3" name="Content Placeholder 2">
            <a:extLst>
              <a:ext uri="{FF2B5EF4-FFF2-40B4-BE49-F238E27FC236}">
                <a16:creationId xmlns:a16="http://schemas.microsoft.com/office/drawing/2014/main" id="{2A310D4B-481A-4C49-A8A2-06BFF67A4792}"/>
              </a:ext>
            </a:extLst>
          </p:cNvPr>
          <p:cNvSpPr>
            <a:spLocks noGrp="1"/>
          </p:cNvSpPr>
          <p:nvPr>
            <p:ph idx="1"/>
          </p:nvPr>
        </p:nvSpPr>
        <p:spPr/>
        <p:txBody>
          <a:bodyPr/>
          <a:lstStyle/>
          <a:p>
            <a:r>
              <a:rPr lang="en-US" dirty="0"/>
              <a:t>ˈ</a:t>
            </a:r>
            <a:r>
              <a:rPr lang="en-US" dirty="0" err="1"/>
              <a:t>bläkˌCHān</a:t>
            </a:r>
            <a:r>
              <a:rPr lang="en-US" dirty="0"/>
              <a:t>/</a:t>
            </a:r>
          </a:p>
          <a:p>
            <a:r>
              <a:rPr lang="en-US" i="1" dirty="0"/>
              <a:t>noun</a:t>
            </a:r>
            <a:endParaRPr lang="en-US" dirty="0"/>
          </a:p>
          <a:p>
            <a:r>
              <a:rPr lang="en-US" dirty="0"/>
              <a:t>a digital ledger in which transactions made in bitcoin or another cryptocurrency are recorded chronologically and publicly.</a:t>
            </a:r>
          </a:p>
          <a:p>
            <a:r>
              <a:rPr lang="en-US" dirty="0"/>
              <a:t>"we can actually have a look at the blockchain and see evidence of what's going on"</a:t>
            </a:r>
          </a:p>
          <a:p>
            <a:endParaRPr lang="en-US" dirty="0"/>
          </a:p>
        </p:txBody>
      </p:sp>
    </p:spTree>
    <p:extLst>
      <p:ext uri="{BB962C8B-B14F-4D97-AF65-F5344CB8AC3E}">
        <p14:creationId xmlns:p14="http://schemas.microsoft.com/office/powerpoint/2010/main" val="270905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2C38BEA6-4002-4B36-97FC-7BAB9CB9D0B7}"/>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Blockchains… what/why</a:t>
            </a:r>
          </a:p>
        </p:txBody>
      </p:sp>
      <p:sp>
        <p:nvSpPr>
          <p:cNvPr id="3" name="Content Placeholder 2">
            <a:extLst>
              <a:ext uri="{FF2B5EF4-FFF2-40B4-BE49-F238E27FC236}">
                <a16:creationId xmlns:a16="http://schemas.microsoft.com/office/drawing/2014/main" id="{B50A8FFD-B0B5-4A4C-B451-61AFE3842D94}"/>
              </a:ext>
            </a:extLst>
          </p:cNvPr>
          <p:cNvSpPr>
            <a:spLocks noGrp="1"/>
          </p:cNvSpPr>
          <p:nvPr>
            <p:ph idx="1"/>
          </p:nvPr>
        </p:nvSpPr>
        <p:spPr>
          <a:xfrm>
            <a:off x="5052463" y="599768"/>
            <a:ext cx="6072886" cy="5572432"/>
          </a:xfrm>
        </p:spPr>
        <p:txBody>
          <a:bodyPr anchor="ctr">
            <a:normAutofit/>
          </a:bodyPr>
          <a:lstStyle/>
          <a:p>
            <a:r>
              <a:rPr lang="en-US" dirty="0"/>
              <a:t>Many organizations are exploring blockchain technology because it promises to ensure the integrity of transactions without the need for a trusted third party at the center of the exchange.</a:t>
            </a:r>
          </a:p>
          <a:p>
            <a:r>
              <a:rPr lang="en-US" dirty="0"/>
              <a:t>like any technology, blockchains will be vulnerable to compromise. </a:t>
            </a:r>
          </a:p>
          <a:p>
            <a:r>
              <a:rPr lang="en-US" dirty="0"/>
              <a:t>Potential vulnerabilities include weak encryption, hashing and key management; poorly written programs; incorrect permissions; and inadequate business rules. In the event a blockchain is compromised, </a:t>
            </a:r>
          </a:p>
          <a:p>
            <a:r>
              <a:rPr lang="en-US" dirty="0"/>
              <a:t>customer, senior management and user trust in the affected process will be shattered, and will require substantial effort to rebuild.</a:t>
            </a:r>
          </a:p>
        </p:txBody>
      </p:sp>
    </p:spTree>
    <p:extLst>
      <p:ext uri="{BB962C8B-B14F-4D97-AF65-F5344CB8AC3E}">
        <p14:creationId xmlns:p14="http://schemas.microsoft.com/office/powerpoint/2010/main" val="32785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49DA927-86F2-4818-B1A9-BFFA5D1A4DF3}"/>
              </a:ext>
            </a:extLst>
          </p:cNvPr>
          <p:cNvSpPr>
            <a:spLocks noGrp="1"/>
          </p:cNvSpPr>
          <p:nvPr>
            <p:ph type="title"/>
          </p:nvPr>
        </p:nvSpPr>
        <p:spPr>
          <a:xfrm>
            <a:off x="3343" y="643466"/>
            <a:ext cx="4325309" cy="5528734"/>
          </a:xfrm>
        </p:spPr>
        <p:txBody>
          <a:bodyPr>
            <a:normAutofit/>
          </a:bodyPr>
          <a:lstStyle/>
          <a:p>
            <a:pPr algn="r"/>
            <a:r>
              <a:rPr lang="en-US" sz="4800" b="1" dirty="0">
                <a:solidFill>
                  <a:srgbClr val="FFFFFF"/>
                </a:solidFill>
              </a:rPr>
              <a:t>Deterioration when controls are eroded by regulations and technology</a:t>
            </a:r>
            <a:endParaRPr lang="en-US" sz="4800" dirty="0">
              <a:solidFill>
                <a:srgbClr val="FFFFFF"/>
              </a:solidFill>
            </a:endParaRPr>
          </a:p>
        </p:txBody>
      </p:sp>
      <p:sp>
        <p:nvSpPr>
          <p:cNvPr id="3" name="Content Placeholder 2">
            <a:extLst>
              <a:ext uri="{FF2B5EF4-FFF2-40B4-BE49-F238E27FC236}">
                <a16:creationId xmlns:a16="http://schemas.microsoft.com/office/drawing/2014/main" id="{7C903374-09A4-40F5-97B8-647034EB3D9E}"/>
              </a:ext>
            </a:extLst>
          </p:cNvPr>
          <p:cNvSpPr>
            <a:spLocks noGrp="1"/>
          </p:cNvSpPr>
          <p:nvPr>
            <p:ph idx="1"/>
          </p:nvPr>
        </p:nvSpPr>
        <p:spPr>
          <a:xfrm>
            <a:off x="5052463" y="599768"/>
            <a:ext cx="6072886" cy="5572432"/>
          </a:xfrm>
        </p:spPr>
        <p:txBody>
          <a:bodyPr anchor="ctr">
            <a:normAutofit/>
          </a:bodyPr>
          <a:lstStyle/>
          <a:p>
            <a:endParaRPr lang="en-US" dirty="0"/>
          </a:p>
          <a:p>
            <a:r>
              <a:rPr lang="en-US" dirty="0"/>
              <a:t>Over the next two years advances in intelligent technologies and the conflicting demands posed by heightened national security and individual privacy will erode organizations' ability to control their own information.</a:t>
            </a:r>
          </a:p>
          <a:p>
            <a:endParaRPr lang="en-US" dirty="0"/>
          </a:p>
        </p:txBody>
      </p:sp>
    </p:spTree>
    <p:extLst>
      <p:ext uri="{BB962C8B-B14F-4D97-AF65-F5344CB8AC3E}">
        <p14:creationId xmlns:p14="http://schemas.microsoft.com/office/powerpoint/2010/main" val="4940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6DFA901-0FD7-4CCB-9265-B3D4DB2A9F72}"/>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Meanwhile… in Kansas</a:t>
            </a:r>
          </a:p>
        </p:txBody>
      </p:sp>
      <p:sp>
        <p:nvSpPr>
          <p:cNvPr id="3" name="Content Placeholder 2">
            <a:extLst>
              <a:ext uri="{FF2B5EF4-FFF2-40B4-BE49-F238E27FC236}">
                <a16:creationId xmlns:a16="http://schemas.microsoft.com/office/drawing/2014/main" id="{C25C0D52-BAC2-4B81-8597-0277EA399394}"/>
              </a:ext>
            </a:extLst>
          </p:cNvPr>
          <p:cNvSpPr>
            <a:spLocks noGrp="1"/>
          </p:cNvSpPr>
          <p:nvPr>
            <p:ph idx="1"/>
          </p:nvPr>
        </p:nvSpPr>
        <p:spPr>
          <a:xfrm>
            <a:off x="5052463" y="599768"/>
            <a:ext cx="6072886" cy="5572432"/>
          </a:xfrm>
        </p:spPr>
        <p:txBody>
          <a:bodyPr anchor="ctr">
            <a:normAutofit/>
          </a:bodyPr>
          <a:lstStyle/>
          <a:p>
            <a:r>
              <a:rPr lang="en-US" dirty="0"/>
              <a:t>Technological innovation will continue to outpace regulations. </a:t>
            </a:r>
          </a:p>
          <a:p>
            <a:r>
              <a:rPr lang="en-US" dirty="0"/>
              <a:t>Increasingly mature AI in automated systems will start to make independent decisions that will contradict defined business rules, disrupt operations and create new security vulnerabilities.</a:t>
            </a:r>
          </a:p>
          <a:p>
            <a:endParaRPr lang="en-US" dirty="0"/>
          </a:p>
        </p:txBody>
      </p:sp>
    </p:spTree>
    <p:extLst>
      <p:ext uri="{BB962C8B-B14F-4D97-AF65-F5344CB8AC3E}">
        <p14:creationId xmlns:p14="http://schemas.microsoft.com/office/powerpoint/2010/main" val="39839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247" y="464119"/>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247" y="2038655"/>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247" y="601952"/>
            <a:ext cx="10220330"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6BDCCE-27BE-4679-8F3E-8B86C4557C1C}"/>
              </a:ext>
            </a:extLst>
          </p:cNvPr>
          <p:cNvSpPr>
            <a:spLocks noGrp="1"/>
          </p:cNvSpPr>
          <p:nvPr>
            <p:ph type="title"/>
          </p:nvPr>
        </p:nvSpPr>
        <p:spPr>
          <a:xfrm>
            <a:off x="1069569" y="484632"/>
            <a:ext cx="10055781" cy="1609344"/>
          </a:xfrm>
        </p:spPr>
        <p:txBody>
          <a:bodyPr>
            <a:normAutofit/>
          </a:bodyPr>
          <a:lstStyle/>
          <a:p>
            <a:r>
              <a:rPr lang="en-US" sz="5000" b="1"/>
              <a:t>Privacy regulations impede the monitoring of insider threats</a:t>
            </a:r>
            <a:endParaRPr lang="en-US" sz="5000"/>
          </a:p>
        </p:txBody>
      </p:sp>
      <p:sp>
        <p:nvSpPr>
          <p:cNvPr id="3" name="Content Placeholder 2">
            <a:extLst>
              <a:ext uri="{FF2B5EF4-FFF2-40B4-BE49-F238E27FC236}">
                <a16:creationId xmlns:a16="http://schemas.microsoft.com/office/drawing/2014/main" id="{06B0D55F-19A7-4480-BFF8-05E5FF830722}"/>
              </a:ext>
            </a:extLst>
          </p:cNvPr>
          <p:cNvSpPr>
            <a:spLocks noGrp="1"/>
          </p:cNvSpPr>
          <p:nvPr>
            <p:ph idx="1"/>
          </p:nvPr>
        </p:nvSpPr>
        <p:spPr>
          <a:xfrm>
            <a:off x="1069569" y="2320412"/>
            <a:ext cx="10055781" cy="3851787"/>
          </a:xfrm>
        </p:spPr>
        <p:txBody>
          <a:bodyPr>
            <a:normAutofit/>
          </a:bodyPr>
          <a:lstStyle/>
          <a:p>
            <a:endParaRPr lang="en-US"/>
          </a:p>
          <a:p>
            <a:r>
              <a:rPr lang="en-US"/>
              <a:t>According to </a:t>
            </a:r>
            <a:r>
              <a:rPr lang="en-US">
                <a:hlinkClick r:id="rId4" tooltip="Grand Theft Data — Data exfiltration study: Actors, tactics and detection"/>
              </a:rPr>
              <a:t>a study released by McAfee in 2015</a:t>
            </a:r>
            <a:r>
              <a:rPr lang="en-US"/>
              <a:t>, 43 percent of data breaches in that year were caused by insiders: users, managers, IT professionals and contractors. </a:t>
            </a:r>
          </a:p>
          <a:p>
            <a:r>
              <a:rPr lang="en-US"/>
              <a:t>It should come as no surprise, then, that User Behavior Analytics (UBA) tools, which flag anomalous user behavior, have become increasingly popular: </a:t>
            </a:r>
            <a:r>
              <a:rPr lang="en-US">
                <a:hlinkClick r:id="rId5" tooltip="User and Entry Behavior Analytics Market — Global Forecast to 2021"/>
              </a:rPr>
              <a:t>a 2016 report by MarketsAndMarkets Research</a:t>
            </a:r>
            <a:r>
              <a:rPr lang="en-US"/>
              <a:t> predicted sales of UBA tools would increase nearly 600 percent from $131.7 million in 2016 to $908.3 million by 2021.</a:t>
            </a:r>
            <a:endParaRPr lang="en-US" dirty="0"/>
          </a:p>
        </p:txBody>
      </p:sp>
    </p:spTree>
    <p:extLst>
      <p:ext uri="{BB962C8B-B14F-4D97-AF65-F5344CB8AC3E}">
        <p14:creationId xmlns:p14="http://schemas.microsoft.com/office/powerpoint/2010/main" val="41504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21337BC-EAF4-451F-B038-E19E30F803D7}"/>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But…</a:t>
            </a:r>
          </a:p>
        </p:txBody>
      </p:sp>
      <p:sp>
        <p:nvSpPr>
          <p:cNvPr id="3" name="Content Placeholder 2">
            <a:extLst>
              <a:ext uri="{FF2B5EF4-FFF2-40B4-BE49-F238E27FC236}">
                <a16:creationId xmlns:a16="http://schemas.microsoft.com/office/drawing/2014/main" id="{47738212-E6D6-4671-AF5A-1F028782EBBD}"/>
              </a:ext>
            </a:extLst>
          </p:cNvPr>
          <p:cNvSpPr>
            <a:spLocks noGrp="1"/>
          </p:cNvSpPr>
          <p:nvPr>
            <p:ph idx="1"/>
          </p:nvPr>
        </p:nvSpPr>
        <p:spPr>
          <a:xfrm>
            <a:off x="5052463" y="599768"/>
            <a:ext cx="6072886" cy="5572432"/>
          </a:xfrm>
        </p:spPr>
        <p:txBody>
          <a:bodyPr anchor="ctr">
            <a:normAutofit/>
          </a:bodyPr>
          <a:lstStyle/>
          <a:p>
            <a:r>
              <a:rPr lang="en-US" dirty="0"/>
              <a:t>But the ISF says new privacy regulations like the GDPR, South Korea's Personal Information Protection Act (PIPA), Hong Kong's Personal Data (Privacy) Ordinance and Singapore's Personal Data Protection Act, have the potential to constrain the use of such tools. </a:t>
            </a:r>
          </a:p>
          <a:p>
            <a:r>
              <a:rPr lang="en-US" dirty="0"/>
              <a:t>They stipulate that an employers' use of such tools must be controlled and transparent to the user. Under GDPR, for instance, all profiling of employees is forbidden unless the employee is informed of the logic underpinning the process. </a:t>
            </a:r>
          </a:p>
          <a:p>
            <a:endParaRPr lang="en-US" dirty="0"/>
          </a:p>
          <a:p>
            <a:endParaRPr lang="en-US" dirty="0"/>
          </a:p>
          <a:p>
            <a:r>
              <a:rPr lang="en-US" dirty="0"/>
              <a:t>Transparency and creating a culture of trust is good, these regulations will position malicious insiders to circumvent UBA.</a:t>
            </a:r>
          </a:p>
        </p:txBody>
      </p:sp>
    </p:spTree>
    <p:extLst>
      <p:ext uri="{BB962C8B-B14F-4D97-AF65-F5344CB8AC3E}">
        <p14:creationId xmlns:p14="http://schemas.microsoft.com/office/powerpoint/2010/main" val="13686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CB71C3BA-B73C-4CB6-8590-24E2AD686750}"/>
              </a:ext>
            </a:extLst>
          </p:cNvPr>
          <p:cNvSpPr>
            <a:spLocks noGrp="1"/>
          </p:cNvSpPr>
          <p:nvPr>
            <p:ph type="title"/>
          </p:nvPr>
        </p:nvSpPr>
        <p:spPr>
          <a:xfrm>
            <a:off x="643300" y="643466"/>
            <a:ext cx="3685352" cy="5528734"/>
          </a:xfrm>
        </p:spPr>
        <p:txBody>
          <a:bodyPr>
            <a:normAutofit/>
          </a:bodyPr>
          <a:lstStyle/>
          <a:p>
            <a:pPr algn="r"/>
            <a:r>
              <a:rPr lang="en-US" sz="4800">
                <a:solidFill>
                  <a:srgbClr val="FFFFFF"/>
                </a:solidFill>
              </a:rPr>
              <a:t>What to do.  What to do</a:t>
            </a:r>
          </a:p>
        </p:txBody>
      </p:sp>
      <p:sp>
        <p:nvSpPr>
          <p:cNvPr id="3" name="Content Placeholder 2">
            <a:extLst>
              <a:ext uri="{FF2B5EF4-FFF2-40B4-BE49-F238E27FC236}">
                <a16:creationId xmlns:a16="http://schemas.microsoft.com/office/drawing/2014/main" id="{BC292D8F-730E-4178-9315-10521D1855C5}"/>
              </a:ext>
            </a:extLst>
          </p:cNvPr>
          <p:cNvSpPr>
            <a:spLocks noGrp="1"/>
          </p:cNvSpPr>
          <p:nvPr>
            <p:ph idx="1"/>
          </p:nvPr>
        </p:nvSpPr>
        <p:spPr>
          <a:xfrm>
            <a:off x="5052463" y="599768"/>
            <a:ext cx="6072886" cy="5572432"/>
          </a:xfrm>
        </p:spPr>
        <p:txBody>
          <a:bodyPr anchor="ctr">
            <a:normAutofit/>
          </a:bodyPr>
          <a:lstStyle/>
          <a:p>
            <a:r>
              <a:rPr lang="en-US" dirty="0"/>
              <a:t>Take legal advice on restrictions regarding user profiling in every jurisdiction in which your organization operates.</a:t>
            </a:r>
          </a:p>
          <a:p>
            <a:r>
              <a:rPr lang="en-US" dirty="0"/>
              <a:t>Establish a rigorous program (tied to the disciplinary process) that is transparent about any employee monitoring activity.</a:t>
            </a:r>
          </a:p>
          <a:p>
            <a:r>
              <a:rPr lang="en-US" dirty="0"/>
              <a:t>Make employees aware of insider risk and train them to identify suspicious behavior.</a:t>
            </a:r>
          </a:p>
          <a:p>
            <a:r>
              <a:rPr lang="en-US"/>
              <a:t>Undertake more regular and stringent audits of access privileges for insiders, assuring appropriate role-based access.</a:t>
            </a:r>
          </a:p>
          <a:p>
            <a:endParaRPr lang="en-US"/>
          </a:p>
        </p:txBody>
      </p:sp>
    </p:spTree>
    <p:extLst>
      <p:ext uri="{BB962C8B-B14F-4D97-AF65-F5344CB8AC3E}">
        <p14:creationId xmlns:p14="http://schemas.microsoft.com/office/powerpoint/2010/main" val="253401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3" y="0"/>
            <a:ext cx="4646958"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a:extLst>
              <a:ext uri="{FF2B5EF4-FFF2-40B4-BE49-F238E27FC236}">
                <a16:creationId xmlns:a16="http://schemas.microsoft.com/office/drawing/2014/main" id="{1DB4D728-9ACB-48CE-9255-BB79286AC550}"/>
              </a:ext>
            </a:extLst>
          </p:cNvPr>
          <p:cNvSpPr>
            <a:spLocks noGrp="1"/>
          </p:cNvSpPr>
          <p:nvPr>
            <p:ph type="title"/>
          </p:nvPr>
        </p:nvSpPr>
        <p:spPr>
          <a:xfrm>
            <a:off x="643300" y="643466"/>
            <a:ext cx="3685352" cy="5528734"/>
          </a:xfrm>
        </p:spPr>
        <p:txBody>
          <a:bodyPr>
            <a:normAutofit/>
          </a:bodyPr>
          <a:lstStyle/>
          <a:p>
            <a:pPr algn="r"/>
            <a:r>
              <a:rPr lang="en-US" sz="4800" dirty="0">
                <a:solidFill>
                  <a:srgbClr val="FFFFFF"/>
                </a:solidFill>
              </a:rPr>
              <a:t>Questions?</a:t>
            </a:r>
          </a:p>
        </p:txBody>
      </p:sp>
      <p:sp>
        <p:nvSpPr>
          <p:cNvPr id="2" name="Content Placeholder 1">
            <a:extLst>
              <a:ext uri="{FF2B5EF4-FFF2-40B4-BE49-F238E27FC236}">
                <a16:creationId xmlns:a16="http://schemas.microsoft.com/office/drawing/2014/main" id="{DC8342A5-1FFD-499F-88DA-1BFA3E1F773C}"/>
              </a:ext>
            </a:extLst>
          </p:cNvPr>
          <p:cNvSpPr>
            <a:spLocks noGrp="1"/>
          </p:cNvSpPr>
          <p:nvPr>
            <p:ph idx="1"/>
          </p:nvPr>
        </p:nvSpPr>
        <p:spPr>
          <a:xfrm>
            <a:off x="5290258" y="2362200"/>
            <a:ext cx="6508654" cy="3943349"/>
          </a:xfrm>
        </p:spPr>
        <p:txBody>
          <a:bodyPr anchor="ctr">
            <a:normAutofit fontScale="70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400" dirty="0"/>
          </a:p>
          <a:p>
            <a:endParaRPr lang="en-US" sz="1400" dirty="0"/>
          </a:p>
          <a:p>
            <a:r>
              <a:rPr lang="en-US" sz="1800" dirty="0"/>
              <a:t>Thanks CIO Mag</a:t>
            </a:r>
          </a:p>
          <a:p>
            <a:r>
              <a:rPr lang="en-US" sz="1800" dirty="0"/>
              <a:t>Random readings</a:t>
            </a:r>
          </a:p>
          <a:p>
            <a:r>
              <a:rPr lang="en-US" sz="1800" dirty="0"/>
              <a:t>Sophos Security </a:t>
            </a:r>
          </a:p>
          <a:p>
            <a:r>
              <a:rPr lang="en-US" sz="1800" dirty="0"/>
              <a:t>Hackers News and random IRC channels that I may or may not actually frequent</a:t>
            </a:r>
            <a:r>
              <a:rPr lang="en-US" sz="1400" dirty="0"/>
              <a:t>…  </a:t>
            </a:r>
          </a:p>
        </p:txBody>
      </p:sp>
      <p:pic>
        <p:nvPicPr>
          <p:cNvPr id="4098" name="Picture 2" descr="Image result for security funny">
            <a:extLst>
              <a:ext uri="{FF2B5EF4-FFF2-40B4-BE49-F238E27FC236}">
                <a16:creationId xmlns:a16="http://schemas.microsoft.com/office/drawing/2014/main" id="{112FFC87-0BCD-4FDA-AA02-DC548BF19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381000"/>
            <a:ext cx="4953000" cy="43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dAtaC_pcPGdHbb3d-TnyhDHRSGsUWlCjVOVTNd7T6wFGwcpBURwsiA3tie7TuwcMZE2KOe0i8gldfl_ZFJfcPeGpljTFzfbN7ZVVCuZ6_FCVeGb7xQzFmW4czusvkzOxcu5q_LnDtcjFiait-1Jtsf15dkqGIAmFKFewva4KFgHLsiYMbCnVeTJmQVDXY0W8OnvI-4LzurZ6GrIFyGfOoBXCrOq05V7qVpG61yoo4-rPVpWGzHanPIztlFo7N2SgrFHrwOql6DpDhiFTpZ6uGTuF2VSauY4VcYKmCCd2AwKzwOvLeWY3AV7bKaXTH5cEuak0chdBjDfZEHg9pyFKlk-YlWieVvv2tgAHrd5eRXgwzqMMFql0Icp7UfndfpXvOy1VoPF3AwkT-l0ij40WOPkTiShMCiT07CxlhWl_JyRmNUkVQikdqIMIHS_PCXp_tnQQY9ZJxsVizTrnAHjAfIkZlmdKBK155I_KHLRNYR_ybjd43dHjWgb8KjPMulXZUnsVAn0ZfBmytPJ-3IMZxsZJ4e6cy-RM6Fv4C1zvOubOPse-5d9recXmVSC_IJ-FTfrgpxgew_pXjFRx5xSCtTxdEDmSjWmdu3GTW46Cu-fxDmXJKg=w1250-h937-no">
            <a:extLst>
              <a:ext uri="{FF2B5EF4-FFF2-40B4-BE49-F238E27FC236}">
                <a16:creationId xmlns:a16="http://schemas.microsoft.com/office/drawing/2014/main" id="{C7016FFB-E518-426D-B55F-CE76B99AAE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584" b="2416"/>
          <a:stretch/>
        </p:blipFill>
        <p:spPr bwMode="auto">
          <a:xfrm>
            <a:off x="19" y="903"/>
            <a:ext cx="12188805" cy="6856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173606-59E1-455B-BEDF-094670F230A9}"/>
              </a:ext>
            </a:extLst>
          </p:cNvPr>
          <p:cNvSpPr>
            <a:spLocks noGrp="1"/>
          </p:cNvSpPr>
          <p:nvPr>
            <p:ph type="title"/>
          </p:nvPr>
        </p:nvSpPr>
        <p:spPr>
          <a:xfrm>
            <a:off x="783132" y="4857378"/>
            <a:ext cx="3721020" cy="1066522"/>
          </a:xfrm>
          <a:prstGeom prst="rect">
            <a:avLst/>
          </a:prstGeom>
          <a:noFill/>
          <a:ln w="174625" cap="sq" cmpd="thinThick">
            <a:noFill/>
            <a:miter lim="800000"/>
          </a:ln>
        </p:spPr>
        <p:txBody>
          <a:bodyPr vert="horz" lIns="91416" tIns="45708" rIns="91416" bIns="45708" rtlCol="0" anchor="ctr">
            <a:normAutofit/>
          </a:bodyPr>
          <a:lstStyle/>
          <a:p>
            <a:pPr algn="r"/>
            <a:r>
              <a:rPr lang="en-US" sz="2799">
                <a:solidFill>
                  <a:schemeClr val="bg1"/>
                </a:solidFill>
              </a:rPr>
              <a:t>To each ROOM</a:t>
            </a:r>
          </a:p>
        </p:txBody>
      </p:sp>
    </p:spTree>
    <p:extLst>
      <p:ext uri="{BB962C8B-B14F-4D97-AF65-F5344CB8AC3E}">
        <p14:creationId xmlns:p14="http://schemas.microsoft.com/office/powerpoint/2010/main" val="216076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etwa.re/wp-content/uploads/2015/07/architecture1-4.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152480" y="1344572"/>
            <a:ext cx="6551838" cy="4176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4061" y="915055"/>
            <a:ext cx="3656648" cy="2886827"/>
          </a:xfrm>
        </p:spPr>
        <p:txBody>
          <a:bodyPr vert="horz" lIns="91416" tIns="45708" rIns="91416" bIns="45708" rtlCol="0" anchor="b">
            <a:normAutofit/>
          </a:bodyPr>
          <a:lstStyle/>
          <a:p>
            <a:pPr algn="ctr"/>
            <a:r>
              <a:rPr lang="en-US" sz="4799">
                <a:solidFill>
                  <a:schemeClr val="bg1"/>
                </a:solidFill>
              </a:rPr>
              <a:t>OpenHAB.org</a:t>
            </a:r>
          </a:p>
        </p:txBody>
      </p:sp>
    </p:spTree>
    <p:extLst>
      <p:ext uri="{BB962C8B-B14F-4D97-AF65-F5344CB8AC3E}">
        <p14:creationId xmlns:p14="http://schemas.microsoft.com/office/powerpoint/2010/main" val="63956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598"/>
          <a:stretch/>
        </p:blipFill>
        <p:spPr>
          <a:xfrm>
            <a:off x="19" y="903"/>
            <a:ext cx="12188805" cy="4570799"/>
          </a:xfrm>
          <a:prstGeom prst="rect">
            <a:avLst/>
          </a:prstGeom>
        </p:spPr>
      </p:pic>
      <p:sp>
        <p:nvSpPr>
          <p:cNvPr id="2" name="Title 1"/>
          <p:cNvSpPr>
            <a:spLocks noGrp="1"/>
          </p:cNvSpPr>
          <p:nvPr>
            <p:ph type="title"/>
          </p:nvPr>
        </p:nvSpPr>
        <p:spPr>
          <a:xfrm>
            <a:off x="433023" y="5091329"/>
            <a:ext cx="7832153" cy="1264259"/>
          </a:xfrm>
        </p:spPr>
        <p:txBody>
          <a:bodyPr vert="horz" lIns="91416" tIns="45708" rIns="91416" bIns="45708" rtlCol="0" anchor="ctr">
            <a:normAutofit/>
          </a:bodyPr>
          <a:lstStyle/>
          <a:p>
            <a:pPr algn="r"/>
            <a:r>
              <a:rPr lang="en-US" sz="5998"/>
              <a:t>MySensors.org	</a:t>
            </a:r>
          </a:p>
        </p:txBody>
      </p:sp>
    </p:spTree>
    <p:extLst>
      <p:ext uri="{BB962C8B-B14F-4D97-AF65-F5344CB8AC3E}">
        <p14:creationId xmlns:p14="http://schemas.microsoft.com/office/powerpoint/2010/main" val="28040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furniture, different&#10;&#10;Description generated with high confidence"/>
          <p:cNvPicPr>
            <a:picLocks noChangeAspect="1"/>
          </p:cNvPicPr>
          <p:nvPr/>
        </p:nvPicPr>
        <p:blipFill rotWithShape="1">
          <a:blip r:embed="rId2"/>
          <a:srcRect t="6820" b="5971"/>
          <a:stretch/>
        </p:blipFill>
        <p:spPr>
          <a:xfrm>
            <a:off x="19" y="903"/>
            <a:ext cx="12188805" cy="4570799"/>
          </a:xfrm>
          <a:prstGeom prst="rect">
            <a:avLst/>
          </a:prstGeom>
        </p:spPr>
      </p:pic>
      <p:sp>
        <p:nvSpPr>
          <p:cNvPr id="2" name="Title 1"/>
          <p:cNvSpPr>
            <a:spLocks noGrp="1"/>
          </p:cNvSpPr>
          <p:nvPr>
            <p:ph type="title"/>
          </p:nvPr>
        </p:nvSpPr>
        <p:spPr>
          <a:xfrm>
            <a:off x="433023" y="5091329"/>
            <a:ext cx="7832153" cy="1264259"/>
          </a:xfrm>
        </p:spPr>
        <p:txBody>
          <a:bodyPr vert="horz" lIns="91416" tIns="45708" rIns="91416" bIns="45708" rtlCol="0" anchor="ctr">
            <a:normAutofit/>
          </a:bodyPr>
          <a:lstStyle/>
          <a:p>
            <a:pPr algn="r"/>
            <a:r>
              <a:rPr lang="en-US" sz="5998"/>
              <a:t>18650 GOLD</a:t>
            </a:r>
          </a:p>
        </p:txBody>
      </p:sp>
    </p:spTree>
    <p:extLst>
      <p:ext uri="{BB962C8B-B14F-4D97-AF65-F5344CB8AC3E}">
        <p14:creationId xmlns:p14="http://schemas.microsoft.com/office/powerpoint/2010/main" val="5089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Main Event</Template>
  <TotalTime>0</TotalTime>
  <Words>1889</Words>
  <Application>Microsoft Office PowerPoint</Application>
  <PresentationFormat>Custom</PresentationFormat>
  <Paragraphs>220</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Calibri</vt:lpstr>
      <vt:lpstr>Century Gothic</vt:lpstr>
      <vt:lpstr>Rockwell</vt:lpstr>
      <vt:lpstr>Rockwell Condensed</vt:lpstr>
      <vt:lpstr>Rockwell Extra Bold</vt:lpstr>
      <vt:lpstr>Wingdings</vt:lpstr>
      <vt:lpstr>Wood Type</vt:lpstr>
      <vt:lpstr>Doom and Gloom</vt:lpstr>
      <vt:lpstr>PowerPoint Presentation</vt:lpstr>
      <vt:lpstr>PowerPoint Presentation</vt:lpstr>
      <vt:lpstr>Drone CYA</vt:lpstr>
      <vt:lpstr>Cruise Key</vt:lpstr>
      <vt:lpstr>To each ROOM</vt:lpstr>
      <vt:lpstr>OpenHAB.org</vt:lpstr>
      <vt:lpstr>MySensors.org </vt:lpstr>
      <vt:lpstr>18650 GOLD</vt:lpstr>
      <vt:lpstr>PowerPoint Presentation</vt:lpstr>
      <vt:lpstr>PowerPoint Presentation</vt:lpstr>
      <vt:lpstr>New Building move in…   challenges.</vt:lpstr>
      <vt:lpstr>This is true</vt:lpstr>
      <vt:lpstr>This is true</vt:lpstr>
      <vt:lpstr>Consider the following</vt:lpstr>
      <vt:lpstr>And… </vt:lpstr>
      <vt:lpstr>PowerPoint Presentation</vt:lpstr>
      <vt:lpstr>TOP 2017 Threats</vt:lpstr>
      <vt:lpstr>Supercharged connectivity and the IoT bring unmanaged risks</vt:lpstr>
      <vt:lpstr>Crime syndicates take quantum leap with crime-as-a-service</vt:lpstr>
      <vt:lpstr>PowerPoint Presentation</vt:lpstr>
      <vt:lpstr>Big Iron competition </vt:lpstr>
      <vt:lpstr>Money is Money</vt:lpstr>
      <vt:lpstr>Brand reputation and trust are a target</vt:lpstr>
      <vt:lpstr>People are the problem…</vt:lpstr>
      <vt:lpstr>World's biggest cyberattack sends countries into 'disaster recovery mode'</vt:lpstr>
      <vt:lpstr>Do you want to be the person saying this to your CISO/president?</vt:lpstr>
      <vt:lpstr>How bad was it?</vt:lpstr>
      <vt:lpstr>PowerPoint Presentation</vt:lpstr>
      <vt:lpstr>Disruption from an over-reliance on fragile connectivity</vt:lpstr>
      <vt:lpstr>Dependent on the net?</vt:lpstr>
      <vt:lpstr>What to work on</vt:lpstr>
      <vt:lpstr>PowerPoint Presentation</vt:lpstr>
      <vt:lpstr>PowerPoint Presentation</vt:lpstr>
      <vt:lpstr>PowerPoint Presentation</vt:lpstr>
      <vt:lpstr>What goes down after the net recovers</vt:lpstr>
      <vt:lpstr>What to do now… not tomorrow</vt:lpstr>
      <vt:lpstr>New OLD leaks</vt:lpstr>
      <vt:lpstr>PowerPoint Presentation</vt:lpstr>
      <vt:lpstr>People are the weak link</vt:lpstr>
      <vt:lpstr>PowerPoint Presentation</vt:lpstr>
      <vt:lpstr>Protect your people </vt:lpstr>
      <vt:lpstr>Trust in the integrity of information is lost to distortion</vt:lpstr>
      <vt:lpstr>PowerPoint Presentation</vt:lpstr>
      <vt:lpstr>Big data… gets bigger</vt:lpstr>
      <vt:lpstr>PowerPoint Presentation</vt:lpstr>
      <vt:lpstr>Automated misinformation gains instant credibility </vt:lpstr>
      <vt:lpstr>RTO – new meaning</vt:lpstr>
      <vt:lpstr>How to patch this reputation bug…</vt:lpstr>
      <vt:lpstr>block·chain </vt:lpstr>
      <vt:lpstr>Blockchains… what/why</vt:lpstr>
      <vt:lpstr>Deterioration when controls are eroded by regulations and technology</vt:lpstr>
      <vt:lpstr>Meanwhile… in Kansas</vt:lpstr>
      <vt:lpstr>Privacy regulations impede the monitoring of insider threats</vt:lpstr>
      <vt:lpstr>But…</vt:lpstr>
      <vt:lpstr>What to do.  What to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2015-10-28T23:49:04Z</dcterms:created>
  <dcterms:modified xsi:type="dcterms:W3CDTF">2017-06-15T21:43:57Z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