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Lst>
  <p:notesMasterIdLst>
    <p:notesMasterId r:id="rId31"/>
  </p:notesMasterIdLst>
  <p:sldIdLst>
    <p:sldId id="832" r:id="rId2"/>
    <p:sldId id="849" r:id="rId3"/>
    <p:sldId id="850" r:id="rId4"/>
    <p:sldId id="862" r:id="rId5"/>
    <p:sldId id="863" r:id="rId6"/>
    <p:sldId id="864" r:id="rId7"/>
    <p:sldId id="572" r:id="rId8"/>
    <p:sldId id="721" r:id="rId9"/>
    <p:sldId id="856" r:id="rId10"/>
    <p:sldId id="836" r:id="rId11"/>
    <p:sldId id="837" r:id="rId12"/>
    <p:sldId id="859" r:id="rId13"/>
    <p:sldId id="709" r:id="rId14"/>
    <p:sldId id="855" r:id="rId15"/>
    <p:sldId id="810" r:id="rId16"/>
    <p:sldId id="853" r:id="rId17"/>
    <p:sldId id="827" r:id="rId18"/>
    <p:sldId id="820" r:id="rId19"/>
    <p:sldId id="821" r:id="rId20"/>
    <p:sldId id="860" r:id="rId21"/>
    <p:sldId id="724" r:id="rId22"/>
    <p:sldId id="730" r:id="rId23"/>
    <p:sldId id="728" r:id="rId24"/>
    <p:sldId id="722" r:id="rId25"/>
    <p:sldId id="865" r:id="rId26"/>
    <p:sldId id="857" r:id="rId27"/>
    <p:sldId id="858" r:id="rId28"/>
    <p:sldId id="861" r:id="rId29"/>
    <p:sldId id="799" r:id="rId30"/>
  </p:sldIdLst>
  <p:sldSz cx="12192000" cy="6858000"/>
  <p:notesSz cx="7023100" cy="9309100"/>
  <p:custDataLst>
    <p:tags r:id="rId32"/>
  </p:custDataLst>
  <p:defaultTextStyle>
    <a:defPPr>
      <a:defRPr lang="en-US"/>
    </a:defPPr>
    <a:lvl1pPr algn="l" defTabSz="609396"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609396" algn="l" defTabSz="609396"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1218791" algn="l" defTabSz="609396"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828187" algn="l" defTabSz="609396"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2437581" algn="l" defTabSz="609396"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3046977" algn="l" defTabSz="609396" rtl="0" eaLnBrk="1" latinLnBrk="0" hangingPunct="1">
      <a:defRPr kern="1200">
        <a:solidFill>
          <a:schemeClr val="tx1"/>
        </a:solidFill>
        <a:latin typeface="Arial" charset="0"/>
        <a:ea typeface="ＭＳ Ｐゴシック" charset="0"/>
        <a:cs typeface="ＭＳ Ｐゴシック" charset="0"/>
      </a:defRPr>
    </a:lvl6pPr>
    <a:lvl7pPr marL="3656373" algn="l" defTabSz="609396" rtl="0" eaLnBrk="1" latinLnBrk="0" hangingPunct="1">
      <a:defRPr kern="1200">
        <a:solidFill>
          <a:schemeClr val="tx1"/>
        </a:solidFill>
        <a:latin typeface="Arial" charset="0"/>
        <a:ea typeface="ＭＳ Ｐゴシック" charset="0"/>
        <a:cs typeface="ＭＳ Ｐゴシック" charset="0"/>
      </a:defRPr>
    </a:lvl7pPr>
    <a:lvl8pPr marL="4265767" algn="l" defTabSz="609396" rtl="0" eaLnBrk="1" latinLnBrk="0" hangingPunct="1">
      <a:defRPr kern="1200">
        <a:solidFill>
          <a:schemeClr val="tx1"/>
        </a:solidFill>
        <a:latin typeface="Arial" charset="0"/>
        <a:ea typeface="ＭＳ Ｐゴシック" charset="0"/>
        <a:cs typeface="ＭＳ Ｐゴシック" charset="0"/>
      </a:defRPr>
    </a:lvl8pPr>
    <a:lvl9pPr marL="4875164" algn="l" defTabSz="609396"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456" userDrawn="1">
          <p15:clr>
            <a:srgbClr val="A4A3A4"/>
          </p15:clr>
        </p15:guide>
        <p15:guide id="2" pos="408" userDrawn="1">
          <p15:clr>
            <a:srgbClr val="A4A3A4"/>
          </p15:clr>
        </p15:guide>
        <p15:guide id="3" orient="horz" pos="386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kshay Yadav (aksyadav)" initials="AY("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68AF"/>
    <a:srgbClr val="4081C7"/>
    <a:srgbClr val="4899D5"/>
    <a:srgbClr val="DADADA"/>
    <a:srgbClr val="F7F7F7"/>
    <a:srgbClr val="A4A4A4"/>
    <a:srgbClr val="BC2400"/>
    <a:srgbClr val="2995BC"/>
    <a:srgbClr val="E7E331"/>
    <a:srgbClr val="878E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59" autoAdjust="0"/>
    <p:restoredTop sz="85155" autoAdjust="0"/>
  </p:normalViewPr>
  <p:slideViewPr>
    <p:cSldViewPr snapToGrid="0">
      <p:cViewPr varScale="1">
        <p:scale>
          <a:sx n="95" d="100"/>
          <a:sy n="95" d="100"/>
        </p:scale>
        <p:origin x="624" y="90"/>
      </p:cViewPr>
      <p:guideLst>
        <p:guide orient="horz" pos="456"/>
        <p:guide pos="408"/>
        <p:guide orient="horz" pos="3864"/>
      </p:guideLst>
    </p:cSldViewPr>
  </p:slideViewPr>
  <p:outlineViewPr>
    <p:cViewPr>
      <p:scale>
        <a:sx n="33" d="100"/>
        <a:sy n="33" d="100"/>
      </p:scale>
      <p:origin x="0" y="-3432"/>
    </p:cViewPr>
  </p:outlineViewPr>
  <p:notesTextViewPr>
    <p:cViewPr>
      <p:scale>
        <a:sx n="150" d="100"/>
        <a:sy n="150" d="100"/>
      </p:scale>
      <p:origin x="0" y="0"/>
    </p:cViewPr>
  </p:notesTextViewPr>
  <p:sorterViewPr>
    <p:cViewPr>
      <p:scale>
        <a:sx n="125" d="100"/>
        <a:sy n="125" d="100"/>
      </p:scale>
      <p:origin x="0" y="-4914"/>
    </p:cViewPr>
  </p:sorterViewPr>
  <p:notesViewPr>
    <p:cSldViewPr snapToGrid="0">
      <p:cViewPr varScale="1">
        <p:scale>
          <a:sx n="48" d="100"/>
          <a:sy n="48" d="100"/>
        </p:scale>
        <p:origin x="2730" y="39"/>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15C031-1CDE-AD48-BA27-78DFB15C2A6B}" type="doc">
      <dgm:prSet loTypeId="urn:microsoft.com/office/officeart/2005/8/layout/matrix3" loCatId="" qsTypeId="urn:microsoft.com/office/officeart/2005/8/quickstyle/simple4" qsCatId="simple" csTypeId="urn:microsoft.com/office/officeart/2005/8/colors/accent1_2" csCatId="accent1" phldr="1"/>
      <dgm:spPr/>
      <dgm:t>
        <a:bodyPr/>
        <a:lstStyle/>
        <a:p>
          <a:endParaRPr lang="en-US"/>
        </a:p>
      </dgm:t>
    </dgm:pt>
    <dgm:pt modelId="{FD715489-4384-9640-AB10-94328D054CED}">
      <dgm:prSet/>
      <dgm:spPr>
        <a:solidFill>
          <a:schemeClr val="accent1"/>
        </a:solidFill>
        <a:effectLst/>
      </dgm:spPr>
      <dgm:t>
        <a:bodyPr/>
        <a:lstStyle/>
        <a:p>
          <a:pPr rtl="0"/>
          <a:r>
            <a:rPr lang="en-US" dirty="0" smtClean="0"/>
            <a:t>Web-like protocol based on REST (GET PUT POST)</a:t>
          </a:r>
          <a:endParaRPr lang="en-US" dirty="0"/>
        </a:p>
      </dgm:t>
    </dgm:pt>
    <dgm:pt modelId="{10A7FD82-B208-4E4A-AFE1-FCA158F9CEF8}" type="parTrans" cxnId="{18217884-207E-B04B-BC90-9E148AA7A757}">
      <dgm:prSet/>
      <dgm:spPr/>
      <dgm:t>
        <a:bodyPr/>
        <a:lstStyle/>
        <a:p>
          <a:endParaRPr lang="en-US"/>
        </a:p>
      </dgm:t>
    </dgm:pt>
    <dgm:pt modelId="{79BBC5A1-7063-7F43-BA6A-E55034024B10}" type="sibTrans" cxnId="{18217884-207E-B04B-BC90-9E148AA7A757}">
      <dgm:prSet/>
      <dgm:spPr/>
      <dgm:t>
        <a:bodyPr/>
        <a:lstStyle/>
        <a:p>
          <a:endParaRPr lang="en-US"/>
        </a:p>
      </dgm:t>
    </dgm:pt>
    <dgm:pt modelId="{CAD07212-60FE-9C40-B856-39848B060C96}">
      <dgm:prSet/>
      <dgm:spPr>
        <a:solidFill>
          <a:srgbClr val="214794"/>
        </a:solidFill>
        <a:effectLst/>
      </dgm:spPr>
      <dgm:t>
        <a:bodyPr/>
        <a:lstStyle/>
        <a:p>
          <a:pPr rtl="0"/>
          <a:r>
            <a:rPr lang="en-US" dirty="0" smtClean="0"/>
            <a:t>Designed for constrained environments (low power and memory devices)</a:t>
          </a:r>
          <a:endParaRPr lang="en-US" dirty="0"/>
        </a:p>
      </dgm:t>
    </dgm:pt>
    <dgm:pt modelId="{0AFACCEC-5608-F047-B981-B0395D1C2A54}" type="parTrans" cxnId="{5969985B-0042-664C-9703-C569F6064830}">
      <dgm:prSet/>
      <dgm:spPr/>
      <dgm:t>
        <a:bodyPr/>
        <a:lstStyle/>
        <a:p>
          <a:endParaRPr lang="en-US"/>
        </a:p>
      </dgm:t>
    </dgm:pt>
    <dgm:pt modelId="{C28748E0-7673-D549-8109-8A1B2BC4E2C1}" type="sibTrans" cxnId="{5969985B-0042-664C-9703-C569F6064830}">
      <dgm:prSet/>
      <dgm:spPr/>
      <dgm:t>
        <a:bodyPr/>
        <a:lstStyle/>
        <a:p>
          <a:endParaRPr lang="en-US"/>
        </a:p>
      </dgm:t>
    </dgm:pt>
    <dgm:pt modelId="{1AD21080-6BDA-B142-B66B-8127A2F5B31E}">
      <dgm:prSet/>
      <dgm:spPr>
        <a:solidFill>
          <a:srgbClr val="214794"/>
        </a:solidFill>
        <a:effectLst/>
      </dgm:spPr>
      <dgm:t>
        <a:bodyPr/>
        <a:lstStyle/>
        <a:p>
          <a:pPr rtl="0"/>
          <a:r>
            <a:rPr lang="en-US" dirty="0" smtClean="0"/>
            <a:t>Made for billions of nodes</a:t>
          </a:r>
          <a:endParaRPr lang="en-US" dirty="0"/>
        </a:p>
      </dgm:t>
    </dgm:pt>
    <dgm:pt modelId="{22EA1E52-BC05-F74A-A068-4552505B0B83}" type="parTrans" cxnId="{9418C894-64C9-3649-AAA5-9B3FB6295236}">
      <dgm:prSet/>
      <dgm:spPr/>
      <dgm:t>
        <a:bodyPr/>
        <a:lstStyle/>
        <a:p>
          <a:endParaRPr lang="en-US"/>
        </a:p>
      </dgm:t>
    </dgm:pt>
    <dgm:pt modelId="{78AC301C-B992-CA48-8F3D-E858DD1A9C43}" type="sibTrans" cxnId="{9418C894-64C9-3649-AAA5-9B3FB6295236}">
      <dgm:prSet/>
      <dgm:spPr/>
      <dgm:t>
        <a:bodyPr/>
        <a:lstStyle/>
        <a:p>
          <a:endParaRPr lang="en-US"/>
        </a:p>
      </dgm:t>
    </dgm:pt>
    <dgm:pt modelId="{A4824855-6CBC-5E44-A8BD-A6A7A8B22274}">
      <dgm:prSet/>
      <dgm:spPr>
        <a:solidFill>
          <a:srgbClr val="214794"/>
        </a:solidFill>
        <a:effectLst/>
      </dgm:spPr>
      <dgm:t>
        <a:bodyPr/>
        <a:lstStyle/>
        <a:p>
          <a:pPr rtl="0"/>
          <a:r>
            <a:rPr lang="en-US" smtClean="0"/>
            <a:t>Secure</a:t>
          </a:r>
          <a:endParaRPr lang="en-US"/>
        </a:p>
      </dgm:t>
    </dgm:pt>
    <dgm:pt modelId="{2A685FE7-0D0E-5C4B-A42A-BC59A6271480}" type="parTrans" cxnId="{F6613892-7724-B044-9E7A-E03DCDC2AEC8}">
      <dgm:prSet/>
      <dgm:spPr/>
      <dgm:t>
        <a:bodyPr/>
        <a:lstStyle/>
        <a:p>
          <a:endParaRPr lang="en-US"/>
        </a:p>
      </dgm:t>
    </dgm:pt>
    <dgm:pt modelId="{E8E920AE-EE2D-BE44-8B39-65D213C4D3F7}" type="sibTrans" cxnId="{F6613892-7724-B044-9E7A-E03DCDC2AEC8}">
      <dgm:prSet/>
      <dgm:spPr/>
      <dgm:t>
        <a:bodyPr/>
        <a:lstStyle/>
        <a:p>
          <a:endParaRPr lang="en-US"/>
        </a:p>
      </dgm:t>
    </dgm:pt>
    <dgm:pt modelId="{703795DA-240F-144B-A060-1724DA8FC6A8}" type="pres">
      <dgm:prSet presAssocID="{A115C031-1CDE-AD48-BA27-78DFB15C2A6B}" presName="matrix" presStyleCnt="0">
        <dgm:presLayoutVars>
          <dgm:chMax val="1"/>
          <dgm:dir/>
          <dgm:resizeHandles val="exact"/>
        </dgm:presLayoutVars>
      </dgm:prSet>
      <dgm:spPr/>
      <dgm:t>
        <a:bodyPr/>
        <a:lstStyle/>
        <a:p>
          <a:endParaRPr lang="en-US"/>
        </a:p>
      </dgm:t>
    </dgm:pt>
    <dgm:pt modelId="{25099825-0036-5D48-8170-3571BBC8D68F}" type="pres">
      <dgm:prSet presAssocID="{A115C031-1CDE-AD48-BA27-78DFB15C2A6B}" presName="diamond" presStyleLbl="bgShp" presStyleIdx="0" presStyleCnt="1"/>
      <dgm:spPr>
        <a:effectLst/>
      </dgm:spPr>
      <dgm:t>
        <a:bodyPr/>
        <a:lstStyle/>
        <a:p>
          <a:endParaRPr lang="en-US"/>
        </a:p>
      </dgm:t>
    </dgm:pt>
    <dgm:pt modelId="{0CBD6EBB-0289-B14D-B4A5-C9156E4E4C7A}" type="pres">
      <dgm:prSet presAssocID="{A115C031-1CDE-AD48-BA27-78DFB15C2A6B}" presName="quad1" presStyleLbl="node1" presStyleIdx="0" presStyleCnt="4">
        <dgm:presLayoutVars>
          <dgm:chMax val="0"/>
          <dgm:chPref val="0"/>
          <dgm:bulletEnabled val="1"/>
        </dgm:presLayoutVars>
      </dgm:prSet>
      <dgm:spPr/>
      <dgm:t>
        <a:bodyPr/>
        <a:lstStyle/>
        <a:p>
          <a:endParaRPr lang="en-US"/>
        </a:p>
      </dgm:t>
    </dgm:pt>
    <dgm:pt modelId="{0B39FC65-4934-7B4F-8713-B8D6E71E4E0F}" type="pres">
      <dgm:prSet presAssocID="{A115C031-1CDE-AD48-BA27-78DFB15C2A6B}" presName="quad2" presStyleLbl="node1" presStyleIdx="1" presStyleCnt="4">
        <dgm:presLayoutVars>
          <dgm:chMax val="0"/>
          <dgm:chPref val="0"/>
          <dgm:bulletEnabled val="1"/>
        </dgm:presLayoutVars>
      </dgm:prSet>
      <dgm:spPr/>
      <dgm:t>
        <a:bodyPr/>
        <a:lstStyle/>
        <a:p>
          <a:endParaRPr lang="en-US"/>
        </a:p>
      </dgm:t>
    </dgm:pt>
    <dgm:pt modelId="{4142776A-16EB-E549-8EEB-3C563E6262E9}" type="pres">
      <dgm:prSet presAssocID="{A115C031-1CDE-AD48-BA27-78DFB15C2A6B}" presName="quad3" presStyleLbl="node1" presStyleIdx="2" presStyleCnt="4">
        <dgm:presLayoutVars>
          <dgm:chMax val="0"/>
          <dgm:chPref val="0"/>
          <dgm:bulletEnabled val="1"/>
        </dgm:presLayoutVars>
      </dgm:prSet>
      <dgm:spPr/>
      <dgm:t>
        <a:bodyPr/>
        <a:lstStyle/>
        <a:p>
          <a:endParaRPr lang="en-US"/>
        </a:p>
      </dgm:t>
    </dgm:pt>
    <dgm:pt modelId="{7C3637F1-D2C0-2548-A56B-1703E83277F8}" type="pres">
      <dgm:prSet presAssocID="{A115C031-1CDE-AD48-BA27-78DFB15C2A6B}" presName="quad4" presStyleLbl="node1" presStyleIdx="3" presStyleCnt="4">
        <dgm:presLayoutVars>
          <dgm:chMax val="0"/>
          <dgm:chPref val="0"/>
          <dgm:bulletEnabled val="1"/>
        </dgm:presLayoutVars>
      </dgm:prSet>
      <dgm:spPr/>
      <dgm:t>
        <a:bodyPr/>
        <a:lstStyle/>
        <a:p>
          <a:endParaRPr lang="en-US"/>
        </a:p>
      </dgm:t>
    </dgm:pt>
  </dgm:ptLst>
  <dgm:cxnLst>
    <dgm:cxn modelId="{F6613892-7724-B044-9E7A-E03DCDC2AEC8}" srcId="{A115C031-1CDE-AD48-BA27-78DFB15C2A6B}" destId="{A4824855-6CBC-5E44-A8BD-A6A7A8B22274}" srcOrd="3" destOrd="0" parTransId="{2A685FE7-0D0E-5C4B-A42A-BC59A6271480}" sibTransId="{E8E920AE-EE2D-BE44-8B39-65D213C4D3F7}"/>
    <dgm:cxn modelId="{18217884-207E-B04B-BC90-9E148AA7A757}" srcId="{A115C031-1CDE-AD48-BA27-78DFB15C2A6B}" destId="{FD715489-4384-9640-AB10-94328D054CED}" srcOrd="0" destOrd="0" parTransId="{10A7FD82-B208-4E4A-AFE1-FCA158F9CEF8}" sibTransId="{79BBC5A1-7063-7F43-BA6A-E55034024B10}"/>
    <dgm:cxn modelId="{5969985B-0042-664C-9703-C569F6064830}" srcId="{A115C031-1CDE-AD48-BA27-78DFB15C2A6B}" destId="{CAD07212-60FE-9C40-B856-39848B060C96}" srcOrd="1" destOrd="0" parTransId="{0AFACCEC-5608-F047-B981-B0395D1C2A54}" sibTransId="{C28748E0-7673-D549-8109-8A1B2BC4E2C1}"/>
    <dgm:cxn modelId="{79BCD59B-6A1C-4DAC-9E4E-055B862E98A6}" type="presOf" srcId="{A4824855-6CBC-5E44-A8BD-A6A7A8B22274}" destId="{7C3637F1-D2C0-2548-A56B-1703E83277F8}" srcOrd="0" destOrd="0" presId="urn:microsoft.com/office/officeart/2005/8/layout/matrix3"/>
    <dgm:cxn modelId="{4AB2F6E8-8F9E-4BA6-82F2-314674C41A6C}" type="presOf" srcId="{FD715489-4384-9640-AB10-94328D054CED}" destId="{0CBD6EBB-0289-B14D-B4A5-C9156E4E4C7A}" srcOrd="0" destOrd="0" presId="urn:microsoft.com/office/officeart/2005/8/layout/matrix3"/>
    <dgm:cxn modelId="{FE034AB5-7045-4358-A8F8-52ECF30028A5}" type="presOf" srcId="{1AD21080-6BDA-B142-B66B-8127A2F5B31E}" destId="{4142776A-16EB-E549-8EEB-3C563E6262E9}" srcOrd="0" destOrd="0" presId="urn:microsoft.com/office/officeart/2005/8/layout/matrix3"/>
    <dgm:cxn modelId="{9418C894-64C9-3649-AAA5-9B3FB6295236}" srcId="{A115C031-1CDE-AD48-BA27-78DFB15C2A6B}" destId="{1AD21080-6BDA-B142-B66B-8127A2F5B31E}" srcOrd="2" destOrd="0" parTransId="{22EA1E52-BC05-F74A-A068-4552505B0B83}" sibTransId="{78AC301C-B992-CA48-8F3D-E858DD1A9C43}"/>
    <dgm:cxn modelId="{DE6DCB6E-EDD2-41A5-A137-F7D92C6573A4}" type="presOf" srcId="{A115C031-1CDE-AD48-BA27-78DFB15C2A6B}" destId="{703795DA-240F-144B-A060-1724DA8FC6A8}" srcOrd="0" destOrd="0" presId="urn:microsoft.com/office/officeart/2005/8/layout/matrix3"/>
    <dgm:cxn modelId="{5673071A-F3B2-4854-933C-8234CE82591A}" type="presOf" srcId="{CAD07212-60FE-9C40-B856-39848B060C96}" destId="{0B39FC65-4934-7B4F-8713-B8D6E71E4E0F}" srcOrd="0" destOrd="0" presId="urn:microsoft.com/office/officeart/2005/8/layout/matrix3"/>
    <dgm:cxn modelId="{D0585696-15DA-40B2-9C9A-813BAA7B8240}" type="presParOf" srcId="{703795DA-240F-144B-A060-1724DA8FC6A8}" destId="{25099825-0036-5D48-8170-3571BBC8D68F}" srcOrd="0" destOrd="0" presId="urn:microsoft.com/office/officeart/2005/8/layout/matrix3"/>
    <dgm:cxn modelId="{3179F3D2-15A7-4498-927C-4CB70089862B}" type="presParOf" srcId="{703795DA-240F-144B-A060-1724DA8FC6A8}" destId="{0CBD6EBB-0289-B14D-B4A5-C9156E4E4C7A}" srcOrd="1" destOrd="0" presId="urn:microsoft.com/office/officeart/2005/8/layout/matrix3"/>
    <dgm:cxn modelId="{1FD1C337-79F6-435D-A7C7-F1F5B8491BA8}" type="presParOf" srcId="{703795DA-240F-144B-A060-1724DA8FC6A8}" destId="{0B39FC65-4934-7B4F-8713-B8D6E71E4E0F}" srcOrd="2" destOrd="0" presId="urn:microsoft.com/office/officeart/2005/8/layout/matrix3"/>
    <dgm:cxn modelId="{6E6DDAF0-C1C1-4E32-B810-427F7B715C8C}" type="presParOf" srcId="{703795DA-240F-144B-A060-1724DA8FC6A8}" destId="{4142776A-16EB-E549-8EEB-3C563E6262E9}" srcOrd="3" destOrd="0" presId="urn:microsoft.com/office/officeart/2005/8/layout/matrix3"/>
    <dgm:cxn modelId="{8A2E624C-F3D4-4640-839A-FD53CD1E5345}" type="presParOf" srcId="{703795DA-240F-144B-A060-1724DA8FC6A8}" destId="{7C3637F1-D2C0-2548-A56B-1703E83277F8}"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099825-0036-5D48-8170-3571BBC8D68F}">
      <dsp:nvSpPr>
        <dsp:cNvPr id="0" name=""/>
        <dsp:cNvSpPr/>
      </dsp:nvSpPr>
      <dsp:spPr>
        <a:xfrm>
          <a:off x="1533670" y="0"/>
          <a:ext cx="4929335" cy="4929335"/>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CBD6EBB-0289-B14D-B4A5-C9156E4E4C7A}">
      <dsp:nvSpPr>
        <dsp:cNvPr id="0" name=""/>
        <dsp:cNvSpPr/>
      </dsp:nvSpPr>
      <dsp:spPr>
        <a:xfrm>
          <a:off x="2001957" y="468286"/>
          <a:ext cx="1922440" cy="1922440"/>
        </a:xfrm>
        <a:prstGeom prst="round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dirty="0" smtClean="0"/>
            <a:t>Web-like protocol based on REST (GET PUT POST)</a:t>
          </a:r>
          <a:endParaRPr lang="en-US" sz="1700" kern="1200" dirty="0"/>
        </a:p>
      </dsp:txBody>
      <dsp:txXfrm>
        <a:off x="2095803" y="562132"/>
        <a:ext cx="1734748" cy="1734748"/>
      </dsp:txXfrm>
    </dsp:sp>
    <dsp:sp modelId="{0B39FC65-4934-7B4F-8713-B8D6E71E4E0F}">
      <dsp:nvSpPr>
        <dsp:cNvPr id="0" name=""/>
        <dsp:cNvSpPr/>
      </dsp:nvSpPr>
      <dsp:spPr>
        <a:xfrm>
          <a:off x="4072278" y="468286"/>
          <a:ext cx="1922440" cy="1922440"/>
        </a:xfrm>
        <a:prstGeom prst="roundRect">
          <a:avLst/>
        </a:prstGeom>
        <a:solidFill>
          <a:srgbClr val="214794"/>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dirty="0" smtClean="0"/>
            <a:t>Designed for constrained environments (low power and memory devices)</a:t>
          </a:r>
          <a:endParaRPr lang="en-US" sz="1700" kern="1200" dirty="0"/>
        </a:p>
      </dsp:txBody>
      <dsp:txXfrm>
        <a:off x="4166124" y="562132"/>
        <a:ext cx="1734748" cy="1734748"/>
      </dsp:txXfrm>
    </dsp:sp>
    <dsp:sp modelId="{4142776A-16EB-E549-8EEB-3C563E6262E9}">
      <dsp:nvSpPr>
        <dsp:cNvPr id="0" name=""/>
        <dsp:cNvSpPr/>
      </dsp:nvSpPr>
      <dsp:spPr>
        <a:xfrm>
          <a:off x="2001957" y="2538607"/>
          <a:ext cx="1922440" cy="1922440"/>
        </a:xfrm>
        <a:prstGeom prst="roundRect">
          <a:avLst/>
        </a:prstGeom>
        <a:solidFill>
          <a:srgbClr val="214794"/>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dirty="0" smtClean="0"/>
            <a:t>Made for billions of nodes</a:t>
          </a:r>
          <a:endParaRPr lang="en-US" sz="1700" kern="1200" dirty="0"/>
        </a:p>
      </dsp:txBody>
      <dsp:txXfrm>
        <a:off x="2095803" y="2632453"/>
        <a:ext cx="1734748" cy="1734748"/>
      </dsp:txXfrm>
    </dsp:sp>
    <dsp:sp modelId="{7C3637F1-D2C0-2548-A56B-1703E83277F8}">
      <dsp:nvSpPr>
        <dsp:cNvPr id="0" name=""/>
        <dsp:cNvSpPr/>
      </dsp:nvSpPr>
      <dsp:spPr>
        <a:xfrm>
          <a:off x="4072278" y="2538607"/>
          <a:ext cx="1922440" cy="1922440"/>
        </a:xfrm>
        <a:prstGeom prst="roundRect">
          <a:avLst/>
        </a:prstGeom>
        <a:solidFill>
          <a:srgbClr val="214794"/>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smtClean="0"/>
            <a:t>Secure</a:t>
          </a:r>
          <a:endParaRPr lang="en-US" sz="1700" kern="1200"/>
        </a:p>
      </dsp:txBody>
      <dsp:txXfrm>
        <a:off x="4166124" y="2632453"/>
        <a:ext cx="1734748" cy="1734748"/>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3E2D0C13-DEFE-4E68-9F48-7405591C45D1}" type="datetimeFigureOut">
              <a:rPr lang="en-US" smtClean="0"/>
              <a:t>6/15/2017</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2D9B4CA4-F255-4859-8A35-A654BFB65CB6}" type="slidenum">
              <a:rPr lang="en-US" smtClean="0"/>
              <a:t>‹#›</a:t>
            </a:fld>
            <a:endParaRPr lang="en-US"/>
          </a:p>
        </p:txBody>
      </p:sp>
    </p:spTree>
    <p:extLst>
      <p:ext uri="{BB962C8B-B14F-4D97-AF65-F5344CB8AC3E}">
        <p14:creationId xmlns:p14="http://schemas.microsoft.com/office/powerpoint/2010/main" val="3097696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MS PGothic" charset="0"/>
            </a:endParaRPr>
          </a:p>
        </p:txBody>
      </p:sp>
      <p:sp>
        <p:nvSpPr>
          <p:cNvPr id="7065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D3D0F31D-EE60-EA40-A82B-A3DB13EB13B5}" type="slidenum">
              <a:rPr lang="en-US" sz="1200">
                <a:latin typeface="Calibri" charset="0"/>
              </a:rPr>
              <a:pPr/>
              <a:t>2</a:t>
            </a:fld>
            <a:endParaRPr lang="en-US" sz="1200">
              <a:latin typeface="Calibri" charset="0"/>
            </a:endParaRPr>
          </a:p>
        </p:txBody>
      </p:sp>
    </p:spTree>
    <p:extLst>
      <p:ext uri="{BB962C8B-B14F-4D97-AF65-F5344CB8AC3E}">
        <p14:creationId xmlns:p14="http://schemas.microsoft.com/office/powerpoint/2010/main" val="692757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a:spLocks noGrp="1" noChangeArrowheads="1"/>
          </p:cNvSpPr>
          <p:nvPr>
            <p:ph type="sldNum" sz="quarter" idx="5"/>
          </p:nvPr>
        </p:nvSpPr>
        <p:spPr>
          <a:ln/>
        </p:spPr>
        <p:txBody>
          <a:bodyPr/>
          <a:lstStyle/>
          <a:p>
            <a:fld id="{FAAF21C7-1204-4129-9F3F-BF3E0435E934}" type="slidenum">
              <a:rPr lang="en-US"/>
              <a:pPr/>
              <a:t>12</a:t>
            </a:fld>
            <a:endParaRPr lang="en-US"/>
          </a:p>
        </p:txBody>
      </p:sp>
      <p:sp>
        <p:nvSpPr>
          <p:cNvPr id="4398082" name="Rectangle 2"/>
          <p:cNvSpPr>
            <a:spLocks noGrp="1" noRot="1" noChangeAspect="1" noChangeArrowheads="1" noTextEdit="1"/>
          </p:cNvSpPr>
          <p:nvPr>
            <p:ph type="sldImg"/>
          </p:nvPr>
        </p:nvSpPr>
        <p:spPr>
          <a:ln/>
        </p:spPr>
      </p:sp>
      <p:sp>
        <p:nvSpPr>
          <p:cNvPr id="4398083" name="Rectangle 3"/>
          <p:cNvSpPr>
            <a:spLocks noGrp="1" noChangeArrowheads="1"/>
          </p:cNvSpPr>
          <p:nvPr>
            <p:ph type="body" idx="1"/>
          </p:nvPr>
        </p:nvSpPr>
        <p:spPr>
          <a:xfrm>
            <a:off x="751456" y="4306187"/>
            <a:ext cx="5350422" cy="4184224"/>
          </a:xfrm>
        </p:spPr>
        <p:txBody>
          <a:bodyPr/>
          <a:lstStyle/>
          <a:p>
            <a:r>
              <a:rPr lang="en-US" sz="1400" dirty="0">
                <a:latin typeface="Arial" pitchFamily="34" charset="0"/>
              </a:rPr>
              <a:t>Today we are announcing the introduction of a BLE-based high accuracy location solution and a Wi-Fi-based high accuracy location. We are the only vendor</a:t>
            </a:r>
            <a:r>
              <a:rPr lang="en-US" sz="1400" baseline="0" dirty="0">
                <a:latin typeface="Arial" pitchFamily="34" charset="0"/>
              </a:rPr>
              <a:t> that can provide this level of accuracy with both technologies. As a result, you don’t have to choose one technology over the other. And, because each technology is optimized for different use cases, you don’t have to compromise on location accuracy because of your desired use case. Cisco can deliver the optimal solution.</a:t>
            </a:r>
          </a:p>
          <a:p>
            <a:endParaRPr lang="en-US" sz="1400" baseline="0" dirty="0">
              <a:latin typeface="Arial" pitchFamily="34" charset="0"/>
            </a:endParaRPr>
          </a:p>
          <a:p>
            <a:r>
              <a:rPr lang="en-US" sz="1400" baseline="0" dirty="0">
                <a:latin typeface="Arial" pitchFamily="34" charset="0"/>
              </a:rPr>
              <a:t>Let’s take a look at each of these new Cisco solutions.</a:t>
            </a:r>
            <a:endParaRPr lang="en-US" sz="1400" dirty="0">
              <a:latin typeface="Arial" pitchFamily="34" charset="0"/>
            </a:endParaRPr>
          </a:p>
        </p:txBody>
      </p:sp>
    </p:spTree>
    <p:extLst>
      <p:ext uri="{BB962C8B-B14F-4D97-AF65-F5344CB8AC3E}">
        <p14:creationId xmlns:p14="http://schemas.microsoft.com/office/powerpoint/2010/main" val="1018755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14</a:t>
            </a:fld>
            <a:endParaRPr lang="en-US"/>
          </a:p>
        </p:txBody>
      </p:sp>
    </p:spTree>
    <p:extLst>
      <p:ext uri="{BB962C8B-B14F-4D97-AF65-F5344CB8AC3E}">
        <p14:creationId xmlns:p14="http://schemas.microsoft.com/office/powerpoint/2010/main" val="2858231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endParaRPr lang="en-US" dirty="0"/>
          </a:p>
          <a:p>
            <a:pPr defTabSz="466405">
              <a:defRPr/>
            </a:pPr>
            <a:r>
              <a:rPr lang="en-US" dirty="0">
                <a:solidFill>
                  <a:srgbClr val="4D4D4D"/>
                </a:solidFill>
                <a:latin typeface="Arial"/>
              </a:rPr>
              <a:t>Converged networks … Lighting, Communications, HVAC, Maintenance, Safety </a:t>
            </a:r>
            <a:r>
              <a:rPr lang="en-US" dirty="0" smtClean="0">
                <a:solidFill>
                  <a:srgbClr val="4D4D4D"/>
                </a:solidFill>
                <a:latin typeface="Arial"/>
              </a:rPr>
              <a:t>Networks</a:t>
            </a:r>
          </a:p>
          <a:p>
            <a:pPr defTabSz="466405">
              <a:defRPr/>
            </a:pPr>
            <a:r>
              <a:rPr lang="en-US" dirty="0" smtClean="0">
                <a:solidFill>
                  <a:srgbClr val="4D4D4D"/>
                </a:solidFill>
                <a:latin typeface="Arial"/>
              </a:rPr>
              <a:t>While some aspects</a:t>
            </a:r>
            <a:r>
              <a:rPr lang="en-US" baseline="0" dirty="0" smtClean="0">
                <a:solidFill>
                  <a:srgbClr val="4D4D4D"/>
                </a:solidFill>
                <a:latin typeface="Arial"/>
              </a:rPr>
              <a:t> of building systems evolve greatly such as lighting, other aspects </a:t>
            </a:r>
            <a:r>
              <a:rPr lang="en-US" baseline="0" dirty="0" err="1" smtClean="0">
                <a:solidFill>
                  <a:srgbClr val="4D4D4D"/>
                </a:solidFill>
                <a:latin typeface="Arial"/>
              </a:rPr>
              <a:t>esp</a:t>
            </a:r>
            <a:r>
              <a:rPr lang="en-US" baseline="0" dirty="0" smtClean="0">
                <a:solidFill>
                  <a:srgbClr val="4D4D4D"/>
                </a:solidFill>
                <a:latin typeface="Arial"/>
              </a:rPr>
              <a:t> in </a:t>
            </a:r>
            <a:r>
              <a:rPr lang="en-US" baseline="0" dirty="0" err="1" smtClean="0">
                <a:solidFill>
                  <a:srgbClr val="4D4D4D"/>
                </a:solidFill>
                <a:latin typeface="Arial"/>
              </a:rPr>
              <a:t>IoT</a:t>
            </a:r>
            <a:r>
              <a:rPr lang="en-US" baseline="0" dirty="0" smtClean="0">
                <a:solidFill>
                  <a:srgbClr val="4D4D4D"/>
                </a:solidFill>
                <a:latin typeface="Arial"/>
              </a:rPr>
              <a:t> remain vulnerable and slow, affecting everyone</a:t>
            </a:r>
            <a:endParaRPr lang="en-US" dirty="0">
              <a:solidFill>
                <a:srgbClr val="4D4D4D"/>
              </a:solidFill>
              <a:latin typeface="Arial"/>
            </a:endParaRPr>
          </a:p>
          <a:p>
            <a:endParaRPr lang="en-US" dirty="0"/>
          </a:p>
          <a:p>
            <a:endParaRPr lang="en-US" dirty="0"/>
          </a:p>
          <a:p>
            <a:r>
              <a:rPr lang="en-US" dirty="0"/>
              <a:t>In the same way VoIP disrupted the way that Telephony services, Cisco’s </a:t>
            </a:r>
            <a:r>
              <a:rPr lang="en-US" dirty="0" err="1"/>
              <a:t>Smart+Connected</a:t>
            </a:r>
            <a:r>
              <a:rPr lang="en-US" dirty="0"/>
              <a:t> Lighting Platform for Indoor Environments will disrupt how lighting is deployed. </a:t>
            </a:r>
          </a:p>
          <a:p>
            <a:endParaRPr lang="en-US" dirty="0"/>
          </a:p>
          <a:p>
            <a:r>
              <a:rPr lang="en-US" dirty="0"/>
              <a:t>Previously, lighting – as well as every other building network – was its own </a:t>
            </a:r>
            <a:r>
              <a:rPr lang="en-US" dirty="0" err="1"/>
              <a:t>siloed</a:t>
            </a:r>
            <a:r>
              <a:rPr lang="en-US" dirty="0"/>
              <a:t> network. Nothing spoke to each other. And it required complex wiring and conduits configuration.</a:t>
            </a:r>
          </a:p>
          <a:p>
            <a:endParaRPr lang="en-US" dirty="0"/>
          </a:p>
          <a:p>
            <a:r>
              <a:rPr lang="en-US" dirty="0"/>
              <a:t>The Cisco </a:t>
            </a:r>
            <a:r>
              <a:rPr lang="en-US" dirty="0" err="1"/>
              <a:t>Smart+Connected</a:t>
            </a:r>
            <a:r>
              <a:rPr lang="en-US" dirty="0"/>
              <a:t> lighting solution for buildings, on the other hand, runs on Power over Ethernet, or </a:t>
            </a:r>
            <a:r>
              <a:rPr lang="en-US" dirty="0" err="1"/>
              <a:t>PoE</a:t>
            </a:r>
            <a:r>
              <a:rPr lang="en-US" dirty="0"/>
              <a:t>. </a:t>
            </a:r>
            <a:r>
              <a:rPr lang="en-US" u="sng" dirty="0"/>
              <a:t>So there’s no electrical conduit to install. </a:t>
            </a:r>
            <a:r>
              <a:rPr lang="en-US" dirty="0"/>
              <a:t>You simply run </a:t>
            </a:r>
            <a:r>
              <a:rPr lang="en-US" dirty="0" smtClean="0">
                <a:latin typeface="Calibri" panose="020F0502020204030204" pitchFamily="34" charset="0"/>
                <a:ea typeface="Calibri" panose="020F0502020204030204" pitchFamily="34" charset="0"/>
                <a:cs typeface="Arial" panose="020B0604020202020204" pitchFamily="34" charset="0"/>
              </a:rPr>
              <a:t>Cat 5e, 6, or 6a cable </a:t>
            </a:r>
            <a:r>
              <a:rPr lang="en-US" dirty="0"/>
              <a:t> to your IP network, using a Cisco </a:t>
            </a:r>
            <a:r>
              <a:rPr lang="en-US" dirty="0" err="1"/>
              <a:t>PoE</a:t>
            </a:r>
            <a:r>
              <a:rPr lang="en-US" dirty="0"/>
              <a:t> switch. </a:t>
            </a:r>
            <a:r>
              <a:rPr lang="en-US" dirty="0" smtClean="0"/>
              <a:t>Y</a:t>
            </a:r>
            <a:r>
              <a:rPr lang="en-US" dirty="0"/>
              <a:t>ou save big money on installation. And because there’s no electrical conduit, you have the flexibility to easily move lights if and when you need to. In fact, in many cases, you can reconfigure the lights using code – with just a software edit. You don’t need to make physical changes at all.</a:t>
            </a:r>
          </a:p>
          <a:p>
            <a:endParaRPr lang="en-US" dirty="0"/>
          </a:p>
          <a:p>
            <a:pPr defTabSz="932693">
              <a:defRPr/>
            </a:pPr>
            <a:r>
              <a:rPr lang="en-US" dirty="0"/>
              <a:t>This solution can also help you break down your network and equipment siloes. </a:t>
            </a:r>
            <a:r>
              <a:rPr lang="en-US" dirty="0" err="1"/>
              <a:t>Smart+Connected</a:t>
            </a:r>
            <a:r>
              <a:rPr lang="en-US" dirty="0"/>
              <a:t> indoor lighting is capable of converging disparate networks (including HVAC, Metering, Lighting, CCTV, Physical Security) into one network that provides building intelligence.  It uses a high-density light placement model that powered by a resilient, high-bandwidth, and secured wired switch network. This creates a new class of networked LED lighting fixtures capable of hosting a variety of advanced sensors, cameras, speakers, and non-traditional lighting devices. It also leverages advances in LED technology that introduces a variety of new lighting capabilities such as temperature tunable white (aka Kelvin-</a:t>
            </a:r>
            <a:r>
              <a:rPr lang="en-US" dirty="0" err="1"/>
              <a:t>tuneable</a:t>
            </a:r>
            <a:r>
              <a:rPr lang="en-US" dirty="0"/>
              <a:t>) and RGB color.  </a:t>
            </a:r>
          </a:p>
          <a:p>
            <a:endParaRPr lang="en-US" dirty="0"/>
          </a:p>
          <a:p>
            <a:r>
              <a:rPr lang="en-US" dirty="0"/>
              <a:t>Cisco </a:t>
            </a:r>
            <a:r>
              <a:rPr lang="en-US" dirty="0" err="1"/>
              <a:t>Smart+Connected</a:t>
            </a:r>
            <a:r>
              <a:rPr lang="en-US" dirty="0"/>
              <a:t> Lighting platform for buildings allows you to deliver new and innovative experiences for building occupants while providing granular energy management, control, analytics, and integration capabilities for building owners and operators. </a:t>
            </a:r>
          </a:p>
          <a:p>
            <a:endParaRPr lang="en-US" dirty="0"/>
          </a:p>
          <a:p>
            <a:pPr defTabSz="466405">
              <a:defRPr/>
            </a:pPr>
            <a:r>
              <a:rPr lang="en-US" dirty="0">
                <a:solidFill>
                  <a:srgbClr val="676767">
                    <a:lumMod val="50000"/>
                  </a:srgbClr>
                </a:solidFill>
                <a:latin typeface="Arial"/>
              </a:rPr>
              <a:t>Hard Wired</a:t>
            </a:r>
          </a:p>
          <a:p>
            <a:pPr defTabSz="466405">
              <a:defRPr/>
            </a:pPr>
            <a:r>
              <a:rPr lang="en-US" dirty="0" err="1">
                <a:solidFill>
                  <a:srgbClr val="676767">
                    <a:lumMod val="50000"/>
                  </a:srgbClr>
                </a:solidFill>
                <a:latin typeface="Arial"/>
              </a:rPr>
              <a:t>Siloed</a:t>
            </a:r>
            <a:r>
              <a:rPr lang="en-US" dirty="0">
                <a:solidFill>
                  <a:srgbClr val="676767">
                    <a:lumMod val="50000"/>
                  </a:srgbClr>
                </a:solidFill>
                <a:latin typeface="Arial"/>
              </a:rPr>
              <a:t>, Multiple Networks</a:t>
            </a:r>
          </a:p>
          <a:p>
            <a:pPr defTabSz="466405">
              <a:defRPr/>
            </a:pPr>
            <a:r>
              <a:rPr lang="en-US" dirty="0">
                <a:solidFill>
                  <a:srgbClr val="343434"/>
                </a:solidFill>
                <a:latin typeface="Arial"/>
              </a:rPr>
              <a:t>Intelligent, Breaks Silos, Enables Analytics</a:t>
            </a:r>
          </a:p>
          <a:p>
            <a:pPr defTabSz="466405">
              <a:defRPr/>
            </a:pPr>
            <a:r>
              <a:rPr lang="en-US" dirty="0">
                <a:solidFill>
                  <a:srgbClr val="343434"/>
                </a:solidFill>
                <a:latin typeface="Arial"/>
              </a:rPr>
              <a:t>New User Experiences and Lower Cost</a:t>
            </a:r>
          </a:p>
          <a:p>
            <a:pPr defTabSz="466405">
              <a:defRPr/>
            </a:pPr>
            <a:r>
              <a:rPr lang="en-US" dirty="0">
                <a:solidFill>
                  <a:srgbClr val="343434"/>
                </a:solidFill>
                <a:latin typeface="Arial"/>
              </a:rPr>
              <a:t>Light Fixture Becomes a Data Source</a:t>
            </a:r>
          </a:p>
          <a:p>
            <a:pPr defTabSz="466405">
              <a:defRPr/>
            </a:pPr>
            <a:endParaRPr lang="en-US" dirty="0">
              <a:solidFill>
                <a:srgbClr val="343434"/>
              </a:solidFill>
              <a:latin typeface="Arial"/>
            </a:endParaRPr>
          </a:p>
          <a:p>
            <a:pPr defTabSz="466405">
              <a:defRPr/>
            </a:pPr>
            <a:endParaRPr lang="en-US" dirty="0">
              <a:solidFill>
                <a:srgbClr val="343434"/>
              </a:solidFill>
              <a:latin typeface="Arial"/>
            </a:endParaRPr>
          </a:p>
          <a:p>
            <a:pPr defTabSz="466405">
              <a:defRPr/>
            </a:pPr>
            <a:endParaRPr lang="en-US" dirty="0">
              <a:solidFill>
                <a:srgbClr val="676767">
                  <a:lumMod val="50000"/>
                </a:srgbClr>
              </a:solidFill>
              <a:latin typeface="Arial"/>
            </a:endParaRPr>
          </a:p>
          <a:p>
            <a:pPr defTabSz="466405">
              <a:defRPr/>
            </a:pPr>
            <a:endParaRPr lang="en-US" b="1" dirty="0">
              <a:solidFill>
                <a:srgbClr val="676767">
                  <a:lumMod val="50000"/>
                </a:srgbClr>
              </a:solidFill>
              <a:latin typeface="Arial"/>
            </a:endParaRPr>
          </a:p>
          <a:p>
            <a:endParaRPr lang="en-US" dirty="0"/>
          </a:p>
        </p:txBody>
      </p:sp>
      <p:sp>
        <p:nvSpPr>
          <p:cNvPr id="4" name="Slide Number Placeholder 3"/>
          <p:cNvSpPr>
            <a:spLocks noGrp="1"/>
          </p:cNvSpPr>
          <p:nvPr>
            <p:ph type="sldNum" sz="quarter" idx="10"/>
          </p:nvPr>
        </p:nvSpPr>
        <p:spPr/>
        <p:txBody>
          <a:bodyPr/>
          <a:lstStyle/>
          <a:p>
            <a:fld id="{31A2A318-E19D-400F-8C05-A1B7EDBF08DB}" type="slidenum">
              <a:rPr lang="en-US" smtClean="0">
                <a:solidFill>
                  <a:prstClr val="black"/>
                </a:solidFill>
                <a:latin typeface="Calibri"/>
              </a:rPr>
              <a:pPr/>
              <a:t>16</a:t>
            </a:fld>
            <a:endParaRPr lang="en-US" dirty="0">
              <a:solidFill>
                <a:prstClr val="black"/>
              </a:solidFill>
              <a:latin typeface="Calibri"/>
            </a:endParaRPr>
          </a:p>
        </p:txBody>
      </p:sp>
    </p:spTree>
    <p:extLst>
      <p:ext uri="{BB962C8B-B14F-4D97-AF65-F5344CB8AC3E}">
        <p14:creationId xmlns:p14="http://schemas.microsoft.com/office/powerpoint/2010/main" val="4011157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75000"/>
              </a:lnSpc>
              <a:buFont typeface="Arial" charset="0"/>
              <a:buNone/>
            </a:pPr>
            <a:endParaRPr lang="en-US" dirty="0" smtClean="0">
              <a:solidFill>
                <a:schemeClr val="tx1"/>
              </a:solidFill>
              <a:latin typeface="Arial" charset="0"/>
              <a:ea typeface="ＭＳ Ｐゴシック" charset="0"/>
              <a:cs typeface="ＭＳ Ｐゴシック" charset="0"/>
            </a:endParaRPr>
          </a:p>
          <a:p>
            <a:pPr algn="just"/>
            <a:r>
              <a:rPr lang="en-US" dirty="0" smtClean="0">
                <a:latin typeface="Arial" charset="0"/>
                <a:ea typeface="ＭＳ Ｐゴシック" charset="0"/>
                <a:cs typeface="ＭＳ Ｐゴシック" charset="0"/>
              </a:rPr>
              <a:t>The COAP protocol is designed for use with constrained devices. </a:t>
            </a:r>
          </a:p>
          <a:p>
            <a:pPr algn="just"/>
            <a:r>
              <a:rPr lang="en-US" dirty="0" smtClean="0">
                <a:latin typeface="Arial" charset="0"/>
                <a:ea typeface="ＭＳ Ｐゴシック" charset="0"/>
                <a:cs typeface="ＭＳ Ｐゴシック" charset="0"/>
              </a:rPr>
              <a:t>COAP works in the same way on constrained devices as HTTP works on servers in accessing information.</a:t>
            </a:r>
          </a:p>
          <a:p>
            <a:pPr algn="just"/>
            <a:r>
              <a:rPr lang="en-US" dirty="0" smtClean="0">
                <a:latin typeface="Arial" charset="0"/>
                <a:ea typeface="ＭＳ Ｐゴシック" charset="0"/>
                <a:cs typeface="ＭＳ Ｐゴシック" charset="0"/>
              </a:rPr>
              <a:t>The comparison of COAP and HTTP is shown below:</a:t>
            </a:r>
          </a:p>
          <a:p>
            <a:pPr marL="692150" lvl="1" indent="-285750" algn="just">
              <a:buFont typeface="Arial" charset="0"/>
              <a:buChar char="•"/>
            </a:pPr>
            <a:r>
              <a:rPr lang="en-US" sz="2000" dirty="0" smtClean="0">
                <a:latin typeface="Arial" charset="0"/>
                <a:ea typeface="ＭＳ Ｐゴシック" charset="0"/>
              </a:rPr>
              <a:t>In the case of a webserver: HTTP  is the protocol; TCP  is the transport; and HTML  is the most common information format transported. </a:t>
            </a:r>
          </a:p>
          <a:p>
            <a:pPr marL="692150" lvl="1" indent="-285750" algn="just">
              <a:buFont typeface="Arial" charset="0"/>
              <a:buChar char="•"/>
            </a:pPr>
            <a:r>
              <a:rPr lang="en-US" sz="2000" dirty="0" smtClean="0">
                <a:latin typeface="Arial" charset="0"/>
                <a:ea typeface="ＭＳ Ｐゴシック" charset="0"/>
              </a:rPr>
              <a:t>In case of a constrained device: COAP  is the protocol; UDP  is the transport; and JSON/link-format/CBOR  is the popular information format.</a:t>
            </a:r>
          </a:p>
          <a:p>
            <a:pPr algn="just"/>
            <a:r>
              <a:rPr lang="en-US" dirty="0" smtClean="0">
                <a:latin typeface="Arial" charset="0"/>
                <a:ea typeface="ＭＳ Ｐゴシック" charset="0"/>
                <a:cs typeface="ＭＳ Ｐゴシック" charset="0"/>
              </a:rPr>
              <a:t>COAP provides a means to access and control device using a similar GET /POST  metaphor and restful API as in HTTP.</a:t>
            </a:r>
          </a:p>
          <a:p>
            <a:pPr algn="just"/>
            <a:endParaRPr lang="en-US" dirty="0" smtClean="0">
              <a:solidFill>
                <a:schemeClr val="tx1"/>
              </a:solidFill>
              <a:latin typeface="Arial" charset="0"/>
              <a:ea typeface="ＭＳ Ｐゴシック" charset="0"/>
              <a:cs typeface="ＭＳ Ｐゴシック" charset="0"/>
            </a:endParaRPr>
          </a:p>
          <a:p>
            <a:pPr marL="514350" indent="-285750" algn="just">
              <a:buFont typeface="Arial"/>
              <a:buChar char="•"/>
              <a:defRPr/>
            </a:pPr>
            <a:r>
              <a:rPr lang="en-US" sz="1200" dirty="0" smtClean="0"/>
              <a:t>The </a:t>
            </a:r>
            <a:r>
              <a:rPr lang="en-US" sz="1200" dirty="0" err="1" smtClean="0"/>
              <a:t>CoAP</a:t>
            </a:r>
            <a:r>
              <a:rPr lang="en-US" sz="1200" dirty="0" smtClean="0"/>
              <a:t> Proxy Server runs as a separate process, within IOS, on the access switch. </a:t>
            </a:r>
          </a:p>
          <a:p>
            <a:pPr marL="514350" indent="-285750" algn="just">
              <a:buFont typeface="Arial"/>
              <a:buChar char="•"/>
              <a:defRPr/>
            </a:pPr>
            <a:r>
              <a:rPr lang="en-US" sz="1200" dirty="0" smtClean="0"/>
              <a:t>It would run on the switch and use UDP transport.</a:t>
            </a:r>
          </a:p>
          <a:p>
            <a:pPr marL="514350" indent="-285750" algn="just">
              <a:buFont typeface="Arial"/>
              <a:buChar char="•"/>
              <a:defRPr/>
            </a:pPr>
            <a:r>
              <a:rPr lang="en-US" sz="1200" dirty="0" smtClean="0"/>
              <a:t>It would contain a resource directory of Level-0 endpoints (or other Cisco </a:t>
            </a:r>
            <a:r>
              <a:rPr lang="en-US" sz="1200" dirty="0" err="1" smtClean="0"/>
              <a:t>CoAP</a:t>
            </a:r>
            <a:r>
              <a:rPr lang="en-US" sz="1200" dirty="0" smtClean="0"/>
              <a:t> Proxy Servers ) that have registered to itself.</a:t>
            </a:r>
          </a:p>
          <a:p>
            <a:pPr marL="514350" indent="-285750" algn="just">
              <a:buFont typeface="Arial"/>
              <a:buChar char="•"/>
              <a:defRPr/>
            </a:pPr>
            <a:r>
              <a:rPr lang="en-US" sz="1200" dirty="0" smtClean="0"/>
              <a:t>A group of Cisco </a:t>
            </a:r>
            <a:r>
              <a:rPr lang="en-US" sz="1200" dirty="0" err="1" smtClean="0"/>
              <a:t>CoAP</a:t>
            </a:r>
            <a:r>
              <a:rPr lang="en-US" sz="1200" dirty="0" smtClean="0"/>
              <a:t> Proxy Servers can be connected at application level to form a tree of proxy servers. This tree forms a logical Zone of control/aggregation.</a:t>
            </a:r>
          </a:p>
          <a:p>
            <a:pPr algn="just"/>
            <a:endParaRPr lang="en-US" dirty="0" smtClean="0">
              <a:solidFill>
                <a:schemeClr val="tx1"/>
              </a:solidFill>
              <a:latin typeface="Arial"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38D7A86A-FEF8-2049-9151-94B313A9D99E}"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3666093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20</a:t>
            </a:fld>
            <a:endParaRPr lang="en-US"/>
          </a:p>
        </p:txBody>
      </p:sp>
    </p:spTree>
    <p:extLst>
      <p:ext uri="{BB962C8B-B14F-4D97-AF65-F5344CB8AC3E}">
        <p14:creationId xmlns:p14="http://schemas.microsoft.com/office/powerpoint/2010/main" val="1341417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DD32B5-5A1E-4327-A3B5-325E39C4DFC9}" type="slidenum">
              <a:rPr lang="en-US"/>
              <a:pPr/>
              <a:t>21</a:t>
            </a:fld>
            <a:endParaRPr lang="en-US"/>
          </a:p>
        </p:txBody>
      </p:sp>
      <p:sp>
        <p:nvSpPr>
          <p:cNvPr id="890882" name="Rectangle 2"/>
          <p:cNvSpPr>
            <a:spLocks noGrp="1" noRot="1" noChangeAspect="1" noChangeArrowheads="1" noTextEdit="1"/>
          </p:cNvSpPr>
          <p:nvPr>
            <p:ph type="sldImg"/>
          </p:nvPr>
        </p:nvSpPr>
        <p:spPr>
          <a:xfrm>
            <a:off x="960438" y="371475"/>
            <a:ext cx="5106987" cy="2871788"/>
          </a:xfrm>
          <a:ln/>
        </p:spPr>
      </p:sp>
      <p:sp>
        <p:nvSpPr>
          <p:cNvPr id="890883" name="Rectangle 3"/>
          <p:cNvSpPr>
            <a:spLocks noGrp="1" noChangeArrowheads="1"/>
          </p:cNvSpPr>
          <p:nvPr>
            <p:ph type="body" idx="1"/>
          </p:nvPr>
        </p:nvSpPr>
        <p:spPr>
          <a:xfrm>
            <a:off x="918482" y="3426361"/>
            <a:ext cx="5135294" cy="4206234"/>
          </a:xfrm>
        </p:spPr>
        <p:txBody>
          <a:bodyPr lIns="93231" tIns="46616" rIns="93231" bIns="46616"/>
          <a:lstStyle/>
          <a:p>
            <a:pPr marL="233309" indent="-233309" defTabSz="1041791"/>
            <a:r>
              <a:rPr lang="en-US" dirty="0"/>
              <a:t>The Eco-Board’s mission is to:</a:t>
            </a:r>
          </a:p>
          <a:p>
            <a:pPr marL="233309" indent="-233309" defTabSz="1041791"/>
            <a:r>
              <a:rPr lang="en-US" dirty="0"/>
              <a:t>Impact how we operate as a company</a:t>
            </a:r>
          </a:p>
          <a:p>
            <a:pPr marL="233309" indent="-233309" defTabSz="1041791"/>
            <a:r>
              <a:rPr lang="en-US" dirty="0"/>
              <a:t>Create </a:t>
            </a:r>
            <a:r>
              <a:rPr lang="en-US" b="1" dirty="0"/>
              <a:t>efficiencies</a:t>
            </a:r>
            <a:r>
              <a:rPr lang="en-US" dirty="0"/>
              <a:t> and </a:t>
            </a:r>
            <a:r>
              <a:rPr lang="en-US" b="1" dirty="0"/>
              <a:t>innovations</a:t>
            </a:r>
            <a:r>
              <a:rPr lang="en-US" dirty="0"/>
              <a:t> in our </a:t>
            </a:r>
            <a:r>
              <a:rPr lang="en-US" b="1" dirty="0"/>
              <a:t>products</a:t>
            </a:r>
            <a:endParaRPr lang="en-US" dirty="0"/>
          </a:p>
          <a:p>
            <a:pPr marL="233309" indent="-233309" defTabSz="1041791"/>
            <a:r>
              <a:rPr lang="en-US" dirty="0"/>
              <a:t>Provide </a:t>
            </a:r>
            <a:r>
              <a:rPr lang="en-US" b="1" dirty="0"/>
              <a:t>solutions</a:t>
            </a:r>
            <a:r>
              <a:rPr lang="en-US" dirty="0"/>
              <a:t> to our </a:t>
            </a:r>
            <a:r>
              <a:rPr lang="en-US" b="1" dirty="0"/>
              <a:t>customers</a:t>
            </a:r>
            <a:r>
              <a:rPr lang="en-US" dirty="0"/>
              <a:t> to address global environmental issues</a:t>
            </a:r>
          </a:p>
          <a:p>
            <a:pPr marL="233309" indent="-233309" defTabSz="1041791"/>
            <a:r>
              <a:rPr lang="en-US" b="1" dirty="0"/>
              <a:t>Inspire</a:t>
            </a:r>
            <a:r>
              <a:rPr lang="en-US" dirty="0"/>
              <a:t> our </a:t>
            </a:r>
            <a:r>
              <a:rPr lang="en-US" b="1" dirty="0"/>
              <a:t>employees</a:t>
            </a:r>
            <a:r>
              <a:rPr lang="en-US" dirty="0"/>
              <a:t> to get involved and take action</a:t>
            </a:r>
          </a:p>
          <a:p>
            <a:pPr marL="233309" indent="-233309" defTabSz="1041791"/>
            <a:endParaRPr lang="en-US" dirty="0"/>
          </a:p>
        </p:txBody>
      </p:sp>
    </p:spTree>
    <p:extLst>
      <p:ext uri="{BB962C8B-B14F-4D97-AF65-F5344CB8AC3E}">
        <p14:creationId xmlns:p14="http://schemas.microsoft.com/office/powerpoint/2010/main" val="582734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chemeClr val="bg1"/>
                </a:solidFill>
              </a:rPr>
              <a:t>Hackers are automating hacking…You need to automate security</a:t>
            </a:r>
          </a:p>
          <a:p>
            <a:endParaRPr lang="en-US" sz="1000" b="1"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mn-lt"/>
                <a:ea typeface="+mn-ea"/>
                <a:cs typeface="+mn-cs"/>
              </a:rPr>
              <a:t>The switch makes buildings highly secure. It has robust port and switch security features, and with denial of service attacks now preying on </a:t>
            </a:r>
            <a:r>
              <a:rPr lang="en-US" sz="1000" kern="1200" dirty="0" err="1">
                <a:solidFill>
                  <a:schemeClr val="tx1"/>
                </a:solidFill>
                <a:effectLst/>
                <a:latin typeface="+mn-lt"/>
                <a:ea typeface="+mn-ea"/>
                <a:cs typeface="+mn-cs"/>
              </a:rPr>
              <a:t>IoT</a:t>
            </a:r>
            <a:r>
              <a:rPr lang="en-US" sz="1000" kern="1200" dirty="0">
                <a:solidFill>
                  <a:schemeClr val="tx1"/>
                </a:solidFill>
                <a:effectLst/>
                <a:latin typeface="+mn-lt"/>
                <a:ea typeface="+mn-ea"/>
                <a:cs typeface="+mn-cs"/>
              </a:rPr>
              <a:t> devices, an integrated threat defense across your network is an imperative. </a:t>
            </a:r>
          </a:p>
          <a:p>
            <a:endParaRPr lang="en-US" sz="1000" b="1" dirty="0">
              <a:solidFill>
                <a:schemeClr val="bg1"/>
              </a:solidFill>
            </a:endParaRPr>
          </a:p>
          <a:p>
            <a:r>
              <a:rPr lang="en-US" sz="1000" b="1" dirty="0"/>
              <a:t>Seamless Security</a:t>
            </a:r>
          </a:p>
          <a:p>
            <a:r>
              <a:rPr lang="en-US" sz="1000" kern="1200" dirty="0">
                <a:solidFill>
                  <a:schemeClr val="tx1"/>
                </a:solidFill>
                <a:effectLst/>
                <a:latin typeface="+mn-lt"/>
                <a:ea typeface="+mn-ea"/>
                <a:cs typeface="+mn-cs"/>
              </a:rPr>
              <a:t>High-profile security breaches happen almost daily. Proliferation of </a:t>
            </a:r>
            <a:r>
              <a:rPr lang="en-US" sz="1000" kern="1200" dirty="0" err="1">
                <a:solidFill>
                  <a:schemeClr val="tx1"/>
                </a:solidFill>
                <a:effectLst/>
                <a:latin typeface="+mn-lt"/>
                <a:ea typeface="+mn-ea"/>
                <a:cs typeface="+mn-cs"/>
              </a:rPr>
              <a:t>IoT</a:t>
            </a:r>
            <a:r>
              <a:rPr lang="en-US" sz="1000" kern="1200" dirty="0">
                <a:solidFill>
                  <a:schemeClr val="tx1"/>
                </a:solidFill>
                <a:effectLst/>
                <a:latin typeface="+mn-lt"/>
                <a:ea typeface="+mn-ea"/>
                <a:cs typeface="+mn-cs"/>
              </a:rPr>
              <a:t> end points also increases exposure to threats. The switch uses Cisco IOS security with robust port and switch security features.  Network as a Sensor (</a:t>
            </a:r>
            <a:r>
              <a:rPr lang="en-US" sz="1000" kern="1200" dirty="0" err="1">
                <a:solidFill>
                  <a:schemeClr val="tx1"/>
                </a:solidFill>
                <a:effectLst/>
                <a:latin typeface="+mn-lt"/>
                <a:ea typeface="+mn-ea"/>
                <a:cs typeface="+mn-cs"/>
              </a:rPr>
              <a:t>NaaS</a:t>
            </a:r>
            <a:r>
              <a:rPr lang="en-US" sz="1000" kern="1200" dirty="0">
                <a:solidFill>
                  <a:schemeClr val="tx1"/>
                </a:solidFill>
                <a:effectLst/>
                <a:latin typeface="+mn-lt"/>
                <a:ea typeface="+mn-ea"/>
                <a:cs typeface="+mn-cs"/>
              </a:rPr>
              <a:t>) identifies compromised devices and provides broad, deep visibility into network traffic patterns and rich threat intelligence information. Network as an Enforcer (</a:t>
            </a:r>
            <a:r>
              <a:rPr lang="en-US" sz="1000" kern="1200" dirty="0" err="1">
                <a:solidFill>
                  <a:schemeClr val="tx1"/>
                </a:solidFill>
                <a:effectLst/>
                <a:latin typeface="+mn-lt"/>
                <a:ea typeface="+mn-ea"/>
                <a:cs typeface="+mn-cs"/>
              </a:rPr>
              <a:t>NaaE</a:t>
            </a:r>
            <a:r>
              <a:rPr lang="en-US" sz="1000" kern="1200" dirty="0">
                <a:solidFill>
                  <a:schemeClr val="tx1"/>
                </a:solidFill>
                <a:effectLst/>
                <a:latin typeface="+mn-lt"/>
                <a:ea typeface="+mn-ea"/>
                <a:cs typeface="+mn-cs"/>
              </a:rPr>
              <a:t>) dynamically enforces role-based security.</a:t>
            </a:r>
          </a:p>
          <a:p>
            <a:pPr lvl="0"/>
            <a:r>
              <a:rPr lang="en-US" sz="1000" kern="1200" dirty="0">
                <a:solidFill>
                  <a:schemeClr val="tx1"/>
                </a:solidFill>
                <a:effectLst/>
                <a:latin typeface="+mn-lt"/>
                <a:ea typeface="+mn-ea"/>
                <a:cs typeface="+mn-cs"/>
              </a:rPr>
              <a:t>To help you maintain the integrity of your entire IT environment, auto-segmentation and device profiling ensures that lighting ports can only be used for lighting—not to access other areas in the network. This is a DNA ready switch with support for APIC-EM with network Plug n Play capability for enterprise-wide network configuration at scale. (</a:t>
            </a:r>
            <a:r>
              <a:rPr lang="en-US" sz="1000" b="0" i="0" kern="1200" dirty="0">
                <a:solidFill>
                  <a:schemeClr val="tx1"/>
                </a:solidFill>
                <a:effectLst/>
                <a:latin typeface="+mn-lt"/>
                <a:ea typeface="+mn-ea"/>
                <a:cs typeface="+mn-cs"/>
              </a:rPr>
              <a:t>Application Policy Infrastructure Controller - Enterprise Module (APIC-EM) is our software-defined networking (SDN) controller for enterprise networks). ISE (Identity Services Engine) integrated with APIC EM defines and segments the network and helps in authentication and profiling</a:t>
            </a:r>
          </a:p>
          <a:p>
            <a:pPr lvl="0"/>
            <a:r>
              <a:rPr lang="en-US" sz="1000" b="0" i="0" kern="1200" dirty="0">
                <a:solidFill>
                  <a:schemeClr val="tx1"/>
                </a:solidFill>
                <a:effectLst/>
                <a:latin typeface="+mn-lt"/>
                <a:ea typeface="+mn-ea"/>
                <a:cs typeface="+mn-cs"/>
              </a:rPr>
              <a:t>Cisco </a:t>
            </a:r>
            <a:r>
              <a:rPr lang="en-US" sz="1000" b="0" i="0" kern="1200" dirty="0" err="1">
                <a:solidFill>
                  <a:schemeClr val="tx1"/>
                </a:solidFill>
                <a:effectLst/>
                <a:latin typeface="+mn-lt"/>
                <a:ea typeface="+mn-ea"/>
                <a:cs typeface="+mn-cs"/>
              </a:rPr>
              <a:t>IoT</a:t>
            </a:r>
            <a:r>
              <a:rPr lang="en-US" sz="1000" b="0" i="0" kern="1200" dirty="0">
                <a:solidFill>
                  <a:schemeClr val="tx1"/>
                </a:solidFill>
                <a:effectLst/>
                <a:latin typeface="+mn-lt"/>
                <a:ea typeface="+mn-ea"/>
                <a:cs typeface="+mn-cs"/>
              </a:rPr>
              <a:t> devices are automatically segmented from other network devices</a:t>
            </a:r>
          </a:p>
          <a:p>
            <a:pPr lvl="0"/>
            <a:endParaRPr lang="en-US" sz="1000" b="0" i="0" kern="1200" dirty="0">
              <a:solidFill>
                <a:schemeClr val="tx1"/>
              </a:solidFill>
              <a:effectLst/>
              <a:latin typeface="+mn-lt"/>
              <a:ea typeface="+mn-ea"/>
              <a:cs typeface="+mn-cs"/>
            </a:endParaRPr>
          </a:p>
          <a:p>
            <a:pPr lvl="0"/>
            <a:r>
              <a:rPr lang="en-US" sz="1000" b="0" i="0" kern="1200" dirty="0" err="1">
                <a:solidFill>
                  <a:schemeClr val="tx1"/>
                </a:solidFill>
                <a:effectLst/>
                <a:latin typeface="+mn-lt"/>
                <a:ea typeface="+mn-ea"/>
                <a:cs typeface="+mn-cs"/>
              </a:rPr>
              <a:t>Profiling</a:t>
            </a:r>
            <a:r>
              <a:rPr lang="en-US" sz="1000" b="0" i="0" kern="1200" dirty="0" err="1">
                <a:solidFill>
                  <a:schemeClr val="tx1"/>
                </a:solidFill>
                <a:effectLst/>
                <a:latin typeface="+mn-lt"/>
                <a:ea typeface="+mn-ea"/>
                <a:cs typeface="+mn-cs"/>
                <a:sym typeface="Wingdings" panose="05000000000000000000" pitchFamily="2" charset="2"/>
              </a:rPr>
              <a:t>Auto</a:t>
            </a:r>
            <a:r>
              <a:rPr lang="en-US" sz="1000" b="0" i="0" kern="1200" baseline="0" dirty="0" err="1">
                <a:solidFill>
                  <a:schemeClr val="tx1"/>
                </a:solidFill>
                <a:effectLst/>
                <a:latin typeface="+mn-lt"/>
                <a:ea typeface="+mn-ea"/>
                <a:cs typeface="+mn-cs"/>
                <a:sym typeface="Wingdings" panose="05000000000000000000" pitchFamily="2" charset="2"/>
              </a:rPr>
              <a:t>-segmentation</a:t>
            </a:r>
            <a:r>
              <a:rPr lang="en-US" sz="1000" b="0" i="0" kern="1200" baseline="0" dirty="0">
                <a:solidFill>
                  <a:schemeClr val="tx1"/>
                </a:solidFill>
                <a:effectLst/>
                <a:latin typeface="+mn-lt"/>
                <a:ea typeface="+mn-ea"/>
                <a:cs typeface="+mn-cs"/>
                <a:sym typeface="Wingdings" panose="05000000000000000000" pitchFamily="2" charset="2"/>
              </a:rPr>
              <a:t> </a:t>
            </a:r>
            <a:r>
              <a:rPr lang="en-US" sz="1000" b="0" i="0" kern="1200" baseline="0" dirty="0" smtClean="0">
                <a:solidFill>
                  <a:schemeClr val="tx1"/>
                </a:solidFill>
                <a:effectLst/>
                <a:latin typeface="+mn-lt"/>
                <a:ea typeface="+mn-ea"/>
                <a:cs typeface="+mn-cs"/>
                <a:sym typeface="Wingdings" panose="05000000000000000000" pitchFamily="2" charset="2"/>
              </a:rPr>
              <a:t>Authentication</a:t>
            </a:r>
            <a:endParaRPr lang="en-US" sz="1000" b="0" i="0" kern="1200" baseline="0" dirty="0">
              <a:solidFill>
                <a:schemeClr val="tx1"/>
              </a:solidFill>
              <a:effectLst/>
              <a:latin typeface="+mn-lt"/>
              <a:ea typeface="+mn-ea"/>
              <a:cs typeface="+mn-cs"/>
              <a:sym typeface="Wingdings" panose="05000000000000000000" pitchFamily="2" charset="2"/>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22</a:t>
            </a:fld>
            <a:endParaRPr lang="en-US" dirty="0">
              <a:solidFill>
                <a:prstClr val="black"/>
              </a:solidFill>
            </a:endParaRPr>
          </a:p>
        </p:txBody>
      </p:sp>
    </p:spTree>
    <p:extLst>
      <p:ext uri="{BB962C8B-B14F-4D97-AF65-F5344CB8AC3E}">
        <p14:creationId xmlns:p14="http://schemas.microsoft.com/office/powerpoint/2010/main" val="124873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FCF0E2-AD19-4463-B29B-70F152EBBD11}"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643350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1D3B81-5A10-4C9F-8EFE-5A9AB825C323}" type="slidenum">
              <a:rPr lang="en-US" smtClean="0"/>
              <a:t>24</a:t>
            </a:fld>
            <a:endParaRPr lang="en-US"/>
          </a:p>
        </p:txBody>
      </p:sp>
    </p:spTree>
    <p:extLst>
      <p:ext uri="{BB962C8B-B14F-4D97-AF65-F5344CB8AC3E}">
        <p14:creationId xmlns:p14="http://schemas.microsoft.com/office/powerpoint/2010/main" val="3791149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711200"/>
            <a:ext cx="6318250" cy="3554413"/>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charset="0"/>
                <a:ea typeface="Arial" charset="0"/>
                <a:cs typeface="Arial" charset="0"/>
              </a:rPr>
              <a:t>Cisco is building an ecosystem of the next generation building </a:t>
            </a:r>
            <a:r>
              <a:rPr lang="en-US" sz="1200" dirty="0" err="1">
                <a:latin typeface="Arial" charset="0"/>
                <a:ea typeface="Arial" charset="0"/>
                <a:cs typeface="Arial" charset="0"/>
              </a:rPr>
              <a:t>architecture..but</a:t>
            </a:r>
            <a:r>
              <a:rPr lang="en-US" sz="1200" baseline="0" dirty="0">
                <a:latin typeface="Arial" charset="0"/>
                <a:ea typeface="Arial" charset="0"/>
                <a:cs typeface="Arial" charset="0"/>
              </a:rPr>
              <a:t> today we are launching the first step</a:t>
            </a:r>
            <a:endParaRPr lang="en-US" sz="1200"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D604612D-37FF-4C96-9C8F-8E22EB2155A9}"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3355594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1"/>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804DA541-D6B6-C84E-B6A4-7935A630099A}" type="slidenum">
              <a:rPr lang="en-US" sz="1200">
                <a:solidFill>
                  <a:srgbClr val="8E8E95"/>
                </a:solidFill>
                <a:latin typeface="Calibri" charset="0"/>
                <a:ea typeface="ＭＳ Ｐゴシック" charset="0"/>
                <a:cs typeface="ＭＳ Ｐゴシック" charset="0"/>
              </a:rPr>
              <a:pPr/>
              <a:t>3</a:t>
            </a:fld>
            <a:endParaRPr lang="en-US" sz="1200">
              <a:solidFill>
                <a:srgbClr val="8E8E95"/>
              </a:solidFill>
              <a:latin typeface="Calibri" charset="0"/>
              <a:ea typeface="ＭＳ Ｐゴシック" charset="0"/>
              <a:cs typeface="ＭＳ Ｐゴシック" charset="0"/>
            </a:endParaRPr>
          </a:p>
        </p:txBody>
      </p:sp>
      <p:sp>
        <p:nvSpPr>
          <p:cNvPr id="72706" name="Rectangle 2"/>
          <p:cNvSpPr>
            <a:spLocks noGrp="1" noRot="1" noChangeAspect="1" noChangeArrowheads="1" noTextEdit="1"/>
          </p:cNvSpPr>
          <p:nvPr>
            <p:ph type="sldImg"/>
          </p:nvPr>
        </p:nvSpPr>
        <p:spPr bwMode="auto">
          <a:xfrm>
            <a:off x="-26988" y="239713"/>
            <a:ext cx="6977063" cy="39258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2707" name="Rectangle 3"/>
          <p:cNvSpPr>
            <a:spLocks noGrp="1" noChangeArrowheads="1"/>
          </p:cNvSpPr>
          <p:nvPr>
            <p:ph type="body" idx="1"/>
          </p:nvPr>
        </p:nvSpPr>
        <p:spPr bwMode="auto">
          <a:xfrm>
            <a:off x="393700" y="4306888"/>
            <a:ext cx="5991225" cy="4183062"/>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endParaRPr lang="en-US" sz="1000">
              <a:latin typeface="Arial" charset="0"/>
              <a:ea typeface="MS PGothic" charset="0"/>
            </a:endParaRPr>
          </a:p>
        </p:txBody>
      </p:sp>
    </p:spTree>
    <p:extLst>
      <p:ext uri="{BB962C8B-B14F-4D97-AF65-F5344CB8AC3E}">
        <p14:creationId xmlns:p14="http://schemas.microsoft.com/office/powerpoint/2010/main" val="38358232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Network Visibility: </a:t>
            </a:r>
            <a:r>
              <a:rPr lang="en-US" sz="1600" dirty="0"/>
              <a:t>Netflow... Today but not based on true flows </a:t>
            </a:r>
            <a:r>
              <a:rPr lang="en-US" sz="1600" dirty="0" smtClean="0"/>
              <a:t>–going forward we will introduce </a:t>
            </a:r>
            <a:r>
              <a:rPr lang="en-US" sz="1600" dirty="0" err="1" smtClean="0"/>
              <a:t>Fabricflow</a:t>
            </a:r>
            <a:r>
              <a:rPr lang="en-US" sz="1600" dirty="0" smtClean="0"/>
              <a:t> which can be used to </a:t>
            </a:r>
            <a:r>
              <a:rPr lang="en-US" sz="1600" dirty="0" err="1" smtClean="0"/>
              <a:t>coorelate</a:t>
            </a:r>
            <a:r>
              <a:rPr lang="en-US" sz="1600" dirty="0" smtClean="0"/>
              <a:t> underlay and overlay</a:t>
            </a:r>
            <a:endParaRPr lang="en-US" sz="1600" dirty="0"/>
          </a:p>
          <a:p>
            <a:r>
              <a:rPr lang="en-US" sz="1600" dirty="0"/>
              <a:t>Troubleshoot</a:t>
            </a:r>
            <a:r>
              <a:rPr lang="en-US" sz="1600" baseline="0" dirty="0"/>
              <a:t> based on who you are &amp; what you are doing... (as opposed to just what you are)</a:t>
            </a:r>
          </a:p>
          <a:p>
            <a:r>
              <a:rPr lang="en-US" sz="1600" baseline="0" dirty="0"/>
              <a:t>Onboard Users today vs. Onboard user with SDA...</a:t>
            </a:r>
            <a:endParaRPr lang="en-US" sz="1600" dirty="0"/>
          </a:p>
        </p:txBody>
      </p:sp>
      <p:sp>
        <p:nvSpPr>
          <p:cNvPr id="4" name="Header Placeholder 3"/>
          <p:cNvSpPr>
            <a:spLocks noGrp="1"/>
          </p:cNvSpPr>
          <p:nvPr>
            <p:ph type="hdr" sz="quarter" idx="10"/>
          </p:nvPr>
        </p:nvSpPr>
        <p:spPr/>
        <p:txBody>
          <a:bodyPr/>
          <a:lstStyle/>
          <a:p>
            <a:r>
              <a:rPr lang="en-US" dirty="0">
                <a:solidFill>
                  <a:prstClr val="black"/>
                </a:solidFill>
              </a:rPr>
              <a:t>Cisco Live 2016</a:t>
            </a:r>
          </a:p>
        </p:txBody>
      </p:sp>
      <p:sp>
        <p:nvSpPr>
          <p:cNvPr id="5" name="Date Placeholder 4"/>
          <p:cNvSpPr>
            <a:spLocks noGrp="1"/>
          </p:cNvSpPr>
          <p:nvPr>
            <p:ph type="dt" idx="11"/>
          </p:nvPr>
        </p:nvSpPr>
        <p:spPr/>
        <p:txBody>
          <a:bodyPr/>
          <a:lstStyle/>
          <a:p>
            <a:fld id="{BA678A70-1ADF-49A4-B9C3-3E7AAF35E53B}" type="datetime1">
              <a:rPr lang="en-US" smtClean="0">
                <a:solidFill>
                  <a:prstClr val="black"/>
                </a:solidFill>
              </a:rPr>
              <a:pPr/>
              <a:t>6/16/2017</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0ADFA4A4-C10A-49FC-AF1A-861163FEA0B7}"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17705953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93032">
              <a:defRPr sz="1200" b="1">
                <a:solidFill>
                  <a:schemeClr val="tx1"/>
                </a:solidFill>
                <a:latin typeface="Arial" charset="0"/>
                <a:ea typeface="ＭＳ Ｐゴシック" charset="0"/>
              </a:defRPr>
            </a:lvl1pPr>
            <a:lvl2pPr marL="735808" indent="-283003" defTabSz="893032">
              <a:defRPr sz="1200" b="1">
                <a:solidFill>
                  <a:schemeClr val="tx1"/>
                </a:solidFill>
                <a:latin typeface="Arial" charset="0"/>
                <a:ea typeface="ＭＳ Ｐゴシック" charset="0"/>
              </a:defRPr>
            </a:lvl2pPr>
            <a:lvl3pPr marL="1132012" indent="-226402" defTabSz="893032">
              <a:defRPr sz="1200" b="1">
                <a:solidFill>
                  <a:schemeClr val="tx1"/>
                </a:solidFill>
                <a:latin typeface="Arial" charset="0"/>
                <a:ea typeface="ＭＳ Ｐゴシック" charset="0"/>
              </a:defRPr>
            </a:lvl3pPr>
            <a:lvl4pPr marL="1584817" indent="-226402" defTabSz="893032">
              <a:defRPr sz="1200" b="1">
                <a:solidFill>
                  <a:schemeClr val="tx1"/>
                </a:solidFill>
                <a:latin typeface="Arial" charset="0"/>
                <a:ea typeface="ＭＳ Ｐゴシック" charset="0"/>
              </a:defRPr>
            </a:lvl4pPr>
            <a:lvl5pPr marL="2037622" indent="-226402" defTabSz="893032">
              <a:defRPr sz="1200" b="1">
                <a:solidFill>
                  <a:schemeClr val="tx1"/>
                </a:solidFill>
                <a:latin typeface="Arial" charset="0"/>
                <a:ea typeface="ＭＳ Ｐゴシック" charset="0"/>
              </a:defRPr>
            </a:lvl5pPr>
            <a:lvl6pPr marL="2490427" indent="-226402" algn="ctr" defTabSz="893032" eaLnBrk="0" fontAlgn="base" hangingPunct="0">
              <a:lnSpc>
                <a:spcPct val="90000"/>
              </a:lnSpc>
              <a:spcBef>
                <a:spcPct val="0"/>
              </a:spcBef>
              <a:spcAft>
                <a:spcPct val="0"/>
              </a:spcAft>
              <a:defRPr sz="1200" b="1">
                <a:solidFill>
                  <a:schemeClr val="tx1"/>
                </a:solidFill>
                <a:latin typeface="Arial" charset="0"/>
                <a:ea typeface="ＭＳ Ｐゴシック" charset="0"/>
              </a:defRPr>
            </a:lvl6pPr>
            <a:lvl7pPr marL="2943231" indent="-226402" algn="ctr" defTabSz="893032" eaLnBrk="0" fontAlgn="base" hangingPunct="0">
              <a:lnSpc>
                <a:spcPct val="90000"/>
              </a:lnSpc>
              <a:spcBef>
                <a:spcPct val="0"/>
              </a:spcBef>
              <a:spcAft>
                <a:spcPct val="0"/>
              </a:spcAft>
              <a:defRPr sz="1200" b="1">
                <a:solidFill>
                  <a:schemeClr val="tx1"/>
                </a:solidFill>
                <a:latin typeface="Arial" charset="0"/>
                <a:ea typeface="ＭＳ Ｐゴシック" charset="0"/>
              </a:defRPr>
            </a:lvl7pPr>
            <a:lvl8pPr marL="3396036" indent="-226402" algn="ctr" defTabSz="893032" eaLnBrk="0" fontAlgn="base" hangingPunct="0">
              <a:lnSpc>
                <a:spcPct val="90000"/>
              </a:lnSpc>
              <a:spcBef>
                <a:spcPct val="0"/>
              </a:spcBef>
              <a:spcAft>
                <a:spcPct val="0"/>
              </a:spcAft>
              <a:defRPr sz="1200" b="1">
                <a:solidFill>
                  <a:schemeClr val="tx1"/>
                </a:solidFill>
                <a:latin typeface="Arial" charset="0"/>
                <a:ea typeface="ＭＳ Ｐゴシック" charset="0"/>
              </a:defRPr>
            </a:lvl8pPr>
            <a:lvl9pPr marL="3848841" indent="-226402" algn="ctr" defTabSz="893032" eaLnBrk="0" fontAlgn="base" hangingPunct="0">
              <a:lnSpc>
                <a:spcPct val="90000"/>
              </a:lnSpc>
              <a:spcBef>
                <a:spcPct val="0"/>
              </a:spcBef>
              <a:spcAft>
                <a:spcPct val="0"/>
              </a:spcAft>
              <a:defRPr sz="1200" b="1">
                <a:solidFill>
                  <a:schemeClr val="tx1"/>
                </a:solidFill>
                <a:latin typeface="Arial" charset="0"/>
                <a:ea typeface="ＭＳ Ｐゴシック" charset="0"/>
              </a:defRPr>
            </a:lvl9pPr>
          </a:lstStyle>
          <a:p>
            <a:fld id="{36FB089A-1FA3-8245-97C3-0B0693269470}" type="slidenum">
              <a:rPr lang="en-US" sz="800" b="0">
                <a:solidFill>
                  <a:prstClr val="black"/>
                </a:solidFill>
              </a:rPr>
              <a:pPr/>
              <a:t>28</a:t>
            </a:fld>
            <a:endParaRPr lang="en-US" sz="800" b="0">
              <a:solidFill>
                <a:prstClr val="black"/>
              </a:solidFill>
            </a:endParaRPr>
          </a:p>
        </p:txBody>
      </p:sp>
      <p:sp>
        <p:nvSpPr>
          <p:cNvPr id="41987" name="Rectangle 2"/>
          <p:cNvSpPr>
            <a:spLocks noGrp="1" noRot="1" noChangeAspect="1" noChangeArrowheads="1" noTextEdit="1"/>
          </p:cNvSpPr>
          <p:nvPr>
            <p:ph type="sldImg"/>
          </p:nvPr>
        </p:nvSpPr>
        <p:spPr>
          <a:xfrm>
            <a:off x="387350" y="690563"/>
            <a:ext cx="6135688" cy="3451225"/>
          </a:xfrm>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t>Here is what we should do next</a:t>
            </a:r>
          </a:p>
        </p:txBody>
      </p:sp>
    </p:spTree>
    <p:extLst>
      <p:ext uri="{BB962C8B-B14F-4D97-AF65-F5344CB8AC3E}">
        <p14:creationId xmlns:p14="http://schemas.microsoft.com/office/powerpoint/2010/main" val="1309359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http://</a:t>
            </a:r>
            <a:r>
              <a:rPr lang="en-US" dirty="0" err="1" smtClean="0"/>
              <a:t>www.streetinsider.com</a:t>
            </a:r>
            <a:r>
              <a:rPr lang="en-US" dirty="0" smtClean="0"/>
              <a:t>/</a:t>
            </a:r>
            <a:r>
              <a:rPr lang="en-US" dirty="0" err="1" smtClean="0"/>
              <a:t>Corporate+News</a:t>
            </a:r>
            <a:r>
              <a:rPr lang="en-US" dirty="0" smtClean="0"/>
              <a:t>/</a:t>
            </a:r>
            <a:r>
              <a:rPr lang="en-US" dirty="0" err="1" smtClean="0"/>
              <a:t>Philips+N.V</a:t>
            </a:r>
            <a:r>
              <a:rPr lang="en-US" dirty="0" smtClean="0"/>
              <a:t>.+%28PHG%29,+Cisco+%28CSCO%29+Enter+Lighting-Focused+Strategic+Alliance/11139821.html</a:t>
            </a:r>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5</a:t>
            </a:fld>
            <a:endParaRPr lang="en-US"/>
          </a:p>
        </p:txBody>
      </p:sp>
    </p:spTree>
    <p:extLst>
      <p:ext uri="{BB962C8B-B14F-4D97-AF65-F5344CB8AC3E}">
        <p14:creationId xmlns:p14="http://schemas.microsoft.com/office/powerpoint/2010/main" val="1887498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127" lvl="1" indent="0">
              <a:buFont typeface="Arial"/>
              <a:buNone/>
            </a:pPr>
            <a:endParaRPr lang="en-US"/>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6</a:t>
            </a:fld>
            <a:endParaRPr lang="en-US"/>
          </a:p>
        </p:txBody>
      </p:sp>
    </p:spTree>
    <p:extLst>
      <p:ext uri="{BB962C8B-B14F-4D97-AF65-F5344CB8AC3E}">
        <p14:creationId xmlns:p14="http://schemas.microsoft.com/office/powerpoint/2010/main" val="3161176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you know digital transformation is everywhere. So what is this Digital Transformation? Companies everywhere are going digital to gain competitive advantage.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lumMod val="75000"/>
                  </a:schemeClr>
                </a:solidFill>
              </a:rPr>
              <a:t>The 3 key things necessary for this digital transformation are creating</a:t>
            </a:r>
            <a:r>
              <a:rPr lang="en-US" baseline="0" dirty="0" smtClean="0">
                <a:solidFill>
                  <a:schemeClr val="tx1">
                    <a:lumMod val="75000"/>
                  </a:schemeClr>
                </a:solidFill>
              </a:rPr>
              <a:t> new CX, transforming business models and empowering workforce innovation</a:t>
            </a:r>
            <a:endParaRPr lang="en-US" baseline="0" dirty="0" smtClean="0"/>
          </a:p>
          <a:p>
            <a:endParaRPr lang="en-US" dirty="0" smtClean="0"/>
          </a:p>
          <a:p>
            <a:pPr lvl="0"/>
            <a:r>
              <a:rPr lang="en-US" b="1" dirty="0" smtClean="0"/>
              <a:t>New Customer Experiences: So what does that really mean?</a:t>
            </a:r>
            <a:r>
              <a:rPr lang="en-US" dirty="0" smtClean="0"/>
              <a:t> In a world of always-on digital services at your fingertips, customer expectations are soaring. Customers are</a:t>
            </a:r>
            <a:r>
              <a:rPr lang="en-US" baseline="0" dirty="0" smtClean="0"/>
              <a:t> becoming picky today and customer experience is paramount. Before going to a store, the expectation is that it will be stocked with the product they want. These small things matter in today’s world where customers are well informed. </a:t>
            </a:r>
            <a:r>
              <a:rPr lang="en-US" dirty="0" smtClean="0"/>
              <a:t>At the same time, it is important</a:t>
            </a:r>
            <a:r>
              <a:rPr lang="en-US" baseline="0" dirty="0" smtClean="0"/>
              <a:t> to </a:t>
            </a:r>
            <a:r>
              <a:rPr lang="en-US" dirty="0" smtClean="0"/>
              <a:t>gain deep insights into customers’ behavior when</a:t>
            </a:r>
            <a:r>
              <a:rPr lang="en-US" baseline="0" dirty="0" smtClean="0"/>
              <a:t> they shop</a:t>
            </a:r>
            <a:r>
              <a:rPr lang="en-US" dirty="0" smtClean="0"/>
              <a:t>, so you can improve services and predict future purchases. </a:t>
            </a:r>
          </a:p>
          <a:p>
            <a:r>
              <a:rPr lang="en-US" dirty="0" smtClean="0"/>
              <a:t> </a:t>
            </a:r>
          </a:p>
          <a:p>
            <a:pPr lvl="0"/>
            <a:r>
              <a:rPr lang="en-US" b="1" dirty="0" smtClean="0"/>
              <a:t>Innovative Business Models: </a:t>
            </a:r>
            <a:r>
              <a:rPr lang="en-US" dirty="0" smtClean="0"/>
              <a:t>Upcoming new technologies are setting the stage for new ways of doing business and enabling</a:t>
            </a:r>
            <a:r>
              <a:rPr lang="en-US" baseline="0" dirty="0" smtClean="0"/>
              <a:t> them </a:t>
            </a:r>
            <a:r>
              <a:rPr lang="en-US" dirty="0" smtClean="0"/>
              <a:t>disruptively transform existing business models.</a:t>
            </a:r>
            <a:r>
              <a:rPr lang="en-US" baseline="0" dirty="0" smtClean="0"/>
              <a:t> For instance</a:t>
            </a:r>
            <a:r>
              <a:rPr lang="en-US" dirty="0" smtClean="0"/>
              <a:t> </a:t>
            </a:r>
            <a:r>
              <a:rPr lang="en-US" sz="1200" kern="1200" dirty="0" smtClean="0">
                <a:solidFill>
                  <a:schemeClr val="tx1"/>
                </a:solidFill>
                <a:latin typeface="+mn-lt"/>
                <a:ea typeface="+mn-ea"/>
                <a:cs typeface="+mn-cs"/>
              </a:rPr>
              <a:t>3D printing has reduced production time frame from several months to a couple of weeks.</a:t>
            </a:r>
            <a:r>
              <a:rPr lang="en-US" sz="1200" kern="1200" baseline="0" dirty="0" smtClean="0">
                <a:solidFill>
                  <a:schemeClr val="tx1"/>
                </a:solidFill>
                <a:latin typeface="+mn-lt"/>
                <a:ea typeface="+mn-ea"/>
                <a:cs typeface="+mn-cs"/>
              </a:rPr>
              <a:t> N</a:t>
            </a:r>
            <a:r>
              <a:rPr lang="en-US" sz="1200" kern="1200" dirty="0" smtClean="0">
                <a:solidFill>
                  <a:schemeClr val="tx1"/>
                </a:solidFill>
                <a:latin typeface="+mn-lt"/>
                <a:ea typeface="+mn-ea"/>
                <a:cs typeface="+mn-cs"/>
              </a:rPr>
              <a:t>ow you can prototype things for testing and experimentation</a:t>
            </a:r>
            <a:r>
              <a:rPr lang="en-US" sz="1200" kern="1200" baseline="0" dirty="0" smtClean="0">
                <a:solidFill>
                  <a:schemeClr val="tx1"/>
                </a:solidFill>
                <a:latin typeface="+mn-lt"/>
                <a:ea typeface="+mn-ea"/>
                <a:cs typeface="+mn-cs"/>
              </a:rPr>
              <a:t> before going into full blown </a:t>
            </a:r>
            <a:r>
              <a:rPr lang="en-US" sz="1200" kern="1200" baseline="0" dirty="0" err="1" smtClean="0">
                <a:solidFill>
                  <a:schemeClr val="tx1"/>
                </a:solidFill>
                <a:latin typeface="+mn-lt"/>
                <a:ea typeface="+mn-ea"/>
                <a:cs typeface="+mn-cs"/>
              </a:rPr>
              <a:t>production.</a:t>
            </a:r>
            <a:r>
              <a:rPr lang="en-US" sz="1200" kern="1200" dirty="0" err="1" smtClean="0">
                <a:solidFill>
                  <a:schemeClr val="tx1"/>
                </a:solidFill>
                <a:latin typeface="+mn-lt"/>
                <a:ea typeface="+mn-ea"/>
                <a:cs typeface="+mn-cs"/>
              </a:rPr>
              <a:t>As</a:t>
            </a:r>
            <a:r>
              <a:rPr lang="en-US" sz="1200" kern="1200" dirty="0" smtClean="0">
                <a:solidFill>
                  <a:schemeClr val="tx1"/>
                </a:solidFill>
                <a:latin typeface="+mn-lt"/>
                <a:ea typeface="+mn-ea"/>
                <a:cs typeface="+mn-cs"/>
              </a:rPr>
              <a:t> more and more devices get connected, companies </a:t>
            </a:r>
            <a:r>
              <a:rPr lang="en-US" dirty="0" smtClean="0"/>
              <a:t>have the potential to connect to and collect data from every extremity of their value chain. The result is faster time-to-market, leaner operations, and greater agility to respond to market changes.</a:t>
            </a:r>
          </a:p>
          <a:p>
            <a:r>
              <a:rPr lang="en-US" b="1" dirty="0" smtClean="0"/>
              <a:t> </a:t>
            </a:r>
            <a:endParaRPr lang="en-US" dirty="0" smtClean="0"/>
          </a:p>
          <a:p>
            <a:pPr lvl="0"/>
            <a:r>
              <a:rPr lang="en-US" b="1" dirty="0" smtClean="0"/>
              <a:t>Empowering Workforce Innovation:  </a:t>
            </a:r>
            <a:r>
              <a:rPr lang="en-US" b="0" dirty="0" smtClean="0"/>
              <a:t>The workforce today has become very picky , they want the best environment to work in.</a:t>
            </a:r>
            <a:r>
              <a:rPr lang="en-US" b="0" baseline="0" dirty="0" smtClean="0"/>
              <a:t> H</a:t>
            </a:r>
            <a:r>
              <a:rPr lang="en-US" b="0" dirty="0" smtClean="0"/>
              <a:t>ow do you make it happen for an</a:t>
            </a:r>
            <a:r>
              <a:rPr lang="en-US" b="0" baseline="0" dirty="0" smtClean="0"/>
              <a:t> employee sitting offshore in an oil plant? How do you make the workforce experience more comfortable so they are more productive and innovative?</a:t>
            </a:r>
          </a:p>
          <a:p>
            <a:pPr lvl="0"/>
            <a:endParaRPr lang="en-US" b="0" baseline="0" dirty="0" smtClean="0"/>
          </a:p>
          <a:p>
            <a:pPr lvl="0"/>
            <a:r>
              <a:rPr lang="en-US" b="0" baseline="0" dirty="0" smtClean="0"/>
              <a:t>Every company is at it!!! And uses technology as a way to Digitally transform themselves</a:t>
            </a:r>
            <a:r>
              <a:rPr lang="en-US" b="1" baseline="0" dirty="0" smtClean="0"/>
              <a:t>. </a:t>
            </a:r>
            <a:r>
              <a:rPr lang="en-US" dirty="0" smtClean="0"/>
              <a:t>Digital businesses are giving employees the tools to be more connected, engaged, and mobile. A digital workforce requires nonstop connectivity, rich collaboration to support deeper engagement, and security everywhere. With these capabilities in place, organizations can increase productivity and improve their ability to attract and retain the best people.</a:t>
            </a:r>
          </a:p>
          <a:p>
            <a:pPr lvl="0"/>
            <a:endParaRPr lang="en-US" b="1" dirty="0" smtClean="0"/>
          </a:p>
          <a:p>
            <a:pPr lvl="0"/>
            <a:r>
              <a:rPr lang="en-US" b="1" dirty="0" smtClean="0"/>
              <a:t>But where do we start , what is common to all these</a:t>
            </a:r>
            <a:r>
              <a:rPr lang="en-US" b="1" baseline="0" dirty="0" smtClean="0"/>
              <a:t> things</a:t>
            </a:r>
            <a:r>
              <a:rPr lang="en-US" b="1" dirty="0" smtClean="0"/>
              <a:t>? </a:t>
            </a:r>
            <a:r>
              <a:rPr lang="en-US" b="0" dirty="0" smtClean="0"/>
              <a:t>Retail</a:t>
            </a:r>
            <a:r>
              <a:rPr lang="en-US" b="0" baseline="0" dirty="0" smtClean="0"/>
              <a:t> experiences start in the </a:t>
            </a:r>
            <a:r>
              <a:rPr lang="en-US" b="0" baseline="0" dirty="0" err="1" smtClean="0"/>
              <a:t>stor</a:t>
            </a:r>
            <a:r>
              <a:rPr lang="en-US" b="0" baseline="0" dirty="0" smtClean="0"/>
              <a:t>, which is a building, Office is a building, products are manufactured in a factory which is again a </a:t>
            </a:r>
            <a:r>
              <a:rPr lang="en-US" b="0" baseline="0" dirty="0" err="1" smtClean="0"/>
              <a:t>building.</a:t>
            </a:r>
            <a:r>
              <a:rPr lang="en-US" dirty="0" err="1" smtClean="0"/>
              <a:t>You</a:t>
            </a:r>
            <a:r>
              <a:rPr lang="en-US" dirty="0" smtClean="0"/>
              <a:t> guys are common to all this…it starts from every desk, every room , every space inside a </a:t>
            </a:r>
            <a:r>
              <a:rPr lang="en-US" dirty="0" err="1" smtClean="0"/>
              <a:t>building..Digital</a:t>
            </a:r>
            <a:r>
              <a:rPr lang="en-US" dirty="0" smtClean="0"/>
              <a:t> Buildings</a:t>
            </a:r>
            <a:r>
              <a:rPr lang="en-US" baseline="0" dirty="0" smtClean="0"/>
              <a:t> are central to this transformation. You begin your DT by transforming your buildings.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7</a:t>
            </a:fld>
            <a:endParaRPr lang="en-US" dirty="0">
              <a:solidFill>
                <a:prstClr val="black"/>
              </a:solidFill>
            </a:endParaRPr>
          </a:p>
        </p:txBody>
      </p:sp>
    </p:spTree>
    <p:extLst>
      <p:ext uri="{BB962C8B-B14F-4D97-AF65-F5344CB8AC3E}">
        <p14:creationId xmlns:p14="http://schemas.microsoft.com/office/powerpoint/2010/main" val="1511990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solidFill>
                  <a:schemeClr val="bg1"/>
                </a:solidFill>
              </a:rPr>
              <a:t>Hackers are automating hacking…You need to automate security</a:t>
            </a:r>
          </a:p>
          <a:p>
            <a:endParaRPr lang="en-US" sz="1400" b="1" dirty="0" smtClean="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effectLst/>
                <a:latin typeface="+mn-lt"/>
                <a:ea typeface="+mn-ea"/>
                <a:cs typeface="+mn-cs"/>
              </a:rPr>
              <a:t>The switch makes buildings highly secure. It has robust port and switch security features, and with denial of service attacks now preying on IoT devices, an integrated threat defense across your network is an imperative. </a:t>
            </a:r>
          </a:p>
          <a:p>
            <a:endParaRPr lang="en-US" sz="1400" b="1" dirty="0" smtClean="0">
              <a:solidFill>
                <a:schemeClr val="bg1"/>
              </a:solidFill>
            </a:endParaRPr>
          </a:p>
          <a:p>
            <a:r>
              <a:rPr lang="en-US" sz="1400" b="1" dirty="0" smtClean="0"/>
              <a:t>Seamless Security</a:t>
            </a:r>
          </a:p>
          <a:p>
            <a:r>
              <a:rPr lang="en-US" sz="1200" kern="1200" dirty="0" smtClean="0">
                <a:solidFill>
                  <a:schemeClr val="tx1"/>
                </a:solidFill>
                <a:effectLst/>
                <a:latin typeface="+mn-lt"/>
                <a:ea typeface="+mn-ea"/>
                <a:cs typeface="+mn-cs"/>
              </a:rPr>
              <a:t>High-profile security breaches happen almost daily. Proliferation of IoT end points also increases exposure to threats. The switch uses Cisco IOS security with robust port and switch security features.  Network as a Sensor (</a:t>
            </a:r>
            <a:r>
              <a:rPr lang="en-US" sz="1200" kern="1200" dirty="0" err="1" smtClean="0">
                <a:solidFill>
                  <a:schemeClr val="tx1"/>
                </a:solidFill>
                <a:effectLst/>
                <a:latin typeface="+mn-lt"/>
                <a:ea typeface="+mn-ea"/>
                <a:cs typeface="+mn-cs"/>
              </a:rPr>
              <a:t>NaaS</a:t>
            </a:r>
            <a:r>
              <a:rPr lang="en-US" sz="1200" kern="1200" dirty="0" smtClean="0">
                <a:solidFill>
                  <a:schemeClr val="tx1"/>
                </a:solidFill>
                <a:effectLst/>
                <a:latin typeface="+mn-lt"/>
                <a:ea typeface="+mn-ea"/>
                <a:cs typeface="+mn-cs"/>
              </a:rPr>
              <a:t>) identifies compromised devices and provides broad, deep visibility into network traffic patterns and rich threat intelligence information. Network as an Enforcer (</a:t>
            </a:r>
            <a:r>
              <a:rPr lang="en-US" sz="1200" kern="1200" dirty="0" err="1" smtClean="0">
                <a:solidFill>
                  <a:schemeClr val="tx1"/>
                </a:solidFill>
                <a:effectLst/>
                <a:latin typeface="+mn-lt"/>
                <a:ea typeface="+mn-ea"/>
                <a:cs typeface="+mn-cs"/>
              </a:rPr>
              <a:t>NaaE</a:t>
            </a:r>
            <a:r>
              <a:rPr lang="en-US" sz="1200" kern="1200" dirty="0" smtClean="0">
                <a:solidFill>
                  <a:schemeClr val="tx1"/>
                </a:solidFill>
                <a:effectLst/>
                <a:latin typeface="+mn-lt"/>
                <a:ea typeface="+mn-ea"/>
                <a:cs typeface="+mn-cs"/>
              </a:rPr>
              <a:t>) dynamically enforces role-based security.</a:t>
            </a:r>
          </a:p>
          <a:p>
            <a:pPr lvl="0"/>
            <a:r>
              <a:rPr lang="en-US" sz="1200" kern="1200" dirty="0" smtClean="0">
                <a:solidFill>
                  <a:schemeClr val="tx1"/>
                </a:solidFill>
                <a:effectLst/>
                <a:latin typeface="+mn-lt"/>
                <a:ea typeface="+mn-ea"/>
                <a:cs typeface="+mn-cs"/>
              </a:rPr>
              <a:t>To help you maintain the integrity of your entire IT environment, auto-segmentation and device profiling ensures that lighting ports can only be used for lighting—not to access other areas in the network. This is a DNA ready switch with support for APIC-EM with network Plug n Play capability for enterprise-wide network configuration at scale. (</a:t>
            </a:r>
            <a:r>
              <a:rPr lang="en-US" sz="1200" b="0" i="0" kern="1200" dirty="0" smtClean="0">
                <a:solidFill>
                  <a:schemeClr val="tx1"/>
                </a:solidFill>
                <a:effectLst/>
                <a:latin typeface="+mn-lt"/>
                <a:ea typeface="+mn-ea"/>
                <a:cs typeface="+mn-cs"/>
              </a:rPr>
              <a:t>Application Policy Infrastructure Controller - Enterprise Module (APIC-EM) is our software-defined networking (SDN) controller for enterprise networks). ISE (Identity Services Engine) integrated with APIC EM defines and segments the network and helps in authentication and profiling</a:t>
            </a:r>
          </a:p>
          <a:p>
            <a:pPr lvl="0"/>
            <a:r>
              <a:rPr lang="en-US" sz="1200" b="0" i="0" kern="1200" dirty="0" smtClean="0">
                <a:solidFill>
                  <a:schemeClr val="tx1"/>
                </a:solidFill>
                <a:effectLst/>
                <a:latin typeface="+mn-lt"/>
                <a:ea typeface="+mn-ea"/>
                <a:cs typeface="+mn-cs"/>
              </a:rPr>
              <a:t>Cisco IoT devices are automatically segmented from other network devices</a:t>
            </a:r>
          </a:p>
          <a:p>
            <a:pPr lvl="0"/>
            <a:endParaRPr lang="en-US" sz="1200" b="0" i="0" kern="1200" dirty="0" smtClean="0">
              <a:solidFill>
                <a:schemeClr val="tx1"/>
              </a:solidFill>
              <a:effectLst/>
              <a:latin typeface="+mn-lt"/>
              <a:ea typeface="+mn-ea"/>
              <a:cs typeface="+mn-cs"/>
            </a:endParaRPr>
          </a:p>
          <a:p>
            <a:pPr lvl="0"/>
            <a:r>
              <a:rPr lang="en-US" sz="1200" b="0" i="0" kern="1200" dirty="0" err="1" smtClean="0">
                <a:solidFill>
                  <a:schemeClr val="tx1"/>
                </a:solidFill>
                <a:effectLst/>
                <a:latin typeface="+mn-lt"/>
                <a:ea typeface="+mn-ea"/>
                <a:cs typeface="+mn-cs"/>
              </a:rPr>
              <a:t>Profiling</a:t>
            </a:r>
            <a:r>
              <a:rPr lang="en-US" sz="1200" b="0" i="0" kern="1200" dirty="0" err="1" smtClean="0">
                <a:solidFill>
                  <a:schemeClr val="tx1"/>
                </a:solidFill>
                <a:effectLst/>
                <a:latin typeface="+mn-lt"/>
                <a:ea typeface="+mn-ea"/>
                <a:cs typeface="+mn-cs"/>
                <a:sym typeface="Wingdings" panose="05000000000000000000" pitchFamily="2" charset="2"/>
              </a:rPr>
              <a:t>Auto</a:t>
            </a:r>
            <a:r>
              <a:rPr lang="en-US" sz="1200" b="0" i="0" kern="1200" baseline="0" dirty="0" err="1" smtClean="0">
                <a:solidFill>
                  <a:schemeClr val="tx1"/>
                </a:solidFill>
                <a:effectLst/>
                <a:latin typeface="+mn-lt"/>
                <a:ea typeface="+mn-ea"/>
                <a:cs typeface="+mn-cs"/>
                <a:sym typeface="Wingdings" panose="05000000000000000000" pitchFamily="2" charset="2"/>
              </a:rPr>
              <a:t>-segmentation</a:t>
            </a:r>
            <a:r>
              <a:rPr lang="en-US" sz="1200" b="0" i="0" kern="1200" baseline="0" dirty="0" smtClean="0">
                <a:solidFill>
                  <a:schemeClr val="tx1"/>
                </a:solidFill>
                <a:effectLst/>
                <a:latin typeface="+mn-lt"/>
                <a:ea typeface="+mn-ea"/>
                <a:cs typeface="+mn-cs"/>
                <a:sym typeface="Wingdings" panose="05000000000000000000" pitchFamily="2" charset="2"/>
              </a:rPr>
              <a:t> Authentication</a:t>
            </a:r>
          </a:p>
          <a:p>
            <a:pPr lvl="0"/>
            <a:endParaRPr lang="en-US" sz="1200" b="0" i="0" kern="1200" baseline="0" dirty="0" smtClean="0">
              <a:solidFill>
                <a:schemeClr val="tx1"/>
              </a:solidFill>
              <a:effectLst/>
              <a:latin typeface="+mn-lt"/>
              <a:ea typeface="+mn-ea"/>
              <a:cs typeface="+mn-cs"/>
              <a:sym typeface="Wingdings" panose="05000000000000000000" pitchFamily="2" charset="2"/>
            </a:endParaRPr>
          </a:p>
          <a:p>
            <a:r>
              <a:rPr lang="en-US" sz="1200" kern="1200" dirty="0" smtClean="0">
                <a:solidFill>
                  <a:schemeClr val="tx1"/>
                </a:solidFill>
                <a:effectLst/>
                <a:latin typeface="+mn-lt"/>
                <a:ea typeface="+mn-ea"/>
                <a:cs typeface="+mn-cs"/>
              </a:rPr>
              <a:t> </a:t>
            </a:r>
          </a:p>
          <a:p>
            <a:r>
              <a:rPr lang="en-US" sz="1200" b="1" dirty="0" smtClean="0"/>
              <a:t> </a:t>
            </a:r>
            <a:endParaRPr lang="en-US" sz="1200"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8</a:t>
            </a:fld>
            <a:endParaRPr lang="en-US" dirty="0">
              <a:solidFill>
                <a:prstClr val="black"/>
              </a:solidFill>
            </a:endParaRPr>
          </a:p>
        </p:txBody>
      </p:sp>
    </p:spTree>
    <p:extLst>
      <p:ext uri="{BB962C8B-B14F-4D97-AF65-F5344CB8AC3E}">
        <p14:creationId xmlns:p14="http://schemas.microsoft.com/office/powerpoint/2010/main" val="945499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Reduced cost of construction</a:t>
            </a:r>
          </a:p>
          <a:p>
            <a:pPr lvl="1"/>
            <a:r>
              <a:rPr lang="en-US" sz="2000" dirty="0" smtClean="0"/>
              <a:t>Converged cable plant – commodity network</a:t>
            </a:r>
          </a:p>
          <a:p>
            <a:pPr lvl="1"/>
            <a:r>
              <a:rPr lang="en-US" sz="2000" dirty="0" smtClean="0"/>
              <a:t>Fewer AC conduits – PoE displaces high voltage power</a:t>
            </a:r>
          </a:p>
          <a:p>
            <a:r>
              <a:rPr lang="en-US" sz="2400" dirty="0" smtClean="0"/>
              <a:t>Superior business intelligence &amp; analytics</a:t>
            </a:r>
          </a:p>
          <a:p>
            <a:pPr lvl="1"/>
            <a:r>
              <a:rPr lang="en-US" sz="2000" dirty="0" smtClean="0"/>
              <a:t>Occupancy and space utilization</a:t>
            </a:r>
          </a:p>
          <a:p>
            <a:pPr lvl="1"/>
            <a:r>
              <a:rPr lang="en-US" sz="2000" dirty="0" smtClean="0"/>
              <a:t>Detailed cost accounting of energy &amp; utilities</a:t>
            </a:r>
          </a:p>
          <a:p>
            <a:r>
              <a:rPr lang="en-US" sz="2400" dirty="0" smtClean="0"/>
              <a:t>Software enables intelligent controls </a:t>
            </a:r>
          </a:p>
          <a:p>
            <a:pPr lvl="1"/>
            <a:r>
              <a:rPr lang="en-US" sz="2000" dirty="0" smtClean="0"/>
              <a:t>Flexible zones for lighting, HVAC</a:t>
            </a:r>
          </a:p>
          <a:p>
            <a:pPr lvl="1"/>
            <a:r>
              <a:rPr lang="en-US" sz="2000" dirty="0" smtClean="0"/>
              <a:t>Energy savings from intelligent occupancy models</a:t>
            </a:r>
          </a:p>
          <a:p>
            <a:r>
              <a:rPr lang="en-US" sz="2400" dirty="0" smtClean="0"/>
              <a:t>New delivery and consumption models</a:t>
            </a:r>
          </a:p>
          <a:p>
            <a:pPr lvl="1"/>
            <a:r>
              <a:rPr lang="en-US" sz="1800" dirty="0" smtClean="0"/>
              <a:t>Cloud management, “as a Service” pricing</a:t>
            </a:r>
            <a:endParaRPr lang="en-US" sz="2000" dirty="0" smtClean="0"/>
          </a:p>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9</a:t>
            </a:fld>
            <a:endParaRPr lang="en-US" dirty="0"/>
          </a:p>
        </p:txBody>
      </p:sp>
    </p:spTree>
    <p:extLst>
      <p:ext uri="{BB962C8B-B14F-4D97-AF65-F5344CB8AC3E}">
        <p14:creationId xmlns:p14="http://schemas.microsoft.com/office/powerpoint/2010/main" val="4059892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an office building, </a:t>
            </a:r>
            <a:r>
              <a:rPr lang="en-US" sz="1200" kern="1200" dirty="0" err="1" smtClean="0">
                <a:solidFill>
                  <a:schemeClr val="tx1"/>
                </a:solidFill>
                <a:effectLst/>
                <a:latin typeface="+mn-lt"/>
                <a:ea typeface="+mn-ea"/>
                <a:cs typeface="+mn-cs"/>
              </a:rPr>
              <a:t>smart+connected</a:t>
            </a:r>
            <a:r>
              <a:rPr lang="en-US" sz="1200" kern="1200" dirty="0" smtClean="0">
                <a:solidFill>
                  <a:schemeClr val="tx1"/>
                </a:solidFill>
                <a:effectLst/>
                <a:latin typeface="+mn-lt"/>
                <a:ea typeface="+mn-ea"/>
                <a:cs typeface="+mn-cs"/>
              </a:rPr>
              <a:t> lighting can help improve productivity, because the high color rendering index allows you to closely approximate natural light, which resource</a:t>
            </a:r>
            <a:r>
              <a:rPr lang="en-US" sz="1200" kern="1200" baseline="0" dirty="0" smtClean="0">
                <a:solidFill>
                  <a:schemeClr val="tx1"/>
                </a:solidFill>
                <a:effectLst/>
                <a:latin typeface="+mn-lt"/>
                <a:ea typeface="+mn-ea"/>
                <a:cs typeface="+mn-cs"/>
              </a:rPr>
              <a:t> has shown improves moods, productivity, health and more</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With network-enabled</a:t>
            </a:r>
            <a:r>
              <a:rPr lang="en-US" sz="1200" kern="1200" baseline="0" dirty="0" smtClean="0">
                <a:solidFill>
                  <a:schemeClr val="tx1"/>
                </a:solidFill>
                <a:effectLst/>
                <a:latin typeface="+mn-lt"/>
                <a:ea typeface="+mn-ea"/>
                <a:cs typeface="+mn-cs"/>
              </a:rPr>
              <a:t> lights, </a:t>
            </a:r>
            <a:r>
              <a:rPr lang="en-US" sz="1200" kern="1200" dirty="0" smtClean="0">
                <a:solidFill>
                  <a:schemeClr val="tx1"/>
                </a:solidFill>
                <a:effectLst/>
                <a:latin typeface="+mn-lt"/>
                <a:ea typeface="+mn-ea"/>
                <a:cs typeface="+mn-cs"/>
              </a:rPr>
              <a:t>you can program lights to suit </a:t>
            </a:r>
            <a:r>
              <a:rPr lang="en-US" sz="1200" u="sng" kern="1200" dirty="0" smtClean="0">
                <a:solidFill>
                  <a:schemeClr val="tx1"/>
                </a:solidFill>
                <a:effectLst/>
                <a:latin typeface="+mn-lt"/>
                <a:ea typeface="+mn-ea"/>
                <a:cs typeface="+mn-cs"/>
              </a:rPr>
              <a:t>individual desires</a:t>
            </a:r>
            <a:r>
              <a:rPr lang="en-US" sz="1200" kern="1200" dirty="0" smtClean="0">
                <a:solidFill>
                  <a:schemeClr val="tx1"/>
                </a:solidFill>
                <a:effectLst/>
                <a:latin typeface="+mn-lt"/>
                <a:ea typeface="+mn-ea"/>
                <a:cs typeface="+mn-cs"/>
              </a:rPr>
              <a:t> or task requirements</a:t>
            </a:r>
            <a:r>
              <a:rPr lang="en-US" sz="1200" kern="1200" baseline="0" dirty="0" smtClean="0">
                <a:solidFill>
                  <a:schemeClr val="tx1"/>
                </a:solidFill>
                <a:effectLst/>
                <a:latin typeface="+mn-lt"/>
                <a:ea typeface="+mn-ea"/>
                <a:cs typeface="+mn-cs"/>
              </a:rPr>
              <a:t> using your laptop, mobile device, or on a tablet mounted to the wall. </a:t>
            </a:r>
            <a:r>
              <a:rPr lang="en-US" dirty="0" smtClean="0"/>
              <a:t>Another way for</a:t>
            </a:r>
            <a:r>
              <a:rPr lang="en-US" baseline="0" dirty="0" smtClean="0"/>
              <a:t> settings to follow you would be to scan QR code on wall and settings change.</a:t>
            </a:r>
          </a:p>
          <a:p>
            <a:endParaRPr lang="en-US" sz="1200" kern="1200" baseline="0" dirty="0" smtClean="0">
              <a:solidFill>
                <a:schemeClr val="tx1"/>
              </a:solidFill>
              <a:effectLst/>
              <a:latin typeface="+mn-lt"/>
              <a:ea typeface="+mn-ea"/>
              <a:cs typeface="+mn-cs"/>
            </a:endParaRPr>
          </a:p>
          <a:p>
            <a:pPr marL="0" marR="0" indent="0" algn="l" defTabSz="913867"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 building occupants</a:t>
            </a:r>
            <a:r>
              <a:rPr lang="en-US" sz="1200" kern="1200" baseline="0" dirty="0" smtClean="0">
                <a:solidFill>
                  <a:schemeClr val="tx1"/>
                </a:solidFill>
                <a:effectLst/>
                <a:latin typeface="+mn-lt"/>
                <a:ea typeface="+mn-ea"/>
                <a:cs typeface="+mn-cs"/>
              </a:rPr>
              <a:t> can easily </a:t>
            </a:r>
            <a:r>
              <a:rPr lang="en-US" sz="1200" kern="1200" dirty="0" smtClean="0">
                <a:solidFill>
                  <a:schemeClr val="tx1"/>
                </a:solidFill>
                <a:effectLst/>
                <a:latin typeface="+mn-lt"/>
                <a:ea typeface="+mn-ea"/>
                <a:cs typeface="+mn-cs"/>
              </a:rPr>
              <a:t>adjust temperature to suit individual preferences at the same time. And turn on preset</a:t>
            </a:r>
            <a:r>
              <a:rPr lang="en-US" sz="1200" kern="1200" baseline="0" dirty="0" smtClean="0">
                <a:solidFill>
                  <a:schemeClr val="tx1"/>
                </a:solidFill>
                <a:effectLst/>
                <a:latin typeface="+mn-lt"/>
                <a:ea typeface="+mn-ea"/>
                <a:cs typeface="+mn-cs"/>
              </a:rPr>
              <a:t> phone and video profiles</a:t>
            </a:r>
            <a:r>
              <a:rPr lang="en-US" sz="1200" kern="1200" dirty="0" smtClean="0">
                <a:solidFill>
                  <a:schemeClr val="tx1"/>
                </a:solidFill>
                <a:effectLst/>
                <a:latin typeface="+mn-lt"/>
                <a:ea typeface="+mn-ea"/>
                <a:cs typeface="+mn-cs"/>
              </a:rPr>
              <a:t>. That way, when an employee signs in to a desk, the system will automatically shift to all his or her preferred settings.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Not only that, </a:t>
            </a:r>
            <a:r>
              <a:rPr lang="en-US" dirty="0" smtClean="0"/>
              <a:t>Network-enabled lighting as</a:t>
            </a:r>
            <a:r>
              <a:rPr lang="en-US" baseline="0" dirty="0" smtClean="0"/>
              <a:t> part of a converged building network</a:t>
            </a:r>
            <a:r>
              <a:rPr lang="en-US" dirty="0" smtClean="0"/>
              <a:t> and integrated sensors</a:t>
            </a:r>
            <a:r>
              <a:rPr lang="en-US" baseline="0" dirty="0" smtClean="0"/>
              <a:t> gives you </a:t>
            </a:r>
            <a:r>
              <a:rPr lang="en-US" sz="1200" kern="1200" dirty="0" smtClean="0">
                <a:solidFill>
                  <a:schemeClr val="tx1"/>
                </a:solidFill>
                <a:effectLst/>
                <a:latin typeface="+mn-lt"/>
                <a:ea typeface="+mn-ea"/>
                <a:cs typeface="+mn-cs"/>
              </a:rPr>
              <a:t>fixture-level control from anywhere.</a:t>
            </a:r>
          </a:p>
          <a:p>
            <a:endParaRPr lang="en-US" b="1" dirty="0" smtClean="0"/>
          </a:p>
        </p:txBody>
      </p:sp>
      <p:sp>
        <p:nvSpPr>
          <p:cNvPr id="4" name="Slide Number Placeholder 3"/>
          <p:cNvSpPr>
            <a:spLocks noGrp="1"/>
          </p:cNvSpPr>
          <p:nvPr>
            <p:ph type="sldNum" sz="quarter" idx="10"/>
          </p:nvPr>
        </p:nvSpPr>
        <p:spPr/>
        <p:txBody>
          <a:bodyPr/>
          <a:lstStyle/>
          <a:p>
            <a:fld id="{31A2A318-E19D-400F-8C05-A1B7EDBF08DB}"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2169374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75694-3AF1-8C4F-940C-3D66931BA513}"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1553555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10.png"/><Relationship Id="rId5" Type="http://schemas.openxmlformats.org/officeDocument/2006/relationships/image" Target="../media/image11.emf"/><Relationship Id="rId4" Type="http://schemas.openxmlformats.org/officeDocument/2006/relationships/oleObject" Target="../embeddings/oleObject1.bin"/></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pic>
        <p:nvPicPr>
          <p:cNvPr id="2" name="Object 1"/>
          <p:cNvPicPr>
            <a:picLocks noChangeAspect="1"/>
          </p:cNvPicPr>
          <p:nvPr/>
        </p:nvPicPr>
        <p:blipFill>
          <a:blip r:embed="rId2"/>
          <a:srcRect/>
          <a:stretch>
            <a:fillRect/>
          </a:stretch>
        </p:blipFill>
        <p:spPr bwMode="auto">
          <a:xfrm>
            <a:off x="1588" y="1588"/>
            <a:ext cx="1587" cy="1587"/>
          </a:xfrm>
          <a:prstGeom prst="rect">
            <a:avLst/>
          </a:prstGeom>
          <a:noFill/>
        </p:spPr>
      </p:pic>
      <p:sp>
        <p:nvSpPr>
          <p:cNvPr id="6" name="Title Placeholder 5"/>
          <p:cNvSpPr>
            <a:spLocks noGrp="1"/>
          </p:cNvSpPr>
          <p:nvPr>
            <p:ph type="title"/>
          </p:nvPr>
        </p:nvSpPr>
        <p:spPr bwMode="auto">
          <a:xfrm>
            <a:off x="583688" y="455090"/>
            <a:ext cx="11127318"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859" tIns="60929" rIns="121859" bIns="60929"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2544354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664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6" descr="pref_1-line_logo+tagline-rt-white-CMYK.ai"/>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6118" y="2190751"/>
            <a:ext cx="11679767" cy="247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0150067"/>
      </p:ext>
    </p:extLst>
  </p:cSld>
  <p:clrMapOvr>
    <a:masterClrMapping/>
  </p:clrMapOvr>
  <p:transition spd="slow">
    <p:wip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3_Bullet_Title only">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7"/>
          <p:cNvSpPr>
            <a:spLocks noChangeArrowheads="1"/>
          </p:cNvSpPr>
          <p:nvPr userDrawn="1"/>
        </p:nvSpPr>
        <p:spPr bwMode="ltGray">
          <a:xfrm>
            <a:off x="11354627" y="6602244"/>
            <a:ext cx="290868" cy="206025"/>
          </a:xfrm>
          <a:prstGeom prst="rect">
            <a:avLst/>
          </a:prstGeom>
          <a:noFill/>
          <a:ln w="9525" algn="ctr">
            <a:noFill/>
            <a:miter lim="800000"/>
            <a:headEnd/>
            <a:tailEnd/>
          </a:ln>
          <a:effectLst/>
        </p:spPr>
        <p:txBody>
          <a:bodyPr wrap="none" lIns="82115" tIns="41056" rIns="82115" bIns="41056" anchor="b">
            <a:spAutoFit/>
          </a:bodyPr>
          <a:lstStyle/>
          <a:p>
            <a:pPr algn="r" defTabSz="814305" fontAlgn="auto">
              <a:spcBef>
                <a:spcPts val="0"/>
              </a:spcBef>
              <a:spcAft>
                <a:spcPts val="0"/>
              </a:spcAft>
              <a:defRPr/>
            </a:pPr>
            <a:fld id="{4ABDCABE-3F10-B64C-92F1-862014417034}" type="slidenum">
              <a:rPr lang="en-US" sz="800">
                <a:solidFill>
                  <a:srgbClr val="FFFFFF">
                    <a:alpha val="25000"/>
                  </a:srgbClr>
                </a:solidFill>
                <a:latin typeface="+mn-lt"/>
                <a:ea typeface="+mn-ea"/>
                <a:cs typeface="CiscoSans Thin"/>
              </a:rPr>
              <a:pPr algn="r" defTabSz="814305" fontAlgn="auto">
                <a:spcBef>
                  <a:spcPts val="0"/>
                </a:spcBef>
                <a:spcAft>
                  <a:spcPts val="0"/>
                </a:spcAft>
                <a:defRPr/>
              </a:pPr>
              <a:t>‹#›</a:t>
            </a:fld>
            <a:endParaRPr lang="en-US" sz="800" dirty="0">
              <a:solidFill>
                <a:srgbClr val="FFFFFF">
                  <a:alpha val="25000"/>
                </a:srgbClr>
              </a:solidFill>
              <a:latin typeface="+mn-lt"/>
              <a:ea typeface="+mn-ea"/>
              <a:cs typeface="CiscoSans Thin"/>
            </a:endParaRPr>
          </a:p>
        </p:txBody>
      </p:sp>
      <p:sp>
        <p:nvSpPr>
          <p:cNvPr id="10" name="Rectangle 4"/>
          <p:cNvSpPr>
            <a:spLocks noChangeArrowheads="1"/>
          </p:cNvSpPr>
          <p:nvPr userDrawn="1"/>
        </p:nvSpPr>
        <p:spPr bwMode="ltGray">
          <a:xfrm>
            <a:off x="7823344" y="6477462"/>
            <a:ext cx="3544024" cy="329135"/>
          </a:xfrm>
          <a:prstGeom prst="rect">
            <a:avLst/>
          </a:prstGeom>
          <a:noFill/>
          <a:ln w="9525">
            <a:noFill/>
            <a:miter lim="800000"/>
            <a:headEnd/>
            <a:tailEnd/>
          </a:ln>
          <a:effectLst/>
        </p:spPr>
        <p:txBody>
          <a:bodyPr lIns="82115" tIns="41056" rIns="82115" bIns="41056" anchor="b">
            <a:spAutoFit/>
          </a:bodyPr>
          <a:lstStyle/>
          <a:p>
            <a:pPr defTabSz="814305" fontAlgn="auto">
              <a:spcBef>
                <a:spcPts val="0"/>
              </a:spcBef>
              <a:spcAft>
                <a:spcPts val="0"/>
              </a:spcAft>
              <a:defRPr/>
            </a:pPr>
            <a:r>
              <a:rPr lang="en-US" sz="800" dirty="0">
                <a:solidFill>
                  <a:srgbClr val="FFFFFF">
                    <a:alpha val="25000"/>
                  </a:srgbClr>
                </a:solidFill>
                <a:latin typeface="+mn-lt"/>
                <a:ea typeface="+mn-ea"/>
                <a:cs typeface="CiscoSans Thin"/>
              </a:rPr>
              <a:t>© 2014  Cisco and/or its affiliates. All rights reserved.   Cisco Confidential</a:t>
            </a:r>
          </a:p>
        </p:txBody>
      </p:sp>
      <p:sp>
        <p:nvSpPr>
          <p:cNvPr id="11" name="Subtitle 2"/>
          <p:cNvSpPr>
            <a:spLocks noGrp="1"/>
          </p:cNvSpPr>
          <p:nvPr>
            <p:ph type="subTitle" idx="1" hasCustomPrompt="1"/>
          </p:nvPr>
        </p:nvSpPr>
        <p:spPr>
          <a:xfrm>
            <a:off x="625995" y="5057598"/>
            <a:ext cx="11061895" cy="384175"/>
          </a:xfrm>
          <a:prstGeom prst="rect">
            <a:avLst/>
          </a:prstGeom>
        </p:spPr>
        <p:txBody>
          <a:bodyPr lIns="91420" tIns="45710" rIns="91420" bIns="45710" anchor="b" anchorCtr="0">
            <a:noAutofit/>
          </a:bodyPr>
          <a:lstStyle>
            <a:lvl1pPr marL="0" indent="0" algn="l">
              <a:buNone/>
              <a:defRPr sz="1867" b="0" i="0">
                <a:solidFill>
                  <a:srgbClr val="FFFFFE"/>
                </a:solidFill>
                <a:latin typeface="+mn-lt"/>
                <a:cs typeface="CiscoSans"/>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GB" dirty="0" smtClean="0"/>
              <a:t>Speaker Name</a:t>
            </a:r>
            <a:endParaRPr lang="en-US" dirty="0"/>
          </a:p>
        </p:txBody>
      </p:sp>
      <p:sp>
        <p:nvSpPr>
          <p:cNvPr id="12" name="Text Placeholder 38"/>
          <p:cNvSpPr>
            <a:spLocks noGrp="1"/>
          </p:cNvSpPr>
          <p:nvPr>
            <p:ph type="body" sz="quarter" idx="11" hasCustomPrompt="1"/>
          </p:nvPr>
        </p:nvSpPr>
        <p:spPr>
          <a:xfrm>
            <a:off x="625995" y="5377594"/>
            <a:ext cx="11061895" cy="384175"/>
          </a:xfrm>
          <a:prstGeom prst="rect">
            <a:avLst/>
          </a:prstGeom>
        </p:spPr>
        <p:txBody>
          <a:bodyPr lIns="91420" tIns="45710" rIns="91420" bIns="45710"/>
          <a:lstStyle>
            <a:lvl1pPr marL="0" indent="0" algn="l">
              <a:buFontTx/>
              <a:buNone/>
              <a:defRPr lang="en-US" sz="1867" b="0" i="0" kern="1200" dirty="0" smtClean="0">
                <a:solidFill>
                  <a:srgbClr val="FFFFFE"/>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smtClean="0"/>
              <a:t>Speaker Title</a:t>
            </a:r>
          </a:p>
        </p:txBody>
      </p:sp>
      <p:sp>
        <p:nvSpPr>
          <p:cNvPr id="13" name="Text Placeholder 40"/>
          <p:cNvSpPr>
            <a:spLocks noGrp="1"/>
          </p:cNvSpPr>
          <p:nvPr>
            <p:ph type="body" sz="quarter" idx="12" hasCustomPrompt="1"/>
          </p:nvPr>
        </p:nvSpPr>
        <p:spPr>
          <a:xfrm>
            <a:off x="625995" y="5697590"/>
            <a:ext cx="11061895" cy="384175"/>
          </a:xfrm>
          <a:prstGeom prst="rect">
            <a:avLst/>
          </a:prstGeom>
        </p:spPr>
        <p:txBody>
          <a:bodyPr lIns="91420" tIns="45710" rIns="91420" bIns="45710"/>
          <a:lstStyle>
            <a:lvl1pPr marL="0" indent="0" algn="l">
              <a:buFontTx/>
              <a:buNone/>
              <a:defRPr lang="en-US" sz="1867" b="0" i="0" kern="1200" dirty="0" smtClean="0">
                <a:solidFill>
                  <a:srgbClr val="FFFFFE"/>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smtClean="0"/>
              <a:t>Date</a:t>
            </a:r>
          </a:p>
        </p:txBody>
      </p:sp>
      <p:sp>
        <p:nvSpPr>
          <p:cNvPr id="14" name="Text Placeholder 2"/>
          <p:cNvSpPr>
            <a:spLocks noGrp="1"/>
          </p:cNvSpPr>
          <p:nvPr>
            <p:ph type="body" sz="quarter" idx="13" hasCustomPrompt="1"/>
          </p:nvPr>
        </p:nvSpPr>
        <p:spPr>
          <a:xfrm>
            <a:off x="617723" y="4281951"/>
            <a:ext cx="11070167" cy="398668"/>
          </a:xfrm>
          <a:prstGeom prst="rect">
            <a:avLst/>
          </a:prstGeom>
        </p:spPr>
        <p:txBody>
          <a:bodyPr lIns="91420" tIns="45710" rIns="91420" bIns="45710"/>
          <a:lstStyle>
            <a:lvl1pPr marL="0" indent="0">
              <a:buFont typeface="Arial" panose="020B0604020202020204" pitchFamily="34" charset="0"/>
              <a:buNone/>
              <a:defRPr sz="2933" baseline="0">
                <a:solidFill>
                  <a:srgbClr val="FFFFFE"/>
                </a:solidFill>
                <a:latin typeface="+mj-lt"/>
              </a:defRPr>
            </a:lvl1pPr>
            <a:lvl2pPr marL="406365" indent="0">
              <a:buNone/>
              <a:defRPr/>
            </a:lvl2pPr>
            <a:lvl3pPr marL="569854" indent="0">
              <a:buNone/>
              <a:defRPr/>
            </a:lvl3pPr>
            <a:lvl4pPr marL="688908" indent="0">
              <a:buNone/>
              <a:defRPr/>
            </a:lvl4pPr>
            <a:lvl5pPr marL="801608" indent="0">
              <a:buNone/>
              <a:defRPr/>
            </a:lvl5pPr>
          </a:lstStyle>
          <a:p>
            <a:pPr lvl="0"/>
            <a:r>
              <a:rPr lang="en-GB" dirty="0" smtClean="0"/>
              <a:t>Subtitle Goes Here</a:t>
            </a:r>
          </a:p>
        </p:txBody>
      </p:sp>
      <p:sp>
        <p:nvSpPr>
          <p:cNvPr id="16" name="Title 1"/>
          <p:cNvSpPr>
            <a:spLocks noGrp="1"/>
          </p:cNvSpPr>
          <p:nvPr>
            <p:ph type="ctrTitle" hasCustomPrompt="1"/>
          </p:nvPr>
        </p:nvSpPr>
        <p:spPr>
          <a:xfrm>
            <a:off x="567687" y="3519969"/>
            <a:ext cx="11120203" cy="859640"/>
          </a:xfrm>
          <a:prstGeom prst="rect">
            <a:avLst/>
          </a:prstGeom>
        </p:spPr>
        <p:txBody>
          <a:bodyPr anchor="b"/>
          <a:lstStyle>
            <a:lvl1pPr marL="0" indent="0" algn="l">
              <a:lnSpc>
                <a:spcPct val="90000"/>
              </a:lnSpc>
              <a:buFont typeface="Arial" panose="020B0604020202020204" pitchFamily="34" charset="0"/>
              <a:buNone/>
              <a:defRPr sz="6933" b="0" i="0" spc="0" baseline="0">
                <a:solidFill>
                  <a:srgbClr val="FFFFFE"/>
                </a:solidFill>
                <a:latin typeface="+mj-lt"/>
                <a:cs typeface="CiscoSans Thin"/>
              </a:defRPr>
            </a:lvl1pPr>
          </a:lstStyle>
          <a:p>
            <a:r>
              <a:rPr lang="en-GB" dirty="0" smtClean="0"/>
              <a:t>Presentation Title Goes Here</a:t>
            </a:r>
            <a:endParaRPr lang="en-US" dirty="0"/>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6343" y="275690"/>
            <a:ext cx="1276483" cy="765889"/>
          </a:xfrm>
          <a:prstGeom prst="rect">
            <a:avLst/>
          </a:prstGeom>
        </p:spPr>
      </p:pic>
    </p:spTree>
    <p:extLst>
      <p:ext uri="{BB962C8B-B14F-4D97-AF65-F5344CB8AC3E}">
        <p14:creationId xmlns:p14="http://schemas.microsoft.com/office/powerpoint/2010/main" val="3432378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Slide Number Placeholder 1"/>
          <p:cNvSpPr>
            <a:spLocks noGrp="1"/>
          </p:cNvSpPr>
          <p:nvPr>
            <p:ph type="sldNum" sz="quarter" idx="4"/>
          </p:nvPr>
        </p:nvSpPr>
        <p:spPr>
          <a:xfrm>
            <a:off x="11212945" y="6513319"/>
            <a:ext cx="479555" cy="366183"/>
          </a:xfrm>
          <a:prstGeom prst="rect">
            <a:avLst/>
          </a:prstGeom>
        </p:spPr>
        <p:txBody>
          <a:bodyPr vert="horz" lIns="91440" tIns="45720" rIns="91440" bIns="45720" rtlCol="0" anchor="ctr"/>
          <a:lstStyle>
            <a:lvl1pPr algn="r">
              <a:defRPr lang="en-US" sz="800" kern="1200" smtClean="0">
                <a:solidFill>
                  <a:srgbClr val="000000"/>
                </a:solidFill>
                <a:latin typeface="+mn-lt"/>
                <a:ea typeface="+mn-ea"/>
                <a:cs typeface="CiscoSans Thin"/>
              </a:defRPr>
            </a:lvl1pPr>
          </a:lstStyle>
          <a:p>
            <a:fld id="{96A97DD0-5BE7-4856-A2A9-C42C6688E607}" type="slidenum">
              <a:rPr/>
              <a:pPr/>
              <a:t>‹#›</a:t>
            </a:fld>
            <a:endParaRPr dirty="0"/>
          </a:p>
        </p:txBody>
      </p:sp>
      <p:sp>
        <p:nvSpPr>
          <p:cNvPr id="8" name="Footer Placeholder 2"/>
          <p:cNvSpPr>
            <a:spLocks noGrp="1"/>
          </p:cNvSpPr>
          <p:nvPr>
            <p:ph type="ftr" sz="quarter" idx="3"/>
          </p:nvPr>
        </p:nvSpPr>
        <p:spPr>
          <a:xfrm>
            <a:off x="6963378" y="6616601"/>
            <a:ext cx="955817" cy="185296"/>
          </a:xfrm>
          <a:prstGeom prst="rect">
            <a:avLst/>
          </a:prstGeom>
          <a:noFill/>
          <a:ln w="9525">
            <a:noFill/>
            <a:miter lim="800000"/>
            <a:headEnd/>
            <a:tailEnd/>
          </a:ln>
          <a:effectLst/>
        </p:spPr>
        <p:txBody>
          <a:bodyPr wrap="square" lIns="61586" tIns="30792" rIns="61586" bIns="30792" anchor="b">
            <a:spAutoFit/>
          </a:bodyPr>
          <a:lstStyle>
            <a:lvl1pPr algn="l">
              <a:defRPr lang="en-US" sz="800" dirty="0">
                <a:solidFill>
                  <a:srgbClr val="000000"/>
                </a:solidFill>
                <a:cs typeface="CiscoSans Thin"/>
              </a:defRPr>
            </a:lvl1pPr>
          </a:lstStyle>
          <a:p>
            <a:pPr defTabSz="814305"/>
            <a:r>
              <a:rPr lang="en-US" smtClean="0"/>
              <a:t>BRKIOT-2113</a:t>
            </a:r>
            <a:endParaRPr lang="en-US"/>
          </a:p>
        </p:txBody>
      </p:sp>
      <p:sp>
        <p:nvSpPr>
          <p:cNvPr id="11" name="Title 1"/>
          <p:cNvSpPr>
            <a:spLocks noGrp="1"/>
          </p:cNvSpPr>
          <p:nvPr>
            <p:ph type="title"/>
          </p:nvPr>
        </p:nvSpPr>
        <p:spPr>
          <a:xfrm>
            <a:off x="475488" y="290287"/>
            <a:ext cx="11350752" cy="1020576"/>
          </a:xfrm>
        </p:spPr>
        <p:txBody>
          <a:bodyPr/>
          <a:lstStyle/>
          <a:p>
            <a:r>
              <a:rPr lang="en-US" smtClean="0"/>
              <a:t>Click to edit Master 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19" y="6163134"/>
            <a:ext cx="837754" cy="502652"/>
          </a:xfrm>
          <a:prstGeom prst="rect">
            <a:avLst/>
          </a:prstGeom>
        </p:spPr>
      </p:pic>
    </p:spTree>
    <p:extLst>
      <p:ext uri="{BB962C8B-B14F-4D97-AF65-F5344CB8AC3E}">
        <p14:creationId xmlns:p14="http://schemas.microsoft.com/office/powerpoint/2010/main" val="3744382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 4 Heavy Graphics">
    <p:spTree>
      <p:nvGrpSpPr>
        <p:cNvPr id="1" name=""/>
        <p:cNvGrpSpPr/>
        <p:nvPr/>
      </p:nvGrpSpPr>
      <p:grpSpPr>
        <a:xfrm>
          <a:off x="0" y="0"/>
          <a:ext cx="0" cy="0"/>
          <a:chOff x="0" y="0"/>
          <a:chExt cx="0" cy="0"/>
        </a:xfrm>
      </p:grpSpPr>
      <p:sp>
        <p:nvSpPr>
          <p:cNvPr id="7" name="Slide Number Placeholder 1"/>
          <p:cNvSpPr>
            <a:spLocks noGrp="1"/>
          </p:cNvSpPr>
          <p:nvPr>
            <p:ph type="sldNum" sz="quarter" idx="4"/>
          </p:nvPr>
        </p:nvSpPr>
        <p:spPr>
          <a:xfrm>
            <a:off x="11212945" y="6513319"/>
            <a:ext cx="479555" cy="366183"/>
          </a:xfrm>
          <a:prstGeom prst="rect">
            <a:avLst/>
          </a:prstGeom>
        </p:spPr>
        <p:txBody>
          <a:bodyPr vert="horz" lIns="91440" tIns="45720" rIns="91440" bIns="45720" rtlCol="0" anchor="ctr"/>
          <a:lstStyle>
            <a:lvl1pPr algn="r">
              <a:defRPr lang="en-US" sz="800" kern="1200" smtClean="0">
                <a:solidFill>
                  <a:srgbClr val="000000"/>
                </a:solidFill>
                <a:latin typeface="+mn-lt"/>
                <a:ea typeface="+mn-ea"/>
                <a:cs typeface="CiscoSans Thin"/>
              </a:defRPr>
            </a:lvl1pPr>
          </a:lstStyle>
          <a:p>
            <a:fld id="{96A97DD0-5BE7-4856-A2A9-C42C6688E607}" type="slidenum">
              <a:rPr/>
              <a:pPr/>
              <a:t>‹#›</a:t>
            </a:fld>
            <a:endParaRPr dirty="0"/>
          </a:p>
        </p:txBody>
      </p:sp>
      <p:sp>
        <p:nvSpPr>
          <p:cNvPr id="8" name="Footer Placeholder 2"/>
          <p:cNvSpPr>
            <a:spLocks noGrp="1"/>
          </p:cNvSpPr>
          <p:nvPr>
            <p:ph type="ftr" sz="quarter" idx="3"/>
          </p:nvPr>
        </p:nvSpPr>
        <p:spPr>
          <a:xfrm>
            <a:off x="6963378" y="6616601"/>
            <a:ext cx="955817" cy="185296"/>
          </a:xfrm>
          <a:prstGeom prst="rect">
            <a:avLst/>
          </a:prstGeom>
          <a:noFill/>
          <a:ln w="9525">
            <a:noFill/>
            <a:miter lim="800000"/>
            <a:headEnd/>
            <a:tailEnd/>
          </a:ln>
          <a:effectLst/>
        </p:spPr>
        <p:txBody>
          <a:bodyPr wrap="square" lIns="61586" tIns="30792" rIns="61586" bIns="30792" anchor="b">
            <a:spAutoFit/>
          </a:bodyPr>
          <a:lstStyle>
            <a:lvl1pPr algn="l">
              <a:defRPr lang="en-US" sz="800" dirty="0">
                <a:solidFill>
                  <a:srgbClr val="000000"/>
                </a:solidFill>
                <a:cs typeface="CiscoSans Thin"/>
              </a:defRPr>
            </a:lvl1pPr>
          </a:lstStyle>
          <a:p>
            <a:pPr defTabSz="814305"/>
            <a:r>
              <a:rPr lang="en-US" smtClean="0"/>
              <a:t>BRKIOT-2113</a:t>
            </a:r>
            <a:endParaRPr lang="en-US"/>
          </a:p>
        </p:txBody>
      </p:sp>
      <p:sp>
        <p:nvSpPr>
          <p:cNvPr id="6" name="Title 1"/>
          <p:cNvSpPr>
            <a:spLocks noGrp="1"/>
          </p:cNvSpPr>
          <p:nvPr>
            <p:ph type="title" hasCustomPrompt="1"/>
          </p:nvPr>
        </p:nvSpPr>
        <p:spPr>
          <a:xfrm>
            <a:off x="475488" y="207435"/>
            <a:ext cx="11350752" cy="579965"/>
          </a:xfrm>
        </p:spPr>
        <p:txBody>
          <a:bodyPr/>
          <a:lstStyle>
            <a:lvl1pPr marL="8334" indent="-8334" algn="l" defTabSz="609585" rtl="0" eaLnBrk="0" fontAlgn="base" hangingPunct="0">
              <a:lnSpc>
                <a:spcPct val="90000"/>
              </a:lnSpc>
              <a:spcBef>
                <a:spcPct val="0"/>
              </a:spcBef>
              <a:spcAft>
                <a:spcPct val="0"/>
              </a:spcAft>
              <a:defRPr lang="en-US" sz="3733" b="0" kern="1200" baseline="0" dirty="0">
                <a:solidFill>
                  <a:schemeClr val="tx1"/>
                </a:solidFill>
                <a:latin typeface="+mj-lt"/>
                <a:ea typeface="+mj-ea"/>
                <a:cs typeface="+mj-cs"/>
                <a:sym typeface="Arial" pitchFamily="34" charset="0"/>
              </a:defRPr>
            </a:lvl1pPr>
          </a:lstStyle>
          <a:p>
            <a:r>
              <a:rPr lang="en-US" dirty="0"/>
              <a:t>Slide Title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19" y="6163134"/>
            <a:ext cx="837754" cy="502652"/>
          </a:xfrm>
          <a:prstGeom prst="rect">
            <a:avLst/>
          </a:prstGeom>
        </p:spPr>
      </p:pic>
    </p:spTree>
    <p:extLst>
      <p:ext uri="{BB962C8B-B14F-4D97-AF65-F5344CB8AC3E}">
        <p14:creationId xmlns:p14="http://schemas.microsoft.com/office/powerpoint/2010/main" val="291420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spid="_x0000_s46088" name="think-cell Slide" r:id="rId4" imgW="216" imgH="216" progId="TCLayout.ActiveDocument.1">
                  <p:embed/>
                </p:oleObj>
              </mc:Choice>
              <mc:Fallback>
                <p:oleObj name="think-cell Slide" r:id="rId4" imgW="216" imgH="216" progId="TCLayout.ActiveDocument.1">
                  <p:embed/>
                  <p:pic>
                    <p:nvPicPr>
                      <p:cNvPr id="0" name=""/>
                      <p:cNvPicPr/>
                      <p:nvPr/>
                    </p:nvPicPr>
                    <p:blipFill>
                      <a:blip r:embed="rId5"/>
                      <a:stretch>
                        <a:fillRect/>
                      </a:stretch>
                    </p:blipFill>
                    <p:spPr>
                      <a:xfrm>
                        <a:off x="2119" y="2119"/>
                        <a:ext cx="2116" cy="2116"/>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pic>
        <p:nvPicPr>
          <p:cNvPr id="4" name="Picture 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85019" y="6163134"/>
            <a:ext cx="837754" cy="502652"/>
          </a:xfrm>
          <a:prstGeom prst="rect">
            <a:avLst/>
          </a:prstGeom>
        </p:spPr>
      </p:pic>
    </p:spTree>
    <p:extLst>
      <p:ext uri="{BB962C8B-B14F-4D97-AF65-F5344CB8AC3E}">
        <p14:creationId xmlns:p14="http://schemas.microsoft.com/office/powerpoint/2010/main" val="2625103506"/>
      </p:ext>
    </p:extLst>
  </p:cSld>
  <p:clrMapOvr>
    <a:masterClrMapping/>
  </p:clrMapOvr>
  <p:transition spd="slow">
    <p:wip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01085" y="6172201"/>
            <a:ext cx="977900" cy="4868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12196464" cy="6858000"/>
          </a:xfrm>
          <a:prstGeom prst="rect">
            <a:avLst/>
          </a:prstGeom>
        </p:spPr>
        <p:txBody>
          <a:bodyPr vert="horz" lIns="91420" tIns="45710" rIns="91420" bIns="45710"/>
          <a:lstStyle>
            <a:lvl1pPr marL="0" indent="0" algn="ctr">
              <a:buNone/>
              <a:defRPr sz="2933" baseline="0">
                <a:latin typeface="+mn-lt"/>
                <a:cs typeface="CiscoSans ExtraLigh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9263022"/>
      </p:ext>
    </p:extLst>
  </p:cSld>
  <p:clrMapOvr>
    <a:masterClrMapping/>
  </p:clrMapOvr>
  <p:transition spd="slow">
    <p:wip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pic>
        <p:nvPicPr>
          <p:cNvPr id="2" name="Object 1"/>
          <p:cNvPicPr>
            <a:picLocks noChangeAspect="1"/>
          </p:cNvPicPr>
          <p:nvPr/>
        </p:nvPicPr>
        <p:blipFill>
          <a:blip r:embed="rId2"/>
          <a:srcRect/>
          <a:stretch>
            <a:fillRect/>
          </a:stretch>
        </p:blipFill>
        <p:spPr bwMode="auto">
          <a:xfrm>
            <a:off x="1588" y="1588"/>
            <a:ext cx="1587" cy="1587"/>
          </a:xfrm>
          <a:prstGeom prst="rect">
            <a:avLst/>
          </a:prstGeom>
          <a:noFill/>
        </p:spPr>
      </p:pic>
      <p:sp>
        <p:nvSpPr>
          <p:cNvPr id="3" name="Title Placeholder 5"/>
          <p:cNvSpPr>
            <a:spLocks noGrp="1"/>
          </p:cNvSpPr>
          <p:nvPr>
            <p:ph type="title"/>
          </p:nvPr>
        </p:nvSpPr>
        <p:spPr bwMode="auto">
          <a:xfrm>
            <a:off x="583688" y="455092"/>
            <a:ext cx="11127318"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877" tIns="60939" rIns="121877" bIns="60939"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3159771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41027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Bullet">
    <p:spTree>
      <p:nvGrpSpPr>
        <p:cNvPr id="1" name=""/>
        <p:cNvGrpSpPr/>
        <p:nvPr/>
      </p:nvGrpSpPr>
      <p:grpSpPr>
        <a:xfrm>
          <a:off x="0" y="0"/>
          <a:ext cx="0" cy="0"/>
          <a:chOff x="0" y="0"/>
          <a:chExt cx="0" cy="0"/>
        </a:xfrm>
      </p:grpSpPr>
      <p:sp>
        <p:nvSpPr>
          <p:cNvPr id="6" name="Title Placeholder 5"/>
          <p:cNvSpPr>
            <a:spLocks noGrp="1"/>
          </p:cNvSpPr>
          <p:nvPr>
            <p:ph type="title"/>
          </p:nvPr>
        </p:nvSpPr>
        <p:spPr bwMode="auto">
          <a:xfrm>
            <a:off x="583688" y="455087"/>
            <a:ext cx="1112731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877" tIns="60938" rIns="121877" bIns="60938" numCol="1" anchor="ctr" anchorCtr="0" compatLnSpc="1">
            <a:prstTxWarp prst="textNoShape">
              <a:avLst/>
            </a:prstTxWarp>
          </a:bodyPr>
          <a:lstStyle/>
          <a:p>
            <a:pPr lvl="0"/>
            <a:r>
              <a:rPr lang="en-GB"/>
              <a:t>Click to edit Master title style</a:t>
            </a:r>
            <a:endParaRPr lang="en-GB" dirty="0"/>
          </a:p>
        </p:txBody>
      </p:sp>
    </p:spTree>
    <p:extLst>
      <p:ext uri="{BB962C8B-B14F-4D97-AF65-F5344CB8AC3E}">
        <p14:creationId xmlns:p14="http://schemas.microsoft.com/office/powerpoint/2010/main" val="2127358258"/>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2" name="Object 1"/>
          <p:cNvPicPr>
            <a:picLocks noChangeAspect="1"/>
          </p:cNvPicPr>
          <p:nvPr/>
        </p:nvPicPr>
        <p:blipFill>
          <a:blip r:embed="rId2"/>
          <a:srcRect/>
          <a:stretch>
            <a:fillRect/>
          </a:stretch>
        </p:blipFill>
        <p:spPr bwMode="auto">
          <a:xfrm>
            <a:off x="1588" y="1588"/>
            <a:ext cx="1587" cy="1587"/>
          </a:xfrm>
          <a:prstGeom prst="rect">
            <a:avLst/>
          </a:prstGeom>
          <a:noFill/>
        </p:spPr>
      </p:pic>
    </p:spTree>
    <p:extLst>
      <p:ext uri="{BB962C8B-B14F-4D97-AF65-F5344CB8AC3E}">
        <p14:creationId xmlns:p14="http://schemas.microsoft.com/office/powerpoint/2010/main" val="2353968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Subtitle and Bullet">
    <p:spTree>
      <p:nvGrpSpPr>
        <p:cNvPr id="1" name=""/>
        <p:cNvGrpSpPr/>
        <p:nvPr/>
      </p:nvGrpSpPr>
      <p:grpSpPr>
        <a:xfrm>
          <a:off x="0" y="0"/>
          <a:ext cx="0" cy="0"/>
          <a:chOff x="0" y="0"/>
          <a:chExt cx="0" cy="0"/>
        </a:xfrm>
      </p:grpSpPr>
      <p:sp>
        <p:nvSpPr>
          <p:cNvPr id="7" name="Slide Number Placeholder 1"/>
          <p:cNvSpPr>
            <a:spLocks noGrp="1"/>
          </p:cNvSpPr>
          <p:nvPr>
            <p:ph type="sldNum" sz="quarter" idx="4"/>
          </p:nvPr>
        </p:nvSpPr>
        <p:spPr>
          <a:xfrm>
            <a:off x="11273905" y="6433241"/>
            <a:ext cx="479555" cy="366183"/>
          </a:xfrm>
          <a:prstGeom prst="rect">
            <a:avLst/>
          </a:prstGeom>
        </p:spPr>
        <p:txBody>
          <a:bodyPr vert="horz" lIns="91438" tIns="45719" rIns="91438" bIns="45719" rtlCol="0" anchor="ctr"/>
          <a:lstStyle>
            <a:lvl1pPr algn="r">
              <a:defRPr lang="en-US" sz="800" kern="1200" smtClean="0">
                <a:solidFill>
                  <a:srgbClr val="000000"/>
                </a:solidFill>
                <a:latin typeface="+mn-lt"/>
                <a:ea typeface="+mn-ea"/>
                <a:cs typeface="CiscoSans Thin"/>
              </a:defRPr>
            </a:lvl1pPr>
          </a:lstStyle>
          <a:p>
            <a:fld id="{96A97DD0-5BE7-4856-A2A9-C42C6688E607}" type="slidenum">
              <a:rPr/>
              <a:pPr/>
              <a:t>‹#›</a:t>
            </a:fld>
            <a:endParaRPr dirty="0"/>
          </a:p>
        </p:txBody>
      </p:sp>
      <p:sp>
        <p:nvSpPr>
          <p:cNvPr id="11" name="Title 1"/>
          <p:cNvSpPr>
            <a:spLocks noGrp="1"/>
          </p:cNvSpPr>
          <p:nvPr>
            <p:ph type="title"/>
          </p:nvPr>
        </p:nvSpPr>
        <p:spPr>
          <a:xfrm>
            <a:off x="162562" y="186902"/>
            <a:ext cx="11529940" cy="652105"/>
          </a:xfrm>
        </p:spPr>
        <p:txBody>
          <a:bodyPr/>
          <a:lstStyle>
            <a:lvl1pPr>
              <a:defRPr baseline="0"/>
            </a:lvl1pPr>
          </a:lstStyle>
          <a:p>
            <a:r>
              <a:rPr lang="en-US" dirty="0" smtClean="0"/>
              <a:t>Click to edit Master title style</a:t>
            </a:r>
            <a:endParaRPr lang="en-US" dirty="0"/>
          </a:p>
        </p:txBody>
      </p:sp>
      <p:sp>
        <p:nvSpPr>
          <p:cNvPr id="5" name="Footer Placeholder 2"/>
          <p:cNvSpPr txBox="1">
            <a:spLocks/>
          </p:cNvSpPr>
          <p:nvPr userDrawn="1"/>
        </p:nvSpPr>
        <p:spPr>
          <a:xfrm>
            <a:off x="7203476" y="6535498"/>
            <a:ext cx="955817" cy="185294"/>
          </a:xfrm>
          <a:prstGeom prst="rect">
            <a:avLst/>
          </a:prstGeom>
          <a:noFill/>
          <a:ln w="9525">
            <a:noFill/>
            <a:miter lim="800000"/>
            <a:headEnd/>
            <a:tailEnd/>
          </a:ln>
          <a:effectLst/>
        </p:spPr>
        <p:txBody>
          <a:bodyPr wrap="square" lIns="61585" tIns="30791" rIns="61585" bIns="30791" anchor="b">
            <a:spAutoFit/>
          </a:bodyPr>
          <a:lstStyle>
            <a:defPPr>
              <a:defRPr lang="en-US"/>
            </a:defPPr>
            <a:lvl1pPr marL="0" algn="l" defTabSz="914377" rtl="0" eaLnBrk="1" latinLnBrk="0" hangingPunct="1">
              <a:defRPr lang="en-US" sz="800" kern="1200" dirty="0">
                <a:solidFill>
                  <a:srgbClr val="000000"/>
                </a:solidFill>
                <a:latin typeface="+mn-lt"/>
                <a:ea typeface="+mn-ea"/>
                <a:cs typeface="CiscoSans Thin"/>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defTabSz="814285"/>
            <a:r>
              <a:rPr lang="cs-CZ" smtClean="0">
                <a:ea typeface="ＭＳ Ｐゴシック" charset="0"/>
              </a:rPr>
              <a:t>BRKCRS-2115</a:t>
            </a:r>
            <a:endParaRPr lang="cs-CZ">
              <a:ea typeface="ＭＳ Ｐゴシック" charset="0"/>
            </a:endParaRPr>
          </a:p>
        </p:txBody>
      </p:sp>
    </p:spTree>
    <p:extLst>
      <p:ext uri="{BB962C8B-B14F-4D97-AF65-F5344CB8AC3E}">
        <p14:creationId xmlns:p14="http://schemas.microsoft.com/office/powerpoint/2010/main" val="1979937204"/>
      </p:ext>
    </p:extLst>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8_Bullet">
    <p:spTree>
      <p:nvGrpSpPr>
        <p:cNvPr id="1" name=""/>
        <p:cNvGrpSpPr/>
        <p:nvPr/>
      </p:nvGrpSpPr>
      <p:grpSpPr>
        <a:xfrm>
          <a:off x="0" y="0"/>
          <a:ext cx="0" cy="0"/>
          <a:chOff x="0" y="0"/>
          <a:chExt cx="0" cy="0"/>
        </a:xfrm>
      </p:grpSpPr>
      <p:pic>
        <p:nvPicPr>
          <p:cNvPr id="2" name="Object 1"/>
          <p:cNvPicPr>
            <a:picLocks noChangeAspect="1"/>
          </p:cNvPicPr>
          <p:nvPr/>
        </p:nvPicPr>
        <p:blipFill>
          <a:blip r:embed="rId2"/>
          <a:srcRect/>
          <a:stretch>
            <a:fillRect/>
          </a:stretch>
        </p:blipFill>
        <p:spPr bwMode="auto">
          <a:xfrm>
            <a:off x="1588" y="1588"/>
            <a:ext cx="1587" cy="1587"/>
          </a:xfrm>
          <a:prstGeom prst="rect">
            <a:avLst/>
          </a:prstGeom>
          <a:noFill/>
        </p:spPr>
      </p:pic>
      <p:sp>
        <p:nvSpPr>
          <p:cNvPr id="4" name="Text Placeholder 3"/>
          <p:cNvSpPr>
            <a:spLocks noGrp="1"/>
          </p:cNvSpPr>
          <p:nvPr>
            <p:ph type="body" sz="quarter" idx="10" hasCustomPrompt="1"/>
          </p:nvPr>
        </p:nvSpPr>
        <p:spPr>
          <a:xfrm>
            <a:off x="616407" y="1797051"/>
            <a:ext cx="11036459" cy="4224280"/>
          </a:xfrm>
          <a:prstGeom prst="rect">
            <a:avLst/>
          </a:prstGeom>
        </p:spPr>
        <p:txBody>
          <a:bodyPr lIns="91404" tIns="45702" rIns="91404" bIns="45702">
            <a:noAutofit/>
          </a:bodyPr>
          <a:lstStyle>
            <a:lvl1pPr marL="374495" indent="-298330">
              <a:lnSpc>
                <a:spcPct val="95000"/>
              </a:lnSpc>
              <a:spcBef>
                <a:spcPts val="1480"/>
              </a:spcBef>
              <a:buClr>
                <a:schemeClr val="tx1"/>
              </a:buClr>
              <a:buSzPct val="80000"/>
              <a:buFont typeface="Arial"/>
              <a:buChar char="•"/>
              <a:defRPr sz="2667" b="0" i="0">
                <a:solidFill>
                  <a:srgbClr val="676767"/>
                </a:solidFill>
                <a:latin typeface="+mn-lt"/>
                <a:cs typeface="CiscoSans ExtraLight"/>
              </a:defRPr>
            </a:lvl1pPr>
            <a:lvl2pPr marL="677058" indent="-287747">
              <a:lnSpc>
                <a:spcPct val="95000"/>
              </a:lnSpc>
              <a:spcBef>
                <a:spcPts val="600"/>
              </a:spcBef>
              <a:buClr>
                <a:schemeClr val="tx1"/>
              </a:buClr>
              <a:buSzPct val="80000"/>
              <a:buFont typeface="Arial"/>
              <a:buChar char="•"/>
              <a:defRPr sz="2400" b="0" i="0">
                <a:solidFill>
                  <a:srgbClr val="676767"/>
                </a:solidFill>
                <a:latin typeface="+mn-lt"/>
                <a:cs typeface="CiscoSans ExtraLight"/>
              </a:defRPr>
            </a:lvl2pPr>
            <a:lvl3pPr marL="996544" indent="-228509">
              <a:buClr>
                <a:schemeClr val="tx1"/>
              </a:buClr>
              <a:buSzPct val="80000"/>
              <a:buFont typeface="Arial"/>
              <a:buChar char="•"/>
              <a:defRPr sz="2133" b="0" i="0">
                <a:solidFill>
                  <a:srgbClr val="676767"/>
                </a:solidFill>
                <a:latin typeface="+mn-lt"/>
                <a:cs typeface="CiscoSans ExtraLight"/>
              </a:defRPr>
            </a:lvl3pPr>
            <a:lvl4pPr marL="1214471" indent="-228509">
              <a:buClr>
                <a:schemeClr val="tx1"/>
              </a:buClr>
              <a:buSzPct val="80000"/>
              <a:buFont typeface="Arial"/>
              <a:buChar char="•"/>
              <a:defRPr sz="1867" b="0" i="0">
                <a:solidFill>
                  <a:srgbClr val="676767"/>
                </a:solidFill>
                <a:latin typeface="+mn-lt"/>
                <a:cs typeface="CiscoSans ExtraLight"/>
              </a:defRPr>
            </a:lvl4pPr>
            <a:lvl5pPr marL="1442979" indent="-224276">
              <a:buClr>
                <a:schemeClr val="tx1"/>
              </a:buClr>
              <a:buSzPct val="80000"/>
              <a:buFont typeface="Arial"/>
              <a:buChar char="•"/>
              <a:defRPr sz="16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583688" y="455094"/>
            <a:ext cx="11127317" cy="97578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08" tIns="45704" rIns="91408" bIns="45704" numCol="1" anchor="ctr" anchorCtr="0" compatLnSpc="1">
            <a:prstTxWarp prst="textNoShape">
              <a:avLst/>
            </a:prstTxWarp>
          </a:bodyPr>
          <a:lstStyle>
            <a:lvl1pPr>
              <a:defRPr sz="4000"/>
            </a:lvl1pPr>
          </a:lstStyle>
          <a:p>
            <a:pPr lvl="0"/>
            <a:r>
              <a:rPr lang="en-US" dirty="0" smtClean="0"/>
              <a:t>Click to edit Master title style</a:t>
            </a:r>
            <a:endParaRPr lang="en-GB" dirty="0"/>
          </a:p>
        </p:txBody>
      </p:sp>
    </p:spTree>
    <p:extLst>
      <p:ext uri="{BB962C8B-B14F-4D97-AF65-F5344CB8AC3E}">
        <p14:creationId xmlns:p14="http://schemas.microsoft.com/office/powerpoint/2010/main" val="463566171"/>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12192000" cy="17780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91432" tIns="45717" rIns="91432" bIns="45717" anchor="ctr"/>
          <a:lstStyle/>
          <a:p>
            <a:endParaRPr lang="en-US"/>
          </a:p>
        </p:txBody>
      </p:sp>
      <p:sp>
        <p:nvSpPr>
          <p:cNvPr id="6" name="Rectangle 3"/>
          <p:cNvSpPr>
            <a:spLocks noChangeArrowheads="1"/>
          </p:cNvSpPr>
          <p:nvPr/>
        </p:nvSpPr>
        <p:spPr bwMode="hidden">
          <a:xfrm>
            <a:off x="0" y="0"/>
            <a:ext cx="12192000" cy="17780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91432" tIns="45717" rIns="91432" bIns="45717" anchor="ctr"/>
          <a:lstStyle/>
          <a:p>
            <a:endParaRPr lang="en-US"/>
          </a:p>
        </p:txBody>
      </p:sp>
      <p:sp>
        <p:nvSpPr>
          <p:cNvPr id="13" name="Text Placeholder 2"/>
          <p:cNvSpPr>
            <a:spLocks noGrp="1"/>
          </p:cNvSpPr>
          <p:nvPr>
            <p:ph type="body" sz="quarter" idx="13" hasCustomPrompt="1"/>
          </p:nvPr>
        </p:nvSpPr>
        <p:spPr>
          <a:xfrm>
            <a:off x="617723" y="4281951"/>
            <a:ext cx="11070167" cy="398668"/>
          </a:xfrm>
          <a:prstGeom prst="rect">
            <a:avLst/>
          </a:prstGeom>
        </p:spPr>
        <p:txBody>
          <a:bodyPr lIns="91420" tIns="45710" rIns="91420" bIns="45710"/>
          <a:lstStyle>
            <a:lvl1pPr marL="0" indent="0">
              <a:buFont typeface="Arial" panose="020B0604020202020204" pitchFamily="34" charset="0"/>
              <a:buNone/>
              <a:defRPr sz="2933" baseline="0">
                <a:solidFill>
                  <a:srgbClr val="4D4D4D"/>
                </a:solidFill>
                <a:latin typeface="+mj-lt"/>
              </a:defRPr>
            </a:lvl1pPr>
            <a:lvl2pPr marL="406365" indent="0">
              <a:buNone/>
              <a:defRPr/>
            </a:lvl2pPr>
            <a:lvl3pPr marL="569854" indent="0">
              <a:buNone/>
              <a:defRPr/>
            </a:lvl3pPr>
            <a:lvl4pPr marL="688908" indent="0">
              <a:buNone/>
              <a:defRPr/>
            </a:lvl4pPr>
            <a:lvl5pPr marL="801608" indent="0">
              <a:buNone/>
              <a:defRPr/>
            </a:lvl5pPr>
          </a:lstStyle>
          <a:p>
            <a:pPr lvl="0"/>
            <a:r>
              <a:rPr lang="en-GB" dirty="0" smtClean="0"/>
              <a:t>Subtitle Goes Here</a:t>
            </a:r>
          </a:p>
        </p:txBody>
      </p:sp>
      <p:sp>
        <p:nvSpPr>
          <p:cNvPr id="14" name="Title 1"/>
          <p:cNvSpPr>
            <a:spLocks noGrp="1"/>
          </p:cNvSpPr>
          <p:nvPr>
            <p:ph type="ctrTitle" hasCustomPrompt="1"/>
          </p:nvPr>
        </p:nvSpPr>
        <p:spPr>
          <a:xfrm>
            <a:off x="567687" y="3519969"/>
            <a:ext cx="11120203" cy="859640"/>
          </a:xfrm>
          <a:prstGeom prst="rect">
            <a:avLst/>
          </a:prstGeom>
        </p:spPr>
        <p:txBody>
          <a:bodyPr anchor="b"/>
          <a:lstStyle>
            <a:lvl1pPr marL="0" indent="0" algn="l">
              <a:lnSpc>
                <a:spcPct val="90000"/>
              </a:lnSpc>
              <a:buFont typeface="Arial" panose="020B0604020202020204" pitchFamily="34" charset="0"/>
              <a:buNone/>
              <a:defRPr sz="6933" b="0" i="0" spc="0" baseline="0">
                <a:solidFill>
                  <a:srgbClr val="4D4D4D"/>
                </a:solidFill>
                <a:latin typeface="+mj-lt"/>
                <a:cs typeface="CiscoSans Thin"/>
              </a:defRPr>
            </a:lvl1pPr>
          </a:lstStyle>
          <a:p>
            <a:r>
              <a:rPr lang="en-GB" dirty="0" smtClean="0"/>
              <a:t>Presentation Title Goes Here</a:t>
            </a:r>
            <a:endParaRPr lang="en-US" dirty="0"/>
          </a:p>
        </p:txBody>
      </p:sp>
      <p:sp>
        <p:nvSpPr>
          <p:cNvPr id="15" name="Subtitle 2"/>
          <p:cNvSpPr>
            <a:spLocks noGrp="1"/>
          </p:cNvSpPr>
          <p:nvPr>
            <p:ph type="subTitle" idx="1" hasCustomPrompt="1"/>
          </p:nvPr>
        </p:nvSpPr>
        <p:spPr>
          <a:xfrm>
            <a:off x="625995" y="5057598"/>
            <a:ext cx="11061895" cy="384175"/>
          </a:xfrm>
          <a:prstGeom prst="rect">
            <a:avLst/>
          </a:prstGeom>
        </p:spPr>
        <p:txBody>
          <a:bodyPr lIns="91420" tIns="45710" rIns="91420" bIns="45710" anchor="b" anchorCtr="0">
            <a:noAutofit/>
          </a:bodyPr>
          <a:lstStyle>
            <a:lvl1pPr marL="0" indent="0" algn="l">
              <a:buNone/>
              <a:defRPr sz="1867" b="0" i="0">
                <a:solidFill>
                  <a:srgbClr val="676767"/>
                </a:solidFill>
                <a:latin typeface="+mn-lt"/>
                <a:cs typeface="CiscoSans"/>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GB" dirty="0" smtClean="0"/>
              <a:t>Speaker Name</a:t>
            </a:r>
            <a:endParaRPr lang="en-US" dirty="0"/>
          </a:p>
        </p:txBody>
      </p:sp>
      <p:sp>
        <p:nvSpPr>
          <p:cNvPr id="16" name="Text Placeholder 38"/>
          <p:cNvSpPr>
            <a:spLocks noGrp="1"/>
          </p:cNvSpPr>
          <p:nvPr>
            <p:ph type="body" sz="quarter" idx="11" hasCustomPrompt="1"/>
          </p:nvPr>
        </p:nvSpPr>
        <p:spPr>
          <a:xfrm>
            <a:off x="625995" y="5377594"/>
            <a:ext cx="11061895" cy="384175"/>
          </a:xfrm>
          <a:prstGeom prst="rect">
            <a:avLst/>
          </a:prstGeom>
        </p:spPr>
        <p:txBody>
          <a:bodyPr lIns="91420" tIns="45710" rIns="91420" bIns="45710"/>
          <a:lstStyle>
            <a:lvl1pPr marL="0" indent="0" algn="l">
              <a:buFontTx/>
              <a:buNone/>
              <a:defRPr lang="en-US" sz="1867" b="0" i="0" kern="1200" dirty="0" smtClean="0">
                <a:solidFill>
                  <a:srgbClr val="676767"/>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smtClean="0"/>
              <a:t>Speaker Title</a:t>
            </a:r>
          </a:p>
        </p:txBody>
      </p:sp>
      <p:sp>
        <p:nvSpPr>
          <p:cNvPr id="17" name="Text Placeholder 40"/>
          <p:cNvSpPr>
            <a:spLocks noGrp="1"/>
          </p:cNvSpPr>
          <p:nvPr>
            <p:ph type="body" sz="quarter" idx="12" hasCustomPrompt="1"/>
          </p:nvPr>
        </p:nvSpPr>
        <p:spPr>
          <a:xfrm>
            <a:off x="625995" y="5697590"/>
            <a:ext cx="11061895" cy="384175"/>
          </a:xfrm>
          <a:prstGeom prst="rect">
            <a:avLst/>
          </a:prstGeom>
        </p:spPr>
        <p:txBody>
          <a:bodyPr lIns="91420" tIns="45710" rIns="91420" bIns="45710"/>
          <a:lstStyle>
            <a:lvl1pPr marL="0" indent="0" algn="l">
              <a:buFontTx/>
              <a:buNone/>
              <a:defRPr lang="en-US" sz="1867" b="0" i="0" kern="1200" dirty="0" smtClean="0">
                <a:solidFill>
                  <a:srgbClr val="676767"/>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smtClean="0"/>
              <a:t>Date</a:t>
            </a:r>
          </a:p>
        </p:txBody>
      </p:sp>
      <p:sp>
        <p:nvSpPr>
          <p:cNvPr id="18" name="Rectangle 17"/>
          <p:cNvSpPr/>
          <p:nvPr userDrawn="1"/>
        </p:nvSpPr>
        <p:spPr>
          <a:xfrm>
            <a:off x="-11501" y="1"/>
            <a:ext cx="10003596" cy="2461404"/>
          </a:xfrm>
          <a:prstGeom prst="rect">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smtClean="0"/>
          </a:p>
        </p:txBody>
      </p:sp>
      <p:pic>
        <p:nvPicPr>
          <p:cNvPr id="7" name="Picture 3"/>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7789754" y="1"/>
            <a:ext cx="4402233" cy="2462924"/>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421" y="177800"/>
            <a:ext cx="897147" cy="473693"/>
          </a:xfrm>
          <a:prstGeom prst="rect">
            <a:avLst/>
          </a:prstGeom>
        </p:spPr>
      </p:pic>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2918" y="1641104"/>
            <a:ext cx="4549852" cy="798733"/>
          </a:xfrm>
          <a:prstGeom prst="rect">
            <a:avLst/>
          </a:prstGeom>
        </p:spPr>
      </p:pic>
    </p:spTree>
    <p:extLst>
      <p:ext uri="{BB962C8B-B14F-4D97-AF65-F5344CB8AC3E}">
        <p14:creationId xmlns:p14="http://schemas.microsoft.com/office/powerpoint/2010/main" val="953931913"/>
      </p:ext>
    </p:extLst>
  </p:cSld>
  <p:clrMapOvr>
    <a:masterClrMapping/>
  </p:clrMapOvr>
  <p:transition spd="slow">
    <p:wip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83688" y="1797051"/>
            <a:ext cx="11127317" cy="4224280"/>
          </a:xfrm>
          <a:prstGeom prst="rect">
            <a:avLst/>
          </a:prstGeom>
        </p:spPr>
        <p:txBody>
          <a:bodyPr lIns="91420" tIns="45710" rIns="91420" bIns="45710">
            <a:noAutofit/>
          </a:bodyPr>
          <a:lstStyle>
            <a:lvl1pPr marL="374561" indent="-298382">
              <a:lnSpc>
                <a:spcPct val="95000"/>
              </a:lnSpc>
              <a:spcBef>
                <a:spcPts val="1480"/>
              </a:spcBef>
              <a:buClr>
                <a:schemeClr val="tx1"/>
              </a:buClr>
              <a:buSzPct val="80000"/>
              <a:buFont typeface="Arial"/>
              <a:buChar char="•"/>
              <a:defRPr sz="4933" b="0" i="0">
                <a:solidFill>
                  <a:srgbClr val="676767"/>
                </a:solidFill>
                <a:latin typeface="+mn-lt"/>
                <a:cs typeface="CiscoSans ExtraLight"/>
              </a:defRPr>
            </a:lvl1pPr>
            <a:lvl2pPr marL="677176" indent="-287799">
              <a:lnSpc>
                <a:spcPct val="95000"/>
              </a:lnSpc>
              <a:spcBef>
                <a:spcPts val="600"/>
              </a:spcBef>
              <a:buClr>
                <a:schemeClr val="tx1"/>
              </a:buClr>
              <a:buSzPct val="80000"/>
              <a:buFont typeface="Arial"/>
              <a:buChar char="•"/>
              <a:defRPr sz="2400" b="0" i="0">
                <a:solidFill>
                  <a:srgbClr val="676767"/>
                </a:solidFill>
                <a:latin typeface="+mn-lt"/>
                <a:cs typeface="CiscoSans ExtraLight"/>
              </a:defRPr>
            </a:lvl2pPr>
            <a:lvl3pPr marL="996719" indent="-228548">
              <a:buClr>
                <a:schemeClr val="tx1"/>
              </a:buClr>
              <a:buSzPct val="80000"/>
              <a:buFont typeface="Arial"/>
              <a:buChar char="•"/>
              <a:defRPr sz="2133" b="0" i="0">
                <a:solidFill>
                  <a:srgbClr val="676767"/>
                </a:solidFill>
                <a:latin typeface="+mn-lt"/>
                <a:cs typeface="CiscoSans ExtraLight"/>
              </a:defRPr>
            </a:lvl3pPr>
            <a:lvl4pPr marL="1214683" indent="-228548">
              <a:buClr>
                <a:schemeClr val="tx1"/>
              </a:buClr>
              <a:buSzPct val="80000"/>
              <a:buFont typeface="Arial"/>
              <a:buChar char="•"/>
              <a:defRPr sz="1867" b="0" i="0">
                <a:solidFill>
                  <a:srgbClr val="676767"/>
                </a:solidFill>
                <a:latin typeface="+mn-lt"/>
                <a:cs typeface="CiscoSans ExtraLight"/>
              </a:defRPr>
            </a:lvl4pPr>
            <a:lvl5pPr marL="1443231" indent="-224314">
              <a:buClr>
                <a:schemeClr val="tx1"/>
              </a:buClr>
              <a:buSzPct val="80000"/>
              <a:buFont typeface="Arial"/>
              <a:buChar char="•"/>
              <a:defRPr sz="16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936450709"/>
      </p:ext>
    </p:extLst>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17"/>
          <a:srcRect/>
          <a:stretch>
            <a:fillRect/>
          </a:stretch>
        </p:blipFill>
        <p:spPr bwMode="auto">
          <a:xfrm>
            <a:off x="1588" y="1588"/>
            <a:ext cx="1587" cy="1587"/>
          </a:xfrm>
          <a:prstGeom prst="rect">
            <a:avLst/>
          </a:prstGeom>
          <a:noFill/>
        </p:spPr>
      </p:pic>
      <p:sp>
        <p:nvSpPr>
          <p:cNvPr id="1026" name="Title Placeholder 5"/>
          <p:cNvSpPr>
            <a:spLocks noGrp="1"/>
          </p:cNvSpPr>
          <p:nvPr>
            <p:ph type="title"/>
          </p:nvPr>
        </p:nvSpPr>
        <p:spPr bwMode="auto">
          <a:xfrm>
            <a:off x="583688" y="455090"/>
            <a:ext cx="11127318"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877" tIns="60939" rIns="121877" bIns="60939" numCol="1" anchor="t" anchorCtr="0" compatLnSpc="1">
            <a:prstTxWarp prst="textNoShape">
              <a:avLst/>
            </a:prstTxWarp>
          </a:bodyPr>
          <a:lstStyle/>
          <a:p>
            <a:pPr lvl="0"/>
            <a:r>
              <a:rPr lang="en-GB" dirty="0"/>
              <a:t>Title Goes Here</a:t>
            </a:r>
          </a:p>
        </p:txBody>
      </p:sp>
      <p:sp>
        <p:nvSpPr>
          <p:cNvPr id="12" name="Rectangle 7"/>
          <p:cNvSpPr>
            <a:spLocks noChangeArrowheads="1"/>
          </p:cNvSpPr>
          <p:nvPr/>
        </p:nvSpPr>
        <p:spPr bwMode="ltGray">
          <a:xfrm>
            <a:off x="11354276" y="6323876"/>
            <a:ext cx="291219" cy="206024"/>
          </a:xfrm>
          <a:prstGeom prst="rect">
            <a:avLst/>
          </a:prstGeom>
          <a:noFill/>
          <a:ln w="9525" algn="ctr">
            <a:noFill/>
            <a:miter lim="800000"/>
            <a:headEnd/>
            <a:tailEnd/>
          </a:ln>
          <a:effectLst/>
        </p:spPr>
        <p:txBody>
          <a:bodyPr wrap="none" lIns="82100" tIns="41049" rIns="82100" bIns="41049" anchor="b">
            <a:spAutoFit/>
          </a:bodyPr>
          <a:lstStyle/>
          <a:p>
            <a:pPr algn="r" defTabSz="814183" fontAlgn="auto">
              <a:spcBef>
                <a:spcPts val="0"/>
              </a:spcBef>
              <a:spcAft>
                <a:spcPts val="0"/>
              </a:spcAft>
              <a:defRPr/>
            </a:pPr>
            <a:fld id="{4ABDCABE-3F10-B64C-92F1-862014417034}" type="slidenum">
              <a:rPr lang="en-US" sz="800">
                <a:solidFill>
                  <a:srgbClr val="626C88">
                    <a:alpha val="50000"/>
                  </a:srgbClr>
                </a:solidFill>
                <a:latin typeface="Arial" charset="0"/>
                <a:ea typeface="Arial" charset="0"/>
                <a:cs typeface="Arial" charset="0"/>
              </a:rPr>
              <a:pPr algn="r" defTabSz="814183" fontAlgn="auto">
                <a:spcBef>
                  <a:spcPts val="0"/>
                </a:spcBef>
                <a:spcAft>
                  <a:spcPts val="0"/>
                </a:spcAft>
                <a:defRPr/>
              </a:pPr>
              <a:t>‹#›</a:t>
            </a:fld>
            <a:endParaRPr lang="en-US" sz="800" dirty="0">
              <a:solidFill>
                <a:srgbClr val="626C88">
                  <a:alpha val="50000"/>
                </a:srgbClr>
              </a:solidFill>
              <a:latin typeface="Arial" charset="0"/>
              <a:ea typeface="Arial" charset="0"/>
              <a:cs typeface="Arial" charset="0"/>
            </a:endParaRPr>
          </a:p>
        </p:txBody>
      </p:sp>
      <p:sp>
        <p:nvSpPr>
          <p:cNvPr id="13" name="Rectangle 4"/>
          <p:cNvSpPr>
            <a:spLocks noChangeArrowheads="1"/>
          </p:cNvSpPr>
          <p:nvPr/>
        </p:nvSpPr>
        <p:spPr bwMode="ltGray">
          <a:xfrm>
            <a:off x="7683609" y="6322208"/>
            <a:ext cx="3822150" cy="206024"/>
          </a:xfrm>
          <a:prstGeom prst="rect">
            <a:avLst/>
          </a:prstGeom>
          <a:noFill/>
          <a:ln w="9525">
            <a:noFill/>
            <a:miter lim="800000"/>
            <a:headEnd/>
            <a:tailEnd/>
          </a:ln>
          <a:effectLst/>
        </p:spPr>
        <p:txBody>
          <a:bodyPr wrap="square" lIns="82100" tIns="41049" rIns="82100" bIns="41049" anchor="b">
            <a:spAutoFit/>
          </a:bodyPr>
          <a:lstStyle/>
          <a:p>
            <a:pPr defTabSz="814183" fontAlgn="auto">
              <a:spcBef>
                <a:spcPts val="0"/>
              </a:spcBef>
              <a:spcAft>
                <a:spcPts val="0"/>
              </a:spcAft>
              <a:defRPr/>
            </a:pPr>
            <a:r>
              <a:rPr lang="en-US" sz="800" dirty="0">
                <a:solidFill>
                  <a:srgbClr val="626C88">
                    <a:alpha val="50000"/>
                  </a:srgbClr>
                </a:solidFill>
                <a:latin typeface="Arial" charset="0"/>
                <a:ea typeface="Arial" charset="0"/>
                <a:cs typeface="Arial" charset="0"/>
              </a:rPr>
              <a:t>© 2016  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632234" y="6167697"/>
            <a:ext cx="575083" cy="35356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32554786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64" r:id="rId4"/>
    <p:sldLayoutId id="2147483680" r:id="rId5"/>
    <p:sldLayoutId id="2147483685" r:id="rId6"/>
    <p:sldLayoutId id="2147483688" r:id="rId7"/>
    <p:sldLayoutId id="2147483691" r:id="rId8"/>
    <p:sldLayoutId id="2147483692" r:id="rId9"/>
    <p:sldLayoutId id="2147483702" r:id="rId10"/>
    <p:sldLayoutId id="2147483707" r:id="rId11"/>
    <p:sldLayoutId id="2147483710" r:id="rId12"/>
    <p:sldLayoutId id="2147483711" r:id="rId13"/>
    <p:sldLayoutId id="2147483712" r:id="rId14"/>
    <p:sldLayoutId id="2147483713"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2124" rtl="0" eaLnBrk="1" fontAlgn="base" hangingPunct="1">
        <a:lnSpc>
          <a:spcPct val="80000"/>
        </a:lnSpc>
        <a:spcBef>
          <a:spcPct val="0"/>
        </a:spcBef>
        <a:spcAft>
          <a:spcPct val="0"/>
        </a:spcAft>
        <a:defRPr lang="en-US" sz="4000" kern="1200" dirty="0">
          <a:solidFill>
            <a:schemeClr val="tx1">
              <a:lumMod val="75000"/>
            </a:schemeClr>
          </a:solidFill>
          <a:latin typeface="Arial" charset="0"/>
          <a:ea typeface="Arial" charset="0"/>
          <a:cs typeface="Arial" charset="0"/>
        </a:defRPr>
      </a:lvl1pPr>
      <a:lvl2pPr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2pPr>
      <a:lvl3pPr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3pPr>
      <a:lvl4pPr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4pPr>
      <a:lvl5pPr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5pPr>
      <a:lvl6pPr marL="609493"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6pPr>
      <a:lvl7pPr marL="1218987"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7pPr>
      <a:lvl8pPr marL="1828480"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8pPr>
      <a:lvl9pPr marL="2437973"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9pPr>
    </p:titleStyle>
    <p:bodyStyle>
      <a:lvl1pPr marL="226444" indent="-226444" algn="l" defTabSz="912124"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283" indent="-287816" algn="l" defTabSz="912124" rtl="0" eaLnBrk="1" fontAlgn="base" hangingPunct="1">
        <a:lnSpc>
          <a:spcPct val="95000"/>
        </a:lnSpc>
        <a:spcBef>
          <a:spcPts val="800"/>
        </a:spcBef>
        <a:spcAft>
          <a:spcPct val="0"/>
        </a:spcAft>
        <a:buClr>
          <a:schemeClr val="tx2"/>
        </a:buClr>
        <a:buFont typeface="Arial" charset="0"/>
        <a:buChar char="•"/>
        <a:defRPr lang="en-US" sz="1900" kern="1200" dirty="0">
          <a:solidFill>
            <a:schemeClr val="tx1"/>
          </a:solidFill>
          <a:latin typeface="+mn-lt"/>
          <a:ea typeface="ＭＳ Ｐゴシック" charset="0"/>
          <a:cs typeface="CiscoSans"/>
        </a:defRPr>
      </a:lvl2pPr>
      <a:lvl3pPr marL="575633" indent="-226444" algn="l" defTabSz="912124"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867" indent="-226444" algn="l" defTabSz="912124" rtl="0" eaLnBrk="1" fontAlgn="base" hangingPunct="1">
        <a:lnSpc>
          <a:spcPct val="95000"/>
        </a:lnSpc>
        <a:spcBef>
          <a:spcPts val="833"/>
        </a:spcBef>
        <a:spcAft>
          <a:spcPct val="0"/>
        </a:spcAft>
        <a:buFont typeface="Arial" charset="0"/>
        <a:buChar char="•"/>
        <a:defRPr lang="en-US" sz="1500" kern="1200" dirty="0">
          <a:solidFill>
            <a:schemeClr val="tx1"/>
          </a:solidFill>
          <a:latin typeface="+mn-lt"/>
          <a:ea typeface="ＭＳ Ｐゴシック" charset="0"/>
          <a:cs typeface="CiscoSans"/>
        </a:defRPr>
      </a:lvl4pPr>
      <a:lvl5pPr marL="766099" indent="-226444" algn="l" defTabSz="912124" rtl="0" eaLnBrk="1" fontAlgn="base" hangingPunct="1">
        <a:lnSpc>
          <a:spcPct val="95000"/>
        </a:lnSpc>
        <a:spcBef>
          <a:spcPts val="833"/>
        </a:spcBef>
        <a:spcAft>
          <a:spcPct val="0"/>
        </a:spcAft>
        <a:buFont typeface="Arial" charset="0"/>
        <a:buChar char="•"/>
        <a:defRPr lang="en-US" sz="1500" kern="1200" dirty="0">
          <a:solidFill>
            <a:schemeClr val="tx1"/>
          </a:solidFill>
          <a:latin typeface="+mn-lt"/>
          <a:ea typeface="ＭＳ Ｐゴシック" charset="0"/>
          <a:cs typeface="CiscoSans"/>
        </a:defRPr>
      </a:lvl5pPr>
      <a:lvl6pPr marL="1151606" indent="-228553" algn="l" defTabSz="914209"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574" indent="-228523" algn="l" defTabSz="914209" rtl="0" eaLnBrk="1" latinLnBrk="0" hangingPunct="1">
        <a:spcBef>
          <a:spcPts val="800"/>
        </a:spcBef>
        <a:buFont typeface="Arial" pitchFamily="34" charset="0"/>
        <a:buChar char="•"/>
        <a:defRPr sz="1100" kern="1200" baseline="0">
          <a:solidFill>
            <a:schemeClr val="tx1"/>
          </a:solidFill>
          <a:latin typeface="+mn-lt"/>
          <a:ea typeface="+mn-ea"/>
          <a:cs typeface="+mn-cs"/>
        </a:defRPr>
      </a:lvl7pPr>
      <a:lvl8pPr marL="3199733" indent="0" algn="l" defTabSz="914209" rtl="0" eaLnBrk="1" latinLnBrk="0" hangingPunct="1">
        <a:spcBef>
          <a:spcPct val="20000"/>
        </a:spcBef>
        <a:buFont typeface="Arial" pitchFamily="34" charset="0"/>
        <a:buNone/>
        <a:defRPr sz="2000" kern="1200">
          <a:solidFill>
            <a:schemeClr val="tx1"/>
          </a:solidFill>
          <a:latin typeface="+mn-lt"/>
          <a:ea typeface="+mn-ea"/>
          <a:cs typeface="+mn-cs"/>
        </a:defRPr>
      </a:lvl8pPr>
      <a:lvl9pPr marL="3885391" indent="-228553" algn="l" defTabSz="91420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09" rtl="0" eaLnBrk="1" latinLnBrk="0" hangingPunct="1">
        <a:defRPr sz="1900" kern="1200">
          <a:solidFill>
            <a:schemeClr val="tx1"/>
          </a:solidFill>
          <a:latin typeface="+mn-lt"/>
          <a:ea typeface="+mn-ea"/>
          <a:cs typeface="+mn-cs"/>
        </a:defRPr>
      </a:lvl1pPr>
      <a:lvl2pPr marL="457101" algn="l" defTabSz="914209" rtl="0" eaLnBrk="1" latinLnBrk="0" hangingPunct="1">
        <a:defRPr sz="1900" kern="1200">
          <a:solidFill>
            <a:schemeClr val="tx1"/>
          </a:solidFill>
          <a:latin typeface="+mn-lt"/>
          <a:ea typeface="+mn-ea"/>
          <a:cs typeface="+mn-cs"/>
        </a:defRPr>
      </a:lvl2pPr>
      <a:lvl3pPr marL="914209" algn="l" defTabSz="914209" rtl="0" eaLnBrk="1" latinLnBrk="0" hangingPunct="1">
        <a:defRPr sz="1900" kern="1200">
          <a:solidFill>
            <a:schemeClr val="tx1"/>
          </a:solidFill>
          <a:latin typeface="+mn-lt"/>
          <a:ea typeface="+mn-ea"/>
          <a:cs typeface="+mn-cs"/>
        </a:defRPr>
      </a:lvl3pPr>
      <a:lvl4pPr marL="1371313" algn="l" defTabSz="914209" rtl="0" eaLnBrk="1" latinLnBrk="0" hangingPunct="1">
        <a:defRPr sz="1900" kern="1200">
          <a:solidFill>
            <a:schemeClr val="tx1"/>
          </a:solidFill>
          <a:latin typeface="+mn-lt"/>
          <a:ea typeface="+mn-ea"/>
          <a:cs typeface="+mn-cs"/>
        </a:defRPr>
      </a:lvl4pPr>
      <a:lvl5pPr marL="1828420" algn="l" defTabSz="914209" rtl="0" eaLnBrk="1" latinLnBrk="0" hangingPunct="1">
        <a:defRPr sz="1900" kern="1200">
          <a:solidFill>
            <a:schemeClr val="tx1"/>
          </a:solidFill>
          <a:latin typeface="+mn-lt"/>
          <a:ea typeface="+mn-ea"/>
          <a:cs typeface="+mn-cs"/>
        </a:defRPr>
      </a:lvl5pPr>
      <a:lvl6pPr marL="2285521" algn="l" defTabSz="914209" rtl="0" eaLnBrk="1" latinLnBrk="0" hangingPunct="1">
        <a:defRPr sz="1900" kern="1200">
          <a:solidFill>
            <a:schemeClr val="tx1"/>
          </a:solidFill>
          <a:latin typeface="+mn-lt"/>
          <a:ea typeface="+mn-ea"/>
          <a:cs typeface="+mn-cs"/>
        </a:defRPr>
      </a:lvl6pPr>
      <a:lvl7pPr marL="2742629" algn="l" defTabSz="914209" rtl="0" eaLnBrk="1" latinLnBrk="0" hangingPunct="1">
        <a:defRPr sz="1900" kern="1200">
          <a:solidFill>
            <a:schemeClr val="tx1"/>
          </a:solidFill>
          <a:latin typeface="+mn-lt"/>
          <a:ea typeface="+mn-ea"/>
          <a:cs typeface="+mn-cs"/>
        </a:defRPr>
      </a:lvl7pPr>
      <a:lvl8pPr marL="3199733" algn="l" defTabSz="914209" rtl="0" eaLnBrk="1" latinLnBrk="0" hangingPunct="1">
        <a:defRPr sz="1900" kern="1200">
          <a:solidFill>
            <a:schemeClr val="tx1"/>
          </a:solidFill>
          <a:latin typeface="+mn-lt"/>
          <a:ea typeface="+mn-ea"/>
          <a:cs typeface="+mn-cs"/>
        </a:defRPr>
      </a:lvl8pPr>
      <a:lvl9pPr marL="3656840" algn="l" defTabSz="914209"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jpe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4.jpeg"/><Relationship Id="rId11" Type="http://schemas.openxmlformats.org/officeDocument/2006/relationships/image" Target="../media/image69.png"/><Relationship Id="rId5" Type="http://schemas.openxmlformats.org/officeDocument/2006/relationships/image" Target="../media/image63.jpeg"/><Relationship Id="rId10" Type="http://schemas.openxmlformats.org/officeDocument/2006/relationships/image" Target="../media/image68.png"/><Relationship Id="rId4" Type="http://schemas.openxmlformats.org/officeDocument/2006/relationships/image" Target="../media/image62.jpeg"/><Relationship Id="rId9" Type="http://schemas.openxmlformats.org/officeDocument/2006/relationships/image" Target="../media/image67.png"/><Relationship Id="rId14" Type="http://schemas.openxmlformats.org/officeDocument/2006/relationships/image" Target="../media/image72.png"/></Relationships>
</file>

<file path=ppt/slides/_rels/slide1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5.emf"/><Relationship Id="rId4" Type="http://schemas.openxmlformats.org/officeDocument/2006/relationships/image" Target="../media/image74.jpeg"/></Relationships>
</file>

<file path=ppt/slides/_rels/slide1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13.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6.jpeg"/><Relationship Id="rId18" Type="http://schemas.microsoft.com/office/2007/relationships/hdphoto" Target="../media/hdphoto15.wdp"/><Relationship Id="rId26" Type="http://schemas.openxmlformats.org/officeDocument/2006/relationships/image" Target="../media/image97.jpeg"/><Relationship Id="rId3" Type="http://schemas.openxmlformats.org/officeDocument/2006/relationships/image" Target="../media/image78.jpeg"/><Relationship Id="rId21" Type="http://schemas.openxmlformats.org/officeDocument/2006/relationships/image" Target="../media/image92.jpeg"/><Relationship Id="rId7" Type="http://schemas.openxmlformats.org/officeDocument/2006/relationships/image" Target="../media/image81.png"/><Relationship Id="rId12" Type="http://schemas.microsoft.com/office/2007/relationships/hdphoto" Target="../media/hdphoto14.wdp"/><Relationship Id="rId17" Type="http://schemas.openxmlformats.org/officeDocument/2006/relationships/image" Target="../media/image90.png"/><Relationship Id="rId25" Type="http://schemas.openxmlformats.org/officeDocument/2006/relationships/image" Target="../media/image96.png"/><Relationship Id="rId2" Type="http://schemas.openxmlformats.org/officeDocument/2006/relationships/image" Target="../media/image1.emf"/><Relationship Id="rId16" Type="http://schemas.openxmlformats.org/officeDocument/2006/relationships/image" Target="../media/image89.jpeg"/><Relationship Id="rId20" Type="http://schemas.microsoft.com/office/2007/relationships/hdphoto" Target="../media/hdphoto16.wdp"/><Relationship Id="rId29"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80.jpeg"/><Relationship Id="rId11" Type="http://schemas.openxmlformats.org/officeDocument/2006/relationships/image" Target="../media/image85.png"/><Relationship Id="rId24" Type="http://schemas.openxmlformats.org/officeDocument/2006/relationships/image" Target="../media/image95.jpeg"/><Relationship Id="rId32" Type="http://schemas.openxmlformats.org/officeDocument/2006/relationships/image" Target="../media/image102.jpeg"/><Relationship Id="rId5" Type="http://schemas.microsoft.com/office/2007/relationships/hdphoto" Target="../media/hdphoto13.wdp"/><Relationship Id="rId15" Type="http://schemas.openxmlformats.org/officeDocument/2006/relationships/image" Target="../media/image88.png"/><Relationship Id="rId23" Type="http://schemas.openxmlformats.org/officeDocument/2006/relationships/image" Target="../media/image94.png"/><Relationship Id="rId28" Type="http://schemas.openxmlformats.org/officeDocument/2006/relationships/image" Target="../media/image99.jpeg"/><Relationship Id="rId10" Type="http://schemas.openxmlformats.org/officeDocument/2006/relationships/image" Target="../media/image84.jpeg"/><Relationship Id="rId19" Type="http://schemas.openxmlformats.org/officeDocument/2006/relationships/image" Target="../media/image91.png"/><Relationship Id="rId31" Type="http://schemas.openxmlformats.org/officeDocument/2006/relationships/image" Target="../media/image101.jpeg"/><Relationship Id="rId4" Type="http://schemas.openxmlformats.org/officeDocument/2006/relationships/image" Target="../media/image79.png"/><Relationship Id="rId9" Type="http://schemas.openxmlformats.org/officeDocument/2006/relationships/image" Target="../media/image83.jpeg"/><Relationship Id="rId14" Type="http://schemas.openxmlformats.org/officeDocument/2006/relationships/image" Target="../media/image87.png"/><Relationship Id="rId22" Type="http://schemas.openxmlformats.org/officeDocument/2006/relationships/image" Target="../media/image93.jpeg"/><Relationship Id="rId27" Type="http://schemas.openxmlformats.org/officeDocument/2006/relationships/image" Target="../media/image98.jpeg"/><Relationship Id="rId30" Type="http://schemas.microsoft.com/office/2007/relationships/hdphoto" Target="../media/hdphoto17.wdp"/></Relationships>
</file>

<file path=ppt/slides/_rels/slide14.xml.rels><?xml version="1.0" encoding="UTF-8" standalone="yes"?>
<Relationships xmlns="http://schemas.openxmlformats.org/package/2006/relationships"><Relationship Id="rId8" Type="http://schemas.openxmlformats.org/officeDocument/2006/relationships/image" Target="../media/image108.jpeg"/><Relationship Id="rId13" Type="http://schemas.openxmlformats.org/officeDocument/2006/relationships/image" Target="../media/image113.jpeg"/><Relationship Id="rId3" Type="http://schemas.openxmlformats.org/officeDocument/2006/relationships/image" Target="../media/image103.jpeg"/><Relationship Id="rId7" Type="http://schemas.openxmlformats.org/officeDocument/2006/relationships/image" Target="../media/image107.jpeg"/><Relationship Id="rId12" Type="http://schemas.openxmlformats.org/officeDocument/2006/relationships/image" Target="../media/image112.jpeg"/><Relationship Id="rId2" Type="http://schemas.openxmlformats.org/officeDocument/2006/relationships/notesSlide" Target="../notesSlides/notesSlide11.xml"/><Relationship Id="rId16" Type="http://schemas.openxmlformats.org/officeDocument/2006/relationships/image" Target="../media/image116.jpeg"/><Relationship Id="rId1" Type="http://schemas.openxmlformats.org/officeDocument/2006/relationships/slideLayout" Target="../slideLayouts/slideLayout2.xml"/><Relationship Id="rId6" Type="http://schemas.openxmlformats.org/officeDocument/2006/relationships/image" Target="../media/image106.jpeg"/><Relationship Id="rId11" Type="http://schemas.openxmlformats.org/officeDocument/2006/relationships/image" Target="../media/image111.jpeg"/><Relationship Id="rId5" Type="http://schemas.openxmlformats.org/officeDocument/2006/relationships/image" Target="../media/image105.jpeg"/><Relationship Id="rId15" Type="http://schemas.openxmlformats.org/officeDocument/2006/relationships/image" Target="../media/image115.png"/><Relationship Id="rId10" Type="http://schemas.openxmlformats.org/officeDocument/2006/relationships/image" Target="../media/image110.jpeg"/><Relationship Id="rId4" Type="http://schemas.openxmlformats.org/officeDocument/2006/relationships/image" Target="../media/image104.jpeg"/><Relationship Id="rId9" Type="http://schemas.openxmlformats.org/officeDocument/2006/relationships/image" Target="../media/image109.jpeg"/><Relationship Id="rId14" Type="http://schemas.openxmlformats.org/officeDocument/2006/relationships/image" Target="../media/image1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5.xml"/><Relationship Id="rId4" Type="http://schemas.openxmlformats.org/officeDocument/2006/relationships/image" Target="../media/image119.png"/></Relationships>
</file>

<file path=ppt/slides/_rels/slide16.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png"/><Relationship Id="rId18" Type="http://schemas.openxmlformats.org/officeDocument/2006/relationships/image" Target="../media/image132.jpeg"/><Relationship Id="rId3" Type="http://schemas.openxmlformats.org/officeDocument/2006/relationships/image" Target="../media/image1.emf"/><Relationship Id="rId7" Type="http://schemas.microsoft.com/office/2007/relationships/hdphoto" Target="../media/hdphoto19.wdp"/><Relationship Id="rId12" Type="http://schemas.openxmlformats.org/officeDocument/2006/relationships/image" Target="../media/image126.png"/><Relationship Id="rId17" Type="http://schemas.openxmlformats.org/officeDocument/2006/relationships/image" Target="../media/image131.png"/><Relationship Id="rId2" Type="http://schemas.openxmlformats.org/officeDocument/2006/relationships/notesSlide" Target="../notesSlides/notesSlide12.xml"/><Relationship Id="rId16"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image" Target="../media/image121.png"/><Relationship Id="rId11" Type="http://schemas.openxmlformats.org/officeDocument/2006/relationships/image" Target="../media/image125.png"/><Relationship Id="rId5" Type="http://schemas.microsoft.com/office/2007/relationships/hdphoto" Target="../media/hdphoto18.wdp"/><Relationship Id="rId15" Type="http://schemas.openxmlformats.org/officeDocument/2006/relationships/image" Target="../media/image129.emf"/><Relationship Id="rId10" Type="http://schemas.openxmlformats.org/officeDocument/2006/relationships/image" Target="../media/image124.png"/><Relationship Id="rId4" Type="http://schemas.openxmlformats.org/officeDocument/2006/relationships/image" Target="../media/image120.jpeg"/><Relationship Id="rId9" Type="http://schemas.openxmlformats.org/officeDocument/2006/relationships/image" Target="../media/image123.png"/><Relationship Id="rId14" Type="http://schemas.openxmlformats.org/officeDocument/2006/relationships/image" Target="../media/image128.png"/></Relationships>
</file>

<file path=ppt/slides/_rels/slide17.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image" Target="../media/image133.png"/><Relationship Id="rId1" Type="http://schemas.openxmlformats.org/officeDocument/2006/relationships/slideLayout" Target="../slideLayouts/slideLayout9.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 Id="rId9" Type="http://schemas.openxmlformats.org/officeDocument/2006/relationships/image" Target="../media/image140.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slideLayout" Target="../slideLayouts/slideLayout2.xml"/><Relationship Id="rId7" Type="http://schemas.openxmlformats.org/officeDocument/2006/relationships/image" Target="../media/image141.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notesSlide" Target="../notesSlides/notesSlide14.xml"/><Relationship Id="rId9" Type="http://schemas.microsoft.com/office/2007/relationships/hdphoto" Target="../media/hdphoto20.wdp"/></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3.jpeg"/></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45.png"/><Relationship Id="rId4" Type="http://schemas.openxmlformats.org/officeDocument/2006/relationships/image" Target="../media/image144.jpeg"/></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47.png"/><Relationship Id="rId4" Type="http://schemas.openxmlformats.org/officeDocument/2006/relationships/image" Target="../media/image146.png"/></Relationships>
</file>

<file path=ppt/slides/_rels/slide24.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1.emf"/><Relationship Id="rId7" Type="http://schemas.openxmlformats.org/officeDocument/2006/relationships/image" Target="../media/image151.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jpeg"/></Relationships>
</file>

<file path=ppt/slides/_rels/slide25.xml.rels><?xml version="1.0" encoding="UTF-8" standalone="yes"?>
<Relationships xmlns="http://schemas.openxmlformats.org/package/2006/relationships"><Relationship Id="rId8" Type="http://schemas.openxmlformats.org/officeDocument/2006/relationships/image" Target="../media/image155.jpeg"/><Relationship Id="rId13" Type="http://schemas.openxmlformats.org/officeDocument/2006/relationships/image" Target="../media/image160.png"/><Relationship Id="rId3" Type="http://schemas.openxmlformats.org/officeDocument/2006/relationships/image" Target="../media/image152.jpeg"/><Relationship Id="rId7" Type="http://schemas.openxmlformats.org/officeDocument/2006/relationships/image" Target="../media/image127.png"/><Relationship Id="rId12" Type="http://schemas.openxmlformats.org/officeDocument/2006/relationships/image" Target="../media/image159.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154.png"/><Relationship Id="rId11" Type="http://schemas.openxmlformats.org/officeDocument/2006/relationships/image" Target="../media/image158.png"/><Relationship Id="rId5" Type="http://schemas.openxmlformats.org/officeDocument/2006/relationships/image" Target="../media/image126.png"/><Relationship Id="rId10" Type="http://schemas.openxmlformats.org/officeDocument/2006/relationships/image" Target="../media/image157.png"/><Relationship Id="rId4" Type="http://schemas.openxmlformats.org/officeDocument/2006/relationships/image" Target="../media/image153.png"/><Relationship Id="rId9" Type="http://schemas.openxmlformats.org/officeDocument/2006/relationships/image" Target="../media/image156.png"/></Relationships>
</file>

<file path=ppt/slides/_rels/slide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61.jpeg"/></Relationships>
</file>

<file path=ppt/slides/_rels/slide27.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163.png"/></Relationships>
</file>

<file path=ppt/slides/_rels/slide28.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www.cisco.com/go/digitalbuilding"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3.png"/><Relationship Id="rId18" Type="http://schemas.microsoft.com/office/2007/relationships/hdphoto" Target="../media/hdphoto6.wdp"/><Relationship Id="rId3" Type="http://schemas.openxmlformats.org/officeDocument/2006/relationships/image" Target="../media/image16.png"/><Relationship Id="rId21" Type="http://schemas.openxmlformats.org/officeDocument/2006/relationships/image" Target="../media/image27.png"/><Relationship Id="rId7" Type="http://schemas.openxmlformats.org/officeDocument/2006/relationships/image" Target="../media/image19.png"/><Relationship Id="rId12" Type="http://schemas.openxmlformats.org/officeDocument/2006/relationships/image" Target="../media/image22.png"/><Relationship Id="rId17" Type="http://schemas.openxmlformats.org/officeDocument/2006/relationships/image" Target="../media/image25.png"/><Relationship Id="rId2" Type="http://schemas.openxmlformats.org/officeDocument/2006/relationships/image" Target="../media/image15.png"/><Relationship Id="rId16" Type="http://schemas.microsoft.com/office/2007/relationships/hdphoto" Target="../media/hdphoto5.wdp"/><Relationship Id="rId20" Type="http://schemas.microsoft.com/office/2007/relationships/hdphoto" Target="../media/hdphoto7.wdp"/><Relationship Id="rId1" Type="http://schemas.openxmlformats.org/officeDocument/2006/relationships/slideLayout" Target="../slideLayouts/slideLayout15.xml"/><Relationship Id="rId6" Type="http://schemas.microsoft.com/office/2007/relationships/hdphoto" Target="../media/hdphoto1.wdp"/><Relationship Id="rId11" Type="http://schemas.openxmlformats.org/officeDocument/2006/relationships/image" Target="../media/image21.png"/><Relationship Id="rId5" Type="http://schemas.openxmlformats.org/officeDocument/2006/relationships/image" Target="../media/image18.png"/><Relationship Id="rId15" Type="http://schemas.openxmlformats.org/officeDocument/2006/relationships/image" Target="../media/image24.png"/><Relationship Id="rId23" Type="http://schemas.openxmlformats.org/officeDocument/2006/relationships/image" Target="../media/image28.png"/><Relationship Id="rId10" Type="http://schemas.microsoft.com/office/2007/relationships/hdphoto" Target="../media/hdphoto3.wdp"/><Relationship Id="rId19" Type="http://schemas.openxmlformats.org/officeDocument/2006/relationships/image" Target="../media/image26.png"/><Relationship Id="rId4" Type="http://schemas.openxmlformats.org/officeDocument/2006/relationships/image" Target="../media/image17.png"/><Relationship Id="rId9" Type="http://schemas.openxmlformats.org/officeDocument/2006/relationships/image" Target="../media/image20.png"/><Relationship Id="rId14" Type="http://schemas.microsoft.com/office/2007/relationships/hdphoto" Target="../media/hdphoto4.wdp"/><Relationship Id="rId22" Type="http://schemas.microsoft.com/office/2007/relationships/hdphoto" Target="../media/hdphoto8.wdp"/></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8.jpe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jpeg"/></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1.emf"/><Relationship Id="rId7" Type="http://schemas.openxmlformats.org/officeDocument/2006/relationships/image" Target="../media/image47.png"/><Relationship Id="rId12" Type="http://schemas.openxmlformats.org/officeDocument/2006/relationships/image" Target="../media/image52.jpeg"/><Relationship Id="rId17" Type="http://schemas.openxmlformats.org/officeDocument/2006/relationships/image" Target="../media/image56.png"/><Relationship Id="rId2" Type="http://schemas.openxmlformats.org/officeDocument/2006/relationships/notesSlide" Target="../notesSlides/notesSlide6.xml"/><Relationship Id="rId16"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46.jpe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4.png"/><Relationship Id="rId10" Type="http://schemas.openxmlformats.org/officeDocument/2006/relationships/image" Target="../media/image50.png"/><Relationship Id="rId4" Type="http://schemas.openxmlformats.org/officeDocument/2006/relationships/image" Target="../media/image44.jpeg"/><Relationship Id="rId9" Type="http://schemas.openxmlformats.org/officeDocument/2006/relationships/image" Target="../media/image49.jpeg"/><Relationship Id="rId14" Type="http://schemas.microsoft.com/office/2007/relationships/hdphoto" Target="../media/hdphoto9.wdp"/></Relationships>
</file>

<file path=ppt/slides/_rels/slide9.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microsoft.com/office/2007/relationships/hdphoto" Target="../media/hdphoto11.wdp"/><Relationship Id="rId5" Type="http://schemas.openxmlformats.org/officeDocument/2006/relationships/image" Target="../media/image58.png"/><Relationship Id="rId4" Type="http://schemas.microsoft.com/office/2007/relationships/hdphoto" Target="../media/hdphoto10.wdp"/><Relationship Id="rId9"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p:txBody>
          <a:bodyPr/>
          <a:lstStyle/>
          <a:p>
            <a:r>
              <a:rPr lang="en-US" dirty="0" smtClean="0"/>
              <a:t>David Barker, </a:t>
            </a:r>
            <a:r>
              <a:rPr lang="en-US" dirty="0" smtClean="0"/>
              <a:t>DNA Specialist</a:t>
            </a:r>
            <a:endParaRPr lang="en-US" dirty="0"/>
          </a:p>
        </p:txBody>
      </p:sp>
      <p:sp>
        <p:nvSpPr>
          <p:cNvPr id="9" name="Text Placeholder 8"/>
          <p:cNvSpPr>
            <a:spLocks noGrp="1"/>
          </p:cNvSpPr>
          <p:nvPr>
            <p:ph type="body" sz="quarter" idx="11"/>
          </p:nvPr>
        </p:nvSpPr>
        <p:spPr/>
        <p:txBody>
          <a:bodyPr/>
          <a:lstStyle/>
          <a:p>
            <a:endParaRPr lang="en-US" dirty="0"/>
          </a:p>
        </p:txBody>
      </p:sp>
      <p:sp>
        <p:nvSpPr>
          <p:cNvPr id="10" name="Text Placeholder 9"/>
          <p:cNvSpPr>
            <a:spLocks noGrp="1"/>
          </p:cNvSpPr>
          <p:nvPr>
            <p:ph type="body" sz="quarter" idx="12"/>
          </p:nvPr>
        </p:nvSpPr>
        <p:spPr/>
        <p:txBody>
          <a:bodyPr/>
          <a:lstStyle/>
          <a:p>
            <a:r>
              <a:rPr lang="en-US" dirty="0" smtClean="0"/>
              <a:t>June 2017</a:t>
            </a:r>
            <a:endParaRPr lang="en-US" dirty="0"/>
          </a:p>
        </p:txBody>
      </p:sp>
      <p:sp>
        <p:nvSpPr>
          <p:cNvPr id="7" name="Title 6"/>
          <p:cNvSpPr>
            <a:spLocks noGrp="1"/>
          </p:cNvSpPr>
          <p:nvPr>
            <p:ph type="ctrTitle"/>
          </p:nvPr>
        </p:nvSpPr>
        <p:spPr/>
        <p:txBody>
          <a:bodyPr/>
          <a:lstStyle/>
          <a:p>
            <a:r>
              <a:rPr lang="en-US" b="1" dirty="0"/>
              <a:t>Wired &amp; Wireless </a:t>
            </a:r>
            <a:r>
              <a:rPr lang="en-US" b="1" dirty="0" smtClean="0"/>
              <a:t>&amp; Digital </a:t>
            </a:r>
            <a:r>
              <a:rPr lang="en-US" b="1" dirty="0"/>
              <a:t>Ceilings</a:t>
            </a:r>
            <a:endParaRPr lang="en-US" b="1" dirty="0"/>
          </a:p>
        </p:txBody>
      </p:sp>
    </p:spTree>
    <p:extLst>
      <p:ext uri="{BB962C8B-B14F-4D97-AF65-F5344CB8AC3E}">
        <p14:creationId xmlns:p14="http://schemas.microsoft.com/office/powerpoint/2010/main" val="2240522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Lighting_Office_off.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0"/>
            <a:ext cx="12192000" cy="6857929"/>
          </a:xfrm>
          <a:prstGeom prst="rect">
            <a:avLst/>
          </a:prstGeom>
        </p:spPr>
      </p:pic>
      <p:pic>
        <p:nvPicPr>
          <p:cNvPr id="23" name="Picture 22" descr="Lighting_Office_on.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0"/>
            <a:ext cx="12192000" cy="6857929"/>
          </a:xfrm>
          <a:prstGeom prst="rect">
            <a:avLst/>
          </a:prstGeom>
        </p:spPr>
      </p:pic>
      <p:pic>
        <p:nvPicPr>
          <p:cNvPr id="5" name="Picture 4" descr="Lighting_Office_intensity.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30"/>
            <a:ext cx="12192000" cy="6857929"/>
          </a:xfrm>
          <a:prstGeom prst="rect">
            <a:avLst/>
          </a:prstGeom>
        </p:spPr>
      </p:pic>
      <p:pic>
        <p:nvPicPr>
          <p:cNvPr id="4" name="Picture 3" descr="Lighting_Office_color.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30"/>
            <a:ext cx="12192000" cy="6857929"/>
          </a:xfrm>
          <a:prstGeom prst="rect">
            <a:avLst/>
          </a:prstGeom>
        </p:spPr>
      </p:pic>
      <p:grpSp>
        <p:nvGrpSpPr>
          <p:cNvPr id="13" name="Group 12"/>
          <p:cNvGrpSpPr/>
          <p:nvPr/>
        </p:nvGrpSpPr>
        <p:grpSpPr>
          <a:xfrm>
            <a:off x="8592538" y="1879898"/>
            <a:ext cx="3599492" cy="503284"/>
            <a:chOff x="8420101" y="5400789"/>
            <a:chExt cx="3598554" cy="782643"/>
          </a:xfrm>
        </p:grpSpPr>
        <p:sp>
          <p:nvSpPr>
            <p:cNvPr id="14" name="Rectangle 13"/>
            <p:cNvSpPr/>
            <p:nvPr/>
          </p:nvSpPr>
          <p:spPr>
            <a:xfrm>
              <a:off x="8420101" y="5400789"/>
              <a:ext cx="3598554" cy="782643"/>
            </a:xfrm>
            <a:prstGeom prst="rect">
              <a:avLst/>
            </a:prstGeom>
            <a:solidFill>
              <a:srgbClr val="FFFFFF">
                <a:alpha val="89000"/>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defTabSz="609285"/>
              <a:endParaRPr lang="en-US" sz="2000" dirty="0">
                <a:solidFill>
                  <a:srgbClr val="4D4D4D"/>
                </a:solidFill>
                <a:latin typeface="Arial"/>
              </a:endParaRPr>
            </a:p>
          </p:txBody>
        </p:sp>
        <p:sp>
          <p:nvSpPr>
            <p:cNvPr id="15" name="Rectangle 14"/>
            <p:cNvSpPr/>
            <p:nvPr/>
          </p:nvSpPr>
          <p:spPr>
            <a:xfrm>
              <a:off x="8534401" y="5486801"/>
              <a:ext cx="3455681" cy="590392"/>
            </a:xfrm>
            <a:prstGeom prst="rect">
              <a:avLst/>
            </a:prstGeom>
          </p:spPr>
          <p:txBody>
            <a:bodyPr wrap="square" anchor="ctr">
              <a:spAutoFit/>
            </a:bodyPr>
            <a:lstStyle/>
            <a:p>
              <a:pPr marL="0" lvl="1" defTabSz="609285"/>
              <a:r>
                <a:rPr lang="en-US" sz="1867" dirty="0">
                  <a:solidFill>
                    <a:srgbClr val="4D4D4D"/>
                  </a:solidFill>
                </a:rPr>
                <a:t>Preset Phone &amp; Video Profile </a:t>
              </a:r>
            </a:p>
          </p:txBody>
        </p:sp>
      </p:grpSp>
      <p:grpSp>
        <p:nvGrpSpPr>
          <p:cNvPr id="38" name="Group 37"/>
          <p:cNvGrpSpPr/>
          <p:nvPr/>
        </p:nvGrpSpPr>
        <p:grpSpPr>
          <a:xfrm>
            <a:off x="-6460776" y="3920197"/>
            <a:ext cx="4166933" cy="8010923"/>
            <a:chOff x="2841810" y="2122550"/>
            <a:chExt cx="2095637" cy="4029909"/>
          </a:xfrm>
        </p:grpSpPr>
        <p:sp>
          <p:nvSpPr>
            <p:cNvPr id="39" name="Oval 21"/>
            <p:cNvSpPr/>
            <p:nvPr/>
          </p:nvSpPr>
          <p:spPr>
            <a:xfrm rot="231988">
              <a:off x="2848855" y="5594057"/>
              <a:ext cx="1496588" cy="558402"/>
            </a:xfrm>
            <a:custGeom>
              <a:avLst/>
              <a:gdLst>
                <a:gd name="connsiteX0" fmla="*/ 0 w 1803400"/>
                <a:gd name="connsiteY0" fmla="*/ 313296 h 626592"/>
                <a:gd name="connsiteX1" fmla="*/ 901700 w 1803400"/>
                <a:gd name="connsiteY1" fmla="*/ 0 h 626592"/>
                <a:gd name="connsiteX2" fmla="*/ 1803400 w 1803400"/>
                <a:gd name="connsiteY2" fmla="*/ 313296 h 626592"/>
                <a:gd name="connsiteX3" fmla="*/ 901700 w 1803400"/>
                <a:gd name="connsiteY3" fmla="*/ 626592 h 626592"/>
                <a:gd name="connsiteX4" fmla="*/ 0 w 1803400"/>
                <a:gd name="connsiteY4" fmla="*/ 313296 h 626592"/>
                <a:gd name="connsiteX0" fmla="*/ 0 w 3022600"/>
                <a:gd name="connsiteY0" fmla="*/ 429147 h 632201"/>
                <a:gd name="connsiteX1" fmla="*/ 2120900 w 3022600"/>
                <a:gd name="connsiteY1" fmla="*/ 1551 h 632201"/>
                <a:gd name="connsiteX2" fmla="*/ 3022600 w 3022600"/>
                <a:gd name="connsiteY2" fmla="*/ 314847 h 632201"/>
                <a:gd name="connsiteX3" fmla="*/ 2120900 w 3022600"/>
                <a:gd name="connsiteY3" fmla="*/ 628143 h 632201"/>
                <a:gd name="connsiteX4" fmla="*/ 0 w 3022600"/>
                <a:gd name="connsiteY4" fmla="*/ 429147 h 632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2600" h="632201">
                  <a:moveTo>
                    <a:pt x="0" y="429147"/>
                  </a:moveTo>
                  <a:cubicBezTo>
                    <a:pt x="0" y="256118"/>
                    <a:pt x="1617133" y="20601"/>
                    <a:pt x="2120900" y="1551"/>
                  </a:cubicBezTo>
                  <a:cubicBezTo>
                    <a:pt x="2624667" y="-17499"/>
                    <a:pt x="3022600" y="141818"/>
                    <a:pt x="3022600" y="314847"/>
                  </a:cubicBezTo>
                  <a:cubicBezTo>
                    <a:pt x="3022600" y="487876"/>
                    <a:pt x="2624667" y="609093"/>
                    <a:pt x="2120900" y="628143"/>
                  </a:cubicBezTo>
                  <a:cubicBezTo>
                    <a:pt x="1617133" y="647193"/>
                    <a:pt x="0" y="602176"/>
                    <a:pt x="0" y="429147"/>
                  </a:cubicBezTo>
                  <a:close/>
                </a:path>
              </a:pathLst>
            </a:custGeom>
            <a:solidFill>
              <a:srgbClr val="000000">
                <a:alpha val="25000"/>
              </a:srgbClr>
            </a:solidFill>
            <a:effectLst>
              <a:softEdge rad="266700"/>
            </a:effectLst>
          </p:spPr>
          <p:txBody>
            <a:bodyPr wrap="square" anchor="ctr">
              <a:noAutofit/>
            </a:bodyPr>
            <a:lstStyle/>
            <a:p>
              <a:pPr algn="ctr" defTabSz="609285"/>
              <a:endParaRPr lang="en-US" sz="2800" dirty="0">
                <a:solidFill>
                  <a:srgbClr val="FFFFFF"/>
                </a:solidFill>
                <a:latin typeface="Arial"/>
                <a:cs typeface="Arial"/>
              </a:endParaRPr>
            </a:p>
          </p:txBody>
        </p:sp>
        <p:pic>
          <p:nvPicPr>
            <p:cNvPr id="40" name="Picture 39" descr="Standing_person_150.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41810" y="2122550"/>
              <a:ext cx="2095637" cy="3925826"/>
            </a:xfrm>
            <a:prstGeom prst="rect">
              <a:avLst/>
            </a:prstGeom>
          </p:spPr>
        </p:pic>
      </p:grpSp>
      <p:grpSp>
        <p:nvGrpSpPr>
          <p:cNvPr id="2" name="Group 1"/>
          <p:cNvGrpSpPr/>
          <p:nvPr/>
        </p:nvGrpSpPr>
        <p:grpSpPr>
          <a:xfrm>
            <a:off x="2378563" y="2420969"/>
            <a:ext cx="2091917" cy="4016375"/>
            <a:chOff x="2839027" y="2122550"/>
            <a:chExt cx="2098420" cy="4029909"/>
          </a:xfrm>
        </p:grpSpPr>
        <p:sp>
          <p:nvSpPr>
            <p:cNvPr id="36" name="Oval 21"/>
            <p:cNvSpPr/>
            <p:nvPr/>
          </p:nvSpPr>
          <p:spPr>
            <a:xfrm rot="231988">
              <a:off x="2839027" y="5594057"/>
              <a:ext cx="1496588" cy="558402"/>
            </a:xfrm>
            <a:custGeom>
              <a:avLst/>
              <a:gdLst>
                <a:gd name="connsiteX0" fmla="*/ 0 w 1803400"/>
                <a:gd name="connsiteY0" fmla="*/ 313296 h 626592"/>
                <a:gd name="connsiteX1" fmla="*/ 901700 w 1803400"/>
                <a:gd name="connsiteY1" fmla="*/ 0 h 626592"/>
                <a:gd name="connsiteX2" fmla="*/ 1803400 w 1803400"/>
                <a:gd name="connsiteY2" fmla="*/ 313296 h 626592"/>
                <a:gd name="connsiteX3" fmla="*/ 901700 w 1803400"/>
                <a:gd name="connsiteY3" fmla="*/ 626592 h 626592"/>
                <a:gd name="connsiteX4" fmla="*/ 0 w 1803400"/>
                <a:gd name="connsiteY4" fmla="*/ 313296 h 626592"/>
                <a:gd name="connsiteX0" fmla="*/ 0 w 3022600"/>
                <a:gd name="connsiteY0" fmla="*/ 429147 h 632201"/>
                <a:gd name="connsiteX1" fmla="*/ 2120900 w 3022600"/>
                <a:gd name="connsiteY1" fmla="*/ 1551 h 632201"/>
                <a:gd name="connsiteX2" fmla="*/ 3022600 w 3022600"/>
                <a:gd name="connsiteY2" fmla="*/ 314847 h 632201"/>
                <a:gd name="connsiteX3" fmla="*/ 2120900 w 3022600"/>
                <a:gd name="connsiteY3" fmla="*/ 628143 h 632201"/>
                <a:gd name="connsiteX4" fmla="*/ 0 w 3022600"/>
                <a:gd name="connsiteY4" fmla="*/ 429147 h 632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2600" h="632201">
                  <a:moveTo>
                    <a:pt x="0" y="429147"/>
                  </a:moveTo>
                  <a:cubicBezTo>
                    <a:pt x="0" y="256118"/>
                    <a:pt x="1617133" y="20601"/>
                    <a:pt x="2120900" y="1551"/>
                  </a:cubicBezTo>
                  <a:cubicBezTo>
                    <a:pt x="2624667" y="-17499"/>
                    <a:pt x="3022600" y="141818"/>
                    <a:pt x="3022600" y="314847"/>
                  </a:cubicBezTo>
                  <a:cubicBezTo>
                    <a:pt x="3022600" y="487876"/>
                    <a:pt x="2624667" y="609093"/>
                    <a:pt x="2120900" y="628143"/>
                  </a:cubicBezTo>
                  <a:cubicBezTo>
                    <a:pt x="1617133" y="647193"/>
                    <a:pt x="0" y="602176"/>
                    <a:pt x="0" y="429147"/>
                  </a:cubicBezTo>
                  <a:close/>
                </a:path>
              </a:pathLst>
            </a:custGeom>
            <a:solidFill>
              <a:srgbClr val="000000">
                <a:alpha val="45000"/>
              </a:srgbClr>
            </a:solidFill>
            <a:effectLst>
              <a:softEdge rad="177800"/>
            </a:effectLst>
          </p:spPr>
          <p:txBody>
            <a:bodyPr wrap="square" anchor="ctr">
              <a:noAutofit/>
            </a:bodyPr>
            <a:lstStyle/>
            <a:p>
              <a:pPr algn="ctr" defTabSz="609285"/>
              <a:endParaRPr lang="en-US" sz="2800" dirty="0">
                <a:solidFill>
                  <a:srgbClr val="FFFFFF"/>
                </a:solidFill>
                <a:latin typeface="Arial"/>
                <a:cs typeface="Arial"/>
              </a:endParaRPr>
            </a:p>
          </p:txBody>
        </p:sp>
        <p:pic>
          <p:nvPicPr>
            <p:cNvPr id="37" name="Picture 36" descr="Standing_person_150.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841810" y="2122550"/>
              <a:ext cx="2095637" cy="3925826"/>
            </a:xfrm>
            <a:prstGeom prst="rect">
              <a:avLst/>
            </a:prstGeom>
          </p:spPr>
        </p:pic>
      </p:grpSp>
      <p:grpSp>
        <p:nvGrpSpPr>
          <p:cNvPr id="7" name="Group 6"/>
          <p:cNvGrpSpPr/>
          <p:nvPr/>
        </p:nvGrpSpPr>
        <p:grpSpPr>
          <a:xfrm>
            <a:off x="8592538" y="183024"/>
            <a:ext cx="3599492" cy="670561"/>
            <a:chOff x="8420101" y="5432020"/>
            <a:chExt cx="3598554" cy="603504"/>
          </a:xfrm>
        </p:grpSpPr>
        <p:sp>
          <p:nvSpPr>
            <p:cNvPr id="8" name="Rectangle 7"/>
            <p:cNvSpPr/>
            <p:nvPr/>
          </p:nvSpPr>
          <p:spPr>
            <a:xfrm>
              <a:off x="8420101" y="5432020"/>
              <a:ext cx="3598554" cy="603504"/>
            </a:xfrm>
            <a:prstGeom prst="rect">
              <a:avLst/>
            </a:prstGeom>
            <a:solidFill>
              <a:srgbClr val="FFFFFF">
                <a:alpha val="90000"/>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defTabSz="609285"/>
              <a:endParaRPr lang="en-US" sz="2000" dirty="0">
                <a:solidFill>
                  <a:srgbClr val="4D4D4D"/>
                </a:solidFill>
                <a:latin typeface="Arial"/>
              </a:endParaRPr>
            </a:p>
          </p:txBody>
        </p:sp>
        <p:sp>
          <p:nvSpPr>
            <p:cNvPr id="9" name="Rectangle 8"/>
            <p:cNvSpPr/>
            <p:nvPr/>
          </p:nvSpPr>
          <p:spPr>
            <a:xfrm>
              <a:off x="8534401" y="5562923"/>
              <a:ext cx="3420754" cy="341690"/>
            </a:xfrm>
            <a:prstGeom prst="rect">
              <a:avLst/>
            </a:prstGeom>
          </p:spPr>
          <p:txBody>
            <a:bodyPr wrap="square" anchor="ctr">
              <a:spAutoFit/>
            </a:bodyPr>
            <a:lstStyle/>
            <a:p>
              <a:pPr marL="0" lvl="1" defTabSz="609285"/>
              <a:r>
                <a:rPr lang="en-US" sz="1867" b="1" dirty="0">
                  <a:solidFill>
                    <a:srgbClr val="4D4D4D"/>
                  </a:solidFill>
                </a:rPr>
                <a:t>Custom User Experience</a:t>
              </a:r>
              <a:endParaRPr lang="en-US" sz="1067" dirty="0">
                <a:solidFill>
                  <a:srgbClr val="4D4D4D"/>
                </a:solidFill>
              </a:endParaRPr>
            </a:p>
          </p:txBody>
        </p:sp>
      </p:grpSp>
      <p:sp>
        <p:nvSpPr>
          <p:cNvPr id="59" name="Oval 58"/>
          <p:cNvSpPr/>
          <p:nvPr/>
        </p:nvSpPr>
        <p:spPr>
          <a:xfrm>
            <a:off x="8562748" y="3277659"/>
            <a:ext cx="2559209" cy="2558543"/>
          </a:xfrm>
          <a:prstGeom prst="ellipse">
            <a:avLst/>
          </a:prstGeom>
          <a:solidFill>
            <a:srgbClr val="FFFFFF">
              <a:alpha val="70000"/>
            </a:srgbClr>
          </a:solidFill>
          <a:ln>
            <a:noFill/>
          </a:ln>
          <a:effectLst/>
        </p:spPr>
        <p:style>
          <a:lnRef idx="1">
            <a:schemeClr val="accent5"/>
          </a:lnRef>
          <a:fillRef idx="3">
            <a:schemeClr val="accent5"/>
          </a:fillRef>
          <a:effectRef idx="2">
            <a:schemeClr val="accent5"/>
          </a:effectRef>
          <a:fontRef idx="minor">
            <a:schemeClr val="lt1"/>
          </a:fontRef>
        </p:style>
        <p:txBody>
          <a:bodyPr lIns="91364" tIns="45683" rIns="91364" bIns="45683" rtlCol="0" anchor="ctr"/>
          <a:lstStyle/>
          <a:p>
            <a:pPr algn="ctr" defTabSz="609285"/>
            <a:endParaRPr lang="en-US" sz="2000" dirty="0">
              <a:solidFill>
                <a:srgbClr val="FFFFFF"/>
              </a:solidFill>
              <a:latin typeface="Arial"/>
            </a:endParaRPr>
          </a:p>
        </p:txBody>
      </p:sp>
      <p:sp>
        <p:nvSpPr>
          <p:cNvPr id="60" name="Donut 59"/>
          <p:cNvSpPr/>
          <p:nvPr/>
        </p:nvSpPr>
        <p:spPr>
          <a:xfrm rot="16200000">
            <a:off x="8772057" y="3486327"/>
            <a:ext cx="2140591" cy="2141148"/>
          </a:xfrm>
          <a:prstGeom prst="donut">
            <a:avLst>
              <a:gd name="adj" fmla="val 8745"/>
            </a:avLst>
          </a:prstGeom>
          <a:solidFill>
            <a:schemeClr val="tx1">
              <a:lumMod val="75000"/>
              <a:alpha val="70000"/>
            </a:schemeClr>
          </a:solidFill>
          <a:ln>
            <a:noFill/>
          </a:ln>
          <a:effectLst/>
        </p:spPr>
        <p:style>
          <a:lnRef idx="1">
            <a:schemeClr val="accent5"/>
          </a:lnRef>
          <a:fillRef idx="3">
            <a:schemeClr val="accent5"/>
          </a:fillRef>
          <a:effectRef idx="2">
            <a:schemeClr val="accent5"/>
          </a:effectRef>
          <a:fontRef idx="minor">
            <a:schemeClr val="lt1"/>
          </a:fontRef>
        </p:style>
        <p:txBody>
          <a:bodyPr lIns="91364" tIns="45683" rIns="91364" bIns="45683" rtlCol="0" anchor="ctr"/>
          <a:lstStyle/>
          <a:p>
            <a:pPr algn="ctr" defTabSz="609285"/>
            <a:endParaRPr lang="en-US" sz="2000" dirty="0">
              <a:solidFill>
                <a:srgbClr val="FFFFFF"/>
              </a:solidFill>
              <a:latin typeface="Arial"/>
            </a:endParaRPr>
          </a:p>
        </p:txBody>
      </p:sp>
      <p:sp>
        <p:nvSpPr>
          <p:cNvPr id="66" name="Block Arc 65"/>
          <p:cNvSpPr>
            <a:spLocks noChangeAspect="1"/>
          </p:cNvSpPr>
          <p:nvPr/>
        </p:nvSpPr>
        <p:spPr>
          <a:xfrm rot="5400000">
            <a:off x="8772032" y="3486350"/>
            <a:ext cx="2146181" cy="2146740"/>
          </a:xfrm>
          <a:prstGeom prst="blockArc">
            <a:avLst>
              <a:gd name="adj1" fmla="val 10800000"/>
              <a:gd name="adj2" fmla="val 6181277"/>
              <a:gd name="adj3" fmla="val 9087"/>
            </a:avLst>
          </a:prstGeom>
          <a:gradFill flip="none" rotWithShape="1">
            <a:gsLst>
              <a:gs pos="83000">
                <a:schemeClr val="bg1"/>
              </a:gs>
              <a:gs pos="33000">
                <a:schemeClr val="bg1">
                  <a:lumMod val="50000"/>
                  <a:alpha val="0"/>
                </a:schemeClr>
              </a:gs>
              <a:gs pos="0">
                <a:schemeClr val="tx1">
                  <a:lumMod val="50000"/>
                  <a:alpha val="0"/>
                </a:schemeClr>
              </a:gs>
            </a:gsLst>
            <a:lin ang="3360000" scaled="0"/>
            <a:tileRect/>
          </a:gradFill>
          <a:ln>
            <a:noFill/>
          </a:ln>
          <a:effectLst/>
        </p:spPr>
        <p:style>
          <a:lnRef idx="1">
            <a:schemeClr val="accent4"/>
          </a:lnRef>
          <a:fillRef idx="3">
            <a:schemeClr val="accent4"/>
          </a:fillRef>
          <a:effectRef idx="2">
            <a:schemeClr val="accent4"/>
          </a:effectRef>
          <a:fontRef idx="minor">
            <a:schemeClr val="lt1"/>
          </a:fontRef>
        </p:style>
        <p:txBody>
          <a:bodyPr lIns="91364" tIns="45683" rIns="91364" bIns="45683" rtlCol="0" anchor="ctr"/>
          <a:lstStyle/>
          <a:p>
            <a:pPr algn="ctr" defTabSz="609285"/>
            <a:endParaRPr lang="en-US" sz="2400" dirty="0">
              <a:solidFill>
                <a:srgbClr val="FFFFFF"/>
              </a:solidFill>
              <a:latin typeface="Arial"/>
            </a:endParaRPr>
          </a:p>
        </p:txBody>
      </p:sp>
      <p:pic>
        <p:nvPicPr>
          <p:cNvPr id="61" name="Picture 60" descr="brightness_256.png"/>
          <p:cNvPicPr>
            <a:picLocks noChangeAspect="1"/>
          </p:cNvPicPr>
          <p:nvPr/>
        </p:nvPicPr>
        <p:blipFill>
          <a:blip r:embed="rId9" cstate="email">
            <a:alphaModFix amt="16000"/>
            <a:extLst>
              <a:ext uri="{28A0092B-C50C-407E-A947-70E740481C1C}">
                <a14:useLocalDpi xmlns:a14="http://schemas.microsoft.com/office/drawing/2010/main"/>
              </a:ext>
            </a:extLst>
          </a:blip>
          <a:stretch>
            <a:fillRect/>
          </a:stretch>
        </p:blipFill>
        <p:spPr>
          <a:xfrm>
            <a:off x="9473925" y="3856447"/>
            <a:ext cx="736792" cy="736600"/>
          </a:xfrm>
          <a:prstGeom prst="rect">
            <a:avLst/>
          </a:prstGeom>
        </p:spPr>
      </p:pic>
      <p:sp>
        <p:nvSpPr>
          <p:cNvPr id="69" name="Donut 68"/>
          <p:cNvSpPr/>
          <p:nvPr/>
        </p:nvSpPr>
        <p:spPr>
          <a:xfrm rot="17792734">
            <a:off x="8773243" y="3486327"/>
            <a:ext cx="2140591" cy="2141148"/>
          </a:xfrm>
          <a:prstGeom prst="donut">
            <a:avLst>
              <a:gd name="adj" fmla="val 8745"/>
            </a:avLst>
          </a:prstGeom>
          <a:gradFill flip="none" rotWithShape="1">
            <a:gsLst>
              <a:gs pos="14000">
                <a:schemeClr val="accent5"/>
              </a:gs>
              <a:gs pos="100000">
                <a:srgbClr val="E40303"/>
              </a:gs>
              <a:gs pos="59000">
                <a:srgbClr val="FFFF00"/>
              </a:gs>
              <a:gs pos="82000">
                <a:srgbClr val="E46C1F"/>
              </a:gs>
              <a:gs pos="0">
                <a:srgbClr val="3486E3"/>
              </a:gs>
              <a:gs pos="31000">
                <a:srgbClr val="0FADBA"/>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64" tIns="45683" rIns="91364" bIns="45683" rtlCol="0" anchor="ctr"/>
          <a:lstStyle/>
          <a:p>
            <a:pPr algn="ctr" defTabSz="609285"/>
            <a:endParaRPr lang="en-US" sz="2400" dirty="0">
              <a:solidFill>
                <a:srgbClr val="676767"/>
              </a:solidFill>
              <a:latin typeface="Arial"/>
            </a:endParaRPr>
          </a:p>
        </p:txBody>
      </p:sp>
      <p:pic>
        <p:nvPicPr>
          <p:cNvPr id="62" name="Picture 61" descr="brightness_256.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473925" y="3856447"/>
            <a:ext cx="736792" cy="736600"/>
          </a:xfrm>
          <a:prstGeom prst="rect">
            <a:avLst/>
          </a:prstGeom>
        </p:spPr>
      </p:pic>
      <p:grpSp>
        <p:nvGrpSpPr>
          <p:cNvPr id="10" name="Group 9"/>
          <p:cNvGrpSpPr/>
          <p:nvPr/>
        </p:nvGrpSpPr>
        <p:grpSpPr>
          <a:xfrm>
            <a:off x="8592538" y="1381903"/>
            <a:ext cx="3599492" cy="469468"/>
            <a:chOff x="8420101" y="5402738"/>
            <a:chExt cx="3598554" cy="946997"/>
          </a:xfrm>
        </p:grpSpPr>
        <p:sp>
          <p:nvSpPr>
            <p:cNvPr id="11" name="Rectangle 10"/>
            <p:cNvSpPr/>
            <p:nvPr/>
          </p:nvSpPr>
          <p:spPr>
            <a:xfrm>
              <a:off x="8420101" y="5402738"/>
              <a:ext cx="3598554" cy="946997"/>
            </a:xfrm>
            <a:prstGeom prst="rect">
              <a:avLst/>
            </a:prstGeom>
            <a:solidFill>
              <a:srgbClr val="FFFFFF">
                <a:alpha val="91000"/>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defTabSz="609285"/>
              <a:endParaRPr lang="en-US" sz="2000" dirty="0">
                <a:solidFill>
                  <a:srgbClr val="4D4D4D"/>
                </a:solidFill>
                <a:latin typeface="Arial"/>
              </a:endParaRPr>
            </a:p>
          </p:txBody>
        </p:sp>
        <p:sp>
          <p:nvSpPr>
            <p:cNvPr id="12" name="Rectangle 11"/>
            <p:cNvSpPr/>
            <p:nvPr/>
          </p:nvSpPr>
          <p:spPr>
            <a:xfrm>
              <a:off x="8534401" y="5497231"/>
              <a:ext cx="3455681" cy="765831"/>
            </a:xfrm>
            <a:prstGeom prst="rect">
              <a:avLst/>
            </a:prstGeom>
          </p:spPr>
          <p:txBody>
            <a:bodyPr wrap="square" anchor="ctr">
              <a:spAutoFit/>
            </a:bodyPr>
            <a:lstStyle/>
            <a:p>
              <a:pPr defTabSz="609285"/>
              <a:r>
                <a:rPr lang="en-US" sz="1867" dirty="0">
                  <a:solidFill>
                    <a:srgbClr val="4D4D4D"/>
                  </a:solidFill>
                </a:rPr>
                <a:t>Room Temperature</a:t>
              </a:r>
            </a:p>
          </p:txBody>
        </p:sp>
      </p:grpSp>
      <p:sp>
        <p:nvSpPr>
          <p:cNvPr id="71" name="Rectangle 70"/>
          <p:cNvSpPr/>
          <p:nvPr/>
        </p:nvSpPr>
        <p:spPr>
          <a:xfrm>
            <a:off x="8728529" y="4545984"/>
            <a:ext cx="2227647" cy="812455"/>
          </a:xfrm>
          <a:prstGeom prst="rect">
            <a:avLst/>
          </a:prstGeom>
        </p:spPr>
        <p:txBody>
          <a:bodyPr wrap="square" lIns="91364" tIns="45683" rIns="91364" bIns="45683">
            <a:spAutoFit/>
          </a:bodyPr>
          <a:lstStyle/>
          <a:p>
            <a:pPr algn="ctr" defTabSz="609285">
              <a:lnSpc>
                <a:spcPct val="90000"/>
              </a:lnSpc>
            </a:pPr>
            <a:r>
              <a:rPr lang="en-US" sz="2400" dirty="0">
                <a:solidFill>
                  <a:srgbClr val="FFFFFF">
                    <a:lumMod val="50000"/>
                  </a:srgbClr>
                </a:solidFill>
              </a:rPr>
              <a:t>Intensity</a:t>
            </a:r>
            <a:r>
              <a:rPr lang="en-US" sz="2000" dirty="0">
                <a:solidFill>
                  <a:srgbClr val="343434"/>
                </a:solidFill>
              </a:rPr>
              <a:t> </a:t>
            </a:r>
          </a:p>
          <a:p>
            <a:pPr algn="ctr" defTabSz="609285">
              <a:lnSpc>
                <a:spcPct val="90000"/>
              </a:lnSpc>
            </a:pPr>
            <a:r>
              <a:rPr lang="en-US" sz="2800" dirty="0">
                <a:solidFill>
                  <a:srgbClr val="343434"/>
                </a:solidFill>
              </a:rPr>
              <a:t>High</a:t>
            </a:r>
          </a:p>
        </p:txBody>
      </p:sp>
      <p:grpSp>
        <p:nvGrpSpPr>
          <p:cNvPr id="83" name="Group 82"/>
          <p:cNvGrpSpPr>
            <a:grpSpLocks noChangeAspect="1"/>
          </p:cNvGrpSpPr>
          <p:nvPr/>
        </p:nvGrpSpPr>
        <p:grpSpPr>
          <a:xfrm rot="18738938">
            <a:off x="8844147" y="3507119"/>
            <a:ext cx="1823347" cy="2098284"/>
            <a:chOff x="6974738" y="7541846"/>
            <a:chExt cx="1859923" cy="2139818"/>
          </a:xfrm>
        </p:grpSpPr>
        <p:sp>
          <p:nvSpPr>
            <p:cNvPr id="77" name="Oval 76"/>
            <p:cNvSpPr/>
            <p:nvPr/>
          </p:nvSpPr>
          <p:spPr>
            <a:xfrm rot="10800000">
              <a:off x="6974738" y="7821741"/>
              <a:ext cx="1859923" cy="1859923"/>
            </a:xfrm>
            <a:prstGeom prst="ellipse">
              <a:avLst/>
            </a:prstGeom>
            <a:solidFill>
              <a:schemeClr val="bg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285"/>
              <a:endParaRPr lang="en-US" sz="2400" dirty="0">
                <a:solidFill>
                  <a:srgbClr val="FFFFFF"/>
                </a:solidFill>
                <a:latin typeface="Arial"/>
              </a:endParaRPr>
            </a:p>
          </p:txBody>
        </p:sp>
        <p:cxnSp>
          <p:nvCxnSpPr>
            <p:cNvPr id="80" name="Straight Connector 79"/>
            <p:cNvCxnSpPr/>
            <p:nvPr/>
          </p:nvCxnSpPr>
          <p:spPr>
            <a:xfrm>
              <a:off x="7928187" y="7541846"/>
              <a:ext cx="0" cy="279895"/>
            </a:xfrm>
            <a:prstGeom prst="line">
              <a:avLst/>
            </a:prstGeom>
            <a:ln w="53975" cap="rnd">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85" name="Rectangle 84"/>
          <p:cNvSpPr/>
          <p:nvPr/>
        </p:nvSpPr>
        <p:spPr>
          <a:xfrm>
            <a:off x="8748071" y="4154766"/>
            <a:ext cx="2227647" cy="424657"/>
          </a:xfrm>
          <a:prstGeom prst="rect">
            <a:avLst/>
          </a:prstGeom>
        </p:spPr>
        <p:txBody>
          <a:bodyPr wrap="square" lIns="91364" tIns="45683" rIns="91364" bIns="45683">
            <a:spAutoFit/>
          </a:bodyPr>
          <a:lstStyle/>
          <a:p>
            <a:pPr algn="ctr" defTabSz="609285">
              <a:lnSpc>
                <a:spcPct val="90000"/>
              </a:lnSpc>
            </a:pPr>
            <a:r>
              <a:rPr lang="en-US" sz="2400" dirty="0">
                <a:solidFill>
                  <a:srgbClr val="FFFFFF">
                    <a:lumMod val="50000"/>
                  </a:srgbClr>
                </a:solidFill>
              </a:rPr>
              <a:t>Temperature</a:t>
            </a:r>
          </a:p>
        </p:txBody>
      </p:sp>
      <p:sp>
        <p:nvSpPr>
          <p:cNvPr id="55" name="TextBox 54"/>
          <p:cNvSpPr txBox="1"/>
          <p:nvPr/>
        </p:nvSpPr>
        <p:spPr>
          <a:xfrm>
            <a:off x="9097373" y="4374051"/>
            <a:ext cx="1489896" cy="590856"/>
          </a:xfrm>
          <a:prstGeom prst="rect">
            <a:avLst/>
          </a:prstGeom>
          <a:noFill/>
        </p:spPr>
        <p:txBody>
          <a:bodyPr wrap="square" lIns="91364" tIns="45683" rIns="91364" bIns="45683" rtlCol="0">
            <a:spAutoFit/>
          </a:bodyPr>
          <a:lstStyle/>
          <a:p>
            <a:pPr algn="ctr" defTabSz="609285">
              <a:lnSpc>
                <a:spcPct val="90000"/>
              </a:lnSpc>
            </a:pPr>
            <a:r>
              <a:rPr lang="en-US" sz="3600" dirty="0">
                <a:solidFill>
                  <a:srgbClr val="343434"/>
                </a:solidFill>
              </a:rPr>
              <a:t>68°</a:t>
            </a:r>
            <a:endParaRPr lang="en-US" sz="1200" dirty="0">
              <a:solidFill>
                <a:srgbClr val="343434"/>
              </a:solidFill>
            </a:endParaRPr>
          </a:p>
        </p:txBody>
      </p:sp>
      <p:sp>
        <p:nvSpPr>
          <p:cNvPr id="84" name="TextBox 83"/>
          <p:cNvSpPr txBox="1"/>
          <p:nvPr/>
        </p:nvSpPr>
        <p:spPr>
          <a:xfrm>
            <a:off x="9097373" y="4374051"/>
            <a:ext cx="1489896" cy="590856"/>
          </a:xfrm>
          <a:prstGeom prst="rect">
            <a:avLst/>
          </a:prstGeom>
          <a:noFill/>
        </p:spPr>
        <p:txBody>
          <a:bodyPr wrap="square" lIns="91364" tIns="45683" rIns="91364" bIns="45683" rtlCol="0">
            <a:spAutoFit/>
          </a:bodyPr>
          <a:lstStyle/>
          <a:p>
            <a:pPr algn="ctr" defTabSz="609285">
              <a:lnSpc>
                <a:spcPct val="90000"/>
              </a:lnSpc>
            </a:pPr>
            <a:r>
              <a:rPr lang="en-US" sz="3600" dirty="0">
                <a:solidFill>
                  <a:srgbClr val="343434"/>
                </a:solidFill>
              </a:rPr>
              <a:t>74°</a:t>
            </a:r>
            <a:endParaRPr lang="en-US" sz="1200" dirty="0">
              <a:solidFill>
                <a:srgbClr val="343434"/>
              </a:solidFill>
            </a:endParaRPr>
          </a:p>
        </p:txBody>
      </p:sp>
      <p:grpSp>
        <p:nvGrpSpPr>
          <p:cNvPr id="72" name="Group 71"/>
          <p:cNvGrpSpPr/>
          <p:nvPr/>
        </p:nvGrpSpPr>
        <p:grpSpPr>
          <a:xfrm rot="12701594">
            <a:off x="8951203" y="3454217"/>
            <a:ext cx="1860408" cy="2088199"/>
            <a:chOff x="5191463" y="7715250"/>
            <a:chExt cx="1809868" cy="2032000"/>
          </a:xfrm>
        </p:grpSpPr>
        <p:sp>
          <p:nvSpPr>
            <p:cNvPr id="73" name="Oval 72"/>
            <p:cNvSpPr/>
            <p:nvPr/>
          </p:nvSpPr>
          <p:spPr>
            <a:xfrm>
              <a:off x="5191463" y="7715250"/>
              <a:ext cx="1809868" cy="1809868"/>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285"/>
              <a:endParaRPr lang="en-US" sz="2400" dirty="0">
                <a:solidFill>
                  <a:srgbClr val="FFFFFF"/>
                </a:solidFill>
                <a:latin typeface="Arial"/>
              </a:endParaRPr>
            </a:p>
          </p:txBody>
        </p:sp>
        <p:sp>
          <p:nvSpPr>
            <p:cNvPr id="74" name="Isosceles Triangle 73"/>
            <p:cNvSpPr/>
            <p:nvPr/>
          </p:nvSpPr>
          <p:spPr>
            <a:xfrm flipV="1">
              <a:off x="5967492" y="9525000"/>
              <a:ext cx="257810" cy="22225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285"/>
              <a:endParaRPr lang="en-US" sz="2400" dirty="0">
                <a:solidFill>
                  <a:srgbClr val="FFFFFF"/>
                </a:solidFill>
                <a:latin typeface="Arial"/>
              </a:endParaRPr>
            </a:p>
          </p:txBody>
        </p:sp>
      </p:grpSp>
      <p:sp>
        <p:nvSpPr>
          <p:cNvPr id="75" name="TextBox 74"/>
          <p:cNvSpPr txBox="1"/>
          <p:nvPr/>
        </p:nvSpPr>
        <p:spPr>
          <a:xfrm>
            <a:off x="8959525" y="4174755"/>
            <a:ext cx="1765595" cy="812455"/>
          </a:xfrm>
          <a:prstGeom prst="rect">
            <a:avLst/>
          </a:prstGeom>
          <a:noFill/>
        </p:spPr>
        <p:txBody>
          <a:bodyPr wrap="square" lIns="91364" tIns="45683" rIns="91364" bIns="45683" rtlCol="0">
            <a:spAutoFit/>
          </a:bodyPr>
          <a:lstStyle/>
          <a:p>
            <a:pPr algn="ctr" defTabSz="609285">
              <a:lnSpc>
                <a:spcPct val="90000"/>
              </a:lnSpc>
              <a:spcBef>
                <a:spcPts val="600"/>
              </a:spcBef>
            </a:pPr>
            <a:r>
              <a:rPr lang="en-US" sz="2400" dirty="0">
                <a:solidFill>
                  <a:srgbClr val="FFFFFF">
                    <a:lumMod val="50000"/>
                  </a:srgbClr>
                </a:solidFill>
              </a:rPr>
              <a:t>Color</a:t>
            </a:r>
            <a:br>
              <a:rPr lang="en-US" sz="2400" dirty="0">
                <a:solidFill>
                  <a:srgbClr val="FFFFFF">
                    <a:lumMod val="50000"/>
                  </a:srgbClr>
                </a:solidFill>
              </a:rPr>
            </a:br>
            <a:r>
              <a:rPr lang="en-US" sz="2800" dirty="0">
                <a:solidFill>
                  <a:srgbClr val="FFFFFF">
                    <a:lumMod val="50000"/>
                  </a:srgbClr>
                </a:solidFill>
              </a:rPr>
              <a:t>Blue</a:t>
            </a:r>
          </a:p>
        </p:txBody>
      </p:sp>
      <p:grpSp>
        <p:nvGrpSpPr>
          <p:cNvPr id="53" name="Group 52"/>
          <p:cNvGrpSpPr/>
          <p:nvPr/>
        </p:nvGrpSpPr>
        <p:grpSpPr>
          <a:xfrm>
            <a:off x="8592538" y="884062"/>
            <a:ext cx="3599492" cy="469468"/>
            <a:chOff x="8420101" y="5402738"/>
            <a:chExt cx="3598554" cy="946997"/>
          </a:xfrm>
        </p:grpSpPr>
        <p:sp>
          <p:nvSpPr>
            <p:cNvPr id="54" name="Rectangle 53"/>
            <p:cNvSpPr/>
            <p:nvPr/>
          </p:nvSpPr>
          <p:spPr>
            <a:xfrm>
              <a:off x="8420101" y="5402738"/>
              <a:ext cx="3598554" cy="946997"/>
            </a:xfrm>
            <a:prstGeom prst="rect">
              <a:avLst/>
            </a:prstGeom>
            <a:solidFill>
              <a:srgbClr val="FFFFFF">
                <a:alpha val="90000"/>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defTabSz="609285"/>
              <a:endParaRPr lang="en-US" sz="2000" dirty="0">
                <a:solidFill>
                  <a:srgbClr val="4D4D4D"/>
                </a:solidFill>
                <a:latin typeface="Arial"/>
              </a:endParaRPr>
            </a:p>
          </p:txBody>
        </p:sp>
        <p:sp>
          <p:nvSpPr>
            <p:cNvPr id="56" name="Rectangle 55"/>
            <p:cNvSpPr/>
            <p:nvPr/>
          </p:nvSpPr>
          <p:spPr>
            <a:xfrm>
              <a:off x="8534401" y="5497228"/>
              <a:ext cx="3455681" cy="765831"/>
            </a:xfrm>
            <a:prstGeom prst="rect">
              <a:avLst/>
            </a:prstGeom>
          </p:spPr>
          <p:txBody>
            <a:bodyPr wrap="square" anchor="ctr">
              <a:spAutoFit/>
            </a:bodyPr>
            <a:lstStyle/>
            <a:p>
              <a:pPr defTabSz="609285"/>
              <a:r>
                <a:rPr lang="en-US" sz="1867" dirty="0">
                  <a:solidFill>
                    <a:srgbClr val="4D4D4D"/>
                  </a:solidFill>
                </a:rPr>
                <a:t>Light Intensity and Color</a:t>
              </a:r>
            </a:p>
          </p:txBody>
        </p:sp>
      </p:grpSp>
      <p:pic>
        <p:nvPicPr>
          <p:cNvPr id="26" name="Picture 25" descr="dx80big copy.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flipH="1">
            <a:off x="8498761" y="3507483"/>
            <a:ext cx="2794160" cy="2094551"/>
          </a:xfrm>
          <a:prstGeom prst="rect">
            <a:avLst/>
          </a:prstGeom>
        </p:spPr>
      </p:pic>
      <p:grpSp>
        <p:nvGrpSpPr>
          <p:cNvPr id="63" name="Group 62"/>
          <p:cNvGrpSpPr/>
          <p:nvPr/>
        </p:nvGrpSpPr>
        <p:grpSpPr>
          <a:xfrm rot="10800000">
            <a:off x="97112" y="6537159"/>
            <a:ext cx="163080" cy="225935"/>
            <a:chOff x="1038286" y="1218564"/>
            <a:chExt cx="163037" cy="225934"/>
          </a:xfrm>
          <a:noFill/>
        </p:grpSpPr>
        <p:sp>
          <p:nvSpPr>
            <p:cNvPr id="65" name="Left-Up Arrow 64"/>
            <p:cNvSpPr/>
            <p:nvPr/>
          </p:nvSpPr>
          <p:spPr>
            <a:xfrm>
              <a:off x="1038286" y="1218564"/>
              <a:ext cx="145875" cy="145885"/>
            </a:xfrm>
            <a:prstGeom prst="leftUp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285"/>
              <a:endParaRPr lang="en-US" sz="2400" dirty="0">
                <a:solidFill>
                  <a:srgbClr val="FFFFFF"/>
                </a:solidFill>
                <a:latin typeface="Arial"/>
              </a:endParaRPr>
            </a:p>
          </p:txBody>
        </p:sp>
        <p:cxnSp>
          <p:nvCxnSpPr>
            <p:cNvPr id="76" name="Straight Connector 75"/>
            <p:cNvCxnSpPr/>
            <p:nvPr/>
          </p:nvCxnSpPr>
          <p:spPr>
            <a:xfrm flipV="1">
              <a:off x="1124095" y="1295801"/>
              <a:ext cx="77228" cy="94396"/>
            </a:xfrm>
            <a:prstGeom prst="line">
              <a:avLst/>
            </a:prstGeom>
            <a:grpFill/>
            <a:ln>
              <a:noFill/>
            </a:ln>
          </p:spPr>
          <p:style>
            <a:lnRef idx="2">
              <a:schemeClr val="accent1"/>
            </a:lnRef>
            <a:fillRef idx="0">
              <a:schemeClr val="accent1"/>
            </a:fillRef>
            <a:effectRef idx="1">
              <a:schemeClr val="accent1"/>
            </a:effectRef>
            <a:fontRef idx="minor">
              <a:schemeClr val="tx1"/>
            </a:fontRef>
          </p:style>
        </p:cxnSp>
        <p:sp>
          <p:nvSpPr>
            <p:cNvPr id="78" name="Oval 77"/>
            <p:cNvSpPr/>
            <p:nvPr/>
          </p:nvSpPr>
          <p:spPr>
            <a:xfrm>
              <a:off x="1055448" y="1398778"/>
              <a:ext cx="45719" cy="4572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285"/>
              <a:endParaRPr lang="en-US" sz="2400" dirty="0">
                <a:solidFill>
                  <a:srgbClr val="FFFFFF"/>
                </a:solidFill>
                <a:latin typeface="Arial"/>
              </a:endParaRPr>
            </a:p>
          </p:txBody>
        </p:sp>
      </p:grpSp>
      <p:grpSp>
        <p:nvGrpSpPr>
          <p:cNvPr id="79" name="Group 78"/>
          <p:cNvGrpSpPr/>
          <p:nvPr/>
        </p:nvGrpSpPr>
        <p:grpSpPr>
          <a:xfrm rot="10800000">
            <a:off x="97112" y="6537147"/>
            <a:ext cx="163080" cy="225935"/>
            <a:chOff x="1038286" y="1218564"/>
            <a:chExt cx="163037" cy="225934"/>
          </a:xfrm>
          <a:noFill/>
        </p:grpSpPr>
        <p:sp>
          <p:nvSpPr>
            <p:cNvPr id="81" name="Left-Up Arrow 80"/>
            <p:cNvSpPr/>
            <p:nvPr/>
          </p:nvSpPr>
          <p:spPr>
            <a:xfrm>
              <a:off x="1038286" y="1218564"/>
              <a:ext cx="145875" cy="145885"/>
            </a:xfrm>
            <a:prstGeom prst="leftUp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285"/>
              <a:endParaRPr lang="en-US" sz="2400" dirty="0">
                <a:solidFill>
                  <a:srgbClr val="FFFFFF"/>
                </a:solidFill>
                <a:latin typeface="Arial"/>
              </a:endParaRPr>
            </a:p>
          </p:txBody>
        </p:sp>
        <p:cxnSp>
          <p:nvCxnSpPr>
            <p:cNvPr id="82" name="Straight Connector 81"/>
            <p:cNvCxnSpPr/>
            <p:nvPr/>
          </p:nvCxnSpPr>
          <p:spPr>
            <a:xfrm flipV="1">
              <a:off x="1124095" y="1295801"/>
              <a:ext cx="77228" cy="94396"/>
            </a:xfrm>
            <a:prstGeom prst="line">
              <a:avLst/>
            </a:prstGeom>
            <a:grpFill/>
            <a:ln>
              <a:noFill/>
            </a:ln>
          </p:spPr>
          <p:style>
            <a:lnRef idx="2">
              <a:schemeClr val="accent1"/>
            </a:lnRef>
            <a:fillRef idx="0">
              <a:schemeClr val="accent1"/>
            </a:fillRef>
            <a:effectRef idx="1">
              <a:schemeClr val="accent1"/>
            </a:effectRef>
            <a:fontRef idx="minor">
              <a:schemeClr val="tx1"/>
            </a:fontRef>
          </p:style>
        </p:cxnSp>
        <p:sp>
          <p:nvSpPr>
            <p:cNvPr id="86" name="Oval 85"/>
            <p:cNvSpPr/>
            <p:nvPr/>
          </p:nvSpPr>
          <p:spPr>
            <a:xfrm>
              <a:off x="1055448" y="1398778"/>
              <a:ext cx="45719" cy="4572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285"/>
              <a:endParaRPr lang="en-US" sz="2400" dirty="0">
                <a:solidFill>
                  <a:srgbClr val="FFFFFF"/>
                </a:solidFill>
                <a:latin typeface="Arial"/>
              </a:endParaRPr>
            </a:p>
          </p:txBody>
        </p:sp>
      </p:grpSp>
      <p:grpSp>
        <p:nvGrpSpPr>
          <p:cNvPr id="87" name="Group 86"/>
          <p:cNvGrpSpPr/>
          <p:nvPr/>
        </p:nvGrpSpPr>
        <p:grpSpPr>
          <a:xfrm>
            <a:off x="-3" y="5675245"/>
            <a:ext cx="5736507" cy="852478"/>
            <a:chOff x="-170315" y="3757096"/>
            <a:chExt cx="4343473" cy="736300"/>
          </a:xfrm>
        </p:grpSpPr>
        <p:sp>
          <p:nvSpPr>
            <p:cNvPr id="88" name="Round Same Side Corner Rectangle 87"/>
            <p:cNvSpPr/>
            <p:nvPr/>
          </p:nvSpPr>
          <p:spPr>
            <a:xfrm rot="5400000">
              <a:off x="1633272" y="1953509"/>
              <a:ext cx="736300" cy="4343473"/>
            </a:xfrm>
            <a:prstGeom prst="round2SameRect">
              <a:avLst>
                <a:gd name="adj1" fmla="val 50000"/>
                <a:gd name="adj2" fmla="val 0"/>
              </a:avLst>
            </a:prstGeom>
            <a:gradFill>
              <a:gsLst>
                <a:gs pos="0">
                  <a:srgbClr val="214794"/>
                </a:gs>
                <a:gs pos="100000">
                  <a:srgbClr val="32B2DF"/>
                </a:gs>
              </a:gsLst>
              <a:lin ang="13200000" scaled="0"/>
            </a:gra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defTabSz="609285"/>
              <a:endParaRPr lang="en-US" sz="800" dirty="0">
                <a:solidFill>
                  <a:srgbClr val="FFFFFF"/>
                </a:solidFill>
                <a:latin typeface="Arial"/>
              </a:endParaRPr>
            </a:p>
          </p:txBody>
        </p:sp>
        <p:sp>
          <p:nvSpPr>
            <p:cNvPr id="89" name="TextBox 88"/>
            <p:cNvSpPr txBox="1"/>
            <p:nvPr/>
          </p:nvSpPr>
          <p:spPr>
            <a:xfrm>
              <a:off x="293423" y="3774822"/>
              <a:ext cx="3554493" cy="646747"/>
            </a:xfrm>
            <a:prstGeom prst="rect">
              <a:avLst/>
            </a:prstGeom>
            <a:noFill/>
          </p:spPr>
          <p:txBody>
            <a:bodyPr wrap="square" rtlCol="0">
              <a:spAutoFit/>
            </a:bodyPr>
            <a:lstStyle/>
            <a:p>
              <a:pPr defTabSz="913131"/>
              <a:r>
                <a:rPr lang="en-US" sz="2133" dirty="0">
                  <a:solidFill>
                    <a:srgbClr val="FFFFFF"/>
                  </a:solidFill>
                </a:rPr>
                <a:t>Adapt Environment to </a:t>
              </a:r>
              <a:br>
                <a:rPr lang="en-US" sz="2133" dirty="0">
                  <a:solidFill>
                    <a:srgbClr val="FFFFFF"/>
                  </a:solidFill>
                </a:rPr>
              </a:br>
              <a:r>
                <a:rPr lang="en-US" sz="2133" dirty="0">
                  <a:solidFill>
                    <a:srgbClr val="FFFFFF"/>
                  </a:solidFill>
                </a:rPr>
                <a:t>Personal Preferences</a:t>
              </a:r>
            </a:p>
          </p:txBody>
        </p:sp>
      </p:grpSp>
      <p:grpSp>
        <p:nvGrpSpPr>
          <p:cNvPr id="103" name="Group 102"/>
          <p:cNvGrpSpPr>
            <a:grpSpLocks noChangeAspect="1"/>
          </p:cNvGrpSpPr>
          <p:nvPr/>
        </p:nvGrpSpPr>
        <p:grpSpPr>
          <a:xfrm rot="7200000">
            <a:off x="-405604" y="-737120"/>
            <a:ext cx="2468499" cy="2504499"/>
            <a:chOff x="1180866" y="1154812"/>
            <a:chExt cx="2921595" cy="3097618"/>
          </a:xfrm>
        </p:grpSpPr>
        <p:sp>
          <p:nvSpPr>
            <p:cNvPr id="104" name="Rounded Rectangle 103"/>
            <p:cNvSpPr/>
            <p:nvPr/>
          </p:nvSpPr>
          <p:spPr>
            <a:xfrm>
              <a:off x="1180866" y="1392519"/>
              <a:ext cx="2859907" cy="2859911"/>
            </a:xfrm>
            <a:prstGeom prst="roundRect">
              <a:avLst>
                <a:gd name="adj" fmla="val 50000"/>
              </a:avLst>
            </a:prstGeom>
            <a:solidFill>
              <a:schemeClr val="bg1">
                <a:alpha val="0"/>
              </a:schemeClr>
            </a:solidFill>
            <a:ln w="22225">
              <a:noFill/>
            </a:ln>
            <a:effectLst/>
          </p:spPr>
          <p:style>
            <a:lnRef idx="1">
              <a:schemeClr val="accent5"/>
            </a:lnRef>
            <a:fillRef idx="3">
              <a:schemeClr val="accent5"/>
            </a:fillRef>
            <a:effectRef idx="2">
              <a:schemeClr val="accent5"/>
            </a:effectRef>
            <a:fontRef idx="minor">
              <a:schemeClr val="lt1"/>
            </a:fontRef>
          </p:style>
          <p:txBody>
            <a:bodyPr rtlCol="0" anchor="ctr"/>
            <a:lstStyle/>
            <a:p>
              <a:pPr defTabSz="609306"/>
              <a:endParaRPr lang="en-US" sz="1600" dirty="0">
                <a:solidFill>
                  <a:srgbClr val="0D868E"/>
                </a:solidFill>
                <a:latin typeface="Arial"/>
              </a:endParaRPr>
            </a:p>
          </p:txBody>
        </p:sp>
        <p:grpSp>
          <p:nvGrpSpPr>
            <p:cNvPr id="105" name="Group 104"/>
            <p:cNvGrpSpPr/>
            <p:nvPr/>
          </p:nvGrpSpPr>
          <p:grpSpPr>
            <a:xfrm>
              <a:off x="1242551" y="1154812"/>
              <a:ext cx="2859910" cy="2927856"/>
              <a:chOff x="357189" y="1154809"/>
              <a:chExt cx="2859917" cy="2927847"/>
            </a:xfrm>
          </p:grpSpPr>
          <p:sp>
            <p:nvSpPr>
              <p:cNvPr id="106" name="Arc 105"/>
              <p:cNvSpPr/>
              <p:nvPr/>
            </p:nvSpPr>
            <p:spPr>
              <a:xfrm>
                <a:off x="357189" y="1222755"/>
                <a:ext cx="2859917" cy="2859901"/>
              </a:xfrm>
              <a:prstGeom prst="arc">
                <a:avLst>
                  <a:gd name="adj1" fmla="val 16263754"/>
                  <a:gd name="adj2" fmla="val 1493790"/>
                </a:avLst>
              </a:prstGeom>
              <a:noFill/>
              <a:ln w="19050" cmpd="sng">
                <a:solidFill>
                  <a:schemeClr val="bg1"/>
                </a:solidFill>
                <a:headEnd type="none"/>
              </a:ln>
              <a:effectLst/>
            </p:spPr>
            <p:style>
              <a:lnRef idx="1">
                <a:schemeClr val="accent5"/>
              </a:lnRef>
              <a:fillRef idx="3">
                <a:schemeClr val="accent5"/>
              </a:fillRef>
              <a:effectRef idx="2">
                <a:schemeClr val="accent5"/>
              </a:effectRef>
              <a:fontRef idx="minor">
                <a:schemeClr val="lt1"/>
              </a:fontRef>
            </p:style>
            <p:txBody>
              <a:bodyPr rtlCol="0" anchor="ctr"/>
              <a:lstStyle/>
              <a:p>
                <a:pPr defTabSz="609285"/>
                <a:endParaRPr lang="en-US" sz="2133" dirty="0">
                  <a:solidFill>
                    <a:srgbClr val="0D868E"/>
                  </a:solidFill>
                  <a:latin typeface="Arial"/>
                </a:endParaRPr>
              </a:p>
            </p:txBody>
          </p:sp>
          <p:sp>
            <p:nvSpPr>
              <p:cNvPr id="107" name="Donut 106"/>
              <p:cNvSpPr>
                <a:spLocks noChangeAspect="1"/>
              </p:cNvSpPr>
              <p:nvPr/>
            </p:nvSpPr>
            <p:spPr>
              <a:xfrm rot="16093699">
                <a:off x="1679416" y="1154810"/>
                <a:ext cx="161131" cy="161130"/>
              </a:xfrm>
              <a:prstGeom prst="donut">
                <a:avLst>
                  <a:gd name="adj" fmla="val 20184"/>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285"/>
                <a:endParaRPr lang="en-US" sz="2133" dirty="0">
                  <a:solidFill>
                    <a:srgbClr val="0D868E"/>
                  </a:solidFill>
                  <a:latin typeface="Arial"/>
                </a:endParaRPr>
              </a:p>
            </p:txBody>
          </p:sp>
          <p:sp>
            <p:nvSpPr>
              <p:cNvPr id="108" name="Donut 107"/>
              <p:cNvSpPr>
                <a:spLocks noChangeAspect="1"/>
              </p:cNvSpPr>
              <p:nvPr/>
            </p:nvSpPr>
            <p:spPr>
              <a:xfrm rot="16093699">
                <a:off x="2961941" y="3235874"/>
                <a:ext cx="161131" cy="161130"/>
              </a:xfrm>
              <a:prstGeom prst="donut">
                <a:avLst>
                  <a:gd name="adj" fmla="val 20184"/>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285"/>
                <a:endParaRPr lang="en-US" sz="2133" dirty="0">
                  <a:solidFill>
                    <a:srgbClr val="0D868E"/>
                  </a:solidFill>
                  <a:latin typeface="Arial"/>
                </a:endParaRPr>
              </a:p>
            </p:txBody>
          </p:sp>
        </p:grpSp>
      </p:grpSp>
      <p:grpSp>
        <p:nvGrpSpPr>
          <p:cNvPr id="109" name="Group 108"/>
          <p:cNvGrpSpPr/>
          <p:nvPr/>
        </p:nvGrpSpPr>
        <p:grpSpPr>
          <a:xfrm>
            <a:off x="-183158" y="-441014"/>
            <a:ext cx="2026019" cy="2026020"/>
            <a:chOff x="-137368" y="-330762"/>
            <a:chExt cx="1519514" cy="1519515"/>
          </a:xfrm>
        </p:grpSpPr>
        <p:sp>
          <p:nvSpPr>
            <p:cNvPr id="110" name="Rounded Rectangle 109"/>
            <p:cNvSpPr>
              <a:spLocks noChangeAspect="1"/>
            </p:cNvSpPr>
            <p:nvPr/>
          </p:nvSpPr>
          <p:spPr>
            <a:xfrm rot="20107787">
              <a:off x="-137368" y="-330762"/>
              <a:ext cx="1519514" cy="1519515"/>
            </a:xfrm>
            <a:prstGeom prst="roundRect">
              <a:avLst>
                <a:gd name="adj" fmla="val 50000"/>
              </a:avLst>
            </a:prstGeom>
            <a:solidFill>
              <a:schemeClr val="bg1">
                <a:alpha val="86000"/>
              </a:schemeClr>
            </a:solidFill>
            <a:ln>
              <a:noFill/>
            </a:ln>
            <a:effectLst/>
          </p:spPr>
          <p:style>
            <a:lnRef idx="1">
              <a:schemeClr val="accent6"/>
            </a:lnRef>
            <a:fillRef idx="3">
              <a:schemeClr val="accent6"/>
            </a:fillRef>
            <a:effectRef idx="2">
              <a:schemeClr val="accent6"/>
            </a:effectRef>
            <a:fontRef idx="minor">
              <a:schemeClr val="lt1"/>
            </a:fontRef>
          </p:style>
          <p:txBody>
            <a:bodyPr lIns="91404" tIns="45703" rIns="91404" bIns="45703" rtlCol="0" anchor="ctr"/>
            <a:lstStyle/>
            <a:p>
              <a:pPr defTabSz="456934"/>
              <a:endParaRPr lang="en-US" sz="1600" spc="27" dirty="0">
                <a:solidFill>
                  <a:srgbClr val="0D868E"/>
                </a:solidFill>
                <a:latin typeface="Arial"/>
                <a:cs typeface="Arial"/>
              </a:endParaRPr>
            </a:p>
          </p:txBody>
        </p:sp>
        <p:sp>
          <p:nvSpPr>
            <p:cNvPr id="111" name="Rectangle 110"/>
            <p:cNvSpPr/>
            <p:nvPr/>
          </p:nvSpPr>
          <p:spPr>
            <a:xfrm>
              <a:off x="90690" y="83001"/>
              <a:ext cx="1095511" cy="715736"/>
            </a:xfrm>
            <a:prstGeom prst="rect">
              <a:avLst/>
            </a:prstGeom>
          </p:spPr>
          <p:txBody>
            <a:bodyPr wrap="none" lIns="91452" tIns="45727" rIns="91452" bIns="45727">
              <a:spAutoFit/>
            </a:bodyPr>
            <a:lstStyle/>
            <a:p>
              <a:pPr algn="ctr" defTabSz="609285">
                <a:buSzPct val="80000"/>
              </a:pPr>
              <a:r>
                <a:rPr lang="en-US" sz="1867" b="1" dirty="0">
                  <a:solidFill>
                    <a:srgbClr val="57B74E"/>
                  </a:solidFill>
                  <a:cs typeface="CiscoSans ExtraLight"/>
                </a:rPr>
                <a:t>Enhance </a:t>
              </a:r>
              <a:br>
                <a:rPr lang="en-US" sz="1867" b="1" dirty="0">
                  <a:solidFill>
                    <a:srgbClr val="57B74E"/>
                  </a:solidFill>
                  <a:cs typeface="CiscoSans ExtraLight"/>
                </a:rPr>
              </a:br>
              <a:r>
                <a:rPr lang="en-US" sz="1867" b="1" dirty="0">
                  <a:solidFill>
                    <a:srgbClr val="57B74E"/>
                  </a:solidFill>
                  <a:cs typeface="CiscoSans ExtraLight"/>
                </a:rPr>
                <a:t>User </a:t>
              </a:r>
              <a:br>
                <a:rPr lang="en-US" sz="1867" b="1" dirty="0">
                  <a:solidFill>
                    <a:srgbClr val="57B74E"/>
                  </a:solidFill>
                  <a:cs typeface="CiscoSans ExtraLight"/>
                </a:rPr>
              </a:br>
              <a:r>
                <a:rPr lang="en-US" sz="1867" b="1" dirty="0">
                  <a:solidFill>
                    <a:srgbClr val="57B74E"/>
                  </a:solidFill>
                  <a:cs typeface="CiscoSans ExtraLight"/>
                </a:rPr>
                <a:t>Experience</a:t>
              </a:r>
            </a:p>
          </p:txBody>
        </p:sp>
      </p:grpSp>
      <p:grpSp>
        <p:nvGrpSpPr>
          <p:cNvPr id="67" name="Group 66"/>
          <p:cNvGrpSpPr/>
          <p:nvPr/>
        </p:nvGrpSpPr>
        <p:grpSpPr>
          <a:xfrm>
            <a:off x="10361604" y="4844636"/>
            <a:ext cx="1701729" cy="2013320"/>
            <a:chOff x="-307807" y="2495550"/>
            <a:chExt cx="2261039" cy="2675040"/>
          </a:xfrm>
        </p:grpSpPr>
        <p:pic>
          <p:nvPicPr>
            <p:cNvPr id="68" name="Picture 5" descr="C:\Users\yidai\Downloads\hand phone.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07807" y="2679953"/>
              <a:ext cx="2261039" cy="2490637"/>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grpSp>
          <p:nvGrpSpPr>
            <p:cNvPr id="70" name="Group 69"/>
            <p:cNvGrpSpPr>
              <a:grpSpLocks noChangeAspect="1"/>
            </p:cNvGrpSpPr>
            <p:nvPr/>
          </p:nvGrpSpPr>
          <p:grpSpPr>
            <a:xfrm>
              <a:off x="682794" y="2495550"/>
              <a:ext cx="1094232" cy="2246376"/>
              <a:chOff x="-252630" y="1924177"/>
              <a:chExt cx="1635324" cy="3041650"/>
            </a:xfrm>
          </p:grpSpPr>
          <p:pic>
            <p:nvPicPr>
              <p:cNvPr id="90" name="Picture 2" descr="C:\Users\yidai\Desktop\IVSG\phone.png"/>
              <p:cNvPicPr>
                <a:picLocks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252630" y="1924177"/>
                <a:ext cx="1635324" cy="3041650"/>
              </a:xfrm>
              <a:prstGeom prst="rect">
                <a:avLst/>
              </a:prstGeom>
              <a:noFill/>
              <a:extLst>
                <a:ext uri="{909E8E84-426E-40dd-AFC4-6F175D3DCCD1}">
                  <a14:hiddenFill xmlns:a14="http://schemas.microsoft.com/office/drawing/2010/main" xmlns="">
                    <a:solidFill>
                      <a:srgbClr val="FFFFFF"/>
                    </a:solidFill>
                  </a14:hiddenFill>
                </a:ext>
              </a:extLst>
            </p:spPr>
          </p:pic>
          <p:pic>
            <p:nvPicPr>
              <p:cNvPr id="91" name="Picture 90" descr="Control_Tab.PN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38751" y="2266950"/>
                <a:ext cx="1427916" cy="2362200"/>
              </a:xfrm>
              <a:prstGeom prst="rect">
                <a:avLst/>
              </a:prstGeom>
            </p:spPr>
          </p:pic>
        </p:grpSp>
      </p:grpSp>
      <p:grpSp>
        <p:nvGrpSpPr>
          <p:cNvPr id="92" name="Group 91"/>
          <p:cNvGrpSpPr/>
          <p:nvPr/>
        </p:nvGrpSpPr>
        <p:grpSpPr>
          <a:xfrm>
            <a:off x="7107138" y="2658535"/>
            <a:ext cx="1146807" cy="751180"/>
            <a:chOff x="5330353" y="1993900"/>
            <a:chExt cx="860105" cy="563385"/>
          </a:xfrm>
        </p:grpSpPr>
        <p:pic>
          <p:nvPicPr>
            <p:cNvPr id="93" name="Picture 92" descr="nameplateGreen.pn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flipH="1">
              <a:off x="5330353" y="1993900"/>
              <a:ext cx="860105" cy="563385"/>
            </a:xfrm>
            <a:prstGeom prst="rect">
              <a:avLst/>
            </a:prstGeom>
            <a:noFill/>
            <a:ln>
              <a:noFill/>
            </a:ln>
            <a:scene3d>
              <a:camera prst="isometricOffAxis1Right">
                <a:rot lat="689831" lon="19964144" rev="21462770"/>
              </a:camera>
              <a:lightRig rig="threePt" dir="t"/>
            </a:scene3d>
          </p:spPr>
        </p:pic>
        <p:cxnSp>
          <p:nvCxnSpPr>
            <p:cNvPr id="94" name="Straight Connector 93"/>
            <p:cNvCxnSpPr/>
            <p:nvPr/>
          </p:nvCxnSpPr>
          <p:spPr>
            <a:xfrm flipH="1">
              <a:off x="5447545" y="2051685"/>
              <a:ext cx="5181" cy="493776"/>
            </a:xfrm>
            <a:prstGeom prst="line">
              <a:avLst/>
            </a:prstGeom>
            <a:ln w="5715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5447545" y="2036031"/>
              <a:ext cx="621688" cy="0"/>
            </a:xfrm>
            <a:prstGeom prst="line">
              <a:avLst/>
            </a:prstGeom>
            <a:ln w="28575"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6056280" y="2036031"/>
              <a:ext cx="20723" cy="388554"/>
            </a:xfrm>
            <a:prstGeom prst="line">
              <a:avLst/>
            </a:prstGeom>
            <a:ln w="28575"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V="1">
              <a:off x="5450136" y="2424585"/>
              <a:ext cx="603554" cy="132700"/>
            </a:xfrm>
            <a:prstGeom prst="line">
              <a:avLst/>
            </a:prstGeom>
            <a:ln w="28575"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5595925" y="2139485"/>
              <a:ext cx="402336" cy="18288"/>
            </a:xfrm>
            <a:prstGeom prst="line">
              <a:avLst/>
            </a:prstGeom>
            <a:ln w="44450" cap="flat">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13825568" y="5219452"/>
            <a:ext cx="184731" cy="461665"/>
          </a:xfrm>
          <a:prstGeom prst="rect">
            <a:avLst/>
          </a:prstGeom>
          <a:noFill/>
        </p:spPr>
        <p:txBody>
          <a:bodyPr wrap="none" rtlCol="0">
            <a:spAutoFit/>
          </a:bodyPr>
          <a:lstStyle/>
          <a:p>
            <a:pPr defTabSz="609306"/>
            <a:endParaRPr lang="en-US" sz="2400" dirty="0">
              <a:solidFill>
                <a:srgbClr val="676767"/>
              </a:solidFill>
            </a:endParaRPr>
          </a:p>
        </p:txBody>
      </p:sp>
    </p:spTree>
    <p:extLst>
      <p:ext uri="{BB962C8B-B14F-4D97-AF65-F5344CB8AC3E}">
        <p14:creationId xmlns:p14="http://schemas.microsoft.com/office/powerpoint/2010/main" val="1289055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fade">
                                      <p:cBhvr>
                                        <p:cTn id="11" dur="500"/>
                                        <p:tgtEl>
                                          <p:spTgt spid="53"/>
                                        </p:tgtEl>
                                      </p:cBhvr>
                                    </p:animEffect>
                                  </p:childTnLst>
                                </p:cTn>
                              </p:par>
                              <p:par>
                                <p:cTn id="12" presetID="0" presetClass="path" presetSubtype="0" accel="50000" decel="50000" fill="hold" nodeType="withEffect">
                                  <p:stCondLst>
                                    <p:cond delay="0"/>
                                  </p:stCondLst>
                                  <p:childTnLst>
                                    <p:animMotion origin="layout" path="M -0.00079 4.44444E-6 L 0.6401 -0.51181 " pathEditMode="relative" rAng="0" ptsTypes="AA">
                                      <p:cBhvr>
                                        <p:cTn id="13" dur="2200" fill="hold"/>
                                        <p:tgtEl>
                                          <p:spTgt spid="38"/>
                                        </p:tgtEl>
                                        <p:attrNameLst>
                                          <p:attrName>ppt_x</p:attrName>
                                          <p:attrName>ppt_y</p:attrName>
                                        </p:attrNameLst>
                                      </p:cBhvr>
                                      <p:rCtr x="32044" y="-25602"/>
                                    </p:animMotion>
                                  </p:childTnLst>
                                </p:cTn>
                              </p:par>
                              <p:par>
                                <p:cTn id="14" presetID="6" presetClass="emph" presetSubtype="0" fill="hold" nodeType="withEffect">
                                  <p:stCondLst>
                                    <p:cond delay="0"/>
                                  </p:stCondLst>
                                  <p:childTnLst>
                                    <p:animScale>
                                      <p:cBhvr>
                                        <p:cTn id="15" dur="2000" fill="hold"/>
                                        <p:tgtEl>
                                          <p:spTgt spid="38"/>
                                        </p:tgtEl>
                                      </p:cBhvr>
                                      <p:by x="50000" y="50000"/>
                                    </p:animScale>
                                  </p:childTnLst>
                                </p:cTn>
                              </p:par>
                              <p:par>
                                <p:cTn id="16" presetID="10" presetClass="exit" presetSubtype="0" fill="hold" nodeType="withEffect">
                                  <p:stCondLst>
                                    <p:cond delay="3200"/>
                                  </p:stCondLst>
                                  <p:childTnLst>
                                    <p:animEffect transition="out" filter="fade">
                                      <p:cBhvr>
                                        <p:cTn id="17" dur="400"/>
                                        <p:tgtEl>
                                          <p:spTgt spid="38"/>
                                        </p:tgtEl>
                                      </p:cBhvr>
                                    </p:animEffect>
                                    <p:set>
                                      <p:cBhvr>
                                        <p:cTn id="18" dur="1" fill="hold">
                                          <p:stCondLst>
                                            <p:cond delay="399"/>
                                          </p:stCondLst>
                                        </p:cTn>
                                        <p:tgtEl>
                                          <p:spTgt spid="38"/>
                                        </p:tgtEl>
                                        <p:attrNameLst>
                                          <p:attrName>style.visibility</p:attrName>
                                        </p:attrNameLst>
                                      </p:cBhvr>
                                      <p:to>
                                        <p:strVal val="hidden"/>
                                      </p:to>
                                    </p:set>
                                  </p:childTnLst>
                                </p:cTn>
                              </p:par>
                              <p:par>
                                <p:cTn id="19" presetID="10" presetClass="entr" presetSubtype="0" fill="hold" nodeType="withEffect">
                                  <p:stCondLst>
                                    <p:cond delay="300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200"/>
                                        <p:tgtEl>
                                          <p:spTgt spid="2"/>
                                        </p:tgtEl>
                                      </p:cBhvr>
                                    </p:animEffect>
                                  </p:childTnLst>
                                </p:cTn>
                              </p:par>
                            </p:childTnLst>
                          </p:cTn>
                        </p:par>
                        <p:par>
                          <p:cTn id="22" fill="hold">
                            <p:stCondLst>
                              <p:cond delay="4100"/>
                            </p:stCondLst>
                            <p:childTnLst>
                              <p:par>
                                <p:cTn id="23" presetID="10" presetClass="entr" presetSubtype="0" fill="hold" nodeType="afterEffect">
                                  <p:stCondLst>
                                    <p:cond delay="0"/>
                                  </p:stCondLst>
                                  <p:childTnLst>
                                    <p:set>
                                      <p:cBhvr>
                                        <p:cTn id="24" dur="1" fill="hold">
                                          <p:stCondLst>
                                            <p:cond delay="0"/>
                                          </p:stCondLst>
                                        </p:cTn>
                                        <p:tgtEl>
                                          <p:spTgt spid="67"/>
                                        </p:tgtEl>
                                        <p:attrNameLst>
                                          <p:attrName>style.visibility</p:attrName>
                                        </p:attrNameLst>
                                      </p:cBhvr>
                                      <p:to>
                                        <p:strVal val="visible"/>
                                      </p:to>
                                    </p:set>
                                    <p:animEffect transition="in" filter="fade">
                                      <p:cBhvr>
                                        <p:cTn id="25" dur="500"/>
                                        <p:tgtEl>
                                          <p:spTgt spid="67"/>
                                        </p:tgtEl>
                                      </p:cBhvr>
                                    </p:animEffect>
                                  </p:childTnLst>
                                </p:cTn>
                              </p:par>
                              <p:par>
                                <p:cTn id="26" presetID="10" presetClass="entr" presetSubtype="0" fill="hold" nodeType="withEffect">
                                  <p:stCondLst>
                                    <p:cond delay="100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3000"/>
                                        <p:tgtEl>
                                          <p:spTgt spid="23"/>
                                        </p:tgtEl>
                                      </p:cBhvr>
                                    </p:animEffect>
                                  </p:childTnLst>
                                </p:cTn>
                              </p:par>
                              <p:par>
                                <p:cTn id="29" presetID="10" presetClass="entr" presetSubtype="0" fill="hold" grpId="0" nodeType="withEffect">
                                  <p:stCondLst>
                                    <p:cond delay="2000"/>
                                  </p:stCondLst>
                                  <p:childTnLst>
                                    <p:set>
                                      <p:cBhvr>
                                        <p:cTn id="30" dur="1" fill="hold">
                                          <p:stCondLst>
                                            <p:cond delay="0"/>
                                          </p:stCondLst>
                                        </p:cTn>
                                        <p:tgtEl>
                                          <p:spTgt spid="59"/>
                                        </p:tgtEl>
                                        <p:attrNameLst>
                                          <p:attrName>style.visibility</p:attrName>
                                        </p:attrNameLst>
                                      </p:cBhvr>
                                      <p:to>
                                        <p:strVal val="visible"/>
                                      </p:to>
                                    </p:set>
                                    <p:animEffect transition="in" filter="fade">
                                      <p:cBhvr>
                                        <p:cTn id="31" dur="500"/>
                                        <p:tgtEl>
                                          <p:spTgt spid="59"/>
                                        </p:tgtEl>
                                      </p:cBhvr>
                                    </p:animEffect>
                                  </p:childTnLst>
                                </p:cTn>
                              </p:par>
                              <p:par>
                                <p:cTn id="32" presetID="10" presetClass="entr" presetSubtype="0" fill="hold" grpId="0" nodeType="withEffect">
                                  <p:stCondLst>
                                    <p:cond delay="2000"/>
                                  </p:stCondLst>
                                  <p:childTnLst>
                                    <p:set>
                                      <p:cBhvr>
                                        <p:cTn id="33" dur="1" fill="hold">
                                          <p:stCondLst>
                                            <p:cond delay="0"/>
                                          </p:stCondLst>
                                        </p:cTn>
                                        <p:tgtEl>
                                          <p:spTgt spid="60"/>
                                        </p:tgtEl>
                                        <p:attrNameLst>
                                          <p:attrName>style.visibility</p:attrName>
                                        </p:attrNameLst>
                                      </p:cBhvr>
                                      <p:to>
                                        <p:strVal val="visible"/>
                                      </p:to>
                                    </p:set>
                                    <p:animEffect transition="in" filter="fade">
                                      <p:cBhvr>
                                        <p:cTn id="34" dur="500"/>
                                        <p:tgtEl>
                                          <p:spTgt spid="60"/>
                                        </p:tgtEl>
                                      </p:cBhvr>
                                    </p:animEffect>
                                  </p:childTnLst>
                                </p:cTn>
                              </p:par>
                              <p:par>
                                <p:cTn id="35" presetID="10" presetClass="entr" presetSubtype="0" fill="hold" nodeType="withEffect">
                                  <p:stCondLst>
                                    <p:cond delay="2000"/>
                                  </p:stCondLst>
                                  <p:childTnLst>
                                    <p:set>
                                      <p:cBhvr>
                                        <p:cTn id="36" dur="1" fill="hold">
                                          <p:stCondLst>
                                            <p:cond delay="0"/>
                                          </p:stCondLst>
                                        </p:cTn>
                                        <p:tgtEl>
                                          <p:spTgt spid="61"/>
                                        </p:tgtEl>
                                        <p:attrNameLst>
                                          <p:attrName>style.visibility</p:attrName>
                                        </p:attrNameLst>
                                      </p:cBhvr>
                                      <p:to>
                                        <p:strVal val="visible"/>
                                      </p:to>
                                    </p:set>
                                    <p:animEffect transition="in" filter="fade">
                                      <p:cBhvr>
                                        <p:cTn id="37" dur="500"/>
                                        <p:tgtEl>
                                          <p:spTgt spid="61"/>
                                        </p:tgtEl>
                                      </p:cBhvr>
                                    </p:animEffect>
                                  </p:childTnLst>
                                </p:cTn>
                              </p:par>
                              <p:par>
                                <p:cTn id="38" presetID="21" presetClass="entr" presetSubtype="1" fill="hold" grpId="0" nodeType="withEffect">
                                  <p:stCondLst>
                                    <p:cond delay="2000"/>
                                  </p:stCondLst>
                                  <p:childTnLst>
                                    <p:set>
                                      <p:cBhvr>
                                        <p:cTn id="39" dur="1" fill="hold">
                                          <p:stCondLst>
                                            <p:cond delay="0"/>
                                          </p:stCondLst>
                                        </p:cTn>
                                        <p:tgtEl>
                                          <p:spTgt spid="66"/>
                                        </p:tgtEl>
                                        <p:attrNameLst>
                                          <p:attrName>style.visibility</p:attrName>
                                        </p:attrNameLst>
                                      </p:cBhvr>
                                      <p:to>
                                        <p:strVal val="visible"/>
                                      </p:to>
                                    </p:set>
                                    <p:animEffect transition="in" filter="wheel(1)">
                                      <p:cBhvr>
                                        <p:cTn id="40" dur="2000"/>
                                        <p:tgtEl>
                                          <p:spTgt spid="66"/>
                                        </p:tgtEl>
                                      </p:cBhvr>
                                    </p:animEffect>
                                  </p:childTnLst>
                                </p:cTn>
                              </p:par>
                              <p:par>
                                <p:cTn id="41" presetID="10" presetClass="entr" presetSubtype="0" fill="hold" nodeType="withEffect">
                                  <p:stCondLst>
                                    <p:cond delay="2000"/>
                                  </p:stCondLst>
                                  <p:childTnLst>
                                    <p:set>
                                      <p:cBhvr>
                                        <p:cTn id="42" dur="1" fill="hold">
                                          <p:stCondLst>
                                            <p:cond delay="0"/>
                                          </p:stCondLst>
                                        </p:cTn>
                                        <p:tgtEl>
                                          <p:spTgt spid="62"/>
                                        </p:tgtEl>
                                        <p:attrNameLst>
                                          <p:attrName>style.visibility</p:attrName>
                                        </p:attrNameLst>
                                      </p:cBhvr>
                                      <p:to>
                                        <p:strVal val="visible"/>
                                      </p:to>
                                    </p:set>
                                    <p:animEffect transition="in" filter="fade">
                                      <p:cBhvr>
                                        <p:cTn id="43" dur="900"/>
                                        <p:tgtEl>
                                          <p:spTgt spid="62"/>
                                        </p:tgtEl>
                                      </p:cBhvr>
                                    </p:animEffect>
                                  </p:childTnLst>
                                </p:cTn>
                              </p:par>
                              <p:par>
                                <p:cTn id="44" presetID="10" presetClass="entr" presetSubtype="0" fill="hold" nodeType="withEffect">
                                  <p:stCondLst>
                                    <p:cond delay="200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3000"/>
                                        <p:tgtEl>
                                          <p:spTgt spid="5"/>
                                        </p:tgtEl>
                                      </p:cBhvr>
                                    </p:animEffect>
                                  </p:childTnLst>
                                </p:cTn>
                              </p:par>
                              <p:par>
                                <p:cTn id="47" presetID="10" presetClass="entr" presetSubtype="0" fill="hold" grpId="0" nodeType="withEffect">
                                  <p:stCondLst>
                                    <p:cond delay="2000"/>
                                  </p:stCondLst>
                                  <p:childTnLst>
                                    <p:set>
                                      <p:cBhvr>
                                        <p:cTn id="48" dur="1" fill="hold">
                                          <p:stCondLst>
                                            <p:cond delay="0"/>
                                          </p:stCondLst>
                                        </p:cTn>
                                        <p:tgtEl>
                                          <p:spTgt spid="71"/>
                                        </p:tgtEl>
                                        <p:attrNameLst>
                                          <p:attrName>style.visibility</p:attrName>
                                        </p:attrNameLst>
                                      </p:cBhvr>
                                      <p:to>
                                        <p:strVal val="visible"/>
                                      </p:to>
                                    </p:set>
                                    <p:animEffect transition="in" filter="fade">
                                      <p:cBhvr>
                                        <p:cTn id="49" dur="500"/>
                                        <p:tgtEl>
                                          <p:spTgt spid="7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66"/>
                                        </p:tgtEl>
                                      </p:cBhvr>
                                    </p:animEffect>
                                    <p:set>
                                      <p:cBhvr>
                                        <p:cTn id="54" dur="1" fill="hold">
                                          <p:stCondLst>
                                            <p:cond delay="499"/>
                                          </p:stCondLst>
                                        </p:cTn>
                                        <p:tgtEl>
                                          <p:spTgt spid="66"/>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61"/>
                                        </p:tgtEl>
                                      </p:cBhvr>
                                    </p:animEffect>
                                    <p:set>
                                      <p:cBhvr>
                                        <p:cTn id="57" dur="1" fill="hold">
                                          <p:stCondLst>
                                            <p:cond delay="499"/>
                                          </p:stCondLst>
                                        </p:cTn>
                                        <p:tgtEl>
                                          <p:spTgt spid="61"/>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62"/>
                                        </p:tgtEl>
                                      </p:cBhvr>
                                    </p:animEffect>
                                    <p:set>
                                      <p:cBhvr>
                                        <p:cTn id="60" dur="1" fill="hold">
                                          <p:stCondLst>
                                            <p:cond delay="499"/>
                                          </p:stCondLst>
                                        </p:cTn>
                                        <p:tgtEl>
                                          <p:spTgt spid="62"/>
                                        </p:tgtEl>
                                        <p:attrNameLst>
                                          <p:attrName>style.visibility</p:attrName>
                                        </p:attrNameLst>
                                      </p:cBhvr>
                                      <p:to>
                                        <p:strVal val="hidden"/>
                                      </p:to>
                                    </p:set>
                                  </p:childTnLst>
                                </p:cTn>
                              </p:par>
                              <p:par>
                                <p:cTn id="61" presetID="10" presetClass="entr" presetSubtype="0" fill="hold" grpId="0" nodeType="withEffect">
                                  <p:stCondLst>
                                    <p:cond delay="0"/>
                                  </p:stCondLst>
                                  <p:childTnLst>
                                    <p:set>
                                      <p:cBhvr>
                                        <p:cTn id="62" dur="1" fill="hold">
                                          <p:stCondLst>
                                            <p:cond delay="0"/>
                                          </p:stCondLst>
                                        </p:cTn>
                                        <p:tgtEl>
                                          <p:spTgt spid="69"/>
                                        </p:tgtEl>
                                        <p:attrNameLst>
                                          <p:attrName>style.visibility</p:attrName>
                                        </p:attrNameLst>
                                      </p:cBhvr>
                                      <p:to>
                                        <p:strVal val="visible"/>
                                      </p:to>
                                    </p:set>
                                    <p:animEffect transition="in" filter="fade">
                                      <p:cBhvr>
                                        <p:cTn id="63" dur="500"/>
                                        <p:tgtEl>
                                          <p:spTgt spid="69"/>
                                        </p:tgtEl>
                                      </p:cBhvr>
                                    </p:animEffect>
                                  </p:childTnLst>
                                </p:cTn>
                              </p:par>
                              <p:par>
                                <p:cTn id="64" presetID="10" presetClass="exit" presetSubtype="0" fill="hold" grpId="1" nodeType="withEffect">
                                  <p:stCondLst>
                                    <p:cond delay="0"/>
                                  </p:stCondLst>
                                  <p:childTnLst>
                                    <p:animEffect transition="out" filter="fade">
                                      <p:cBhvr>
                                        <p:cTn id="65" dur="500"/>
                                        <p:tgtEl>
                                          <p:spTgt spid="71"/>
                                        </p:tgtEl>
                                      </p:cBhvr>
                                    </p:animEffect>
                                    <p:set>
                                      <p:cBhvr>
                                        <p:cTn id="66" dur="1" fill="hold">
                                          <p:stCondLst>
                                            <p:cond delay="499"/>
                                          </p:stCondLst>
                                        </p:cTn>
                                        <p:tgtEl>
                                          <p:spTgt spid="71"/>
                                        </p:tgtEl>
                                        <p:attrNameLst>
                                          <p:attrName>style.visibility</p:attrName>
                                        </p:attrNameLst>
                                      </p:cBhvr>
                                      <p:to>
                                        <p:strVal val="hidden"/>
                                      </p:to>
                                    </p:set>
                                  </p:childTnLst>
                                </p:cTn>
                              </p:par>
                              <p:par>
                                <p:cTn id="67" presetID="10" presetClass="entr" presetSubtype="0" fill="hold" nodeType="withEffect">
                                  <p:stCondLst>
                                    <p:cond delay="0"/>
                                  </p:stCondLst>
                                  <p:childTnLst>
                                    <p:set>
                                      <p:cBhvr>
                                        <p:cTn id="68" dur="1" fill="hold">
                                          <p:stCondLst>
                                            <p:cond delay="0"/>
                                          </p:stCondLst>
                                        </p:cTn>
                                        <p:tgtEl>
                                          <p:spTgt spid="72"/>
                                        </p:tgtEl>
                                        <p:attrNameLst>
                                          <p:attrName>style.visibility</p:attrName>
                                        </p:attrNameLst>
                                      </p:cBhvr>
                                      <p:to>
                                        <p:strVal val="visible"/>
                                      </p:to>
                                    </p:set>
                                    <p:animEffect transition="in" filter="fade">
                                      <p:cBhvr>
                                        <p:cTn id="69" dur="500"/>
                                        <p:tgtEl>
                                          <p:spTgt spid="72"/>
                                        </p:tgtEl>
                                      </p:cBhvr>
                                    </p:animEffect>
                                  </p:childTnLst>
                                </p:cTn>
                              </p:par>
                            </p:childTnLst>
                          </p:cTn>
                        </p:par>
                        <p:par>
                          <p:cTn id="70" fill="hold">
                            <p:stCondLst>
                              <p:cond delay="500"/>
                            </p:stCondLst>
                            <p:childTnLst>
                              <p:par>
                                <p:cTn id="71" presetID="8" presetClass="emph" presetSubtype="0" fill="hold" nodeType="afterEffect">
                                  <p:stCondLst>
                                    <p:cond delay="0"/>
                                  </p:stCondLst>
                                  <p:childTnLst>
                                    <p:animRot by="5400000">
                                      <p:cBhvr>
                                        <p:cTn id="72" dur="2000" fill="hold"/>
                                        <p:tgtEl>
                                          <p:spTgt spid="72"/>
                                        </p:tgtEl>
                                        <p:attrNameLst>
                                          <p:attrName>r</p:attrName>
                                        </p:attrNameLst>
                                      </p:cBhvr>
                                    </p:animRot>
                                  </p:childTnLst>
                                </p:cTn>
                              </p:par>
                              <p:par>
                                <p:cTn id="73" presetID="10" presetClass="entr" presetSubtype="0" fill="hold" grpId="0" nodeType="withEffect">
                                  <p:stCondLst>
                                    <p:cond delay="0"/>
                                  </p:stCondLst>
                                  <p:childTnLst>
                                    <p:set>
                                      <p:cBhvr>
                                        <p:cTn id="74" dur="1" fill="hold">
                                          <p:stCondLst>
                                            <p:cond delay="0"/>
                                          </p:stCondLst>
                                        </p:cTn>
                                        <p:tgtEl>
                                          <p:spTgt spid="75"/>
                                        </p:tgtEl>
                                        <p:attrNameLst>
                                          <p:attrName>style.visibility</p:attrName>
                                        </p:attrNameLst>
                                      </p:cBhvr>
                                      <p:to>
                                        <p:strVal val="visible"/>
                                      </p:to>
                                    </p:set>
                                    <p:animEffect transition="in" filter="fade">
                                      <p:cBhvr>
                                        <p:cTn id="75" dur="500"/>
                                        <p:tgtEl>
                                          <p:spTgt spid="75"/>
                                        </p:tgtEl>
                                      </p:cBhvr>
                                    </p:animEffect>
                                  </p:childTnLst>
                                </p:cTn>
                              </p:par>
                              <p:par>
                                <p:cTn id="76" presetID="10" presetClass="entr" presetSubtype="0" fill="hold" nodeType="withEffect">
                                  <p:stCondLst>
                                    <p:cond delay="0"/>
                                  </p:stCondLst>
                                  <p:childTnLst>
                                    <p:set>
                                      <p:cBhvr>
                                        <p:cTn id="77" dur="1" fill="hold">
                                          <p:stCondLst>
                                            <p:cond delay="0"/>
                                          </p:stCondLst>
                                        </p:cTn>
                                        <p:tgtEl>
                                          <p:spTgt spid="4"/>
                                        </p:tgtEl>
                                        <p:attrNameLst>
                                          <p:attrName>style.visibility</p:attrName>
                                        </p:attrNameLst>
                                      </p:cBhvr>
                                      <p:to>
                                        <p:strVal val="visible"/>
                                      </p:to>
                                    </p:set>
                                    <p:animEffect transition="in" filter="fade">
                                      <p:cBhvr>
                                        <p:cTn id="78" dur="2000"/>
                                        <p:tgtEl>
                                          <p:spTgt spid="4"/>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75"/>
                                        </p:tgtEl>
                                      </p:cBhvr>
                                    </p:animEffect>
                                    <p:set>
                                      <p:cBhvr>
                                        <p:cTn id="83" dur="1" fill="hold">
                                          <p:stCondLst>
                                            <p:cond delay="499"/>
                                          </p:stCondLst>
                                        </p:cTn>
                                        <p:tgtEl>
                                          <p:spTgt spid="75"/>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69"/>
                                        </p:tgtEl>
                                      </p:cBhvr>
                                    </p:animEffect>
                                    <p:set>
                                      <p:cBhvr>
                                        <p:cTn id="86" dur="1" fill="hold">
                                          <p:stCondLst>
                                            <p:cond delay="499"/>
                                          </p:stCondLst>
                                        </p:cTn>
                                        <p:tgtEl>
                                          <p:spTgt spid="6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72"/>
                                        </p:tgtEl>
                                      </p:cBhvr>
                                    </p:animEffect>
                                    <p:set>
                                      <p:cBhvr>
                                        <p:cTn id="89" dur="1" fill="hold">
                                          <p:stCondLst>
                                            <p:cond delay="499"/>
                                          </p:stCondLst>
                                        </p:cTn>
                                        <p:tgtEl>
                                          <p:spTgt spid="72"/>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67"/>
                                        </p:tgtEl>
                                      </p:cBhvr>
                                    </p:animEffect>
                                    <p:set>
                                      <p:cBhvr>
                                        <p:cTn id="92" dur="1" fill="hold">
                                          <p:stCondLst>
                                            <p:cond delay="499"/>
                                          </p:stCondLst>
                                        </p:cTn>
                                        <p:tgtEl>
                                          <p:spTgt spid="67"/>
                                        </p:tgtEl>
                                        <p:attrNameLst>
                                          <p:attrName>style.visibility</p:attrName>
                                        </p:attrNameLst>
                                      </p:cBhvr>
                                      <p:to>
                                        <p:strVal val="hidden"/>
                                      </p:to>
                                    </p:set>
                                  </p:childTnLst>
                                </p:cTn>
                              </p:par>
                            </p:childTnLst>
                          </p:cTn>
                        </p:par>
                        <p:par>
                          <p:cTn id="93" fill="hold">
                            <p:stCondLst>
                              <p:cond delay="500"/>
                            </p:stCondLst>
                            <p:childTnLst>
                              <p:par>
                                <p:cTn id="94" presetID="10" presetClass="entr" presetSubtype="0" fill="hold" nodeType="afterEffect">
                                  <p:stCondLst>
                                    <p:cond delay="0"/>
                                  </p:stCondLst>
                                  <p:childTnLst>
                                    <p:set>
                                      <p:cBhvr>
                                        <p:cTn id="95" dur="1" fill="hold">
                                          <p:stCondLst>
                                            <p:cond delay="0"/>
                                          </p:stCondLst>
                                        </p:cTn>
                                        <p:tgtEl>
                                          <p:spTgt spid="10"/>
                                        </p:tgtEl>
                                        <p:attrNameLst>
                                          <p:attrName>style.visibility</p:attrName>
                                        </p:attrNameLst>
                                      </p:cBhvr>
                                      <p:to>
                                        <p:strVal val="visible"/>
                                      </p:to>
                                    </p:set>
                                    <p:animEffect transition="in" filter="fade">
                                      <p:cBhvr>
                                        <p:cTn id="96" dur="500"/>
                                        <p:tgtEl>
                                          <p:spTgt spid="10"/>
                                        </p:tgtEl>
                                      </p:cBhvr>
                                    </p:animEffect>
                                  </p:childTnLst>
                                </p:cTn>
                              </p:par>
                              <p:par>
                                <p:cTn id="97" presetID="10" presetClass="entr" presetSubtype="0" fill="hold" nodeType="withEffect">
                                  <p:stCondLst>
                                    <p:cond delay="0"/>
                                  </p:stCondLst>
                                  <p:childTnLst>
                                    <p:set>
                                      <p:cBhvr>
                                        <p:cTn id="98" dur="1" fill="hold">
                                          <p:stCondLst>
                                            <p:cond delay="0"/>
                                          </p:stCondLst>
                                        </p:cTn>
                                        <p:tgtEl>
                                          <p:spTgt spid="83"/>
                                        </p:tgtEl>
                                        <p:attrNameLst>
                                          <p:attrName>style.visibility</p:attrName>
                                        </p:attrNameLst>
                                      </p:cBhvr>
                                      <p:to>
                                        <p:strVal val="visible"/>
                                      </p:to>
                                    </p:set>
                                    <p:animEffect transition="in" filter="fade">
                                      <p:cBhvr>
                                        <p:cTn id="99" dur="500"/>
                                        <p:tgtEl>
                                          <p:spTgt spid="83"/>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55"/>
                                        </p:tgtEl>
                                        <p:attrNameLst>
                                          <p:attrName>style.visibility</p:attrName>
                                        </p:attrNameLst>
                                      </p:cBhvr>
                                      <p:to>
                                        <p:strVal val="visible"/>
                                      </p:to>
                                    </p:set>
                                    <p:animEffect transition="in" filter="fade">
                                      <p:cBhvr>
                                        <p:cTn id="102" dur="500"/>
                                        <p:tgtEl>
                                          <p:spTgt spid="55"/>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85"/>
                                        </p:tgtEl>
                                        <p:attrNameLst>
                                          <p:attrName>style.visibility</p:attrName>
                                        </p:attrNameLst>
                                      </p:cBhvr>
                                      <p:to>
                                        <p:strVal val="visible"/>
                                      </p:to>
                                    </p:set>
                                    <p:animEffect transition="in" filter="fade">
                                      <p:cBhvr>
                                        <p:cTn id="105" dur="500"/>
                                        <p:tgtEl>
                                          <p:spTgt spid="85"/>
                                        </p:tgtEl>
                                      </p:cBhvr>
                                    </p:animEffect>
                                  </p:childTnLst>
                                </p:cTn>
                              </p:par>
                            </p:childTnLst>
                          </p:cTn>
                        </p:par>
                        <p:par>
                          <p:cTn id="106" fill="hold">
                            <p:stCondLst>
                              <p:cond delay="1000"/>
                            </p:stCondLst>
                            <p:childTnLst>
                              <p:par>
                                <p:cTn id="107" presetID="10" presetClass="exit" presetSubtype="0" fill="hold" grpId="1" nodeType="afterEffect">
                                  <p:stCondLst>
                                    <p:cond delay="0"/>
                                  </p:stCondLst>
                                  <p:childTnLst>
                                    <p:animEffect transition="out" filter="fade">
                                      <p:cBhvr>
                                        <p:cTn id="108" dur="500"/>
                                        <p:tgtEl>
                                          <p:spTgt spid="55"/>
                                        </p:tgtEl>
                                      </p:cBhvr>
                                    </p:animEffect>
                                    <p:set>
                                      <p:cBhvr>
                                        <p:cTn id="109" dur="1" fill="hold">
                                          <p:stCondLst>
                                            <p:cond delay="499"/>
                                          </p:stCondLst>
                                        </p:cTn>
                                        <p:tgtEl>
                                          <p:spTgt spid="55"/>
                                        </p:tgtEl>
                                        <p:attrNameLst>
                                          <p:attrName>style.visibility</p:attrName>
                                        </p:attrNameLst>
                                      </p:cBhvr>
                                      <p:to>
                                        <p:strVal val="hidden"/>
                                      </p:to>
                                    </p:set>
                                  </p:childTnLst>
                                </p:cTn>
                              </p:par>
                              <p:par>
                                <p:cTn id="110" presetID="10" presetClass="entr" presetSubtype="0" fill="hold" grpId="0" nodeType="withEffect">
                                  <p:stCondLst>
                                    <p:cond delay="0"/>
                                  </p:stCondLst>
                                  <p:childTnLst>
                                    <p:set>
                                      <p:cBhvr>
                                        <p:cTn id="111" dur="1" fill="hold">
                                          <p:stCondLst>
                                            <p:cond delay="0"/>
                                          </p:stCondLst>
                                        </p:cTn>
                                        <p:tgtEl>
                                          <p:spTgt spid="84"/>
                                        </p:tgtEl>
                                        <p:attrNameLst>
                                          <p:attrName>style.visibility</p:attrName>
                                        </p:attrNameLst>
                                      </p:cBhvr>
                                      <p:to>
                                        <p:strVal val="visible"/>
                                      </p:to>
                                    </p:set>
                                    <p:animEffect transition="in" filter="fade">
                                      <p:cBhvr>
                                        <p:cTn id="112" dur="500"/>
                                        <p:tgtEl>
                                          <p:spTgt spid="84"/>
                                        </p:tgtEl>
                                      </p:cBhvr>
                                    </p:animEffect>
                                  </p:childTnLst>
                                </p:cTn>
                              </p:par>
                              <p:par>
                                <p:cTn id="113" presetID="8" presetClass="emph" presetSubtype="0" fill="hold" nodeType="withEffect">
                                  <p:stCondLst>
                                    <p:cond delay="0"/>
                                  </p:stCondLst>
                                  <p:childTnLst>
                                    <p:animRot by="5400000">
                                      <p:cBhvr>
                                        <p:cTn id="114" dur="2000" fill="hold"/>
                                        <p:tgtEl>
                                          <p:spTgt spid="83"/>
                                        </p:tgtEl>
                                        <p:attrNameLst>
                                          <p:attrName>r</p:attrName>
                                        </p:attrNameLst>
                                      </p:cBhvr>
                                    </p:animRot>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1" nodeType="clickEffect">
                                  <p:stCondLst>
                                    <p:cond delay="0"/>
                                  </p:stCondLst>
                                  <p:childTnLst>
                                    <p:animEffect transition="out" filter="fade">
                                      <p:cBhvr>
                                        <p:cTn id="118" dur="500"/>
                                        <p:tgtEl>
                                          <p:spTgt spid="84"/>
                                        </p:tgtEl>
                                      </p:cBhvr>
                                    </p:animEffect>
                                    <p:set>
                                      <p:cBhvr>
                                        <p:cTn id="119" dur="1" fill="hold">
                                          <p:stCondLst>
                                            <p:cond delay="499"/>
                                          </p:stCondLst>
                                        </p:cTn>
                                        <p:tgtEl>
                                          <p:spTgt spid="84"/>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85"/>
                                        </p:tgtEl>
                                      </p:cBhvr>
                                    </p:animEffect>
                                    <p:set>
                                      <p:cBhvr>
                                        <p:cTn id="122" dur="1" fill="hold">
                                          <p:stCondLst>
                                            <p:cond delay="499"/>
                                          </p:stCondLst>
                                        </p:cTn>
                                        <p:tgtEl>
                                          <p:spTgt spid="85"/>
                                        </p:tgtEl>
                                        <p:attrNameLst>
                                          <p:attrName>style.visibility</p:attrName>
                                        </p:attrNameLst>
                                      </p:cBhvr>
                                      <p:to>
                                        <p:strVal val="hidden"/>
                                      </p:to>
                                    </p:set>
                                  </p:childTnLst>
                                </p:cTn>
                              </p:par>
                              <p:par>
                                <p:cTn id="123" presetID="10" presetClass="exit" presetSubtype="0" fill="hold" nodeType="withEffect">
                                  <p:stCondLst>
                                    <p:cond delay="0"/>
                                  </p:stCondLst>
                                  <p:childTnLst>
                                    <p:animEffect transition="out" filter="fade">
                                      <p:cBhvr>
                                        <p:cTn id="124" dur="500"/>
                                        <p:tgtEl>
                                          <p:spTgt spid="83"/>
                                        </p:tgtEl>
                                      </p:cBhvr>
                                    </p:animEffect>
                                    <p:set>
                                      <p:cBhvr>
                                        <p:cTn id="125" dur="1" fill="hold">
                                          <p:stCondLst>
                                            <p:cond delay="499"/>
                                          </p:stCondLst>
                                        </p:cTn>
                                        <p:tgtEl>
                                          <p:spTgt spid="83"/>
                                        </p:tgtEl>
                                        <p:attrNameLst>
                                          <p:attrName>style.visibility</p:attrName>
                                        </p:attrNameLst>
                                      </p:cBhvr>
                                      <p:to>
                                        <p:strVal val="hidden"/>
                                      </p:to>
                                    </p:set>
                                  </p:childTnLst>
                                </p:cTn>
                              </p:par>
                              <p:par>
                                <p:cTn id="126" presetID="10" presetClass="exit" presetSubtype="0" fill="hold" grpId="2" nodeType="withEffect">
                                  <p:stCondLst>
                                    <p:cond delay="0"/>
                                  </p:stCondLst>
                                  <p:childTnLst>
                                    <p:animEffect transition="out" filter="fade">
                                      <p:cBhvr>
                                        <p:cTn id="127" dur="500"/>
                                        <p:tgtEl>
                                          <p:spTgt spid="69"/>
                                        </p:tgtEl>
                                      </p:cBhvr>
                                    </p:animEffect>
                                    <p:set>
                                      <p:cBhvr>
                                        <p:cTn id="128" dur="1" fill="hold">
                                          <p:stCondLst>
                                            <p:cond delay="499"/>
                                          </p:stCondLst>
                                        </p:cTn>
                                        <p:tgtEl>
                                          <p:spTgt spid="69"/>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60"/>
                                        </p:tgtEl>
                                      </p:cBhvr>
                                    </p:animEffect>
                                    <p:set>
                                      <p:cBhvr>
                                        <p:cTn id="131" dur="1" fill="hold">
                                          <p:stCondLst>
                                            <p:cond delay="499"/>
                                          </p:stCondLst>
                                        </p:cTn>
                                        <p:tgtEl>
                                          <p:spTgt spid="60"/>
                                        </p:tgtEl>
                                        <p:attrNameLst>
                                          <p:attrName>style.visibility</p:attrName>
                                        </p:attrNameLst>
                                      </p:cBhvr>
                                      <p:to>
                                        <p:strVal val="hidden"/>
                                      </p:to>
                                    </p:set>
                                  </p:childTnLst>
                                </p:cTn>
                              </p:par>
                            </p:childTnLst>
                          </p:cTn>
                        </p:par>
                        <p:par>
                          <p:cTn id="132" fill="hold">
                            <p:stCondLst>
                              <p:cond delay="500"/>
                            </p:stCondLst>
                            <p:childTnLst>
                              <p:par>
                                <p:cTn id="133" presetID="10" presetClass="entr" presetSubtype="0" fill="hold" nodeType="afterEffect">
                                  <p:stCondLst>
                                    <p:cond delay="1000"/>
                                  </p:stCondLst>
                                  <p:childTnLst>
                                    <p:set>
                                      <p:cBhvr>
                                        <p:cTn id="134" dur="1" fill="hold">
                                          <p:stCondLst>
                                            <p:cond delay="0"/>
                                          </p:stCondLst>
                                        </p:cTn>
                                        <p:tgtEl>
                                          <p:spTgt spid="13"/>
                                        </p:tgtEl>
                                        <p:attrNameLst>
                                          <p:attrName>style.visibility</p:attrName>
                                        </p:attrNameLst>
                                      </p:cBhvr>
                                      <p:to>
                                        <p:strVal val="visible"/>
                                      </p:to>
                                    </p:set>
                                    <p:animEffect transition="in" filter="fade">
                                      <p:cBhvr>
                                        <p:cTn id="135" dur="500"/>
                                        <p:tgtEl>
                                          <p:spTgt spid="13"/>
                                        </p:tgtEl>
                                      </p:cBhvr>
                                    </p:animEffect>
                                  </p:childTnLst>
                                </p:cTn>
                              </p:par>
                              <p:par>
                                <p:cTn id="136" presetID="10" presetClass="entr" presetSubtype="0" fill="hold" nodeType="withEffect">
                                  <p:stCondLst>
                                    <p:cond delay="1000"/>
                                  </p:stCondLst>
                                  <p:childTnLst>
                                    <p:set>
                                      <p:cBhvr>
                                        <p:cTn id="137" dur="1" fill="hold">
                                          <p:stCondLst>
                                            <p:cond delay="0"/>
                                          </p:stCondLst>
                                        </p:cTn>
                                        <p:tgtEl>
                                          <p:spTgt spid="26"/>
                                        </p:tgtEl>
                                        <p:attrNameLst>
                                          <p:attrName>style.visibility</p:attrName>
                                        </p:attrNameLst>
                                      </p:cBhvr>
                                      <p:to>
                                        <p:strVal val="visible"/>
                                      </p:to>
                                    </p:set>
                                    <p:animEffect transition="in" filter="fade">
                                      <p:cBhvr>
                                        <p:cTn id="138" dur="500"/>
                                        <p:tgtEl>
                                          <p:spTgt spid="26"/>
                                        </p:tgtEl>
                                      </p:cBhvr>
                                    </p:animEffect>
                                  </p:childTnLst>
                                </p:cTn>
                              </p:par>
                            </p:childTnLst>
                          </p:cTn>
                        </p:par>
                        <p:par>
                          <p:cTn id="139" fill="hold">
                            <p:stCondLst>
                              <p:cond delay="2000"/>
                            </p:stCondLst>
                            <p:childTnLst>
                              <p:par>
                                <p:cTn id="140" presetID="12" presetClass="entr" presetSubtype="8" fill="hold" nodeType="afterEffect">
                                  <p:stCondLst>
                                    <p:cond delay="0"/>
                                  </p:stCondLst>
                                  <p:childTnLst>
                                    <p:set>
                                      <p:cBhvr>
                                        <p:cTn id="141" dur="1" fill="hold">
                                          <p:stCondLst>
                                            <p:cond delay="0"/>
                                          </p:stCondLst>
                                        </p:cTn>
                                        <p:tgtEl>
                                          <p:spTgt spid="87"/>
                                        </p:tgtEl>
                                        <p:attrNameLst>
                                          <p:attrName>style.visibility</p:attrName>
                                        </p:attrNameLst>
                                      </p:cBhvr>
                                      <p:to>
                                        <p:strVal val="visible"/>
                                      </p:to>
                                    </p:set>
                                    <p:anim calcmode="lin" valueType="num">
                                      <p:cBhvr additive="base">
                                        <p:cTn id="142" dur="500"/>
                                        <p:tgtEl>
                                          <p:spTgt spid="87"/>
                                        </p:tgtEl>
                                        <p:attrNameLst>
                                          <p:attrName>ppt_x</p:attrName>
                                        </p:attrNameLst>
                                      </p:cBhvr>
                                      <p:tavLst>
                                        <p:tav tm="0">
                                          <p:val>
                                            <p:strVal val="#ppt_x-#ppt_w*1.125000"/>
                                          </p:val>
                                        </p:tav>
                                        <p:tav tm="100000">
                                          <p:val>
                                            <p:strVal val="#ppt_x"/>
                                          </p:val>
                                        </p:tav>
                                      </p:tavLst>
                                    </p:anim>
                                    <p:animEffect transition="in" filter="wipe(right)">
                                      <p:cBhvr>
                                        <p:cTn id="143"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0" grpId="1" animBg="1"/>
      <p:bldP spid="66" grpId="0" animBg="1"/>
      <p:bldP spid="66" grpId="1" animBg="1"/>
      <p:bldP spid="69" grpId="0" animBg="1"/>
      <p:bldP spid="69" grpId="1" animBg="1"/>
      <p:bldP spid="69" grpId="2" animBg="1"/>
      <p:bldP spid="71" grpId="0"/>
      <p:bldP spid="71" grpId="1"/>
      <p:bldP spid="85" grpId="0"/>
      <p:bldP spid="85" grpId="1"/>
      <p:bldP spid="55" grpId="0"/>
      <p:bldP spid="55" grpId="1"/>
      <p:bldP spid="84" grpId="0"/>
      <p:bldP spid="84" grpId="1"/>
      <p:bldP spid="75" grpId="0"/>
      <p:bldP spid="7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 y="-2"/>
            <a:ext cx="12192003" cy="6957081"/>
          </a:xfrm>
          <a:prstGeom prst="rect">
            <a:avLst/>
          </a:prstGeom>
        </p:spPr>
      </p:pic>
      <p:pic>
        <p:nvPicPr>
          <p:cNvPr id="29" name="Picture 2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 y="-1"/>
            <a:ext cx="12203289" cy="6957081"/>
          </a:xfrm>
          <a:prstGeom prst="rect">
            <a:avLst/>
          </a:prstGeom>
        </p:spPr>
      </p:pic>
      <p:grpSp>
        <p:nvGrpSpPr>
          <p:cNvPr id="11" name="Group 10"/>
          <p:cNvGrpSpPr/>
          <p:nvPr/>
        </p:nvGrpSpPr>
        <p:grpSpPr>
          <a:xfrm>
            <a:off x="8592509" y="183017"/>
            <a:ext cx="3599492" cy="670560"/>
            <a:chOff x="8420101" y="5432020"/>
            <a:chExt cx="3598554" cy="603504"/>
          </a:xfrm>
        </p:grpSpPr>
        <p:sp>
          <p:nvSpPr>
            <p:cNvPr id="12" name="Rectangle 11"/>
            <p:cNvSpPr/>
            <p:nvPr/>
          </p:nvSpPr>
          <p:spPr>
            <a:xfrm>
              <a:off x="8420101" y="5432020"/>
              <a:ext cx="3598554" cy="603504"/>
            </a:xfrm>
            <a:prstGeom prst="rect">
              <a:avLst/>
            </a:prstGeom>
            <a:solidFill>
              <a:srgbClr val="FFFFFF">
                <a:alpha val="90000"/>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defTabSz="609285"/>
              <a:r>
                <a:rPr lang="en-US" sz="1867" b="1" dirty="0">
                  <a:solidFill>
                    <a:srgbClr val="4D4D4D"/>
                  </a:solidFill>
                  <a:latin typeface="Arial" charset="0"/>
                  <a:ea typeface="ＭＳ Ｐゴシック" charset="0"/>
                  <a:cs typeface="ＭＳ Ｐゴシック" charset="0"/>
                </a:rPr>
                <a:t>Network-powered Building Systems Communicate</a:t>
              </a:r>
            </a:p>
          </p:txBody>
        </p:sp>
        <p:sp>
          <p:nvSpPr>
            <p:cNvPr id="13" name="Rectangle 12"/>
            <p:cNvSpPr/>
            <p:nvPr/>
          </p:nvSpPr>
          <p:spPr>
            <a:xfrm>
              <a:off x="8534401" y="5618324"/>
              <a:ext cx="3420754" cy="230890"/>
            </a:xfrm>
            <a:prstGeom prst="rect">
              <a:avLst/>
            </a:prstGeom>
          </p:spPr>
          <p:txBody>
            <a:bodyPr wrap="square" anchor="ctr">
              <a:spAutoFit/>
            </a:bodyPr>
            <a:lstStyle/>
            <a:p>
              <a:pPr marL="0" lvl="1" defTabSz="609285"/>
              <a:endParaRPr lang="en-US" sz="1067" dirty="0">
                <a:solidFill>
                  <a:srgbClr val="4D4D4D"/>
                </a:solidFill>
              </a:endParaRPr>
            </a:p>
          </p:txBody>
        </p:sp>
      </p:grpSp>
      <p:grpSp>
        <p:nvGrpSpPr>
          <p:cNvPr id="14" name="Group 13"/>
          <p:cNvGrpSpPr/>
          <p:nvPr/>
        </p:nvGrpSpPr>
        <p:grpSpPr>
          <a:xfrm>
            <a:off x="8592509" y="1416945"/>
            <a:ext cx="3599492" cy="624861"/>
            <a:chOff x="8420101" y="5397817"/>
            <a:chExt cx="3598554" cy="1260451"/>
          </a:xfrm>
        </p:grpSpPr>
        <p:sp>
          <p:nvSpPr>
            <p:cNvPr id="15" name="Rectangle 14"/>
            <p:cNvSpPr/>
            <p:nvPr/>
          </p:nvSpPr>
          <p:spPr>
            <a:xfrm>
              <a:off x="8420101" y="5397817"/>
              <a:ext cx="3598554" cy="1260451"/>
            </a:xfrm>
            <a:prstGeom prst="rect">
              <a:avLst/>
            </a:prstGeom>
            <a:solidFill>
              <a:srgbClr val="FFFFFF">
                <a:alpha val="91000"/>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defTabSz="609285"/>
              <a:r>
                <a:rPr lang="en-US" sz="2000" dirty="0">
                  <a:solidFill>
                    <a:srgbClr val="4D4D4D"/>
                  </a:solidFill>
                  <a:latin typeface="Arial"/>
                </a:rPr>
                <a:t>Sensors Alert HVAC </a:t>
              </a:r>
              <a:br>
                <a:rPr lang="en-US" sz="2000" dirty="0">
                  <a:solidFill>
                    <a:srgbClr val="4D4D4D"/>
                  </a:solidFill>
                  <a:latin typeface="Arial"/>
                </a:rPr>
              </a:br>
              <a:r>
                <a:rPr lang="en-US" sz="2000" dirty="0">
                  <a:solidFill>
                    <a:srgbClr val="4D4D4D"/>
                  </a:solidFill>
                  <a:latin typeface="Arial"/>
                </a:rPr>
                <a:t>to Pipe in More Fresh Air</a:t>
              </a:r>
              <a:endParaRPr lang="en-US" sz="2000" dirty="0">
                <a:solidFill>
                  <a:srgbClr val="4D4D4D"/>
                </a:solidFill>
                <a:latin typeface="Arial"/>
              </a:endParaRPr>
            </a:p>
          </p:txBody>
        </p:sp>
        <p:sp>
          <p:nvSpPr>
            <p:cNvPr id="16" name="Rectangle 15"/>
            <p:cNvSpPr/>
            <p:nvPr/>
          </p:nvSpPr>
          <p:spPr>
            <a:xfrm>
              <a:off x="8534401" y="5497231"/>
              <a:ext cx="3455681" cy="765831"/>
            </a:xfrm>
            <a:prstGeom prst="rect">
              <a:avLst/>
            </a:prstGeom>
          </p:spPr>
          <p:txBody>
            <a:bodyPr wrap="square" anchor="ctr">
              <a:spAutoFit/>
            </a:bodyPr>
            <a:lstStyle/>
            <a:p>
              <a:pPr defTabSz="609285"/>
              <a:endParaRPr lang="en-US" sz="1867" dirty="0">
                <a:solidFill>
                  <a:srgbClr val="4D4D4D"/>
                </a:solidFill>
              </a:endParaRPr>
            </a:p>
          </p:txBody>
        </p:sp>
      </p:grpSp>
      <p:grpSp>
        <p:nvGrpSpPr>
          <p:cNvPr id="17" name="Group 16"/>
          <p:cNvGrpSpPr/>
          <p:nvPr/>
        </p:nvGrpSpPr>
        <p:grpSpPr>
          <a:xfrm>
            <a:off x="8592509" y="905285"/>
            <a:ext cx="3599492" cy="469468"/>
            <a:chOff x="8420101" y="5402738"/>
            <a:chExt cx="3598554" cy="946997"/>
          </a:xfrm>
        </p:grpSpPr>
        <p:sp>
          <p:nvSpPr>
            <p:cNvPr id="18" name="Rectangle 17"/>
            <p:cNvSpPr/>
            <p:nvPr/>
          </p:nvSpPr>
          <p:spPr>
            <a:xfrm>
              <a:off x="8420101" y="5402738"/>
              <a:ext cx="3598554" cy="946997"/>
            </a:xfrm>
            <a:prstGeom prst="rect">
              <a:avLst/>
            </a:prstGeom>
            <a:solidFill>
              <a:srgbClr val="FFFFFF">
                <a:alpha val="90000"/>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defTabSz="609285"/>
              <a:r>
                <a:rPr lang="en-US" sz="2000" dirty="0">
                  <a:solidFill>
                    <a:srgbClr val="4D4D4D"/>
                  </a:solidFill>
                  <a:latin typeface="Arial"/>
                </a:rPr>
                <a:t>Sensors Detect More People</a:t>
              </a:r>
              <a:endParaRPr lang="en-US" sz="2000" dirty="0">
                <a:solidFill>
                  <a:srgbClr val="4D4D4D"/>
                </a:solidFill>
                <a:latin typeface="Arial"/>
              </a:endParaRPr>
            </a:p>
          </p:txBody>
        </p:sp>
        <p:sp>
          <p:nvSpPr>
            <p:cNvPr id="19" name="Rectangle 18"/>
            <p:cNvSpPr/>
            <p:nvPr/>
          </p:nvSpPr>
          <p:spPr>
            <a:xfrm>
              <a:off x="8534401" y="5497231"/>
              <a:ext cx="3455681" cy="765831"/>
            </a:xfrm>
            <a:prstGeom prst="rect">
              <a:avLst/>
            </a:prstGeom>
          </p:spPr>
          <p:txBody>
            <a:bodyPr wrap="square" anchor="ctr">
              <a:spAutoFit/>
            </a:bodyPr>
            <a:lstStyle/>
            <a:p>
              <a:pPr defTabSz="609285"/>
              <a:endParaRPr lang="en-US" sz="1867" dirty="0">
                <a:solidFill>
                  <a:srgbClr val="4D4D4D"/>
                </a:solidFill>
              </a:endParaRPr>
            </a:p>
          </p:txBody>
        </p:sp>
      </p:grpSp>
      <p:grpSp>
        <p:nvGrpSpPr>
          <p:cNvPr id="20" name="Group 19"/>
          <p:cNvGrpSpPr/>
          <p:nvPr/>
        </p:nvGrpSpPr>
        <p:grpSpPr>
          <a:xfrm>
            <a:off x="-3" y="5675249"/>
            <a:ext cx="5736507" cy="852479"/>
            <a:chOff x="-170315" y="3757096"/>
            <a:chExt cx="4343473" cy="736300"/>
          </a:xfrm>
        </p:grpSpPr>
        <p:sp>
          <p:nvSpPr>
            <p:cNvPr id="21" name="Round Same Side Corner Rectangle 20"/>
            <p:cNvSpPr/>
            <p:nvPr/>
          </p:nvSpPr>
          <p:spPr>
            <a:xfrm rot="5400000">
              <a:off x="1633272" y="1953509"/>
              <a:ext cx="736300" cy="4343473"/>
            </a:xfrm>
            <a:prstGeom prst="round2SameRect">
              <a:avLst>
                <a:gd name="adj1" fmla="val 50000"/>
                <a:gd name="adj2" fmla="val 0"/>
              </a:avLst>
            </a:prstGeom>
            <a:gradFill>
              <a:gsLst>
                <a:gs pos="0">
                  <a:srgbClr val="214794"/>
                </a:gs>
                <a:gs pos="100000">
                  <a:srgbClr val="32B2DF"/>
                </a:gs>
              </a:gsLst>
              <a:lin ang="13200000" scaled="0"/>
            </a:gra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defTabSz="609285"/>
              <a:endParaRPr lang="en-US" sz="800" dirty="0">
                <a:solidFill>
                  <a:srgbClr val="FFFFFF"/>
                </a:solidFill>
                <a:latin typeface="Arial"/>
              </a:endParaRPr>
            </a:p>
          </p:txBody>
        </p:sp>
        <p:sp>
          <p:nvSpPr>
            <p:cNvPr id="22" name="TextBox 21"/>
            <p:cNvSpPr txBox="1"/>
            <p:nvPr/>
          </p:nvSpPr>
          <p:spPr>
            <a:xfrm>
              <a:off x="293423" y="3774822"/>
              <a:ext cx="3554493" cy="363248"/>
            </a:xfrm>
            <a:prstGeom prst="rect">
              <a:avLst/>
            </a:prstGeom>
            <a:noFill/>
          </p:spPr>
          <p:txBody>
            <a:bodyPr wrap="square" rtlCol="0">
              <a:spAutoFit/>
            </a:bodyPr>
            <a:lstStyle/>
            <a:p>
              <a:pPr defTabSz="913131"/>
              <a:endParaRPr lang="en-US" sz="2133" dirty="0">
                <a:solidFill>
                  <a:srgbClr val="FFFFFF"/>
                </a:solidFill>
              </a:endParaRPr>
            </a:p>
          </p:txBody>
        </p:sp>
      </p:grpSp>
      <p:grpSp>
        <p:nvGrpSpPr>
          <p:cNvPr id="26" name="Group 25"/>
          <p:cNvGrpSpPr>
            <a:grpSpLocks noChangeAspect="1"/>
          </p:cNvGrpSpPr>
          <p:nvPr/>
        </p:nvGrpSpPr>
        <p:grpSpPr>
          <a:xfrm rot="7200000">
            <a:off x="-405604" y="-737120"/>
            <a:ext cx="2468499" cy="2504499"/>
            <a:chOff x="1180866" y="1154812"/>
            <a:chExt cx="2921595" cy="3097618"/>
          </a:xfrm>
        </p:grpSpPr>
        <p:sp>
          <p:nvSpPr>
            <p:cNvPr id="27" name="Rounded Rectangle 26"/>
            <p:cNvSpPr/>
            <p:nvPr/>
          </p:nvSpPr>
          <p:spPr>
            <a:xfrm>
              <a:off x="1180866" y="1392519"/>
              <a:ext cx="2859907" cy="2859911"/>
            </a:xfrm>
            <a:prstGeom prst="roundRect">
              <a:avLst>
                <a:gd name="adj" fmla="val 50000"/>
              </a:avLst>
            </a:prstGeom>
            <a:solidFill>
              <a:schemeClr val="bg1">
                <a:alpha val="0"/>
              </a:schemeClr>
            </a:solidFill>
            <a:ln w="22225">
              <a:noFill/>
            </a:ln>
            <a:effectLst/>
          </p:spPr>
          <p:style>
            <a:lnRef idx="1">
              <a:schemeClr val="accent5"/>
            </a:lnRef>
            <a:fillRef idx="3">
              <a:schemeClr val="accent5"/>
            </a:fillRef>
            <a:effectRef idx="2">
              <a:schemeClr val="accent5"/>
            </a:effectRef>
            <a:fontRef idx="minor">
              <a:schemeClr val="lt1"/>
            </a:fontRef>
          </p:style>
          <p:txBody>
            <a:bodyPr rtlCol="0" anchor="ctr"/>
            <a:lstStyle/>
            <a:p>
              <a:pPr defTabSz="609306"/>
              <a:endParaRPr lang="en-US" sz="1600" dirty="0">
                <a:solidFill>
                  <a:srgbClr val="0D868E"/>
                </a:solidFill>
                <a:latin typeface="Arial"/>
              </a:endParaRPr>
            </a:p>
          </p:txBody>
        </p:sp>
        <p:grpSp>
          <p:nvGrpSpPr>
            <p:cNvPr id="28" name="Group 27"/>
            <p:cNvGrpSpPr/>
            <p:nvPr/>
          </p:nvGrpSpPr>
          <p:grpSpPr>
            <a:xfrm>
              <a:off x="1242551" y="1154812"/>
              <a:ext cx="2859910" cy="2927856"/>
              <a:chOff x="357189" y="1154809"/>
              <a:chExt cx="2859917" cy="2927847"/>
            </a:xfrm>
          </p:grpSpPr>
          <p:sp>
            <p:nvSpPr>
              <p:cNvPr id="34" name="Arc 33"/>
              <p:cNvSpPr/>
              <p:nvPr/>
            </p:nvSpPr>
            <p:spPr>
              <a:xfrm>
                <a:off x="357189" y="1222755"/>
                <a:ext cx="2859917" cy="2859901"/>
              </a:xfrm>
              <a:prstGeom prst="arc">
                <a:avLst>
                  <a:gd name="adj1" fmla="val 16263754"/>
                  <a:gd name="adj2" fmla="val 1493790"/>
                </a:avLst>
              </a:prstGeom>
              <a:noFill/>
              <a:ln w="19050" cmpd="sng">
                <a:solidFill>
                  <a:schemeClr val="bg1"/>
                </a:solidFill>
                <a:headEnd type="none"/>
              </a:ln>
              <a:effectLst/>
            </p:spPr>
            <p:style>
              <a:lnRef idx="1">
                <a:schemeClr val="accent5"/>
              </a:lnRef>
              <a:fillRef idx="3">
                <a:schemeClr val="accent5"/>
              </a:fillRef>
              <a:effectRef idx="2">
                <a:schemeClr val="accent5"/>
              </a:effectRef>
              <a:fontRef idx="minor">
                <a:schemeClr val="lt1"/>
              </a:fontRef>
            </p:style>
            <p:txBody>
              <a:bodyPr rtlCol="0" anchor="ctr"/>
              <a:lstStyle/>
              <a:p>
                <a:pPr defTabSz="609285"/>
                <a:endParaRPr lang="en-US" sz="2133" dirty="0">
                  <a:solidFill>
                    <a:srgbClr val="0D868E"/>
                  </a:solidFill>
                  <a:latin typeface="Arial"/>
                </a:endParaRPr>
              </a:p>
            </p:txBody>
          </p:sp>
          <p:sp>
            <p:nvSpPr>
              <p:cNvPr id="35" name="Donut 34"/>
              <p:cNvSpPr>
                <a:spLocks noChangeAspect="1"/>
              </p:cNvSpPr>
              <p:nvPr/>
            </p:nvSpPr>
            <p:spPr>
              <a:xfrm rot="16093699">
                <a:off x="1679416" y="1154810"/>
                <a:ext cx="161131" cy="161130"/>
              </a:xfrm>
              <a:prstGeom prst="donut">
                <a:avLst>
                  <a:gd name="adj" fmla="val 20184"/>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285"/>
                <a:endParaRPr lang="en-US" sz="2133" dirty="0">
                  <a:solidFill>
                    <a:srgbClr val="0D868E"/>
                  </a:solidFill>
                  <a:latin typeface="Arial"/>
                </a:endParaRPr>
              </a:p>
            </p:txBody>
          </p:sp>
          <p:sp>
            <p:nvSpPr>
              <p:cNvPr id="36" name="Donut 35"/>
              <p:cNvSpPr>
                <a:spLocks noChangeAspect="1"/>
              </p:cNvSpPr>
              <p:nvPr/>
            </p:nvSpPr>
            <p:spPr>
              <a:xfrm rot="16093699">
                <a:off x="2961941" y="3235874"/>
                <a:ext cx="161131" cy="161130"/>
              </a:xfrm>
              <a:prstGeom prst="donut">
                <a:avLst>
                  <a:gd name="adj" fmla="val 20184"/>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285"/>
                <a:endParaRPr lang="en-US" sz="2133" dirty="0">
                  <a:solidFill>
                    <a:srgbClr val="0D868E"/>
                  </a:solidFill>
                  <a:latin typeface="Arial"/>
                </a:endParaRPr>
              </a:p>
            </p:txBody>
          </p:sp>
        </p:grpSp>
      </p:grpSp>
      <p:sp>
        <p:nvSpPr>
          <p:cNvPr id="38" name="Rounded Rectangle 37"/>
          <p:cNvSpPr>
            <a:spLocks noChangeAspect="1"/>
          </p:cNvSpPr>
          <p:nvPr/>
        </p:nvSpPr>
        <p:spPr>
          <a:xfrm rot="20107787">
            <a:off x="-183158" y="-441014"/>
            <a:ext cx="2026019" cy="2026020"/>
          </a:xfrm>
          <a:prstGeom prst="roundRect">
            <a:avLst>
              <a:gd name="adj" fmla="val 50000"/>
            </a:avLst>
          </a:prstGeom>
          <a:solidFill>
            <a:schemeClr val="bg1">
              <a:alpha val="86000"/>
            </a:schemeClr>
          </a:solidFill>
          <a:ln>
            <a:noFill/>
          </a:ln>
          <a:effectLst/>
        </p:spPr>
        <p:style>
          <a:lnRef idx="1">
            <a:schemeClr val="accent6"/>
          </a:lnRef>
          <a:fillRef idx="3">
            <a:schemeClr val="accent6"/>
          </a:fillRef>
          <a:effectRef idx="2">
            <a:schemeClr val="accent6"/>
          </a:effectRef>
          <a:fontRef idx="minor">
            <a:schemeClr val="lt1"/>
          </a:fontRef>
        </p:style>
        <p:txBody>
          <a:bodyPr lIns="91404" tIns="45703" rIns="91404" bIns="45703" rtlCol="0" anchor="ctr"/>
          <a:lstStyle/>
          <a:p>
            <a:pPr defTabSz="456934"/>
            <a:endParaRPr lang="en-US" sz="1600" spc="27" dirty="0">
              <a:solidFill>
                <a:srgbClr val="0D868E"/>
              </a:solidFill>
              <a:latin typeface="Arial"/>
              <a:cs typeface="Arial"/>
            </a:endParaRPr>
          </a:p>
        </p:txBody>
      </p:sp>
      <p:sp>
        <p:nvSpPr>
          <p:cNvPr id="40" name="Rectangle 39"/>
          <p:cNvSpPr/>
          <p:nvPr/>
        </p:nvSpPr>
        <p:spPr>
          <a:xfrm>
            <a:off x="120920" y="110670"/>
            <a:ext cx="1460681" cy="954314"/>
          </a:xfrm>
          <a:prstGeom prst="rect">
            <a:avLst/>
          </a:prstGeom>
        </p:spPr>
        <p:txBody>
          <a:bodyPr wrap="none" lIns="91452" tIns="45727" rIns="91452" bIns="45727">
            <a:spAutoFit/>
          </a:bodyPr>
          <a:lstStyle/>
          <a:p>
            <a:pPr algn="ctr" defTabSz="609285">
              <a:buSzPct val="80000"/>
            </a:pPr>
            <a:r>
              <a:rPr lang="en-US" sz="1867" b="1" dirty="0">
                <a:solidFill>
                  <a:srgbClr val="57B74E"/>
                </a:solidFill>
                <a:cs typeface="CiscoSans ExtraLight"/>
              </a:rPr>
              <a:t>Enhance </a:t>
            </a:r>
            <a:br>
              <a:rPr lang="en-US" sz="1867" b="1" dirty="0">
                <a:solidFill>
                  <a:srgbClr val="57B74E"/>
                </a:solidFill>
                <a:cs typeface="CiscoSans ExtraLight"/>
              </a:rPr>
            </a:br>
            <a:r>
              <a:rPr lang="en-US" sz="1867" b="1" dirty="0">
                <a:solidFill>
                  <a:srgbClr val="57B74E"/>
                </a:solidFill>
                <a:cs typeface="CiscoSans ExtraLight"/>
              </a:rPr>
              <a:t>User </a:t>
            </a:r>
            <a:br>
              <a:rPr lang="en-US" sz="1867" b="1" dirty="0">
                <a:solidFill>
                  <a:srgbClr val="57B74E"/>
                </a:solidFill>
                <a:cs typeface="CiscoSans ExtraLight"/>
              </a:rPr>
            </a:br>
            <a:r>
              <a:rPr lang="en-US" sz="1867" b="1" dirty="0">
                <a:solidFill>
                  <a:srgbClr val="57B74E"/>
                </a:solidFill>
                <a:cs typeface="CiscoSans ExtraLight"/>
              </a:rPr>
              <a:t>Experience</a:t>
            </a:r>
          </a:p>
        </p:txBody>
      </p:sp>
      <p:pic>
        <p:nvPicPr>
          <p:cNvPr id="4" name="Picture 3"/>
          <p:cNvPicPr>
            <a:picLocks noChangeAspect="1"/>
          </p:cNvPicPr>
          <p:nvPr/>
        </p:nvPicPr>
        <p:blipFill rotWithShape="1">
          <a:blip r:embed="rId5" cstate="email">
            <a:extLst>
              <a:ext uri="{28A0092B-C50C-407E-A947-70E740481C1C}">
                <a14:useLocalDpi xmlns:a14="http://schemas.microsoft.com/office/drawing/2010/main"/>
              </a:ext>
            </a:extLst>
          </a:blip>
          <a:srcRect b="53953"/>
          <a:stretch/>
        </p:blipFill>
        <p:spPr>
          <a:xfrm>
            <a:off x="4664160" y="146732"/>
            <a:ext cx="1285579" cy="515192"/>
          </a:xfrm>
          <a:prstGeom prst="rect">
            <a:avLst/>
          </a:prstGeom>
        </p:spPr>
      </p:pic>
      <p:pic>
        <p:nvPicPr>
          <p:cNvPr id="31" name="Picture 30"/>
          <p:cNvPicPr>
            <a:picLocks noChangeAspect="1"/>
          </p:cNvPicPr>
          <p:nvPr/>
        </p:nvPicPr>
        <p:blipFill rotWithShape="1">
          <a:blip r:embed="rId5" cstate="email">
            <a:extLst>
              <a:ext uri="{28A0092B-C50C-407E-A947-70E740481C1C}">
                <a14:useLocalDpi xmlns:a14="http://schemas.microsoft.com/office/drawing/2010/main"/>
              </a:ext>
            </a:extLst>
          </a:blip>
          <a:srcRect t="45611"/>
          <a:stretch/>
        </p:blipFill>
        <p:spPr>
          <a:xfrm>
            <a:off x="4664161" y="699813"/>
            <a:ext cx="1285579" cy="637311"/>
          </a:xfrm>
          <a:prstGeom prst="rect">
            <a:avLst/>
          </a:prstGeom>
        </p:spPr>
      </p:pic>
      <p:pic>
        <p:nvPicPr>
          <p:cNvPr id="33" name="Picture 32"/>
          <p:cNvPicPr>
            <a:picLocks noChangeAspect="1"/>
          </p:cNvPicPr>
          <p:nvPr/>
        </p:nvPicPr>
        <p:blipFill rotWithShape="1">
          <a:blip r:embed="rId5" cstate="email">
            <a:extLst>
              <a:ext uri="{28A0092B-C50C-407E-A947-70E740481C1C}">
                <a14:useLocalDpi xmlns:a14="http://schemas.microsoft.com/office/drawing/2010/main"/>
              </a:ext>
            </a:extLst>
          </a:blip>
          <a:srcRect l="58045" t="42056" b="1"/>
          <a:stretch/>
        </p:blipFill>
        <p:spPr>
          <a:xfrm rot="1009584">
            <a:off x="4452480" y="619336"/>
            <a:ext cx="539360" cy="678961"/>
          </a:xfrm>
          <a:prstGeom prst="rect">
            <a:avLst/>
          </a:prstGeom>
        </p:spPr>
      </p:pic>
      <p:pic>
        <p:nvPicPr>
          <p:cNvPr id="37" name="Picture 36"/>
          <p:cNvPicPr>
            <a:picLocks noChangeAspect="1"/>
          </p:cNvPicPr>
          <p:nvPr/>
        </p:nvPicPr>
        <p:blipFill rotWithShape="1">
          <a:blip r:embed="rId5" cstate="email">
            <a:extLst>
              <a:ext uri="{28A0092B-C50C-407E-A947-70E740481C1C}">
                <a14:useLocalDpi xmlns:a14="http://schemas.microsoft.com/office/drawing/2010/main"/>
              </a:ext>
            </a:extLst>
          </a:blip>
          <a:srcRect l="58045" t="42056" b="1"/>
          <a:stretch/>
        </p:blipFill>
        <p:spPr>
          <a:xfrm rot="20327100">
            <a:off x="5791375" y="557004"/>
            <a:ext cx="539360" cy="678961"/>
          </a:xfrm>
          <a:prstGeom prst="rect">
            <a:avLst/>
          </a:prstGeom>
        </p:spPr>
      </p:pic>
      <p:sp>
        <p:nvSpPr>
          <p:cNvPr id="39" name="TextBox 38"/>
          <p:cNvSpPr txBox="1"/>
          <p:nvPr/>
        </p:nvSpPr>
        <p:spPr>
          <a:xfrm>
            <a:off x="612466" y="5706452"/>
            <a:ext cx="4694485" cy="748795"/>
          </a:xfrm>
          <a:prstGeom prst="rect">
            <a:avLst/>
          </a:prstGeom>
          <a:noFill/>
        </p:spPr>
        <p:txBody>
          <a:bodyPr wrap="square" rtlCol="0">
            <a:spAutoFit/>
          </a:bodyPr>
          <a:lstStyle/>
          <a:p>
            <a:pPr defTabSz="913131"/>
            <a:r>
              <a:rPr lang="en-US" sz="2133" dirty="0">
                <a:solidFill>
                  <a:srgbClr val="FFFFFF"/>
                </a:solidFill>
              </a:rPr>
              <a:t>Automatically Optimize</a:t>
            </a:r>
            <a:br>
              <a:rPr lang="en-US" sz="2133" dirty="0">
                <a:solidFill>
                  <a:srgbClr val="FFFFFF"/>
                </a:solidFill>
              </a:rPr>
            </a:br>
            <a:r>
              <a:rPr lang="en-US" sz="2133" dirty="0">
                <a:solidFill>
                  <a:srgbClr val="FFFFFF"/>
                </a:solidFill>
              </a:rPr>
              <a:t>Environment for Group Comfort</a:t>
            </a:r>
            <a:endParaRPr lang="en-US" sz="2133" dirty="0">
              <a:solidFill>
                <a:srgbClr val="FFFFFF"/>
              </a:solidFill>
            </a:endParaRPr>
          </a:p>
        </p:txBody>
      </p:sp>
      <p:grpSp>
        <p:nvGrpSpPr>
          <p:cNvPr id="41" name="Group 40"/>
          <p:cNvGrpSpPr/>
          <p:nvPr/>
        </p:nvGrpSpPr>
        <p:grpSpPr>
          <a:xfrm rot="10800000">
            <a:off x="183237" y="6494113"/>
            <a:ext cx="163080" cy="225935"/>
            <a:chOff x="1038286" y="1218564"/>
            <a:chExt cx="163037" cy="225934"/>
          </a:xfrm>
          <a:noFill/>
        </p:grpSpPr>
        <p:sp>
          <p:nvSpPr>
            <p:cNvPr id="42" name="Left-Up Arrow 41"/>
            <p:cNvSpPr/>
            <p:nvPr/>
          </p:nvSpPr>
          <p:spPr>
            <a:xfrm>
              <a:off x="1038286" y="1218564"/>
              <a:ext cx="145875" cy="145885"/>
            </a:xfrm>
            <a:prstGeom prst="leftUp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06"/>
              <a:endParaRPr lang="en-US" sz="2400" dirty="0">
                <a:solidFill>
                  <a:srgbClr val="FFFFFF"/>
                </a:solidFill>
                <a:latin typeface="Arial"/>
              </a:endParaRPr>
            </a:p>
          </p:txBody>
        </p:sp>
        <p:cxnSp>
          <p:nvCxnSpPr>
            <p:cNvPr id="43" name="Straight Connector 42"/>
            <p:cNvCxnSpPr/>
            <p:nvPr/>
          </p:nvCxnSpPr>
          <p:spPr>
            <a:xfrm flipV="1">
              <a:off x="1124095" y="1295801"/>
              <a:ext cx="77228" cy="94396"/>
            </a:xfrm>
            <a:prstGeom prst="line">
              <a:avLst/>
            </a:prstGeom>
            <a:grpFill/>
            <a:ln>
              <a:noFill/>
            </a:ln>
          </p:spPr>
          <p:style>
            <a:lnRef idx="2">
              <a:schemeClr val="accent1"/>
            </a:lnRef>
            <a:fillRef idx="0">
              <a:schemeClr val="accent1"/>
            </a:fillRef>
            <a:effectRef idx="1">
              <a:schemeClr val="accent1"/>
            </a:effectRef>
            <a:fontRef idx="minor">
              <a:schemeClr val="tx1"/>
            </a:fontRef>
          </p:style>
        </p:cxnSp>
        <p:sp>
          <p:nvSpPr>
            <p:cNvPr id="44" name="Oval 43"/>
            <p:cNvSpPr/>
            <p:nvPr/>
          </p:nvSpPr>
          <p:spPr>
            <a:xfrm>
              <a:off x="1055448" y="1398778"/>
              <a:ext cx="45719" cy="4572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06"/>
              <a:endParaRPr lang="en-US" sz="2400" dirty="0">
                <a:solidFill>
                  <a:srgbClr val="FFFFFF"/>
                </a:solidFill>
                <a:latin typeface="Arial"/>
              </a:endParaRPr>
            </a:p>
          </p:txBody>
        </p:sp>
      </p:grpSp>
    </p:spTree>
    <p:extLst>
      <p:ext uri="{BB962C8B-B14F-4D97-AF65-F5344CB8AC3E}">
        <p14:creationId xmlns:p14="http://schemas.microsoft.com/office/powerpoint/2010/main" val="2026178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2" presetClass="entr" presetSubtype="1" repeatCount="indefinite"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up)">
                                      <p:cBhvr>
                                        <p:cTn id="13" dur="2000"/>
                                        <p:tgtEl>
                                          <p:spTgt spid="31"/>
                                        </p:tgtEl>
                                      </p:cBhvr>
                                    </p:animEffect>
                                  </p:childTnLst>
                                </p:cTn>
                              </p:par>
                              <p:par>
                                <p:cTn id="14" presetID="22" presetClass="entr" presetSubtype="1" repeatCount="indefinite"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up)">
                                      <p:cBhvr>
                                        <p:cTn id="16" dur="2000"/>
                                        <p:tgtEl>
                                          <p:spTgt spid="33"/>
                                        </p:tgtEl>
                                      </p:cBhvr>
                                    </p:animEffect>
                                  </p:childTnLst>
                                </p:cTn>
                              </p:par>
                              <p:par>
                                <p:cTn id="17" presetID="22" presetClass="entr" presetSubtype="1" repeatCount="indefinite"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up)">
                                      <p:cBhvr>
                                        <p:cTn id="19" dur="2000"/>
                                        <p:tgtEl>
                                          <p:spTgt spid="3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par>
                          <p:cTn id="32" fill="hold">
                            <p:stCondLst>
                              <p:cond delay="3500"/>
                            </p:stCondLst>
                            <p:childTnLst>
                              <p:par>
                                <p:cTn id="33" presetID="12" presetClass="entr" presetSubtype="8" fill="hold" nodeType="after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p:tgtEl>
                                          <p:spTgt spid="20"/>
                                        </p:tgtEl>
                                        <p:attrNameLst>
                                          <p:attrName>ppt_x</p:attrName>
                                        </p:attrNameLst>
                                      </p:cBhvr>
                                      <p:tavLst>
                                        <p:tav tm="0">
                                          <p:val>
                                            <p:strVal val="#ppt_x-#ppt_w*1.125000"/>
                                          </p:val>
                                        </p:tav>
                                        <p:tav tm="100000">
                                          <p:val>
                                            <p:strVal val="#ppt_x"/>
                                          </p:val>
                                        </p:tav>
                                      </p:tavLst>
                                    </p:anim>
                                    <p:animEffect transition="in" filter="wipe(right)">
                                      <p:cBhvr>
                                        <p:cTn id="36" dur="500"/>
                                        <p:tgtEl>
                                          <p:spTgt spid="20"/>
                                        </p:tgtEl>
                                      </p:cBhvr>
                                    </p:animEffect>
                                  </p:childTnLst>
                                </p:cTn>
                              </p:par>
                              <p:par>
                                <p:cTn id="37" presetID="12" presetClass="entr" presetSubtype="4"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additive="base">
                                        <p:cTn id="39" dur="500"/>
                                        <p:tgtEl>
                                          <p:spTgt spid="39"/>
                                        </p:tgtEl>
                                        <p:attrNameLst>
                                          <p:attrName>ppt_y</p:attrName>
                                        </p:attrNameLst>
                                      </p:cBhvr>
                                      <p:tavLst>
                                        <p:tav tm="0">
                                          <p:val>
                                            <p:strVal val="#ppt_y+#ppt_h*1.125000"/>
                                          </p:val>
                                        </p:tav>
                                        <p:tav tm="100000">
                                          <p:val>
                                            <p:strVal val="#ppt_y"/>
                                          </p:val>
                                        </p:tav>
                                      </p:tavLst>
                                    </p:anim>
                                    <p:animEffect transition="in" filter="wipe(up)">
                                      <p:cBhvr>
                                        <p:cTn id="4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l="882" t="16182" r="2141" b="1993"/>
          <a:stretch/>
        </p:blipFill>
        <p:spPr>
          <a:xfrm>
            <a:off x="0" y="0"/>
            <a:ext cx="12192000" cy="6858000"/>
          </a:xfrm>
          <a:prstGeom prst="rect">
            <a:avLst/>
          </a:prstGeom>
        </p:spPr>
      </p:pic>
      <p:sp>
        <p:nvSpPr>
          <p:cNvPr id="46" name="Rectangle 45"/>
          <p:cNvSpPr/>
          <p:nvPr/>
        </p:nvSpPr>
        <p:spPr>
          <a:xfrm>
            <a:off x="1" y="0"/>
            <a:ext cx="12199972" cy="1990531"/>
          </a:xfrm>
          <a:prstGeom prst="rect">
            <a:avLst/>
          </a:prstGeom>
          <a:gradFill>
            <a:gsLst>
              <a:gs pos="0">
                <a:schemeClr val="bg1">
                  <a:alpha val="0"/>
                </a:schemeClr>
              </a:gs>
              <a:gs pos="53000">
                <a:srgbClr val="FFFFFF">
                  <a:alpha val="63000"/>
                </a:srgb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83688" y="455085"/>
            <a:ext cx="11410371" cy="975783"/>
          </a:xfrm>
          <a:noFill/>
          <a:ln>
            <a:noFill/>
          </a:ln>
        </p:spPr>
        <p:txBody>
          <a:bodyPr vert="horz" wrap="square" lIns="121899" tIns="60949" rIns="121899" bIns="60949" numCol="1" anchor="t" anchorCtr="0" compatLnSpc="1">
            <a:prstTxWarp prst="textNoShape">
              <a:avLst/>
            </a:prstTxWarp>
          </a:bodyPr>
          <a:lstStyle/>
          <a:p>
            <a:r>
              <a:rPr lang="en-US" sz="3733" dirty="0" smtClean="0"/>
              <a:t>Indoor Location and User Engagement —Wi-Fi </a:t>
            </a:r>
            <a:r>
              <a:rPr lang="en-US" sz="3733" dirty="0"/>
              <a:t>&amp; BLE</a:t>
            </a:r>
            <a:endParaRPr lang="en-US" sz="3733" dirty="0"/>
          </a:p>
        </p:txBody>
      </p:sp>
      <p:grpSp>
        <p:nvGrpSpPr>
          <p:cNvPr id="7" name="Group 6"/>
          <p:cNvGrpSpPr/>
          <p:nvPr/>
        </p:nvGrpSpPr>
        <p:grpSpPr>
          <a:xfrm>
            <a:off x="828825" y="1467389"/>
            <a:ext cx="3253507" cy="4252848"/>
            <a:chOff x="1080656" y="960541"/>
            <a:chExt cx="2440130" cy="3189636"/>
          </a:xfrm>
        </p:grpSpPr>
        <p:sp>
          <p:nvSpPr>
            <p:cNvPr id="6" name="Oval 5"/>
            <p:cNvSpPr/>
            <p:nvPr/>
          </p:nvSpPr>
          <p:spPr>
            <a:xfrm>
              <a:off x="1080656" y="1710047"/>
              <a:ext cx="2440130" cy="2440130"/>
            </a:xfrm>
            <a:prstGeom prst="ellipse">
              <a:avLst/>
            </a:prstGeom>
            <a:solidFill>
              <a:schemeClr val="bg1">
                <a:alpha val="8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3" name="Group 42"/>
            <p:cNvGrpSpPr/>
            <p:nvPr/>
          </p:nvGrpSpPr>
          <p:grpSpPr>
            <a:xfrm>
              <a:off x="1807215" y="960541"/>
              <a:ext cx="987012" cy="987012"/>
              <a:chOff x="3961038" y="908460"/>
              <a:chExt cx="1162687" cy="1162687"/>
            </a:xfrm>
          </p:grpSpPr>
          <p:sp>
            <p:nvSpPr>
              <p:cNvPr id="48" name="Teardrop 47"/>
              <p:cNvSpPr/>
              <p:nvPr/>
            </p:nvSpPr>
            <p:spPr>
              <a:xfrm rot="8100000">
                <a:off x="3961038" y="908460"/>
                <a:ext cx="1162687" cy="1162687"/>
              </a:xfrm>
              <a:prstGeom prst="teardrop">
                <a:avLst/>
              </a:prstGeom>
              <a:solidFill>
                <a:schemeClr val="accent1"/>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4" name="Group 33"/>
              <p:cNvGrpSpPr/>
              <p:nvPr/>
            </p:nvGrpSpPr>
            <p:grpSpPr>
              <a:xfrm>
                <a:off x="4223320" y="1198920"/>
                <a:ext cx="582139" cy="515685"/>
                <a:chOff x="1594054" y="929444"/>
                <a:chExt cx="511314" cy="435654"/>
              </a:xfrm>
              <a:solidFill>
                <a:schemeClr val="bg1"/>
              </a:solidFill>
            </p:grpSpPr>
            <p:sp>
              <p:nvSpPr>
                <p:cNvPr id="35" name="Rounded Rectangle 34"/>
                <p:cNvSpPr/>
                <p:nvPr/>
              </p:nvSpPr>
              <p:spPr>
                <a:xfrm>
                  <a:off x="1594054" y="1197410"/>
                  <a:ext cx="64489" cy="167688"/>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36" name="Rounded Rectangle 35"/>
                <p:cNvSpPr/>
                <p:nvPr/>
              </p:nvSpPr>
              <p:spPr>
                <a:xfrm>
                  <a:off x="1705760" y="1130515"/>
                  <a:ext cx="64489" cy="234583"/>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37" name="Rounded Rectangle 36"/>
                <p:cNvSpPr/>
                <p:nvPr/>
              </p:nvSpPr>
              <p:spPr>
                <a:xfrm>
                  <a:off x="1817466" y="1063491"/>
                  <a:ext cx="64489" cy="301607"/>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38" name="Rounded Rectangle 37"/>
                <p:cNvSpPr/>
                <p:nvPr/>
              </p:nvSpPr>
              <p:spPr>
                <a:xfrm>
                  <a:off x="1929173" y="996468"/>
                  <a:ext cx="64489" cy="368630"/>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39" name="Rounded Rectangle 38"/>
                <p:cNvSpPr/>
                <p:nvPr/>
              </p:nvSpPr>
              <p:spPr>
                <a:xfrm>
                  <a:off x="2040879" y="929444"/>
                  <a:ext cx="64489" cy="435654"/>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grpSp>
        </p:grpSp>
        <p:sp>
          <p:nvSpPr>
            <p:cNvPr id="4397089" name="Text Box 33"/>
            <p:cNvSpPr txBox="1">
              <a:spLocks noChangeArrowheads="1"/>
            </p:cNvSpPr>
            <p:nvPr/>
          </p:nvSpPr>
          <p:spPr bwMode="auto">
            <a:xfrm>
              <a:off x="1164867" y="2527421"/>
              <a:ext cx="2271709" cy="601436"/>
            </a:xfrm>
            <a:prstGeom prst="rect">
              <a:avLst/>
            </a:prstGeom>
            <a:noFill/>
            <a:ln w="9525" algn="ctr">
              <a:noFill/>
              <a:miter lim="800000"/>
              <a:headEnd/>
              <a:tailEnd/>
            </a:ln>
            <a:effectLst/>
          </p:spPr>
          <p:txBody>
            <a:bodyPr lIns="0" tIns="0" rIns="0" bIns="0">
              <a:noAutofit/>
            </a:bodyPr>
            <a:lstStyle/>
            <a:p>
              <a:pPr algn="ctr">
                <a:spcAft>
                  <a:spcPts val="1200"/>
                </a:spcAft>
              </a:pPr>
              <a:r>
                <a:rPr lang="en-US" sz="2133" dirty="0">
                  <a:solidFill>
                    <a:schemeClr val="accent1"/>
                  </a:solidFill>
                  <a:latin typeface="+mj-lt"/>
                </a:rPr>
                <a:t>Technology </a:t>
              </a:r>
              <a:r>
                <a:rPr lang="en-US" sz="2133" dirty="0">
                  <a:solidFill>
                    <a:schemeClr val="accent1"/>
                  </a:solidFill>
                  <a:latin typeface="+mj-lt"/>
                </a:rPr>
                <a:t/>
              </a:r>
              <a:br>
                <a:rPr lang="en-US" sz="2133" dirty="0">
                  <a:solidFill>
                    <a:schemeClr val="accent1"/>
                  </a:solidFill>
                  <a:latin typeface="+mj-lt"/>
                </a:rPr>
              </a:br>
              <a:r>
                <a:rPr lang="en-US" sz="2133" dirty="0">
                  <a:solidFill>
                    <a:schemeClr val="accent1"/>
                  </a:solidFill>
                  <a:latin typeface="+mj-lt"/>
                </a:rPr>
                <a:t>Agnostic</a:t>
              </a:r>
              <a:endParaRPr lang="en-US" sz="2133" dirty="0">
                <a:solidFill>
                  <a:schemeClr val="accent1"/>
                </a:solidFill>
                <a:latin typeface="+mj-lt"/>
              </a:endParaRPr>
            </a:p>
          </p:txBody>
        </p:sp>
      </p:grpSp>
      <p:grpSp>
        <p:nvGrpSpPr>
          <p:cNvPr id="8" name="Group 7"/>
          <p:cNvGrpSpPr/>
          <p:nvPr/>
        </p:nvGrpSpPr>
        <p:grpSpPr>
          <a:xfrm>
            <a:off x="8180147" y="1467389"/>
            <a:ext cx="3253507" cy="4252848"/>
            <a:chOff x="5759534" y="960541"/>
            <a:chExt cx="2440130" cy="3189636"/>
          </a:xfrm>
        </p:grpSpPr>
        <p:sp>
          <p:nvSpPr>
            <p:cNvPr id="42" name="Oval 41"/>
            <p:cNvSpPr/>
            <p:nvPr/>
          </p:nvSpPr>
          <p:spPr>
            <a:xfrm>
              <a:off x="5759534" y="1710047"/>
              <a:ext cx="2440130" cy="2440130"/>
            </a:xfrm>
            <a:prstGeom prst="ellipse">
              <a:avLst/>
            </a:prstGeom>
            <a:solidFill>
              <a:schemeClr val="bg1">
                <a:alpha val="8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2" name="Group 31"/>
            <p:cNvGrpSpPr/>
            <p:nvPr/>
          </p:nvGrpSpPr>
          <p:grpSpPr>
            <a:xfrm>
              <a:off x="6486093" y="960541"/>
              <a:ext cx="987012" cy="987012"/>
              <a:chOff x="5440131" y="759165"/>
              <a:chExt cx="1302262" cy="1302262"/>
            </a:xfrm>
          </p:grpSpPr>
          <p:sp>
            <p:nvSpPr>
              <p:cNvPr id="45" name="Teardrop 44"/>
              <p:cNvSpPr/>
              <p:nvPr/>
            </p:nvSpPr>
            <p:spPr>
              <a:xfrm rot="8100000">
                <a:off x="5440131" y="759165"/>
                <a:ext cx="1302262" cy="1302262"/>
              </a:xfrm>
              <a:prstGeom prst="teardrop">
                <a:avLst/>
              </a:prstGeom>
              <a:solidFill>
                <a:schemeClr val="accent2"/>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43"/>
              <p:cNvSpPr>
                <a:spLocks noEditPoints="1"/>
              </p:cNvSpPr>
              <p:nvPr/>
            </p:nvSpPr>
            <p:spPr bwMode="auto">
              <a:xfrm>
                <a:off x="5743987" y="1043323"/>
                <a:ext cx="767125" cy="660179"/>
              </a:xfrm>
              <a:custGeom>
                <a:avLst/>
                <a:gdLst>
                  <a:gd name="T0" fmla="*/ 920 w 1112"/>
                  <a:gd name="T1" fmla="*/ 453 h 946"/>
                  <a:gd name="T2" fmla="*/ 533 w 1112"/>
                  <a:gd name="T3" fmla="*/ 798 h 946"/>
                  <a:gd name="T4" fmla="*/ 315 w 1112"/>
                  <a:gd name="T5" fmla="*/ 730 h 946"/>
                  <a:gd name="T6" fmla="*/ 297 w 1112"/>
                  <a:gd name="T7" fmla="*/ 715 h 946"/>
                  <a:gd name="T8" fmla="*/ 89 w 1112"/>
                  <a:gd name="T9" fmla="*/ 926 h 946"/>
                  <a:gd name="T10" fmla="*/ 19 w 1112"/>
                  <a:gd name="T11" fmla="*/ 926 h 946"/>
                  <a:gd name="T12" fmla="*/ 19 w 1112"/>
                  <a:gd name="T13" fmla="*/ 854 h 946"/>
                  <a:gd name="T14" fmla="*/ 226 w 1112"/>
                  <a:gd name="T15" fmla="*/ 643 h 946"/>
                  <a:gd name="T16" fmla="*/ 210 w 1112"/>
                  <a:gd name="T17" fmla="*/ 622 h 946"/>
                  <a:gd name="T18" fmla="*/ 143 w 1112"/>
                  <a:gd name="T19" fmla="*/ 399 h 946"/>
                  <a:gd name="T20" fmla="*/ 533 w 1112"/>
                  <a:gd name="T21" fmla="*/ 0 h 946"/>
                  <a:gd name="T22" fmla="*/ 914 w 1112"/>
                  <a:gd name="T23" fmla="*/ 313 h 946"/>
                  <a:gd name="T24" fmla="*/ 847 w 1112"/>
                  <a:gd name="T25" fmla="*/ 313 h 946"/>
                  <a:gd name="T26" fmla="*/ 533 w 1112"/>
                  <a:gd name="T27" fmla="*/ 66 h 946"/>
                  <a:gd name="T28" fmla="*/ 208 w 1112"/>
                  <a:gd name="T29" fmla="*/ 399 h 946"/>
                  <a:gd name="T30" fmla="*/ 533 w 1112"/>
                  <a:gd name="T31" fmla="*/ 731 h 946"/>
                  <a:gd name="T32" fmla="*/ 854 w 1112"/>
                  <a:gd name="T33" fmla="*/ 453 h 946"/>
                  <a:gd name="T34" fmla="*/ 920 w 1112"/>
                  <a:gd name="T35" fmla="*/ 453 h 946"/>
                  <a:gd name="T36" fmla="*/ 754 w 1112"/>
                  <a:gd name="T37" fmla="*/ 413 h 946"/>
                  <a:gd name="T38" fmla="*/ 1082 w 1112"/>
                  <a:gd name="T39" fmla="*/ 413 h 946"/>
                  <a:gd name="T40" fmla="*/ 1112 w 1112"/>
                  <a:gd name="T41" fmla="*/ 383 h 946"/>
                  <a:gd name="T42" fmla="*/ 1082 w 1112"/>
                  <a:gd name="T43" fmla="*/ 353 h 946"/>
                  <a:gd name="T44" fmla="*/ 714 w 1112"/>
                  <a:gd name="T45" fmla="*/ 353 h 946"/>
                  <a:gd name="T46" fmla="*/ 675 w 1112"/>
                  <a:gd name="T47" fmla="*/ 452 h 946"/>
                  <a:gd name="T48" fmla="*/ 529 w 1112"/>
                  <a:gd name="T49" fmla="*/ 156 h 946"/>
                  <a:gd name="T50" fmla="*/ 429 w 1112"/>
                  <a:gd name="T51" fmla="*/ 425 h 946"/>
                  <a:gd name="T52" fmla="*/ 334 w 1112"/>
                  <a:gd name="T53" fmla="*/ 425 h 946"/>
                  <a:gd name="T54" fmla="*/ 304 w 1112"/>
                  <a:gd name="T55" fmla="*/ 455 h 946"/>
                  <a:gd name="T56" fmla="*/ 334 w 1112"/>
                  <a:gd name="T57" fmla="*/ 485 h 946"/>
                  <a:gd name="T58" fmla="*/ 471 w 1112"/>
                  <a:gd name="T59" fmla="*/ 485 h 946"/>
                  <a:gd name="T60" fmla="*/ 537 w 1112"/>
                  <a:gd name="T61" fmla="*/ 307 h 946"/>
                  <a:gd name="T62" fmla="*/ 681 w 1112"/>
                  <a:gd name="T63" fmla="*/ 600 h 946"/>
                  <a:gd name="T64" fmla="*/ 754 w 1112"/>
                  <a:gd name="T65" fmla="*/ 413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12" h="946">
                    <a:moveTo>
                      <a:pt x="920" y="453"/>
                    </a:moveTo>
                    <a:cubicBezTo>
                      <a:pt x="894" y="648"/>
                      <a:pt x="731" y="798"/>
                      <a:pt x="533" y="798"/>
                    </a:cubicBezTo>
                    <a:cubicBezTo>
                      <a:pt x="452" y="798"/>
                      <a:pt x="377" y="773"/>
                      <a:pt x="315" y="730"/>
                    </a:cubicBezTo>
                    <a:cubicBezTo>
                      <a:pt x="297" y="715"/>
                      <a:pt x="297" y="715"/>
                      <a:pt x="297" y="715"/>
                    </a:cubicBezTo>
                    <a:cubicBezTo>
                      <a:pt x="89" y="926"/>
                      <a:pt x="89" y="926"/>
                      <a:pt x="89" y="926"/>
                    </a:cubicBezTo>
                    <a:cubicBezTo>
                      <a:pt x="70" y="946"/>
                      <a:pt x="38" y="946"/>
                      <a:pt x="19" y="926"/>
                    </a:cubicBezTo>
                    <a:cubicBezTo>
                      <a:pt x="0" y="906"/>
                      <a:pt x="0" y="874"/>
                      <a:pt x="19" y="854"/>
                    </a:cubicBezTo>
                    <a:cubicBezTo>
                      <a:pt x="226" y="643"/>
                      <a:pt x="226" y="643"/>
                      <a:pt x="226" y="643"/>
                    </a:cubicBezTo>
                    <a:cubicBezTo>
                      <a:pt x="210" y="622"/>
                      <a:pt x="210" y="622"/>
                      <a:pt x="210" y="622"/>
                    </a:cubicBezTo>
                    <a:cubicBezTo>
                      <a:pt x="168" y="558"/>
                      <a:pt x="143" y="482"/>
                      <a:pt x="143" y="399"/>
                    </a:cubicBezTo>
                    <a:cubicBezTo>
                      <a:pt x="143" y="178"/>
                      <a:pt x="318" y="0"/>
                      <a:pt x="533" y="0"/>
                    </a:cubicBezTo>
                    <a:cubicBezTo>
                      <a:pt x="720" y="0"/>
                      <a:pt x="876" y="134"/>
                      <a:pt x="914" y="313"/>
                    </a:cubicBezTo>
                    <a:cubicBezTo>
                      <a:pt x="847" y="313"/>
                      <a:pt x="847" y="313"/>
                      <a:pt x="847" y="313"/>
                    </a:cubicBezTo>
                    <a:cubicBezTo>
                      <a:pt x="810" y="171"/>
                      <a:pt x="684" y="66"/>
                      <a:pt x="533" y="66"/>
                    </a:cubicBezTo>
                    <a:cubicBezTo>
                      <a:pt x="354" y="66"/>
                      <a:pt x="208" y="215"/>
                      <a:pt x="208" y="399"/>
                    </a:cubicBezTo>
                    <a:cubicBezTo>
                      <a:pt x="208" y="583"/>
                      <a:pt x="354" y="731"/>
                      <a:pt x="533" y="731"/>
                    </a:cubicBezTo>
                    <a:cubicBezTo>
                      <a:pt x="695" y="731"/>
                      <a:pt x="828" y="611"/>
                      <a:pt x="854" y="453"/>
                    </a:cubicBezTo>
                    <a:lnTo>
                      <a:pt x="920" y="453"/>
                    </a:lnTo>
                    <a:close/>
                    <a:moveTo>
                      <a:pt x="754" y="413"/>
                    </a:moveTo>
                    <a:cubicBezTo>
                      <a:pt x="1082" y="413"/>
                      <a:pt x="1082" y="413"/>
                      <a:pt x="1082" y="413"/>
                    </a:cubicBezTo>
                    <a:cubicBezTo>
                      <a:pt x="1099" y="413"/>
                      <a:pt x="1112" y="400"/>
                      <a:pt x="1112" y="383"/>
                    </a:cubicBezTo>
                    <a:cubicBezTo>
                      <a:pt x="1112" y="366"/>
                      <a:pt x="1099" y="353"/>
                      <a:pt x="1082" y="353"/>
                    </a:cubicBezTo>
                    <a:cubicBezTo>
                      <a:pt x="714" y="353"/>
                      <a:pt x="714" y="353"/>
                      <a:pt x="714" y="353"/>
                    </a:cubicBezTo>
                    <a:cubicBezTo>
                      <a:pt x="675" y="452"/>
                      <a:pt x="675" y="452"/>
                      <a:pt x="675" y="452"/>
                    </a:cubicBezTo>
                    <a:cubicBezTo>
                      <a:pt x="529" y="156"/>
                      <a:pt x="529" y="156"/>
                      <a:pt x="529" y="156"/>
                    </a:cubicBezTo>
                    <a:cubicBezTo>
                      <a:pt x="429" y="425"/>
                      <a:pt x="429" y="425"/>
                      <a:pt x="429" y="425"/>
                    </a:cubicBezTo>
                    <a:cubicBezTo>
                      <a:pt x="334" y="425"/>
                      <a:pt x="334" y="425"/>
                      <a:pt x="334" y="425"/>
                    </a:cubicBezTo>
                    <a:cubicBezTo>
                      <a:pt x="317" y="425"/>
                      <a:pt x="304" y="438"/>
                      <a:pt x="304" y="455"/>
                    </a:cubicBezTo>
                    <a:cubicBezTo>
                      <a:pt x="304" y="472"/>
                      <a:pt x="317" y="485"/>
                      <a:pt x="334" y="485"/>
                    </a:cubicBezTo>
                    <a:cubicBezTo>
                      <a:pt x="471" y="485"/>
                      <a:pt x="471" y="485"/>
                      <a:pt x="471" y="485"/>
                    </a:cubicBezTo>
                    <a:cubicBezTo>
                      <a:pt x="537" y="307"/>
                      <a:pt x="537" y="307"/>
                      <a:pt x="537" y="307"/>
                    </a:cubicBezTo>
                    <a:cubicBezTo>
                      <a:pt x="681" y="600"/>
                      <a:pt x="681" y="600"/>
                      <a:pt x="681" y="600"/>
                    </a:cubicBezTo>
                    <a:lnTo>
                      <a:pt x="754" y="413"/>
                    </a:lnTo>
                    <a:close/>
                  </a:path>
                </a:pathLst>
              </a:custGeom>
              <a:solidFill>
                <a:schemeClr val="bg1"/>
              </a:solidFill>
              <a:ln>
                <a:noFill/>
              </a:ln>
              <a:extLst/>
            </p:spPr>
            <p:txBody>
              <a:bodyPr vert="horz" wrap="square" lIns="121920" tIns="60960" rIns="121920" bIns="60960" numCol="1" anchor="t" anchorCtr="0" compatLnSpc="1">
                <a:prstTxWarp prst="textNoShape">
                  <a:avLst/>
                </a:prstTxWarp>
              </a:bodyPr>
              <a:lstStyle/>
              <a:p>
                <a:endParaRPr lang="en-US" kern="1200"/>
              </a:p>
            </p:txBody>
          </p:sp>
        </p:grpSp>
        <p:sp>
          <p:nvSpPr>
            <p:cNvPr id="21" name="Rectangle 20"/>
            <p:cNvSpPr/>
            <p:nvPr/>
          </p:nvSpPr>
          <p:spPr>
            <a:xfrm>
              <a:off x="5948567" y="2379720"/>
              <a:ext cx="2062065" cy="646331"/>
            </a:xfrm>
            <a:prstGeom prst="rect">
              <a:avLst/>
            </a:prstGeom>
            <a:noFill/>
            <a:ln w="9525" algn="ctr">
              <a:noFill/>
              <a:miter lim="800000"/>
              <a:headEnd/>
              <a:tailEnd/>
            </a:ln>
            <a:effectLst/>
          </p:spPr>
          <p:txBody>
            <a:bodyPr lIns="0" tIns="0" rIns="0" bIns="0">
              <a:noAutofit/>
            </a:bodyPr>
            <a:lstStyle/>
            <a:p>
              <a:pPr algn="ctr">
                <a:spcAft>
                  <a:spcPts val="1200"/>
                </a:spcAft>
              </a:pPr>
              <a:r>
                <a:rPr lang="en-US" sz="2133" dirty="0">
                  <a:solidFill>
                    <a:schemeClr val="accent1"/>
                  </a:solidFill>
                  <a:latin typeface="+mj-lt"/>
                </a:rPr>
                <a:t>Use Case </a:t>
              </a:r>
              <a:br>
                <a:rPr lang="en-US" sz="2133" dirty="0">
                  <a:solidFill>
                    <a:schemeClr val="accent1"/>
                  </a:solidFill>
                  <a:latin typeface="+mj-lt"/>
                </a:rPr>
              </a:br>
              <a:r>
                <a:rPr lang="en-US" sz="2133" dirty="0">
                  <a:solidFill>
                    <a:schemeClr val="accent1"/>
                  </a:solidFill>
                  <a:latin typeface="+mj-lt"/>
                </a:rPr>
                <a:t>Preferences</a:t>
              </a:r>
            </a:p>
            <a:p>
              <a:pPr algn="ctr">
                <a:spcAft>
                  <a:spcPts val="0"/>
                </a:spcAft>
              </a:pPr>
              <a:r>
                <a:rPr lang="en-US" sz="1600" dirty="0">
                  <a:solidFill>
                    <a:schemeClr val="accent1"/>
                  </a:solidFill>
                  <a:latin typeface="+mj-lt"/>
                </a:rPr>
                <a:t>Navigation</a:t>
              </a:r>
            </a:p>
            <a:p>
              <a:pPr algn="ctr">
                <a:spcAft>
                  <a:spcPts val="0"/>
                </a:spcAft>
              </a:pPr>
              <a:r>
                <a:rPr lang="en-US" sz="1600" dirty="0">
                  <a:solidFill>
                    <a:schemeClr val="accent1"/>
                  </a:solidFill>
                  <a:latin typeface="+mj-lt"/>
                </a:rPr>
                <a:t>Proximity Marketing</a:t>
              </a:r>
            </a:p>
            <a:p>
              <a:pPr algn="ctr">
                <a:spcAft>
                  <a:spcPts val="0"/>
                </a:spcAft>
              </a:pPr>
              <a:r>
                <a:rPr lang="en-US" sz="1600" dirty="0">
                  <a:solidFill>
                    <a:schemeClr val="accent1"/>
                  </a:solidFill>
                  <a:latin typeface="+mj-lt"/>
                </a:rPr>
                <a:t>Analytics</a:t>
              </a:r>
            </a:p>
            <a:p>
              <a:pPr algn="ctr">
                <a:spcAft>
                  <a:spcPts val="0"/>
                </a:spcAft>
              </a:pPr>
              <a:r>
                <a:rPr lang="en-US" sz="1600" dirty="0">
                  <a:solidFill>
                    <a:schemeClr val="accent1"/>
                  </a:solidFill>
                  <a:latin typeface="+mj-lt"/>
                </a:rPr>
                <a:t>Space Utilization</a:t>
              </a:r>
              <a:endParaRPr lang="en-US" sz="1600" dirty="0">
                <a:solidFill>
                  <a:schemeClr val="accent1"/>
                </a:solidFill>
                <a:latin typeface="+mj-lt"/>
              </a:endParaRPr>
            </a:p>
          </p:txBody>
        </p:sp>
      </p:grpSp>
      <p:sp>
        <p:nvSpPr>
          <p:cNvPr id="41" name="Rectangle 7"/>
          <p:cNvSpPr>
            <a:spLocks noChangeArrowheads="1"/>
          </p:cNvSpPr>
          <p:nvPr/>
        </p:nvSpPr>
        <p:spPr bwMode="ltGray">
          <a:xfrm>
            <a:off x="11354627" y="6323876"/>
            <a:ext cx="290868" cy="206025"/>
          </a:xfrm>
          <a:prstGeom prst="rect">
            <a:avLst/>
          </a:prstGeom>
          <a:noFill/>
          <a:ln w="9525" algn="ctr">
            <a:noFill/>
            <a:miter lim="800000"/>
            <a:headEnd/>
            <a:tailEnd/>
          </a:ln>
          <a:effectLst/>
        </p:spPr>
        <p:txBody>
          <a:bodyPr wrap="none" lIns="82115" tIns="41056" rIns="82115" bIns="41056" anchor="b">
            <a:spAutoFit/>
          </a:bodyPr>
          <a:lstStyle/>
          <a:p>
            <a:pPr algn="r" defTabSz="814305" fontAlgn="auto">
              <a:spcBef>
                <a:spcPts val="0"/>
              </a:spcBef>
              <a:spcAft>
                <a:spcPts val="0"/>
              </a:spcAft>
              <a:defRPr/>
            </a:pPr>
            <a:fld id="{6A1E46DC-7EF6-4EA2-B285-14272867D133}" type="slidenum">
              <a:rPr lang="en-US" sz="800">
                <a:solidFill>
                  <a:schemeClr val="bg1">
                    <a:alpha val="25000"/>
                  </a:schemeClr>
                </a:solidFill>
                <a:cs typeface="CiscoSans Thin"/>
              </a:rPr>
              <a:pPr algn="r" defTabSz="814305" fontAlgn="auto">
                <a:spcBef>
                  <a:spcPts val="0"/>
                </a:spcBef>
                <a:spcAft>
                  <a:spcPts val="0"/>
                </a:spcAft>
                <a:defRPr/>
              </a:pPr>
              <a:t>12</a:t>
            </a:fld>
            <a:endParaRPr lang="en-US" sz="800" dirty="0">
              <a:solidFill>
                <a:schemeClr val="bg1">
                  <a:alpha val="25000"/>
                </a:schemeClr>
              </a:solidFill>
              <a:cs typeface="CiscoSans Thin"/>
            </a:endParaRPr>
          </a:p>
        </p:txBody>
      </p:sp>
      <p:sp>
        <p:nvSpPr>
          <p:cNvPr id="47" name="Rectangle 4"/>
          <p:cNvSpPr>
            <a:spLocks noChangeArrowheads="1"/>
          </p:cNvSpPr>
          <p:nvPr/>
        </p:nvSpPr>
        <p:spPr bwMode="ltGray">
          <a:xfrm>
            <a:off x="7823344" y="6199094"/>
            <a:ext cx="3544024" cy="329135"/>
          </a:xfrm>
          <a:prstGeom prst="rect">
            <a:avLst/>
          </a:prstGeom>
          <a:noFill/>
          <a:ln w="9525">
            <a:noFill/>
            <a:miter lim="800000"/>
            <a:headEnd/>
            <a:tailEnd/>
          </a:ln>
          <a:effectLst/>
        </p:spPr>
        <p:txBody>
          <a:bodyPr lIns="82115" tIns="41056" rIns="82115" bIns="41056" anchor="b">
            <a:spAutoFit/>
          </a:bodyPr>
          <a:lstStyle/>
          <a:p>
            <a:pPr defTabSz="814305" fontAlgn="auto">
              <a:spcBef>
                <a:spcPts val="0"/>
              </a:spcBef>
              <a:spcAft>
                <a:spcPts val="0"/>
              </a:spcAft>
              <a:defRPr/>
            </a:pPr>
            <a:r>
              <a:rPr lang="en-US" sz="800" dirty="0">
                <a:solidFill>
                  <a:schemeClr val="bg1">
                    <a:alpha val="60000"/>
                  </a:schemeClr>
                </a:solidFill>
                <a:latin typeface="+mn-lt"/>
                <a:ea typeface="+mn-ea"/>
                <a:cs typeface="CiscoSans Thin"/>
              </a:rPr>
              <a:t>© 2016  Cisco and/or its affiliates. All rights reserved.   Cisco Confidential</a:t>
            </a:r>
          </a:p>
        </p:txBody>
      </p:sp>
      <p:pic>
        <p:nvPicPr>
          <p:cNvPr id="49" name="Picture 2"/>
          <p:cNvPicPr>
            <a:picLocks noChangeAspect="1" noChangeArrowheads="1"/>
          </p:cNvPicPr>
          <p:nvPr/>
        </p:nvPicPr>
        <p:blipFill>
          <a:blip r:embed="rId4" cstate="screen">
            <a:alphaModFix amt="60000"/>
            <a:biLevel thresh="25000"/>
            <a:extLst>
              <a:ext uri="{28A0092B-C50C-407E-A947-70E740481C1C}">
                <a14:useLocalDpi xmlns:a14="http://schemas.microsoft.com/office/drawing/2010/main"/>
              </a:ext>
            </a:extLst>
          </a:blip>
          <a:stretch>
            <a:fillRect/>
          </a:stretch>
        </p:blipFill>
        <p:spPr bwMode="auto">
          <a:xfrm>
            <a:off x="636906" y="6167967"/>
            <a:ext cx="565573" cy="35348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Freeform 5"/>
          <p:cNvSpPr>
            <a:spLocks noChangeAspect="1" noEditPoints="1"/>
          </p:cNvSpPr>
          <p:nvPr/>
        </p:nvSpPr>
        <p:spPr bwMode="auto">
          <a:xfrm>
            <a:off x="1517295" y="4490767"/>
            <a:ext cx="660251" cy="419248"/>
          </a:xfrm>
          <a:custGeom>
            <a:avLst/>
            <a:gdLst>
              <a:gd name="T0" fmla="*/ 2785 w 2785"/>
              <a:gd name="T1" fmla="*/ 679 h 1767"/>
              <a:gd name="T2" fmla="*/ 2691 w 2785"/>
              <a:gd name="T3" fmla="*/ 753 h 1767"/>
              <a:gd name="T4" fmla="*/ 2596 w 2785"/>
              <a:gd name="T5" fmla="*/ 827 h 1767"/>
              <a:gd name="T6" fmla="*/ 1393 w 2785"/>
              <a:gd name="T7" fmla="*/ 240 h 1767"/>
              <a:gd name="T8" fmla="*/ 189 w 2785"/>
              <a:gd name="T9" fmla="*/ 827 h 1767"/>
              <a:gd name="T10" fmla="*/ 94 w 2785"/>
              <a:gd name="T11" fmla="*/ 753 h 1767"/>
              <a:gd name="T12" fmla="*/ 0 w 2785"/>
              <a:gd name="T13" fmla="*/ 679 h 1767"/>
              <a:gd name="T14" fmla="*/ 143 w 2785"/>
              <a:gd name="T15" fmla="*/ 517 h 1767"/>
              <a:gd name="T16" fmla="*/ 704 w 2785"/>
              <a:gd name="T17" fmla="*/ 139 h 1767"/>
              <a:gd name="T18" fmla="*/ 1393 w 2785"/>
              <a:gd name="T19" fmla="*/ 0 h 1767"/>
              <a:gd name="T20" fmla="*/ 2081 w 2785"/>
              <a:gd name="T21" fmla="*/ 139 h 1767"/>
              <a:gd name="T22" fmla="*/ 2642 w 2785"/>
              <a:gd name="T23" fmla="*/ 517 h 1767"/>
              <a:gd name="T24" fmla="*/ 2785 w 2785"/>
              <a:gd name="T25" fmla="*/ 679 h 1767"/>
              <a:gd name="T26" fmla="*/ 2314 w 2785"/>
              <a:gd name="T27" fmla="*/ 846 h 1767"/>
              <a:gd name="T28" fmla="*/ 1900 w 2785"/>
              <a:gd name="T29" fmla="*/ 567 h 1767"/>
              <a:gd name="T30" fmla="*/ 1393 w 2785"/>
              <a:gd name="T31" fmla="*/ 465 h 1767"/>
              <a:gd name="T32" fmla="*/ 885 w 2785"/>
              <a:gd name="T33" fmla="*/ 567 h 1767"/>
              <a:gd name="T34" fmla="*/ 471 w 2785"/>
              <a:gd name="T35" fmla="*/ 846 h 1767"/>
              <a:gd name="T36" fmla="*/ 366 w 2785"/>
              <a:gd name="T37" fmla="*/ 965 h 1767"/>
              <a:gd name="T38" fmla="*/ 461 w 2785"/>
              <a:gd name="T39" fmla="*/ 1039 h 1767"/>
              <a:gd name="T40" fmla="*/ 556 w 2785"/>
              <a:gd name="T41" fmla="*/ 1113 h 1767"/>
              <a:gd name="T42" fmla="*/ 1393 w 2785"/>
              <a:gd name="T43" fmla="*/ 705 h 1767"/>
              <a:gd name="T44" fmla="*/ 2229 w 2785"/>
              <a:gd name="T45" fmla="*/ 1113 h 1767"/>
              <a:gd name="T46" fmla="*/ 2324 w 2785"/>
              <a:gd name="T47" fmla="*/ 1039 h 1767"/>
              <a:gd name="T48" fmla="*/ 2419 w 2785"/>
              <a:gd name="T49" fmla="*/ 965 h 1767"/>
              <a:gd name="T50" fmla="*/ 2314 w 2785"/>
              <a:gd name="T51" fmla="*/ 846 h 1767"/>
              <a:gd name="T52" fmla="*/ 2017 w 2785"/>
              <a:gd name="T53" fmla="*/ 1143 h 1767"/>
              <a:gd name="T54" fmla="*/ 1393 w 2785"/>
              <a:gd name="T55" fmla="*/ 885 h 1767"/>
              <a:gd name="T56" fmla="*/ 768 w 2785"/>
              <a:gd name="T57" fmla="*/ 1143 h 1767"/>
              <a:gd name="T58" fmla="*/ 697 w 2785"/>
              <a:gd name="T59" fmla="*/ 1224 h 1767"/>
              <a:gd name="T60" fmla="*/ 792 w 2785"/>
              <a:gd name="T61" fmla="*/ 1298 h 1767"/>
              <a:gd name="T62" fmla="*/ 886 w 2785"/>
              <a:gd name="T63" fmla="*/ 1372 h 1767"/>
              <a:gd name="T64" fmla="*/ 1393 w 2785"/>
              <a:gd name="T65" fmla="*/ 1125 h 1767"/>
              <a:gd name="T66" fmla="*/ 1899 w 2785"/>
              <a:gd name="T67" fmla="*/ 1372 h 1767"/>
              <a:gd name="T68" fmla="*/ 1993 w 2785"/>
              <a:gd name="T69" fmla="*/ 1298 h 1767"/>
              <a:gd name="T70" fmla="*/ 2088 w 2785"/>
              <a:gd name="T71" fmla="*/ 1224 h 1767"/>
              <a:gd name="T72" fmla="*/ 2017 w 2785"/>
              <a:gd name="T73" fmla="*/ 1143 h 1767"/>
              <a:gd name="T74" fmla="*/ 1392 w 2785"/>
              <a:gd name="T75" fmla="*/ 1290 h 1767"/>
              <a:gd name="T76" fmla="*/ 1016 w 2785"/>
              <a:gd name="T77" fmla="*/ 1473 h 1767"/>
              <a:gd name="T78" fmla="*/ 1393 w 2785"/>
              <a:gd name="T79" fmla="*/ 1767 h 1767"/>
              <a:gd name="T80" fmla="*/ 1769 w 2785"/>
              <a:gd name="T81" fmla="*/ 1473 h 1767"/>
              <a:gd name="T82" fmla="*/ 1392 w 2785"/>
              <a:gd name="T83" fmla="*/ 1290 h 1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785" h="1767">
                <a:moveTo>
                  <a:pt x="2785" y="679"/>
                </a:moveTo>
                <a:cubicBezTo>
                  <a:pt x="2691" y="753"/>
                  <a:pt x="2691" y="753"/>
                  <a:pt x="2691" y="753"/>
                </a:cubicBezTo>
                <a:cubicBezTo>
                  <a:pt x="2596" y="827"/>
                  <a:pt x="2596" y="827"/>
                  <a:pt x="2596" y="827"/>
                </a:cubicBezTo>
                <a:cubicBezTo>
                  <a:pt x="2316" y="470"/>
                  <a:pt x="1881" y="240"/>
                  <a:pt x="1393" y="240"/>
                </a:cubicBezTo>
                <a:cubicBezTo>
                  <a:pt x="904" y="240"/>
                  <a:pt x="469" y="470"/>
                  <a:pt x="189" y="827"/>
                </a:cubicBezTo>
                <a:cubicBezTo>
                  <a:pt x="94" y="753"/>
                  <a:pt x="94" y="753"/>
                  <a:pt x="94" y="753"/>
                </a:cubicBezTo>
                <a:cubicBezTo>
                  <a:pt x="0" y="679"/>
                  <a:pt x="0" y="679"/>
                  <a:pt x="0" y="679"/>
                </a:cubicBezTo>
                <a:cubicBezTo>
                  <a:pt x="44" y="622"/>
                  <a:pt x="91" y="569"/>
                  <a:pt x="143" y="517"/>
                </a:cubicBezTo>
                <a:cubicBezTo>
                  <a:pt x="305" y="355"/>
                  <a:pt x="494" y="228"/>
                  <a:pt x="704" y="139"/>
                </a:cubicBezTo>
                <a:cubicBezTo>
                  <a:pt x="922" y="46"/>
                  <a:pt x="1154" y="0"/>
                  <a:pt x="1393" y="0"/>
                </a:cubicBezTo>
                <a:cubicBezTo>
                  <a:pt x="1631" y="0"/>
                  <a:pt x="1863" y="46"/>
                  <a:pt x="2081" y="139"/>
                </a:cubicBezTo>
                <a:cubicBezTo>
                  <a:pt x="2291" y="228"/>
                  <a:pt x="2480" y="355"/>
                  <a:pt x="2642" y="517"/>
                </a:cubicBezTo>
                <a:cubicBezTo>
                  <a:pt x="2694" y="569"/>
                  <a:pt x="2741" y="622"/>
                  <a:pt x="2785" y="679"/>
                </a:cubicBezTo>
                <a:close/>
                <a:moveTo>
                  <a:pt x="2314" y="846"/>
                </a:moveTo>
                <a:cubicBezTo>
                  <a:pt x="2194" y="727"/>
                  <a:pt x="2055" y="633"/>
                  <a:pt x="1900" y="567"/>
                </a:cubicBezTo>
                <a:cubicBezTo>
                  <a:pt x="1739" y="499"/>
                  <a:pt x="1568" y="465"/>
                  <a:pt x="1393" y="465"/>
                </a:cubicBezTo>
                <a:cubicBezTo>
                  <a:pt x="1217" y="465"/>
                  <a:pt x="1046" y="499"/>
                  <a:pt x="885" y="567"/>
                </a:cubicBezTo>
                <a:cubicBezTo>
                  <a:pt x="730" y="633"/>
                  <a:pt x="591" y="727"/>
                  <a:pt x="471" y="846"/>
                </a:cubicBezTo>
                <a:cubicBezTo>
                  <a:pt x="434" y="884"/>
                  <a:pt x="399" y="924"/>
                  <a:pt x="366" y="965"/>
                </a:cubicBezTo>
                <a:cubicBezTo>
                  <a:pt x="461" y="1039"/>
                  <a:pt x="461" y="1039"/>
                  <a:pt x="461" y="1039"/>
                </a:cubicBezTo>
                <a:cubicBezTo>
                  <a:pt x="556" y="1113"/>
                  <a:pt x="556" y="1113"/>
                  <a:pt x="556" y="1113"/>
                </a:cubicBezTo>
                <a:cubicBezTo>
                  <a:pt x="750" y="865"/>
                  <a:pt x="1053" y="705"/>
                  <a:pt x="1393" y="705"/>
                </a:cubicBezTo>
                <a:cubicBezTo>
                  <a:pt x="1732" y="705"/>
                  <a:pt x="2035" y="865"/>
                  <a:pt x="2229" y="1113"/>
                </a:cubicBezTo>
                <a:cubicBezTo>
                  <a:pt x="2324" y="1039"/>
                  <a:pt x="2324" y="1039"/>
                  <a:pt x="2324" y="1039"/>
                </a:cubicBezTo>
                <a:cubicBezTo>
                  <a:pt x="2419" y="965"/>
                  <a:pt x="2419" y="965"/>
                  <a:pt x="2419" y="965"/>
                </a:cubicBezTo>
                <a:cubicBezTo>
                  <a:pt x="2386" y="924"/>
                  <a:pt x="2351" y="884"/>
                  <a:pt x="2314" y="846"/>
                </a:cubicBezTo>
                <a:close/>
                <a:moveTo>
                  <a:pt x="2017" y="1143"/>
                </a:moveTo>
                <a:cubicBezTo>
                  <a:pt x="1850" y="976"/>
                  <a:pt x="1628" y="885"/>
                  <a:pt x="1393" y="885"/>
                </a:cubicBezTo>
                <a:cubicBezTo>
                  <a:pt x="1157" y="885"/>
                  <a:pt x="935" y="976"/>
                  <a:pt x="768" y="1143"/>
                </a:cubicBezTo>
                <a:cubicBezTo>
                  <a:pt x="743" y="1169"/>
                  <a:pt x="719" y="1196"/>
                  <a:pt x="697" y="1224"/>
                </a:cubicBezTo>
                <a:cubicBezTo>
                  <a:pt x="792" y="1298"/>
                  <a:pt x="792" y="1298"/>
                  <a:pt x="792" y="1298"/>
                </a:cubicBezTo>
                <a:cubicBezTo>
                  <a:pt x="886" y="1372"/>
                  <a:pt x="886" y="1372"/>
                  <a:pt x="886" y="1372"/>
                </a:cubicBezTo>
                <a:cubicBezTo>
                  <a:pt x="1004" y="1221"/>
                  <a:pt x="1187" y="1125"/>
                  <a:pt x="1393" y="1125"/>
                </a:cubicBezTo>
                <a:cubicBezTo>
                  <a:pt x="1598" y="1125"/>
                  <a:pt x="1781" y="1221"/>
                  <a:pt x="1899" y="1372"/>
                </a:cubicBezTo>
                <a:cubicBezTo>
                  <a:pt x="1993" y="1298"/>
                  <a:pt x="1993" y="1298"/>
                  <a:pt x="1993" y="1298"/>
                </a:cubicBezTo>
                <a:cubicBezTo>
                  <a:pt x="2088" y="1224"/>
                  <a:pt x="2088" y="1224"/>
                  <a:pt x="2088" y="1224"/>
                </a:cubicBezTo>
                <a:cubicBezTo>
                  <a:pt x="2066" y="1196"/>
                  <a:pt x="2042" y="1169"/>
                  <a:pt x="2017" y="1143"/>
                </a:cubicBezTo>
                <a:close/>
                <a:moveTo>
                  <a:pt x="1392" y="1290"/>
                </a:moveTo>
                <a:cubicBezTo>
                  <a:pt x="1240" y="1290"/>
                  <a:pt x="1104" y="1361"/>
                  <a:pt x="1016" y="1473"/>
                </a:cubicBezTo>
                <a:cubicBezTo>
                  <a:pt x="1393" y="1767"/>
                  <a:pt x="1393" y="1767"/>
                  <a:pt x="1393" y="1767"/>
                </a:cubicBezTo>
                <a:cubicBezTo>
                  <a:pt x="1769" y="1473"/>
                  <a:pt x="1769" y="1473"/>
                  <a:pt x="1769" y="1473"/>
                </a:cubicBezTo>
                <a:cubicBezTo>
                  <a:pt x="1681" y="1361"/>
                  <a:pt x="1545" y="1290"/>
                  <a:pt x="1392" y="1290"/>
                </a:cubicBezTo>
                <a:close/>
              </a:path>
            </a:pathLst>
          </a:custGeom>
          <a:solidFill>
            <a:schemeClr val="accent3">
              <a:lumMod val="75000"/>
            </a:schemeClr>
          </a:solidFill>
          <a:ln>
            <a:noFill/>
          </a:ln>
        </p:spPr>
        <p:txBody>
          <a:bodyPr vert="horz" wrap="square" lIns="121920" tIns="60960" rIns="121920" bIns="60960" numCol="1" anchor="t" anchorCtr="0" compatLnSpc="1">
            <a:prstTxWarp prst="textNoShape">
              <a:avLst/>
            </a:prstTxWarp>
          </a:bodyPr>
          <a:lstStyle/>
          <a:p>
            <a:endParaRPr lang="en-US"/>
          </a:p>
        </p:txBody>
      </p:sp>
      <p:grpSp>
        <p:nvGrpSpPr>
          <p:cNvPr id="50" name="Group 49"/>
          <p:cNvGrpSpPr/>
          <p:nvPr/>
        </p:nvGrpSpPr>
        <p:grpSpPr>
          <a:xfrm>
            <a:off x="2632201" y="4490767"/>
            <a:ext cx="632793" cy="632959"/>
            <a:chOff x="7142218" y="1140002"/>
            <a:chExt cx="1316736" cy="1316736"/>
          </a:xfrm>
        </p:grpSpPr>
        <p:sp>
          <p:nvSpPr>
            <p:cNvPr id="51" name="Oval 50"/>
            <p:cNvSpPr>
              <a:spLocks noChangeAspect="1"/>
            </p:cNvSpPr>
            <p:nvPr/>
          </p:nvSpPr>
          <p:spPr>
            <a:xfrm>
              <a:off x="7142218" y="1140002"/>
              <a:ext cx="1316736" cy="1316736"/>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rtlCol="0" anchor="ctr"/>
            <a:lstStyle/>
            <a:p>
              <a:pPr algn="ctr"/>
              <a:endParaRPr lang="en-US" dirty="0"/>
            </a:p>
          </p:txBody>
        </p:sp>
        <p:sp>
          <p:nvSpPr>
            <p:cNvPr id="52" name="Rounded Rectangle 37"/>
            <p:cNvSpPr/>
            <p:nvPr/>
          </p:nvSpPr>
          <p:spPr>
            <a:xfrm>
              <a:off x="7512513" y="1351174"/>
              <a:ext cx="576147" cy="894392"/>
            </a:xfrm>
            <a:custGeom>
              <a:avLst/>
              <a:gdLst/>
              <a:ahLst/>
              <a:cxnLst/>
              <a:rect l="l" t="t" r="r" b="b"/>
              <a:pathLst>
                <a:path w="2069260" h="3212259">
                  <a:moveTo>
                    <a:pt x="1099537" y="1834749"/>
                  </a:moveTo>
                  <a:lnTo>
                    <a:pt x="1389236" y="2126059"/>
                  </a:lnTo>
                  <a:lnTo>
                    <a:pt x="1099537" y="2443566"/>
                  </a:lnTo>
                  <a:close/>
                  <a:moveTo>
                    <a:pt x="1099537" y="887313"/>
                  </a:moveTo>
                  <a:lnTo>
                    <a:pt x="1361062" y="1173941"/>
                  </a:lnTo>
                  <a:lnTo>
                    <a:pt x="1099537" y="1436920"/>
                  </a:lnTo>
                  <a:close/>
                  <a:moveTo>
                    <a:pt x="934459" y="447790"/>
                  </a:moveTo>
                  <a:lnTo>
                    <a:pt x="925801" y="1412863"/>
                  </a:lnTo>
                  <a:lnTo>
                    <a:pt x="568003" y="1053076"/>
                  </a:lnTo>
                  <a:lnTo>
                    <a:pt x="444413" y="1175982"/>
                  </a:lnTo>
                  <a:lnTo>
                    <a:pt x="901722" y="1635834"/>
                  </a:lnTo>
                  <a:lnTo>
                    <a:pt x="442273" y="2097839"/>
                  </a:lnTo>
                  <a:lnTo>
                    <a:pt x="565864" y="2220745"/>
                  </a:lnTo>
                  <a:lnTo>
                    <a:pt x="925801" y="1858806"/>
                  </a:lnTo>
                  <a:lnTo>
                    <a:pt x="925801" y="2333555"/>
                  </a:lnTo>
                  <a:lnTo>
                    <a:pt x="925818" y="2333555"/>
                  </a:lnTo>
                  <a:lnTo>
                    <a:pt x="925818" y="2892557"/>
                  </a:lnTo>
                  <a:lnTo>
                    <a:pt x="1626870" y="2124213"/>
                  </a:lnTo>
                  <a:lnTo>
                    <a:pt x="1594981" y="2095116"/>
                  </a:lnTo>
                  <a:lnTo>
                    <a:pt x="1599657" y="2090467"/>
                  </a:lnTo>
                  <a:lnTo>
                    <a:pt x="1147539" y="1635835"/>
                  </a:lnTo>
                  <a:lnTo>
                    <a:pt x="1597517" y="1183355"/>
                  </a:lnTo>
                  <a:lnTo>
                    <a:pt x="1592870" y="1178733"/>
                  </a:lnTo>
                  <a:lnTo>
                    <a:pt x="1597517" y="1174493"/>
                  </a:lnTo>
                  <a:close/>
                  <a:moveTo>
                    <a:pt x="1034630" y="0"/>
                  </a:moveTo>
                  <a:cubicBezTo>
                    <a:pt x="1606040" y="0"/>
                    <a:pt x="2069260" y="463220"/>
                    <a:pt x="2069260" y="1034630"/>
                  </a:cubicBezTo>
                  <a:cubicBezTo>
                    <a:pt x="2069260" y="1415630"/>
                    <a:pt x="2069259" y="1796629"/>
                    <a:pt x="2069259" y="2177629"/>
                  </a:cubicBezTo>
                  <a:cubicBezTo>
                    <a:pt x="2069259" y="2749039"/>
                    <a:pt x="1606039" y="3212259"/>
                    <a:pt x="1034629" y="3212259"/>
                  </a:cubicBezTo>
                  <a:lnTo>
                    <a:pt x="1034630" y="3212258"/>
                  </a:lnTo>
                  <a:cubicBezTo>
                    <a:pt x="463220" y="3212258"/>
                    <a:pt x="0" y="2749038"/>
                    <a:pt x="0" y="2177628"/>
                  </a:cubicBezTo>
                  <a:lnTo>
                    <a:pt x="0" y="1034630"/>
                  </a:lnTo>
                  <a:cubicBezTo>
                    <a:pt x="0" y="463220"/>
                    <a:pt x="463220" y="0"/>
                    <a:pt x="1034630" y="0"/>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dirty="0">
                <a:solidFill>
                  <a:schemeClr val="tx1"/>
                </a:solidFill>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1878584140"/>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ject 11"/>
          <p:cNvPicPr>
            <a:picLocks noChangeAspect="1"/>
          </p:cNvPicPr>
          <p:nvPr/>
        </p:nvPicPr>
        <p:blipFill>
          <a:blip r:embed="rId2"/>
          <a:srcRect/>
          <a:stretch>
            <a:fillRect/>
          </a:stretch>
        </p:blipFill>
        <p:spPr bwMode="auto">
          <a:xfrm>
            <a:off x="1588" y="1588"/>
            <a:ext cx="1587" cy="1587"/>
          </a:xfrm>
          <a:prstGeom prst="rect">
            <a:avLst/>
          </a:prstGeom>
          <a:noFill/>
        </p:spPr>
      </p:pic>
      <p:pic>
        <p:nvPicPr>
          <p:cNvPr id="54277" name="Picture 5" descr="http://reliefline.net/images/bg-contect.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4957"/>
            <a:ext cx="12171509" cy="685800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p:cNvSpPr/>
          <p:nvPr/>
        </p:nvSpPr>
        <p:spPr>
          <a:xfrm rot="5400000">
            <a:off x="2656754" y="-2670166"/>
            <a:ext cx="6858000" cy="12208246"/>
          </a:xfrm>
          <a:prstGeom prst="rect">
            <a:avLst/>
          </a:prstGeom>
          <a:solidFill>
            <a:schemeClr val="bg1">
              <a:alpha val="6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1461" tIns="25731" rIns="51461" bIns="25731" spcCol="0" rtlCol="0" anchor="ctr"/>
          <a:lstStyle/>
          <a:p>
            <a:pPr algn="ctr" defTabSz="342991"/>
            <a:endParaRPr lang="en-US" dirty="0">
              <a:solidFill>
                <a:schemeClr val="bg1"/>
              </a:solidFill>
              <a:latin typeface="Arial" charset="0"/>
              <a:ea typeface="Arial" charset="0"/>
              <a:cs typeface="Arial" charset="0"/>
            </a:endParaRPr>
          </a:p>
        </p:txBody>
      </p:sp>
      <p:sp>
        <p:nvSpPr>
          <p:cNvPr id="75" name="Rectangle 74"/>
          <p:cNvSpPr/>
          <p:nvPr/>
        </p:nvSpPr>
        <p:spPr>
          <a:xfrm>
            <a:off x="-18369" y="10392"/>
            <a:ext cx="12243925" cy="1087544"/>
          </a:xfrm>
          <a:prstGeom prst="rect">
            <a:avLst/>
          </a:prstGeom>
          <a:gradFill flip="none" rotWithShape="1">
            <a:gsLst>
              <a:gs pos="100000">
                <a:schemeClr val="bg1"/>
              </a:gs>
              <a:gs pos="58000">
                <a:srgbClr val="FFFFFF">
                  <a:alpha val="76000"/>
                </a:srgbClr>
              </a:gs>
              <a:gs pos="0">
                <a:schemeClr val="bg1">
                  <a:alpha val="0"/>
                </a:scheme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1461" tIns="25731" rIns="51461" bIns="25731" spcCol="0" rtlCol="0" anchor="ctr"/>
          <a:lstStyle/>
          <a:p>
            <a:pPr algn="ctr" defTabSz="342991"/>
            <a:endParaRPr lang="en-US" dirty="0">
              <a:solidFill>
                <a:schemeClr val="bg1"/>
              </a:solidFill>
              <a:latin typeface="Arial" panose="020B0604020202020204" pitchFamily="34" charset="0"/>
              <a:cs typeface="Arial" panose="020B0604020202020204" pitchFamily="34" charset="0"/>
            </a:endParaRPr>
          </a:p>
        </p:txBody>
      </p:sp>
      <p:pic>
        <p:nvPicPr>
          <p:cNvPr id="34" name="Picture 33"/>
          <p:cNvPicPr>
            <a:picLocks noChangeAspect="1"/>
          </p:cNvPicPr>
          <p:nvPr/>
        </p:nvPicPr>
        <p:blipFill>
          <a:blip r:embed="rId4">
            <a:extLst>
              <a:ext uri="{BEBA8EAE-BF5A-486C-A8C5-ECC9F3942E4B}">
                <a14:imgProps xmlns:a14="http://schemas.microsoft.com/office/drawing/2010/main">
                  <a14:imgLayer r:embed="rId5">
                    <a14:imgEffect>
                      <a14:backgroundRemoval t="1393" b="99443" l="9926" r="89926"/>
                    </a14:imgEffect>
                  </a14:imgLayer>
                </a14:imgProps>
              </a:ext>
              <a:ext uri="{28A0092B-C50C-407E-A947-70E740481C1C}">
                <a14:useLocalDpi xmlns:a14="http://schemas.microsoft.com/office/drawing/2010/main"/>
              </a:ext>
            </a:extLst>
          </a:blip>
          <a:stretch>
            <a:fillRect/>
          </a:stretch>
        </p:blipFill>
        <p:spPr>
          <a:xfrm>
            <a:off x="1067695" y="1115096"/>
            <a:ext cx="9851595" cy="5239589"/>
          </a:xfrm>
          <a:prstGeom prst="rect">
            <a:avLst/>
          </a:prstGeom>
        </p:spPr>
      </p:pic>
      <p:sp>
        <p:nvSpPr>
          <p:cNvPr id="3" name="Title 2"/>
          <p:cNvSpPr>
            <a:spLocks noGrp="1"/>
          </p:cNvSpPr>
          <p:nvPr>
            <p:ph type="title"/>
          </p:nvPr>
        </p:nvSpPr>
        <p:spPr>
          <a:xfrm>
            <a:off x="87084" y="-57550"/>
            <a:ext cx="11127317" cy="975783"/>
          </a:xfrm>
        </p:spPr>
        <p:txBody>
          <a:bodyPr/>
          <a:lstStyle/>
          <a:p>
            <a:r>
              <a:rPr lang="en-US" sz="2800" dirty="0" smtClean="0"/>
              <a:t>From </a:t>
            </a:r>
            <a:r>
              <a:rPr lang="en-US" sz="2800" dirty="0" smtClean="0"/>
              <a:t>A/C powered to </a:t>
            </a:r>
            <a:r>
              <a:rPr lang="en-US" sz="2800" dirty="0" err="1" smtClean="0"/>
              <a:t>PoE</a:t>
            </a:r>
            <a:r>
              <a:rPr lang="en-US" sz="2800" dirty="0" smtClean="0"/>
              <a:t> Digital Building Endpoints...</a:t>
            </a:r>
            <a:endParaRPr lang="en-US" sz="2800" dirty="0"/>
          </a:p>
        </p:txBody>
      </p:sp>
      <p:grpSp>
        <p:nvGrpSpPr>
          <p:cNvPr id="8" name="Group 7"/>
          <p:cNvGrpSpPr/>
          <p:nvPr/>
        </p:nvGrpSpPr>
        <p:grpSpPr>
          <a:xfrm>
            <a:off x="178556" y="4946406"/>
            <a:ext cx="1187248" cy="1326465"/>
            <a:chOff x="1027891" y="3643432"/>
            <a:chExt cx="890436" cy="994849"/>
          </a:xfrm>
        </p:grpSpPr>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98121" y="3643432"/>
              <a:ext cx="300985" cy="771758"/>
            </a:xfrm>
            <a:prstGeom prst="rect">
              <a:avLst/>
            </a:prstGeom>
          </p:spPr>
        </p:pic>
        <p:sp>
          <p:nvSpPr>
            <p:cNvPr id="6" name="TextBox 5"/>
            <p:cNvSpPr txBox="1"/>
            <p:nvPr/>
          </p:nvSpPr>
          <p:spPr>
            <a:xfrm>
              <a:off x="1027891" y="4415190"/>
              <a:ext cx="890436" cy="223091"/>
            </a:xfrm>
            <a:prstGeom prst="rect">
              <a:avLst/>
            </a:prstGeom>
            <a:noFill/>
          </p:spPr>
          <p:txBody>
            <a:bodyPr wrap="none" rtlCol="0">
              <a:spAutoFit/>
            </a:bodyPr>
            <a:lstStyle/>
            <a:p>
              <a:r>
                <a:rPr lang="en-US" sz="1333"/>
                <a:t>IP Call Tower</a:t>
              </a:r>
            </a:p>
          </p:txBody>
        </p:sp>
      </p:grpSp>
      <p:grpSp>
        <p:nvGrpSpPr>
          <p:cNvPr id="11" name="Group 10"/>
          <p:cNvGrpSpPr/>
          <p:nvPr/>
        </p:nvGrpSpPr>
        <p:grpSpPr>
          <a:xfrm>
            <a:off x="213835" y="4212970"/>
            <a:ext cx="1351780" cy="585201"/>
            <a:chOff x="499541" y="2932422"/>
            <a:chExt cx="1013835" cy="438901"/>
          </a:xfrm>
        </p:grpSpPr>
        <p:pic>
          <p:nvPicPr>
            <p:cNvPr id="7" name="Picture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2541" y="2932422"/>
              <a:ext cx="592880" cy="253808"/>
            </a:xfrm>
            <a:prstGeom prst="rect">
              <a:avLst/>
            </a:prstGeom>
          </p:spPr>
        </p:pic>
        <p:sp>
          <p:nvSpPr>
            <p:cNvPr id="9" name="TextBox 8"/>
            <p:cNvSpPr txBox="1"/>
            <p:nvPr/>
          </p:nvSpPr>
          <p:spPr>
            <a:xfrm>
              <a:off x="499541" y="3148232"/>
              <a:ext cx="1013835" cy="223091"/>
            </a:xfrm>
            <a:prstGeom prst="rect">
              <a:avLst/>
            </a:prstGeom>
            <a:noFill/>
          </p:spPr>
          <p:txBody>
            <a:bodyPr wrap="none" rtlCol="0">
              <a:spAutoFit/>
            </a:bodyPr>
            <a:lstStyle/>
            <a:p>
              <a:r>
                <a:rPr lang="en-US" sz="1333"/>
                <a:t>IP Call Stations</a:t>
              </a:r>
            </a:p>
          </p:txBody>
        </p:sp>
      </p:grpSp>
      <p:grpSp>
        <p:nvGrpSpPr>
          <p:cNvPr id="35" name="Group 34"/>
          <p:cNvGrpSpPr/>
          <p:nvPr/>
        </p:nvGrpSpPr>
        <p:grpSpPr>
          <a:xfrm>
            <a:off x="209877" y="1240735"/>
            <a:ext cx="1749919" cy="1501327"/>
            <a:chOff x="601761" y="1217721"/>
            <a:chExt cx="1312439" cy="1125995"/>
          </a:xfrm>
        </p:grpSpPr>
        <p:sp>
          <p:nvSpPr>
            <p:cNvPr id="10" name="TextBox 9"/>
            <p:cNvSpPr txBox="1"/>
            <p:nvPr/>
          </p:nvSpPr>
          <p:spPr>
            <a:xfrm>
              <a:off x="846793" y="2120626"/>
              <a:ext cx="857446" cy="223090"/>
            </a:xfrm>
            <a:prstGeom prst="rect">
              <a:avLst/>
            </a:prstGeom>
            <a:noFill/>
          </p:spPr>
          <p:txBody>
            <a:bodyPr wrap="none" rtlCol="0">
              <a:spAutoFit/>
            </a:bodyPr>
            <a:lstStyle/>
            <a:p>
              <a:r>
                <a:rPr lang="en-US" sz="1333" dirty="0"/>
                <a:t>Status Signs</a:t>
              </a:r>
            </a:p>
          </p:txBody>
        </p:sp>
        <p:pic>
          <p:nvPicPr>
            <p:cNvPr id="18" name="Picture 1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1761" y="1217721"/>
              <a:ext cx="1312439" cy="969415"/>
            </a:xfrm>
            <a:prstGeom prst="rect">
              <a:avLst/>
            </a:prstGeom>
          </p:spPr>
        </p:pic>
      </p:grpSp>
      <p:grpSp>
        <p:nvGrpSpPr>
          <p:cNvPr id="37" name="Group 36"/>
          <p:cNvGrpSpPr/>
          <p:nvPr/>
        </p:nvGrpSpPr>
        <p:grpSpPr>
          <a:xfrm>
            <a:off x="8770937" y="3904929"/>
            <a:ext cx="1295547" cy="1161891"/>
            <a:chOff x="6809926" y="3202948"/>
            <a:chExt cx="971660" cy="871418"/>
          </a:xfrm>
        </p:grpSpPr>
        <p:pic>
          <p:nvPicPr>
            <p:cNvPr id="20" name="Picture 19"/>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950470" y="3202948"/>
              <a:ext cx="757380" cy="541651"/>
            </a:xfrm>
            <a:prstGeom prst="rect">
              <a:avLst/>
            </a:prstGeom>
          </p:spPr>
        </p:pic>
        <p:sp>
          <p:nvSpPr>
            <p:cNvPr id="36" name="TextBox 35"/>
            <p:cNvSpPr txBox="1"/>
            <p:nvPr/>
          </p:nvSpPr>
          <p:spPr>
            <a:xfrm>
              <a:off x="6809926" y="3697436"/>
              <a:ext cx="971660" cy="376930"/>
            </a:xfrm>
            <a:prstGeom prst="rect">
              <a:avLst/>
            </a:prstGeom>
            <a:noFill/>
          </p:spPr>
          <p:txBody>
            <a:bodyPr wrap="none" rtlCol="0">
              <a:spAutoFit/>
            </a:bodyPr>
            <a:lstStyle/>
            <a:p>
              <a:pPr algn="ctr"/>
              <a:r>
                <a:rPr lang="en-US" sz="1333" dirty="0"/>
                <a:t>Meeting Room</a:t>
              </a:r>
            </a:p>
            <a:p>
              <a:pPr algn="ctr"/>
              <a:r>
                <a:rPr lang="en-US" sz="1333" dirty="0"/>
                <a:t>Nameplate</a:t>
              </a:r>
            </a:p>
          </p:txBody>
        </p:sp>
      </p:grpSp>
      <p:grpSp>
        <p:nvGrpSpPr>
          <p:cNvPr id="40" name="Group 39"/>
          <p:cNvGrpSpPr/>
          <p:nvPr/>
        </p:nvGrpSpPr>
        <p:grpSpPr>
          <a:xfrm>
            <a:off x="6022371" y="5613326"/>
            <a:ext cx="1190198" cy="974567"/>
            <a:chOff x="1461195" y="1134307"/>
            <a:chExt cx="892648" cy="730925"/>
          </a:xfrm>
        </p:grpSpPr>
        <p:pic>
          <p:nvPicPr>
            <p:cNvPr id="29" name="Picture 2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43683" y="1331808"/>
              <a:ext cx="362616" cy="533424"/>
            </a:xfrm>
            <a:prstGeom prst="rect">
              <a:avLst/>
            </a:prstGeom>
          </p:spPr>
        </p:pic>
        <p:sp>
          <p:nvSpPr>
            <p:cNvPr id="39" name="TextBox 38"/>
            <p:cNvSpPr txBox="1"/>
            <p:nvPr/>
          </p:nvSpPr>
          <p:spPr>
            <a:xfrm>
              <a:off x="1461195" y="1134307"/>
              <a:ext cx="892648" cy="223090"/>
            </a:xfrm>
            <a:prstGeom prst="rect">
              <a:avLst/>
            </a:prstGeom>
            <a:noFill/>
          </p:spPr>
          <p:txBody>
            <a:bodyPr wrap="none" rtlCol="0">
              <a:spAutoFit/>
            </a:bodyPr>
            <a:lstStyle/>
            <a:p>
              <a:r>
                <a:rPr lang="en-US" sz="1333"/>
                <a:t>Temp Sensor</a:t>
              </a:r>
              <a:endParaRPr lang="en-US" sz="1333" dirty="0"/>
            </a:p>
          </p:txBody>
        </p:sp>
      </p:grpSp>
      <p:grpSp>
        <p:nvGrpSpPr>
          <p:cNvPr id="42" name="Group 41"/>
          <p:cNvGrpSpPr/>
          <p:nvPr/>
        </p:nvGrpSpPr>
        <p:grpSpPr>
          <a:xfrm>
            <a:off x="9138937" y="837952"/>
            <a:ext cx="1317697" cy="1468833"/>
            <a:chOff x="6691563" y="594988"/>
            <a:chExt cx="988273" cy="1101625"/>
          </a:xfrm>
        </p:grpSpPr>
        <p:pic>
          <p:nvPicPr>
            <p:cNvPr id="19" name="Picture 18"/>
            <p:cNvPicPr>
              <a:picLocks noChangeAspect="1"/>
            </p:cNvPicPr>
            <p:nvPr/>
          </p:nvPicPr>
          <p:blipFill rotWithShape="1">
            <a:blip r:embed="rId11" cstate="screen">
              <a:extLst>
                <a:ext uri="{BEBA8EAE-BF5A-486C-A8C5-ECC9F3942E4B}">
                  <a14:imgProps xmlns:a14="http://schemas.microsoft.com/office/drawing/2010/main">
                    <a14:imgLayer r:embed="rId12">
                      <a14:imgEffect>
                        <a14:backgroundRemoval t="0" b="100000" l="0" r="97531"/>
                      </a14:imgEffect>
                    </a14:imgLayer>
                  </a14:imgProps>
                </a:ext>
                <a:ext uri="{28A0092B-C50C-407E-A947-70E740481C1C}">
                  <a14:useLocalDpi xmlns:a14="http://schemas.microsoft.com/office/drawing/2010/main"/>
                </a:ext>
              </a:extLst>
            </a:blip>
            <a:srcRect/>
            <a:stretch/>
          </p:blipFill>
          <p:spPr>
            <a:xfrm>
              <a:off x="6691563" y="819441"/>
              <a:ext cx="988273" cy="877172"/>
            </a:xfrm>
            <a:prstGeom prst="rect">
              <a:avLst/>
            </a:prstGeom>
          </p:spPr>
        </p:pic>
        <p:sp>
          <p:nvSpPr>
            <p:cNvPr id="41" name="TextBox 40"/>
            <p:cNvSpPr txBox="1"/>
            <p:nvPr/>
          </p:nvSpPr>
          <p:spPr>
            <a:xfrm>
              <a:off x="6740582" y="594988"/>
              <a:ext cx="850233" cy="223091"/>
            </a:xfrm>
            <a:prstGeom prst="rect">
              <a:avLst/>
            </a:prstGeom>
            <a:noFill/>
          </p:spPr>
          <p:txBody>
            <a:bodyPr wrap="none" rtlCol="0">
              <a:spAutoFit/>
            </a:bodyPr>
            <a:lstStyle/>
            <a:p>
              <a:r>
                <a:rPr lang="en-US" sz="1333"/>
                <a:t>Ceiling Fans</a:t>
              </a:r>
              <a:endParaRPr lang="en-US" sz="1333" dirty="0"/>
            </a:p>
          </p:txBody>
        </p:sp>
      </p:grpSp>
      <p:grpSp>
        <p:nvGrpSpPr>
          <p:cNvPr id="44" name="Group 43"/>
          <p:cNvGrpSpPr/>
          <p:nvPr/>
        </p:nvGrpSpPr>
        <p:grpSpPr>
          <a:xfrm>
            <a:off x="10520399" y="877432"/>
            <a:ext cx="1235795" cy="1009947"/>
            <a:chOff x="7682805" y="636364"/>
            <a:chExt cx="926846" cy="757460"/>
          </a:xfrm>
        </p:grpSpPr>
        <p:pic>
          <p:nvPicPr>
            <p:cNvPr id="15" name="Picture 1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682805" y="814545"/>
              <a:ext cx="926846" cy="579279"/>
            </a:xfrm>
            <a:prstGeom prst="rect">
              <a:avLst/>
            </a:prstGeom>
          </p:spPr>
        </p:pic>
        <p:sp>
          <p:nvSpPr>
            <p:cNvPr id="43" name="TextBox 42"/>
            <p:cNvSpPr txBox="1"/>
            <p:nvPr/>
          </p:nvSpPr>
          <p:spPr>
            <a:xfrm>
              <a:off x="7788994" y="636364"/>
              <a:ext cx="657872" cy="223090"/>
            </a:xfrm>
            <a:prstGeom prst="rect">
              <a:avLst/>
            </a:prstGeom>
            <a:noFill/>
          </p:spPr>
          <p:txBody>
            <a:bodyPr wrap="none" rtlCol="0">
              <a:spAutoFit/>
            </a:bodyPr>
            <a:lstStyle/>
            <a:p>
              <a:r>
                <a:rPr lang="en-US" sz="1333" dirty="0"/>
                <a:t>Cameras</a:t>
              </a:r>
            </a:p>
          </p:txBody>
        </p:sp>
      </p:grpSp>
      <p:grpSp>
        <p:nvGrpSpPr>
          <p:cNvPr id="46" name="Group 45"/>
          <p:cNvGrpSpPr/>
          <p:nvPr/>
        </p:nvGrpSpPr>
        <p:grpSpPr>
          <a:xfrm>
            <a:off x="10033147" y="2295576"/>
            <a:ext cx="1878041" cy="1234590"/>
            <a:chOff x="7349857" y="1810186"/>
            <a:chExt cx="1408531" cy="925943"/>
          </a:xfrm>
        </p:grpSpPr>
        <p:pic>
          <p:nvPicPr>
            <p:cNvPr id="16" name="Picture 15"/>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flipH="1">
              <a:off x="7924198" y="2047938"/>
              <a:ext cx="834190" cy="500514"/>
            </a:xfrm>
            <a:prstGeom prst="rect">
              <a:avLst/>
            </a:prstGeom>
          </p:spPr>
        </p:pic>
        <p:pic>
          <p:nvPicPr>
            <p:cNvPr id="32" name="Picture 31"/>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349857" y="1810186"/>
              <a:ext cx="751658" cy="751658"/>
            </a:xfrm>
            <a:prstGeom prst="rect">
              <a:avLst/>
            </a:prstGeom>
          </p:spPr>
        </p:pic>
        <p:sp>
          <p:nvSpPr>
            <p:cNvPr id="45" name="TextBox 44"/>
            <p:cNvSpPr txBox="1"/>
            <p:nvPr/>
          </p:nvSpPr>
          <p:spPr>
            <a:xfrm>
              <a:off x="7694311" y="2513038"/>
              <a:ext cx="848357" cy="223091"/>
            </a:xfrm>
            <a:prstGeom prst="rect">
              <a:avLst/>
            </a:prstGeom>
            <a:noFill/>
          </p:spPr>
          <p:txBody>
            <a:bodyPr wrap="none" rtlCol="0">
              <a:spAutoFit/>
            </a:bodyPr>
            <a:lstStyle/>
            <a:p>
              <a:r>
                <a:rPr lang="en-US" sz="1333" dirty="0"/>
                <a:t>HVAC VAV’s</a:t>
              </a:r>
            </a:p>
          </p:txBody>
        </p:sp>
      </p:grpSp>
      <p:grpSp>
        <p:nvGrpSpPr>
          <p:cNvPr id="48" name="Group 47"/>
          <p:cNvGrpSpPr/>
          <p:nvPr/>
        </p:nvGrpSpPr>
        <p:grpSpPr>
          <a:xfrm>
            <a:off x="10426055" y="3644928"/>
            <a:ext cx="1199473" cy="1167133"/>
            <a:chOff x="7819541" y="2733695"/>
            <a:chExt cx="899605" cy="875350"/>
          </a:xfrm>
        </p:grpSpPr>
        <p:pic>
          <p:nvPicPr>
            <p:cNvPr id="17" name="Picture 16"/>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7853148" y="2733695"/>
              <a:ext cx="865998" cy="556999"/>
            </a:xfrm>
            <a:prstGeom prst="rect">
              <a:avLst/>
            </a:prstGeom>
          </p:spPr>
        </p:pic>
        <p:sp>
          <p:nvSpPr>
            <p:cNvPr id="47" name="TextBox 46"/>
            <p:cNvSpPr txBox="1"/>
            <p:nvPr/>
          </p:nvSpPr>
          <p:spPr>
            <a:xfrm>
              <a:off x="7819541" y="3232115"/>
              <a:ext cx="862592" cy="376930"/>
            </a:xfrm>
            <a:prstGeom prst="rect">
              <a:avLst/>
            </a:prstGeom>
            <a:noFill/>
          </p:spPr>
          <p:txBody>
            <a:bodyPr wrap="none" rtlCol="0">
              <a:spAutoFit/>
            </a:bodyPr>
            <a:lstStyle/>
            <a:p>
              <a:r>
                <a:rPr lang="en-US" sz="1333" dirty="0"/>
                <a:t>Touchscreen</a:t>
              </a:r>
            </a:p>
            <a:p>
              <a:pPr algn="ctr"/>
              <a:r>
                <a:rPr lang="en-US" sz="1333" dirty="0"/>
                <a:t>PC’s</a:t>
              </a:r>
            </a:p>
          </p:txBody>
        </p:sp>
      </p:grpSp>
      <p:grpSp>
        <p:nvGrpSpPr>
          <p:cNvPr id="50" name="Group 49"/>
          <p:cNvGrpSpPr/>
          <p:nvPr/>
        </p:nvGrpSpPr>
        <p:grpSpPr>
          <a:xfrm>
            <a:off x="8710857" y="5100835"/>
            <a:ext cx="1392934" cy="1211128"/>
            <a:chOff x="7831370" y="3582591"/>
            <a:chExt cx="1044700" cy="908346"/>
          </a:xfrm>
        </p:grpSpPr>
        <p:pic>
          <p:nvPicPr>
            <p:cNvPr id="22" name="Picture 21"/>
            <p:cNvPicPr>
              <a:picLocks noChangeAspect="1"/>
            </p:cNvPicPr>
            <p:nvPr/>
          </p:nvPicPr>
          <p:blipFill rotWithShape="1">
            <a:blip r:embed="rId17" cstate="screen">
              <a:extLst>
                <a:ext uri="{BEBA8EAE-BF5A-486C-A8C5-ECC9F3942E4B}">
                  <a14:imgProps xmlns:a14="http://schemas.microsoft.com/office/drawing/2010/main">
                    <a14:imgLayer r:embed="rId18">
                      <a14:imgEffect>
                        <a14:backgroundRemoval t="9091" b="89394" l="0" r="96491"/>
                      </a14:imgEffect>
                    </a14:imgLayer>
                  </a14:imgProps>
                </a:ext>
                <a:ext uri="{28A0092B-C50C-407E-A947-70E740481C1C}">
                  <a14:useLocalDpi xmlns:a14="http://schemas.microsoft.com/office/drawing/2010/main"/>
                </a:ext>
              </a:extLst>
            </a:blip>
            <a:srcRect/>
            <a:stretch/>
          </p:blipFill>
          <p:spPr>
            <a:xfrm>
              <a:off x="7831370" y="3685664"/>
              <a:ext cx="1044700" cy="805273"/>
            </a:xfrm>
            <a:prstGeom prst="rect">
              <a:avLst/>
            </a:prstGeom>
          </p:spPr>
        </p:pic>
        <p:sp>
          <p:nvSpPr>
            <p:cNvPr id="49" name="TextBox 48"/>
            <p:cNvSpPr txBox="1"/>
            <p:nvPr/>
          </p:nvSpPr>
          <p:spPr>
            <a:xfrm>
              <a:off x="7885785" y="3582591"/>
              <a:ext cx="980076" cy="223091"/>
            </a:xfrm>
            <a:prstGeom prst="rect">
              <a:avLst/>
            </a:prstGeom>
            <a:noFill/>
          </p:spPr>
          <p:txBody>
            <a:bodyPr wrap="none" rtlCol="0">
              <a:spAutoFit/>
            </a:bodyPr>
            <a:lstStyle/>
            <a:p>
              <a:r>
                <a:rPr lang="en-US" sz="1333"/>
                <a:t>Curtain Motors</a:t>
              </a:r>
              <a:endParaRPr lang="en-US" sz="1333" dirty="0"/>
            </a:p>
          </p:txBody>
        </p:sp>
      </p:grpSp>
      <p:grpSp>
        <p:nvGrpSpPr>
          <p:cNvPr id="52" name="Group 51"/>
          <p:cNvGrpSpPr/>
          <p:nvPr/>
        </p:nvGrpSpPr>
        <p:grpSpPr>
          <a:xfrm>
            <a:off x="3701384" y="1064870"/>
            <a:ext cx="1135247" cy="1044044"/>
            <a:chOff x="2527242" y="829704"/>
            <a:chExt cx="851435" cy="783033"/>
          </a:xfrm>
        </p:grpSpPr>
        <p:pic>
          <p:nvPicPr>
            <p:cNvPr id="21" name="Picture 20"/>
            <p:cNvPicPr>
              <a:picLocks noChangeAspect="1"/>
            </p:cNvPicPr>
            <p:nvPr/>
          </p:nvPicPr>
          <p:blipFill>
            <a:blip r:embed="rId19" cstate="screen">
              <a:extLst>
                <a:ext uri="{BEBA8EAE-BF5A-486C-A8C5-ECC9F3942E4B}">
                  <a14:imgProps xmlns:a14="http://schemas.microsoft.com/office/drawing/2010/main">
                    <a14:imgLayer r:embed="rId20">
                      <a14:imgEffect>
                        <a14:backgroundRemoval t="9449" b="89764" l="787" r="93701"/>
                      </a14:imgEffect>
                    </a14:imgLayer>
                  </a14:imgProps>
                </a:ext>
                <a:ext uri="{28A0092B-C50C-407E-A947-70E740481C1C}">
                  <a14:useLocalDpi xmlns:a14="http://schemas.microsoft.com/office/drawing/2010/main"/>
                </a:ext>
              </a:extLst>
            </a:blip>
            <a:stretch>
              <a:fillRect/>
            </a:stretch>
          </p:blipFill>
          <p:spPr>
            <a:xfrm>
              <a:off x="2543970" y="836872"/>
              <a:ext cx="775865" cy="775865"/>
            </a:xfrm>
            <a:prstGeom prst="rect">
              <a:avLst/>
            </a:prstGeom>
          </p:spPr>
        </p:pic>
        <p:sp>
          <p:nvSpPr>
            <p:cNvPr id="51" name="TextBox 50"/>
            <p:cNvSpPr txBox="1"/>
            <p:nvPr/>
          </p:nvSpPr>
          <p:spPr>
            <a:xfrm>
              <a:off x="2527242" y="829704"/>
              <a:ext cx="851435" cy="223090"/>
            </a:xfrm>
            <a:prstGeom prst="rect">
              <a:avLst/>
            </a:prstGeom>
            <a:noFill/>
          </p:spPr>
          <p:txBody>
            <a:bodyPr wrap="none" rtlCol="0">
              <a:spAutoFit/>
            </a:bodyPr>
            <a:lstStyle/>
            <a:p>
              <a:r>
                <a:rPr lang="en-US" sz="1333" dirty="0"/>
                <a:t>Blind Motors</a:t>
              </a:r>
            </a:p>
          </p:txBody>
        </p:sp>
      </p:grpSp>
      <p:grpSp>
        <p:nvGrpSpPr>
          <p:cNvPr id="54" name="Group 53"/>
          <p:cNvGrpSpPr/>
          <p:nvPr/>
        </p:nvGrpSpPr>
        <p:grpSpPr>
          <a:xfrm>
            <a:off x="371829" y="3028543"/>
            <a:ext cx="1679043" cy="1046311"/>
            <a:chOff x="278872" y="2271407"/>
            <a:chExt cx="1259282" cy="784733"/>
          </a:xfrm>
        </p:grpSpPr>
        <p:pic>
          <p:nvPicPr>
            <p:cNvPr id="13" name="Picture 12"/>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278872" y="2271407"/>
              <a:ext cx="650390" cy="650390"/>
            </a:xfrm>
            <a:prstGeom prst="rect">
              <a:avLst/>
            </a:prstGeom>
          </p:spPr>
        </p:pic>
        <p:pic>
          <p:nvPicPr>
            <p:cNvPr id="14" name="Picture 13"/>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951621" y="2287900"/>
              <a:ext cx="586533" cy="617403"/>
            </a:xfrm>
            <a:prstGeom prst="rect">
              <a:avLst/>
            </a:prstGeom>
          </p:spPr>
        </p:pic>
        <p:sp>
          <p:nvSpPr>
            <p:cNvPr id="53" name="TextBox 52"/>
            <p:cNvSpPr txBox="1"/>
            <p:nvPr/>
          </p:nvSpPr>
          <p:spPr>
            <a:xfrm>
              <a:off x="337400" y="2833050"/>
              <a:ext cx="1127954" cy="223090"/>
            </a:xfrm>
            <a:prstGeom prst="rect">
              <a:avLst/>
            </a:prstGeom>
            <a:noFill/>
          </p:spPr>
          <p:txBody>
            <a:bodyPr wrap="none" rtlCol="0">
              <a:spAutoFit/>
            </a:bodyPr>
            <a:lstStyle/>
            <a:p>
              <a:r>
                <a:rPr lang="en-US" sz="1333"/>
                <a:t>Horns and Sirens</a:t>
              </a:r>
              <a:endParaRPr lang="en-US" sz="1333" dirty="0"/>
            </a:p>
          </p:txBody>
        </p:sp>
      </p:grpSp>
      <p:grpSp>
        <p:nvGrpSpPr>
          <p:cNvPr id="56" name="Group 55"/>
          <p:cNvGrpSpPr/>
          <p:nvPr/>
        </p:nvGrpSpPr>
        <p:grpSpPr>
          <a:xfrm>
            <a:off x="2080048" y="2404866"/>
            <a:ext cx="1110100" cy="1687352"/>
            <a:chOff x="1573313" y="2402515"/>
            <a:chExt cx="832575" cy="1265514"/>
          </a:xfrm>
        </p:grpSpPr>
        <p:pic>
          <p:nvPicPr>
            <p:cNvPr id="26" name="Picture 25"/>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857984" y="2402515"/>
              <a:ext cx="547904" cy="735441"/>
            </a:xfrm>
            <a:prstGeom prst="rect">
              <a:avLst/>
            </a:prstGeom>
          </p:spPr>
        </p:pic>
        <p:sp>
          <p:nvSpPr>
            <p:cNvPr id="55" name="TextBox 54"/>
            <p:cNvSpPr txBox="1"/>
            <p:nvPr/>
          </p:nvSpPr>
          <p:spPr>
            <a:xfrm>
              <a:off x="1573313" y="3137259"/>
              <a:ext cx="814166" cy="530770"/>
            </a:xfrm>
            <a:prstGeom prst="rect">
              <a:avLst/>
            </a:prstGeom>
            <a:noFill/>
          </p:spPr>
          <p:txBody>
            <a:bodyPr wrap="none" rtlCol="0">
              <a:spAutoFit/>
            </a:bodyPr>
            <a:lstStyle/>
            <a:p>
              <a:pPr algn="ctr"/>
              <a:r>
                <a:rPr lang="en-US" sz="1333" dirty="0"/>
                <a:t>Facial </a:t>
              </a:r>
            </a:p>
            <a:p>
              <a:pPr algn="ctr"/>
              <a:r>
                <a:rPr lang="en-US" sz="1333" dirty="0"/>
                <a:t>Recognition</a:t>
              </a:r>
            </a:p>
            <a:p>
              <a:pPr algn="ctr"/>
              <a:r>
                <a:rPr lang="en-US" sz="1333" dirty="0"/>
                <a:t>Systems</a:t>
              </a:r>
            </a:p>
          </p:txBody>
        </p:sp>
      </p:grpSp>
      <p:grpSp>
        <p:nvGrpSpPr>
          <p:cNvPr id="58" name="Group 57"/>
          <p:cNvGrpSpPr/>
          <p:nvPr/>
        </p:nvGrpSpPr>
        <p:grpSpPr>
          <a:xfrm>
            <a:off x="1504384" y="5255224"/>
            <a:ext cx="1266885" cy="1471303"/>
            <a:chOff x="1614815" y="3700185"/>
            <a:chExt cx="950164" cy="1103477"/>
          </a:xfrm>
        </p:grpSpPr>
        <p:pic>
          <p:nvPicPr>
            <p:cNvPr id="33" name="Picture 32"/>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flipH="1">
              <a:off x="1669414" y="3700185"/>
              <a:ext cx="885260" cy="780135"/>
            </a:xfrm>
            <a:prstGeom prst="rect">
              <a:avLst/>
            </a:prstGeom>
          </p:spPr>
        </p:pic>
        <p:sp>
          <p:nvSpPr>
            <p:cNvPr id="57" name="TextBox 56"/>
            <p:cNvSpPr txBox="1"/>
            <p:nvPr/>
          </p:nvSpPr>
          <p:spPr>
            <a:xfrm>
              <a:off x="1614815" y="4426732"/>
              <a:ext cx="950164" cy="376930"/>
            </a:xfrm>
            <a:prstGeom prst="rect">
              <a:avLst/>
            </a:prstGeom>
            <a:noFill/>
          </p:spPr>
          <p:txBody>
            <a:bodyPr wrap="none" rtlCol="0">
              <a:spAutoFit/>
            </a:bodyPr>
            <a:lstStyle/>
            <a:p>
              <a:r>
                <a:rPr lang="en-US" sz="1333" dirty="0"/>
                <a:t>Entry Barriers</a:t>
              </a:r>
            </a:p>
            <a:p>
              <a:r>
                <a:rPr lang="en-US" sz="1333" dirty="0"/>
                <a:t>And Turnstiles</a:t>
              </a:r>
            </a:p>
          </p:txBody>
        </p:sp>
      </p:grpSp>
      <p:grpSp>
        <p:nvGrpSpPr>
          <p:cNvPr id="60" name="Group 59"/>
          <p:cNvGrpSpPr/>
          <p:nvPr/>
        </p:nvGrpSpPr>
        <p:grpSpPr>
          <a:xfrm>
            <a:off x="3152564" y="5161494"/>
            <a:ext cx="1400408" cy="1183633"/>
            <a:chOff x="4940694" y="4174904"/>
            <a:chExt cx="1050306" cy="887725"/>
          </a:xfrm>
        </p:grpSpPr>
        <p:pic>
          <p:nvPicPr>
            <p:cNvPr id="31" name="Picture 30"/>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4940694" y="4174904"/>
              <a:ext cx="1050306" cy="583503"/>
            </a:xfrm>
            <a:prstGeom prst="rect">
              <a:avLst/>
            </a:prstGeom>
          </p:spPr>
        </p:pic>
        <p:sp>
          <p:nvSpPr>
            <p:cNvPr id="59" name="TextBox 58"/>
            <p:cNvSpPr txBox="1"/>
            <p:nvPr/>
          </p:nvSpPr>
          <p:spPr>
            <a:xfrm>
              <a:off x="4987230" y="4685699"/>
              <a:ext cx="957233" cy="376930"/>
            </a:xfrm>
            <a:prstGeom prst="rect">
              <a:avLst/>
            </a:prstGeom>
            <a:noFill/>
          </p:spPr>
          <p:txBody>
            <a:bodyPr wrap="none" rtlCol="0">
              <a:spAutoFit/>
            </a:bodyPr>
            <a:lstStyle/>
            <a:p>
              <a:pPr algn="ctr"/>
              <a:r>
                <a:rPr lang="en-US" sz="1333" dirty="0"/>
                <a:t>Environmental</a:t>
              </a:r>
            </a:p>
            <a:p>
              <a:pPr algn="ctr"/>
              <a:r>
                <a:rPr lang="en-US" sz="1333" dirty="0"/>
                <a:t>Sensor Hubs</a:t>
              </a:r>
            </a:p>
          </p:txBody>
        </p:sp>
      </p:grpSp>
      <p:grpSp>
        <p:nvGrpSpPr>
          <p:cNvPr id="62" name="Group 61"/>
          <p:cNvGrpSpPr/>
          <p:nvPr/>
        </p:nvGrpSpPr>
        <p:grpSpPr>
          <a:xfrm>
            <a:off x="7944625" y="1173452"/>
            <a:ext cx="1047082" cy="1547135"/>
            <a:chOff x="5829503" y="769845"/>
            <a:chExt cx="785311" cy="1160351"/>
          </a:xfrm>
        </p:grpSpPr>
        <p:pic>
          <p:nvPicPr>
            <p:cNvPr id="25" name="Picture 24"/>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5866182" y="769845"/>
              <a:ext cx="538884" cy="822724"/>
            </a:xfrm>
            <a:prstGeom prst="rect">
              <a:avLst/>
            </a:prstGeom>
          </p:spPr>
        </p:pic>
        <p:sp>
          <p:nvSpPr>
            <p:cNvPr id="61" name="TextBox 60"/>
            <p:cNvSpPr txBox="1"/>
            <p:nvPr/>
          </p:nvSpPr>
          <p:spPr>
            <a:xfrm>
              <a:off x="5829503" y="1553266"/>
              <a:ext cx="785311" cy="376930"/>
            </a:xfrm>
            <a:prstGeom prst="rect">
              <a:avLst/>
            </a:prstGeom>
            <a:noFill/>
          </p:spPr>
          <p:txBody>
            <a:bodyPr wrap="none" rtlCol="0">
              <a:spAutoFit/>
            </a:bodyPr>
            <a:lstStyle/>
            <a:p>
              <a:pPr algn="ctr"/>
              <a:r>
                <a:rPr lang="en-US" sz="1333" dirty="0"/>
                <a:t>Biometric</a:t>
              </a:r>
            </a:p>
            <a:p>
              <a:pPr algn="ctr"/>
              <a:r>
                <a:rPr lang="en-US" sz="1333" dirty="0"/>
                <a:t>Door Locks</a:t>
              </a:r>
            </a:p>
          </p:txBody>
        </p:sp>
      </p:grpSp>
      <p:grpSp>
        <p:nvGrpSpPr>
          <p:cNvPr id="66" name="Group 65"/>
          <p:cNvGrpSpPr/>
          <p:nvPr/>
        </p:nvGrpSpPr>
        <p:grpSpPr>
          <a:xfrm>
            <a:off x="7253714" y="5066820"/>
            <a:ext cx="1375757" cy="928034"/>
            <a:chOff x="5112705" y="4107686"/>
            <a:chExt cx="1031818" cy="696026"/>
          </a:xfrm>
        </p:grpSpPr>
        <p:pic>
          <p:nvPicPr>
            <p:cNvPr id="30" name="Picture 29"/>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5112705" y="4107686"/>
              <a:ext cx="1031818" cy="588025"/>
            </a:xfrm>
            <a:prstGeom prst="rect">
              <a:avLst/>
            </a:prstGeom>
          </p:spPr>
        </p:pic>
        <p:sp>
          <p:nvSpPr>
            <p:cNvPr id="63" name="TextBox 62"/>
            <p:cNvSpPr txBox="1"/>
            <p:nvPr/>
          </p:nvSpPr>
          <p:spPr>
            <a:xfrm>
              <a:off x="5206433" y="4580621"/>
              <a:ext cx="928379" cy="223091"/>
            </a:xfrm>
            <a:prstGeom prst="rect">
              <a:avLst/>
            </a:prstGeom>
            <a:noFill/>
          </p:spPr>
          <p:txBody>
            <a:bodyPr wrap="none" rtlCol="0">
              <a:spAutoFit/>
            </a:bodyPr>
            <a:lstStyle/>
            <a:p>
              <a:pPr algn="ctr"/>
              <a:r>
                <a:rPr lang="en-US" sz="1333"/>
                <a:t>POE Displays</a:t>
              </a:r>
              <a:endParaRPr lang="en-US" sz="1333" dirty="0"/>
            </a:p>
          </p:txBody>
        </p:sp>
      </p:grpSp>
      <p:grpSp>
        <p:nvGrpSpPr>
          <p:cNvPr id="65" name="Group 64"/>
          <p:cNvGrpSpPr/>
          <p:nvPr/>
        </p:nvGrpSpPr>
        <p:grpSpPr>
          <a:xfrm>
            <a:off x="9070378" y="2521919"/>
            <a:ext cx="1063527" cy="1186377"/>
            <a:chOff x="6840733" y="2167552"/>
            <a:chExt cx="797645" cy="889783"/>
          </a:xfrm>
        </p:grpSpPr>
        <p:pic>
          <p:nvPicPr>
            <p:cNvPr id="24" name="Picture 23"/>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6840733" y="2167552"/>
              <a:ext cx="797645" cy="600544"/>
            </a:xfrm>
            <a:prstGeom prst="rect">
              <a:avLst/>
            </a:prstGeom>
          </p:spPr>
        </p:pic>
        <p:sp>
          <p:nvSpPr>
            <p:cNvPr id="64" name="TextBox 63"/>
            <p:cNvSpPr txBox="1"/>
            <p:nvPr/>
          </p:nvSpPr>
          <p:spPr>
            <a:xfrm>
              <a:off x="6914570" y="2680405"/>
              <a:ext cx="621805" cy="376930"/>
            </a:xfrm>
            <a:prstGeom prst="rect">
              <a:avLst/>
            </a:prstGeom>
            <a:noFill/>
          </p:spPr>
          <p:txBody>
            <a:bodyPr wrap="none" rtlCol="0">
              <a:spAutoFit/>
            </a:bodyPr>
            <a:lstStyle/>
            <a:p>
              <a:pPr algn="ctr"/>
              <a:r>
                <a:rPr lang="en-US" sz="1333" dirty="0"/>
                <a:t>Badge</a:t>
              </a:r>
            </a:p>
            <a:p>
              <a:pPr algn="ctr"/>
              <a:r>
                <a:rPr lang="en-US" sz="1333" dirty="0"/>
                <a:t>Readers</a:t>
              </a:r>
            </a:p>
          </p:txBody>
        </p:sp>
      </p:grpSp>
      <p:grpSp>
        <p:nvGrpSpPr>
          <p:cNvPr id="68" name="Group 67"/>
          <p:cNvGrpSpPr/>
          <p:nvPr/>
        </p:nvGrpSpPr>
        <p:grpSpPr>
          <a:xfrm>
            <a:off x="10418560" y="5018602"/>
            <a:ext cx="1351413" cy="1198853"/>
            <a:chOff x="6653497" y="3997644"/>
            <a:chExt cx="1013560" cy="899140"/>
          </a:xfrm>
        </p:grpSpPr>
        <p:pic>
          <p:nvPicPr>
            <p:cNvPr id="27" name="Picture 26"/>
            <p:cNvPicPr>
              <a:picLocks noChangeAspect="1"/>
            </p:cNvPicPr>
            <p:nvPr/>
          </p:nvPicPr>
          <p:blipFill rotWithShape="1">
            <a:blip r:embed="rId29" cstate="screen">
              <a:extLst>
                <a:ext uri="{BEBA8EAE-BF5A-486C-A8C5-ECC9F3942E4B}">
                  <a14:imgProps xmlns:a14="http://schemas.microsoft.com/office/drawing/2010/main">
                    <a14:imgLayer r:embed="rId30">
                      <a14:imgEffect>
                        <a14:backgroundRemoval t="2174" b="100000" l="0" r="100000"/>
                      </a14:imgEffect>
                    </a14:imgLayer>
                  </a14:imgProps>
                </a:ext>
                <a:ext uri="{28A0092B-C50C-407E-A947-70E740481C1C}">
                  <a14:useLocalDpi xmlns:a14="http://schemas.microsoft.com/office/drawing/2010/main"/>
                </a:ext>
              </a:extLst>
            </a:blip>
            <a:srcRect/>
            <a:stretch/>
          </p:blipFill>
          <p:spPr>
            <a:xfrm>
              <a:off x="6653497" y="3997644"/>
              <a:ext cx="1013560" cy="562622"/>
            </a:xfrm>
            <a:prstGeom prst="rect">
              <a:avLst/>
            </a:prstGeom>
          </p:spPr>
        </p:pic>
        <p:sp>
          <p:nvSpPr>
            <p:cNvPr id="67" name="TextBox 66"/>
            <p:cNvSpPr txBox="1"/>
            <p:nvPr/>
          </p:nvSpPr>
          <p:spPr>
            <a:xfrm>
              <a:off x="7064073" y="4519854"/>
              <a:ext cx="501580" cy="376930"/>
            </a:xfrm>
            <a:prstGeom prst="rect">
              <a:avLst/>
            </a:prstGeom>
            <a:noFill/>
          </p:spPr>
          <p:txBody>
            <a:bodyPr wrap="none" rtlCol="0">
              <a:spAutoFit/>
            </a:bodyPr>
            <a:lstStyle/>
            <a:p>
              <a:pPr algn="ctr"/>
              <a:r>
                <a:rPr lang="en-US" sz="1333" dirty="0"/>
                <a:t>Power</a:t>
              </a:r>
            </a:p>
            <a:p>
              <a:pPr algn="ctr"/>
              <a:r>
                <a:rPr lang="en-US" sz="1333" dirty="0"/>
                <a:t>Meter</a:t>
              </a:r>
            </a:p>
          </p:txBody>
        </p:sp>
      </p:grpSp>
      <p:grpSp>
        <p:nvGrpSpPr>
          <p:cNvPr id="72" name="Group 71"/>
          <p:cNvGrpSpPr/>
          <p:nvPr/>
        </p:nvGrpSpPr>
        <p:grpSpPr>
          <a:xfrm>
            <a:off x="2166247" y="1130155"/>
            <a:ext cx="1255472" cy="815909"/>
            <a:chOff x="3260618" y="658073"/>
            <a:chExt cx="941604" cy="611932"/>
          </a:xfrm>
        </p:grpSpPr>
        <p:pic>
          <p:nvPicPr>
            <p:cNvPr id="69" name="Picture 68"/>
            <p:cNvPicPr>
              <a:picLocks noChangeAspect="1"/>
            </p:cNvPicPr>
            <p:nvPr/>
          </p:nvPicPr>
          <p:blipFill rotWithShape="1">
            <a:blip r:embed="rId31" cstate="screen">
              <a:extLst>
                <a:ext uri="{28A0092B-C50C-407E-A947-70E740481C1C}">
                  <a14:useLocalDpi xmlns:a14="http://schemas.microsoft.com/office/drawing/2010/main"/>
                </a:ext>
              </a:extLst>
            </a:blip>
            <a:srcRect/>
            <a:stretch/>
          </p:blipFill>
          <p:spPr>
            <a:xfrm>
              <a:off x="3514950" y="847912"/>
              <a:ext cx="437087" cy="422093"/>
            </a:xfrm>
            <a:prstGeom prst="rect">
              <a:avLst/>
            </a:prstGeom>
          </p:spPr>
        </p:pic>
        <p:sp>
          <p:nvSpPr>
            <p:cNvPr id="71" name="TextBox 70"/>
            <p:cNvSpPr txBox="1"/>
            <p:nvPr/>
          </p:nvSpPr>
          <p:spPr>
            <a:xfrm>
              <a:off x="3260618" y="658073"/>
              <a:ext cx="941604" cy="223091"/>
            </a:xfrm>
            <a:prstGeom prst="rect">
              <a:avLst/>
            </a:prstGeom>
            <a:noFill/>
          </p:spPr>
          <p:txBody>
            <a:bodyPr wrap="none" rtlCol="0">
              <a:spAutoFit/>
            </a:bodyPr>
            <a:lstStyle/>
            <a:p>
              <a:r>
                <a:rPr lang="en-US" sz="1333"/>
                <a:t>Access Points</a:t>
              </a:r>
            </a:p>
          </p:txBody>
        </p:sp>
      </p:grpSp>
      <p:grpSp>
        <p:nvGrpSpPr>
          <p:cNvPr id="4" name="Group 3"/>
          <p:cNvGrpSpPr/>
          <p:nvPr/>
        </p:nvGrpSpPr>
        <p:grpSpPr>
          <a:xfrm>
            <a:off x="2255500" y="4145894"/>
            <a:ext cx="1331373" cy="875599"/>
            <a:chOff x="1691625" y="3109420"/>
            <a:chExt cx="998530" cy="656699"/>
          </a:xfrm>
        </p:grpSpPr>
        <p:pic>
          <p:nvPicPr>
            <p:cNvPr id="2" name="Picture 1"/>
            <p:cNvPicPr>
              <a:picLocks noChangeAspect="1"/>
            </p:cNvPicPr>
            <p:nvPr/>
          </p:nvPicPr>
          <p:blipFill rotWithShape="1">
            <a:blip r:embed="rId32" cstate="screen">
              <a:extLst>
                <a:ext uri="{28A0092B-C50C-407E-A947-70E740481C1C}">
                  <a14:useLocalDpi xmlns:a14="http://schemas.microsoft.com/office/drawing/2010/main"/>
                </a:ext>
              </a:extLst>
            </a:blip>
            <a:srcRect/>
            <a:stretch/>
          </p:blipFill>
          <p:spPr>
            <a:xfrm>
              <a:off x="1749281" y="3109420"/>
              <a:ext cx="940874" cy="496942"/>
            </a:xfrm>
            <a:prstGeom prst="rect">
              <a:avLst/>
            </a:prstGeom>
          </p:spPr>
        </p:pic>
        <p:sp>
          <p:nvSpPr>
            <p:cNvPr id="70" name="TextBox 69"/>
            <p:cNvSpPr txBox="1"/>
            <p:nvPr/>
          </p:nvSpPr>
          <p:spPr>
            <a:xfrm>
              <a:off x="1691625" y="3543029"/>
              <a:ext cx="907941" cy="223090"/>
            </a:xfrm>
            <a:prstGeom prst="rect">
              <a:avLst/>
            </a:prstGeom>
            <a:noFill/>
          </p:spPr>
          <p:txBody>
            <a:bodyPr wrap="none" rtlCol="0">
              <a:spAutoFit/>
            </a:bodyPr>
            <a:lstStyle/>
            <a:p>
              <a:r>
                <a:rPr lang="en-US" sz="1333"/>
                <a:t>Light Fixtures</a:t>
              </a:r>
              <a:endParaRPr lang="en-US" sz="1333" dirty="0"/>
            </a:p>
          </p:txBody>
        </p:sp>
      </p:grpSp>
      <p:sp>
        <p:nvSpPr>
          <p:cNvPr id="23" name="Oval 22"/>
          <p:cNvSpPr/>
          <p:nvPr/>
        </p:nvSpPr>
        <p:spPr>
          <a:xfrm>
            <a:off x="2050872" y="1064870"/>
            <a:ext cx="1536001" cy="1153144"/>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2541447147"/>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How many potential connected </a:t>
            </a:r>
            <a:r>
              <a:rPr lang="en-US" dirty="0" err="1" smtClean="0"/>
              <a:t>IoT</a:t>
            </a:r>
            <a:r>
              <a:rPr lang="en-US" dirty="0" smtClean="0"/>
              <a:t> devices</a:t>
            </a:r>
            <a:r>
              <a:rPr lang="en-US" dirty="0" smtClean="0"/>
              <a:t>?</a:t>
            </a:r>
            <a:br>
              <a:rPr lang="en-US" dirty="0" smtClean="0"/>
            </a:br>
            <a:r>
              <a:rPr lang="en-US" sz="2400" dirty="0"/>
              <a:t>Consider </a:t>
            </a:r>
            <a:r>
              <a:rPr lang="en-US" sz="2400" dirty="0" smtClean="0"/>
              <a:t>a 30K </a:t>
            </a:r>
            <a:r>
              <a:rPr lang="en-US" sz="2400" dirty="0" err="1" smtClean="0"/>
              <a:t>sqft</a:t>
            </a:r>
            <a:r>
              <a:rPr lang="en-US" sz="2400" dirty="0" smtClean="0"/>
              <a:t> </a:t>
            </a:r>
            <a:r>
              <a:rPr lang="en-US" sz="2400" dirty="0" err="1" smtClean="0"/>
              <a:t>bldg</a:t>
            </a:r>
            <a:endParaRPr lang="en-US" sz="3200" dirty="0"/>
          </a:p>
        </p:txBody>
      </p:sp>
      <p:graphicFrame>
        <p:nvGraphicFramePr>
          <p:cNvPr id="10" name="Table 9"/>
          <p:cNvGraphicFramePr>
            <a:graphicFrameLocks noGrp="1"/>
          </p:cNvGraphicFramePr>
          <p:nvPr>
            <p:extLst/>
          </p:nvPr>
        </p:nvGraphicFramePr>
        <p:xfrm>
          <a:off x="313639" y="1949865"/>
          <a:ext cx="8720968" cy="3398520"/>
        </p:xfrm>
        <a:graphic>
          <a:graphicData uri="http://schemas.openxmlformats.org/drawingml/2006/table">
            <a:tbl>
              <a:tblPr firstRow="1" bandRow="1">
                <a:tableStyleId>{5C22544A-7EE6-4342-B048-85BDC9FD1C3A}</a:tableStyleId>
              </a:tblPr>
              <a:tblGrid>
                <a:gridCol w="1650255"/>
                <a:gridCol w="5839625"/>
                <a:gridCol w="1231088"/>
              </a:tblGrid>
              <a:tr h="396240">
                <a:tc>
                  <a:txBody>
                    <a:bodyPr/>
                    <a:lstStyle/>
                    <a:p>
                      <a:r>
                        <a:rPr lang="en-US" sz="2000" dirty="0" smtClean="0"/>
                        <a:t>Category</a:t>
                      </a:r>
                      <a:endParaRPr lang="en-US" sz="2000" dirty="0"/>
                    </a:p>
                  </a:txBody>
                  <a:tcPr marL="91464" marR="91464"/>
                </a:tc>
                <a:tc>
                  <a:txBody>
                    <a:bodyPr/>
                    <a:lstStyle/>
                    <a:p>
                      <a:r>
                        <a:rPr lang="en-US" sz="2000" dirty="0" smtClean="0"/>
                        <a:t>Device</a:t>
                      </a:r>
                      <a:r>
                        <a:rPr lang="en-US" sz="2000" baseline="0" dirty="0" smtClean="0"/>
                        <a:t> Types</a:t>
                      </a:r>
                      <a:endParaRPr lang="en-US" sz="2000" dirty="0"/>
                    </a:p>
                  </a:txBody>
                  <a:tcPr marL="91464" marR="91464"/>
                </a:tc>
                <a:tc>
                  <a:txBody>
                    <a:bodyPr/>
                    <a:lstStyle/>
                    <a:p>
                      <a:r>
                        <a:rPr lang="en-US" sz="2000" dirty="0" smtClean="0"/>
                        <a:t>Count</a:t>
                      </a:r>
                      <a:endParaRPr lang="en-US" sz="2000" dirty="0"/>
                    </a:p>
                  </a:txBody>
                  <a:tcPr marL="91464" marR="91464"/>
                </a:tc>
              </a:tr>
              <a:tr h="944880">
                <a:tc>
                  <a:txBody>
                    <a:bodyPr/>
                    <a:lstStyle/>
                    <a:p>
                      <a:r>
                        <a:rPr lang="en-US" sz="2000" dirty="0" smtClean="0"/>
                        <a:t>Lighting</a:t>
                      </a:r>
                      <a:endParaRPr lang="en-US" sz="2000" dirty="0"/>
                    </a:p>
                  </a:txBody>
                  <a:tcPr marL="91464" marR="91464" anchor="ctr"/>
                </a:tc>
                <a:tc>
                  <a:txBody>
                    <a:bodyPr/>
                    <a:lstStyle/>
                    <a:p>
                      <a:r>
                        <a:rPr lang="en-US" sz="1600" dirty="0" smtClean="0"/>
                        <a:t>Light</a:t>
                      </a:r>
                      <a:r>
                        <a:rPr lang="en-US" sz="1600" baseline="0" dirty="0" smtClean="0"/>
                        <a:t> fixtures (</a:t>
                      </a:r>
                      <a:r>
                        <a:rPr lang="en-US" sz="1600" dirty="0" smtClean="0"/>
                        <a:t>Troffers, downlights,</a:t>
                      </a:r>
                      <a:r>
                        <a:rPr lang="en-US" sz="1600" baseline="0" dirty="0" smtClean="0"/>
                        <a:t> decorative)</a:t>
                      </a:r>
                    </a:p>
                    <a:p>
                      <a:r>
                        <a:rPr lang="en-US" sz="1600" baseline="0" dirty="0" smtClean="0"/>
                        <a:t>User controls (Wall switches)</a:t>
                      </a:r>
                    </a:p>
                    <a:p>
                      <a:r>
                        <a:rPr lang="en-US" sz="1600" baseline="0" dirty="0" smtClean="0"/>
                        <a:t>Sensors (ambient light, motion/occupancy)</a:t>
                      </a:r>
                      <a:endParaRPr lang="en-US" sz="1600" dirty="0"/>
                    </a:p>
                  </a:txBody>
                  <a:tcPr marL="91464" marR="91464" anchor="ctr"/>
                </a:tc>
                <a:tc>
                  <a:txBody>
                    <a:bodyPr/>
                    <a:lstStyle/>
                    <a:p>
                      <a:pPr algn="r"/>
                      <a:r>
                        <a:rPr lang="en-US" sz="1900" dirty="0" smtClean="0"/>
                        <a:t>1,600</a:t>
                      </a:r>
                    </a:p>
                    <a:p>
                      <a:pPr algn="r"/>
                      <a:r>
                        <a:rPr lang="en-US" sz="1900" dirty="0" smtClean="0"/>
                        <a:t>200</a:t>
                      </a:r>
                    </a:p>
                    <a:p>
                      <a:pPr algn="r"/>
                      <a:r>
                        <a:rPr lang="en-US" sz="1900" dirty="0" smtClean="0"/>
                        <a:t>400</a:t>
                      </a:r>
                      <a:endParaRPr lang="en-US" sz="1900" dirty="0"/>
                    </a:p>
                  </a:txBody>
                  <a:tcPr marL="91464" marR="91464" anchor="ctr"/>
                </a:tc>
              </a:tr>
              <a:tr h="660400">
                <a:tc>
                  <a:txBody>
                    <a:bodyPr/>
                    <a:lstStyle/>
                    <a:p>
                      <a:r>
                        <a:rPr lang="en-US" sz="2000" dirty="0" smtClean="0"/>
                        <a:t>HVAC</a:t>
                      </a:r>
                      <a:endParaRPr lang="en-US" sz="2000" dirty="0"/>
                    </a:p>
                  </a:txBody>
                  <a:tcPr marL="91464" marR="91464" anchor="ctr"/>
                </a:tc>
                <a:tc>
                  <a:txBody>
                    <a:bodyPr/>
                    <a:lstStyle/>
                    <a:p>
                      <a:r>
                        <a:rPr lang="en-US" sz="1600" dirty="0" smtClean="0"/>
                        <a:t>VAV (air</a:t>
                      </a:r>
                      <a:r>
                        <a:rPr lang="en-US" sz="1600" baseline="0" dirty="0" smtClean="0"/>
                        <a:t> flow valve), Motorized window shades</a:t>
                      </a:r>
                    </a:p>
                    <a:p>
                      <a:r>
                        <a:rPr lang="en-US" sz="1600" baseline="0" dirty="0" smtClean="0"/>
                        <a:t>Sensors (Temperature, humidity, CO</a:t>
                      </a:r>
                      <a:r>
                        <a:rPr lang="en-US" sz="1600" baseline="-25000" dirty="0" smtClean="0"/>
                        <a:t>2</a:t>
                      </a:r>
                      <a:r>
                        <a:rPr lang="en-US" sz="1600" baseline="0" dirty="0" smtClean="0"/>
                        <a:t>, …)</a:t>
                      </a:r>
                      <a:endParaRPr lang="en-US" sz="1600" dirty="0"/>
                    </a:p>
                  </a:txBody>
                  <a:tcPr marL="91464" marR="91464" anchor="ctr"/>
                </a:tc>
                <a:tc>
                  <a:txBody>
                    <a:bodyPr/>
                    <a:lstStyle/>
                    <a:p>
                      <a:pPr algn="r"/>
                      <a:r>
                        <a:rPr lang="en-US" sz="1900" dirty="0" smtClean="0"/>
                        <a:t>200</a:t>
                      </a:r>
                    </a:p>
                    <a:p>
                      <a:pPr algn="r"/>
                      <a:r>
                        <a:rPr lang="en-US" sz="1900" dirty="0" smtClean="0"/>
                        <a:t>100</a:t>
                      </a:r>
                      <a:endParaRPr lang="en-US" sz="1900" dirty="0"/>
                    </a:p>
                  </a:txBody>
                  <a:tcPr marL="91464" marR="91464" anchor="ctr"/>
                </a:tc>
              </a:tr>
              <a:tr h="660400">
                <a:tc>
                  <a:txBody>
                    <a:bodyPr/>
                    <a:lstStyle/>
                    <a:p>
                      <a:r>
                        <a:rPr lang="en-US" sz="2000" dirty="0" smtClean="0"/>
                        <a:t>Metering</a:t>
                      </a:r>
                      <a:endParaRPr lang="en-US" sz="2000" dirty="0"/>
                    </a:p>
                  </a:txBody>
                  <a:tcPr marL="91464" marR="91464" anchor="ctr">
                    <a:lnB w="12700" cmpd="sng">
                      <a:noFill/>
                    </a:lnB>
                  </a:tcPr>
                </a:tc>
                <a:tc>
                  <a:txBody>
                    <a:bodyPr/>
                    <a:lstStyle/>
                    <a:p>
                      <a:r>
                        <a:rPr lang="en-US" sz="1600" dirty="0" smtClean="0"/>
                        <a:t>Plug</a:t>
                      </a:r>
                      <a:r>
                        <a:rPr lang="en-US" sz="1600" baseline="0" dirty="0" smtClean="0"/>
                        <a:t> load electrical</a:t>
                      </a:r>
                    </a:p>
                    <a:p>
                      <a:r>
                        <a:rPr lang="en-US" sz="1600" baseline="0" dirty="0" smtClean="0"/>
                        <a:t>Water flow</a:t>
                      </a:r>
                      <a:endParaRPr lang="en-US" sz="1600" dirty="0"/>
                    </a:p>
                  </a:txBody>
                  <a:tcPr marL="91464" marR="91464" anchor="ctr">
                    <a:lnB w="12700" cmpd="sng">
                      <a:noFill/>
                    </a:lnB>
                  </a:tcPr>
                </a:tc>
                <a:tc>
                  <a:txBody>
                    <a:bodyPr/>
                    <a:lstStyle/>
                    <a:p>
                      <a:pPr algn="r"/>
                      <a:r>
                        <a:rPr lang="en-US" sz="1900" dirty="0" smtClean="0"/>
                        <a:t>800</a:t>
                      </a:r>
                    </a:p>
                    <a:p>
                      <a:pPr algn="r"/>
                      <a:r>
                        <a:rPr lang="en-US" sz="1900" dirty="0" smtClean="0"/>
                        <a:t>100</a:t>
                      </a:r>
                    </a:p>
                  </a:txBody>
                  <a:tcPr marL="91464" marR="91464" anchor="ctr">
                    <a:lnB w="12700" cmpd="sng">
                      <a:noFill/>
                    </a:lnB>
                  </a:tcPr>
                </a:tc>
              </a:tr>
              <a:tr h="701040">
                <a:tc>
                  <a:txBody>
                    <a:bodyPr/>
                    <a:lstStyle/>
                    <a:p>
                      <a:r>
                        <a:rPr lang="en-US" sz="2000" dirty="0" smtClean="0"/>
                        <a:t>Physical</a:t>
                      </a:r>
                      <a:r>
                        <a:rPr lang="en-US" sz="2000" baseline="0" dirty="0" smtClean="0"/>
                        <a:t> security</a:t>
                      </a:r>
                      <a:endParaRPr lang="en-US" sz="2000" dirty="0"/>
                    </a:p>
                  </a:txBody>
                  <a:tcPr marL="91464" marR="91464"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smtClean="0"/>
                        <a:t>Card reader</a:t>
                      </a:r>
                    </a:p>
                    <a:p>
                      <a:r>
                        <a:rPr lang="en-US" sz="1600" dirty="0" smtClean="0"/>
                        <a:t>Door sensor</a:t>
                      </a:r>
                      <a:endParaRPr lang="en-US" sz="1600" dirty="0"/>
                    </a:p>
                  </a:txBody>
                  <a:tcPr marL="91464" marR="91464"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900" dirty="0" smtClean="0"/>
                        <a:t>40</a:t>
                      </a:r>
                      <a:endParaRPr lang="en-US" sz="1900" dirty="0"/>
                    </a:p>
                  </a:txBody>
                  <a:tcPr marL="91464" marR="91464"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11" name="Picture 42" descr="http://www.zone5.com/sites/default/files/images/Automated%20Light%20Switch.previe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69014" y="2375254"/>
            <a:ext cx="611277" cy="909735"/>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48" descr="http://2.bp.blogspot.com/_3dr9WCiAAuw/TTP0gJLWQlI/AAAAAAAABzw/9fEVgF2820I/s1600/lightswitch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69015" y="1574329"/>
            <a:ext cx="759879" cy="735811"/>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58" descr="http://www.a-wall.com/images/outlets-lrg/IMG_280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52710" y="3540641"/>
            <a:ext cx="914901" cy="599387"/>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56" descr="http://www.restaurantequipmentmart.com/media/catalog/category/roll-in-refrigerator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65153" y="4937620"/>
            <a:ext cx="708692" cy="885635"/>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62" descr="http://www.utcfssecurityproductspages.eu/imagedb/IMAGE_FILE_MID/aci760.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44833" y="4153000"/>
            <a:ext cx="542599" cy="84597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2" descr="http://hi.atgimg.com/img/p400/406/2av%20g%202%20cf40.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26491" y="1373131"/>
            <a:ext cx="1065600" cy="1065323"/>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6" descr="http://w3.assaabloy.de/images/catalog/ikon/jpg_zoom/L100_EURO_RFID_Reader_Escutcheon_Standard_Door_jpg_zoom.jpg"/>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359850" y="4394839"/>
            <a:ext cx="717465" cy="1306883"/>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8" descr="http://www.apcguard.com/images/Power-Distribution/Basic-Rack-PDU/ap9563.jpg"/>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543648">
            <a:off x="10015045" y="3435802"/>
            <a:ext cx="1317191" cy="592583"/>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Picture 12" descr="http://ace.imageg.net/graphics/product_images/pACE3-15662137enh-z7.jpg"/>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42546" y="2191261"/>
            <a:ext cx="1162365" cy="1162063"/>
          </a:xfrm>
          <a:prstGeom prst="rect">
            <a:avLst/>
          </a:prstGeom>
          <a:noFill/>
          <a:extLst>
            <a:ext uri="{909E8E84-426E-40dd-AFC4-6F175D3DCCD1}">
              <a14:hiddenFill xmlns="" xmlns:a14="http://schemas.microsoft.com/office/drawing/2010/main">
                <a:solidFill>
                  <a:srgbClr val="FFFFFF"/>
                </a:solidFill>
              </a14:hiddenFill>
            </a:ext>
          </a:extLst>
        </p:spPr>
      </p:pic>
      <p:pic>
        <p:nvPicPr>
          <p:cNvPr id="22" name="Picture 14" descr="http://www.controlconsultantsonline.com/assets/images/img/hw/tr23.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450276" y="5110039"/>
            <a:ext cx="597355" cy="597199"/>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16" descr="http://www.goodmart.com/images/prodimages/rab/los2500.jpg"/>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28894" y="4140028"/>
            <a:ext cx="970263" cy="970011"/>
          </a:xfrm>
          <a:prstGeom prst="rect">
            <a:avLst/>
          </a:prstGeom>
          <a:noFill/>
          <a:extLst>
            <a:ext uri="{909E8E84-426E-40dd-AFC4-6F175D3DCCD1}">
              <a14:hiddenFill xmlns="" xmlns:a14="http://schemas.microsoft.com/office/drawing/2010/main">
                <a:solidFill>
                  <a:srgbClr val="FFFFFF"/>
                </a:solidFill>
              </a14:hiddenFill>
            </a:ext>
          </a:extLst>
        </p:spPr>
      </p:pic>
      <p:pic>
        <p:nvPicPr>
          <p:cNvPr id="24" name="Picture 52" descr="http://cfnewsads.thomasnet.com/images/large/826/826149.jpg"/>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14723" y="1616878"/>
            <a:ext cx="618011" cy="693263"/>
          </a:xfrm>
          <a:prstGeom prst="rect">
            <a:avLst/>
          </a:prstGeom>
          <a:noFill/>
          <a:extLst>
            <a:ext uri="{909E8E84-426E-40dd-AFC4-6F175D3DCCD1}">
              <a14:hiddenFill xmlns="" xmlns:a14="http://schemas.microsoft.com/office/drawing/2010/main">
                <a:solidFill>
                  <a:srgbClr val="FFFFFF"/>
                </a:solidFill>
              </a14:hiddenFill>
            </a:ext>
          </a:extLst>
        </p:spPr>
      </p:pic>
      <p:pic>
        <p:nvPicPr>
          <p:cNvPr id="26" name="Picture 20" descr="http://www.bapihvac.com/content/uploads/product_img_1550_480x301.jpg.png"/>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64283" y="3134056"/>
            <a:ext cx="721411" cy="1150123"/>
          </a:xfrm>
          <a:prstGeom prst="rect">
            <a:avLst/>
          </a:prstGeom>
          <a:noFill/>
          <a:extLst>
            <a:ext uri="{909E8E84-426E-40dd-AFC4-6F175D3DCCD1}">
              <a14:hiddenFill xmlns="" xmlns:a14="http://schemas.microsoft.com/office/drawing/2010/main">
                <a:solidFill>
                  <a:srgbClr val="FFFFFF"/>
                </a:solidFill>
              </a14:hiddenFill>
            </a:ext>
          </a:extLst>
        </p:spPr>
      </p:pic>
      <p:pic>
        <p:nvPicPr>
          <p:cNvPr id="27" name="Picture 22" descr="https://encrypted-tbn2.gstatic.com/images?q=tbn:ANd9GcRX73SNSc2FwlR7HKda-PUTTPLqfuup707LToZbFOF3_gcj1Ud2"/>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92188" y="2453967"/>
            <a:ext cx="1065600" cy="636647"/>
          </a:xfrm>
          <a:prstGeom prst="rect">
            <a:avLst/>
          </a:prstGeom>
          <a:noFill/>
          <a:extLst>
            <a:ext uri="{909E8E84-426E-40dd-AFC4-6F175D3DCCD1}">
              <a14:hiddenFill xmlns="" xmlns:a14="http://schemas.microsoft.com/office/drawing/2010/main">
                <a:solidFill>
                  <a:srgbClr val="FFFFFF"/>
                </a:solidFill>
              </a14:hiddenFill>
            </a:ext>
          </a:extLst>
        </p:spPr>
      </p:pic>
      <p:sp>
        <p:nvSpPr>
          <p:cNvPr id="28" name="TextBox 91"/>
          <p:cNvSpPr txBox="1">
            <a:spLocks noChangeArrowheads="1"/>
          </p:cNvSpPr>
          <p:nvPr/>
        </p:nvSpPr>
        <p:spPr bwMode="auto">
          <a:xfrm>
            <a:off x="440992" y="6060725"/>
            <a:ext cx="8753981" cy="2565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52" tIns="45727" rIns="91452" bIns="45727">
            <a:spAutoFit/>
          </a:bodyPr>
          <a:lstStyle>
            <a:lvl1pPr eaLnBrk="0" hangingPunct="0">
              <a:defRPr sz="2400">
                <a:solidFill>
                  <a:schemeClr val="tx1"/>
                </a:solidFill>
                <a:latin typeface="CiscoSansTT Light" pitchFamily="34" charset="0"/>
                <a:ea typeface="MS PGothic" pitchFamily="34" charset="-128"/>
              </a:defRPr>
            </a:lvl1pPr>
            <a:lvl2pPr marL="742950" indent="-285750" eaLnBrk="0" hangingPunct="0">
              <a:defRPr sz="2400">
                <a:solidFill>
                  <a:schemeClr val="tx1"/>
                </a:solidFill>
                <a:latin typeface="CiscoSansTT Light" pitchFamily="34" charset="0"/>
                <a:ea typeface="MS PGothic" pitchFamily="34" charset="-128"/>
              </a:defRPr>
            </a:lvl2pPr>
            <a:lvl3pPr marL="1143000" indent="-228600" eaLnBrk="0" hangingPunct="0">
              <a:defRPr sz="2400">
                <a:solidFill>
                  <a:schemeClr val="tx1"/>
                </a:solidFill>
                <a:latin typeface="CiscoSansTT Light" pitchFamily="34" charset="0"/>
                <a:ea typeface="MS PGothic" pitchFamily="34" charset="-128"/>
              </a:defRPr>
            </a:lvl3pPr>
            <a:lvl4pPr marL="1600200" indent="-228600" eaLnBrk="0" hangingPunct="0">
              <a:defRPr sz="2400">
                <a:solidFill>
                  <a:schemeClr val="tx1"/>
                </a:solidFill>
                <a:latin typeface="CiscoSansTT Light" pitchFamily="34" charset="0"/>
                <a:ea typeface="MS PGothic" pitchFamily="34" charset="-128"/>
              </a:defRPr>
            </a:lvl4pPr>
            <a:lvl5pPr marL="2057400" indent="-228600" eaLnBrk="0" hangingPunct="0">
              <a:defRPr sz="2400">
                <a:solidFill>
                  <a:schemeClr val="tx1"/>
                </a:solidFill>
                <a:latin typeface="CiscoSansTT Light" pitchFamily="34" charset="0"/>
                <a:ea typeface="MS PGothic" pitchFamily="34" charset="-128"/>
              </a:defRPr>
            </a:lvl5pPr>
            <a:lvl6pPr marL="2514600" indent="-228600" defTabSz="604838" eaLnBrk="0" fontAlgn="base" hangingPunct="0">
              <a:spcBef>
                <a:spcPct val="0"/>
              </a:spcBef>
              <a:spcAft>
                <a:spcPct val="0"/>
              </a:spcAft>
              <a:defRPr sz="2400">
                <a:solidFill>
                  <a:schemeClr val="tx1"/>
                </a:solidFill>
                <a:latin typeface="CiscoSansTT Light" pitchFamily="34" charset="0"/>
                <a:ea typeface="MS PGothic" pitchFamily="34" charset="-128"/>
              </a:defRPr>
            </a:lvl6pPr>
            <a:lvl7pPr marL="2971800" indent="-228600" defTabSz="604838" eaLnBrk="0" fontAlgn="base" hangingPunct="0">
              <a:spcBef>
                <a:spcPct val="0"/>
              </a:spcBef>
              <a:spcAft>
                <a:spcPct val="0"/>
              </a:spcAft>
              <a:defRPr sz="2400">
                <a:solidFill>
                  <a:schemeClr val="tx1"/>
                </a:solidFill>
                <a:latin typeface="CiscoSansTT Light" pitchFamily="34" charset="0"/>
                <a:ea typeface="MS PGothic" pitchFamily="34" charset="-128"/>
              </a:defRPr>
            </a:lvl7pPr>
            <a:lvl8pPr marL="3429000" indent="-228600" defTabSz="604838" eaLnBrk="0" fontAlgn="base" hangingPunct="0">
              <a:spcBef>
                <a:spcPct val="0"/>
              </a:spcBef>
              <a:spcAft>
                <a:spcPct val="0"/>
              </a:spcAft>
              <a:defRPr sz="2400">
                <a:solidFill>
                  <a:schemeClr val="tx1"/>
                </a:solidFill>
                <a:latin typeface="CiscoSansTT Light" pitchFamily="34" charset="0"/>
                <a:ea typeface="MS PGothic" pitchFamily="34" charset="-128"/>
              </a:defRPr>
            </a:lvl8pPr>
            <a:lvl9pPr marL="3886200" indent="-228600" defTabSz="604838" eaLnBrk="0" fontAlgn="base" hangingPunct="0">
              <a:spcBef>
                <a:spcPct val="0"/>
              </a:spcBef>
              <a:spcAft>
                <a:spcPct val="0"/>
              </a:spcAft>
              <a:defRPr sz="2400">
                <a:solidFill>
                  <a:schemeClr val="tx1"/>
                </a:solidFill>
                <a:latin typeface="CiscoSansTT Light" pitchFamily="34" charset="0"/>
                <a:ea typeface="MS PGothic" pitchFamily="34" charset="-128"/>
              </a:defRPr>
            </a:lvl9pPr>
          </a:lstStyle>
          <a:p>
            <a:pPr algn="ctr" eaLnBrk="1" hangingPunct="1"/>
            <a:r>
              <a:rPr lang="en-US" altLang="en-US" sz="1067" dirty="0"/>
              <a:t>Assumes Greenfield Installation</a:t>
            </a:r>
          </a:p>
        </p:txBody>
      </p:sp>
    </p:spTree>
    <p:extLst>
      <p:ext uri="{BB962C8B-B14F-4D97-AF65-F5344CB8AC3E}">
        <p14:creationId xmlns:p14="http://schemas.microsoft.com/office/powerpoint/2010/main" val="167578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583689" y="455085"/>
            <a:ext cx="11127316" cy="975783"/>
          </a:xfrm>
        </p:spPr>
        <p:txBody>
          <a:bodyPr/>
          <a:lstStyle/>
          <a:p>
            <a:r>
              <a:rPr lang="en-US" dirty="0" smtClean="0"/>
              <a:t>Light fixtures as sensor hubs</a:t>
            </a:r>
            <a:br>
              <a:rPr lang="en-US" dirty="0" smtClean="0"/>
            </a:br>
            <a:r>
              <a:rPr lang="en-US" sz="2800" dirty="0"/>
              <a:t>Digital ceiling unlocks the power of IoT analytics</a:t>
            </a:r>
            <a:r>
              <a:rPr lang="en-US" dirty="0" smtClean="0"/>
              <a:t> </a:t>
            </a:r>
            <a:endParaRPr lang="en-US" dirty="0"/>
          </a:p>
        </p:txBody>
      </p:sp>
      <p:pic>
        <p:nvPicPr>
          <p:cNvPr id="4108" name="Picture 12" descr="http://www.digitallumens.com/assets/DLE-3-25.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7146" y="1305297"/>
            <a:ext cx="3920460" cy="2612960"/>
          </a:xfrm>
          <a:prstGeom prst="rect">
            <a:avLst/>
          </a:prstGeom>
          <a:noFill/>
          <a:extLst>
            <a:ext uri="{909E8E84-426E-40dd-AFC4-6F175D3DCCD1}">
              <a14:hiddenFill xmlns="" xmlns:a14="http://schemas.microsoft.com/office/drawing/2010/main">
                <a:solidFill>
                  <a:srgbClr val="FFFFFF"/>
                </a:solidFill>
              </a14:hiddenFill>
            </a:ext>
          </a:extLst>
        </p:spPr>
      </p:pic>
      <p:sp>
        <p:nvSpPr>
          <p:cNvPr id="15" name="TextBox 14"/>
          <p:cNvSpPr txBox="1"/>
          <p:nvPr/>
        </p:nvSpPr>
        <p:spPr>
          <a:xfrm>
            <a:off x="5419293" y="2182302"/>
            <a:ext cx="2509407" cy="1015677"/>
          </a:xfrm>
          <a:prstGeom prst="rect">
            <a:avLst/>
          </a:prstGeom>
          <a:noFill/>
        </p:spPr>
        <p:txBody>
          <a:bodyPr wrap="square" lIns="91452" tIns="45727" rIns="91452" bIns="45727" rtlCol="0">
            <a:spAutoFit/>
          </a:bodyPr>
          <a:lstStyle/>
          <a:p>
            <a:pPr marL="342937" indent="-342937">
              <a:buFont typeface="Arial" panose="020B0604020202020204" pitchFamily="34" charset="0"/>
              <a:buChar char="•"/>
            </a:pPr>
            <a:r>
              <a:rPr lang="en-US" sz="2000" dirty="0" smtClean="0"/>
              <a:t>Light</a:t>
            </a:r>
          </a:p>
          <a:p>
            <a:pPr marL="342937" indent="-342937">
              <a:buFont typeface="Arial" panose="020B0604020202020204" pitchFamily="34" charset="0"/>
              <a:buChar char="•"/>
            </a:pPr>
            <a:r>
              <a:rPr lang="en-US" sz="2000" dirty="0" smtClean="0"/>
              <a:t>Occupancy / motion</a:t>
            </a:r>
          </a:p>
        </p:txBody>
      </p:sp>
      <p:sp>
        <p:nvSpPr>
          <p:cNvPr id="16" name="Rectangle 15"/>
          <p:cNvSpPr/>
          <p:nvPr/>
        </p:nvSpPr>
        <p:spPr>
          <a:xfrm>
            <a:off x="8345775" y="2218874"/>
            <a:ext cx="2509407" cy="1015677"/>
          </a:xfrm>
          <a:prstGeom prst="rect">
            <a:avLst/>
          </a:prstGeom>
        </p:spPr>
        <p:txBody>
          <a:bodyPr wrap="square" lIns="91452" tIns="45727" rIns="91452" bIns="45727">
            <a:spAutoFit/>
          </a:bodyPr>
          <a:lstStyle/>
          <a:p>
            <a:pPr marL="342937" indent="-342937">
              <a:buFont typeface="Arial" panose="020B0604020202020204" pitchFamily="34" charset="0"/>
              <a:buChar char="•"/>
            </a:pPr>
            <a:r>
              <a:rPr lang="en-US" sz="2000" dirty="0" err="1" smtClean="0"/>
              <a:t>WiFi</a:t>
            </a:r>
            <a:endParaRPr lang="en-US" sz="2000" dirty="0"/>
          </a:p>
          <a:p>
            <a:pPr marL="342937" indent="-342937">
              <a:buFont typeface="Arial" panose="020B0604020202020204" pitchFamily="34" charset="0"/>
              <a:buChar char="•"/>
            </a:pPr>
            <a:r>
              <a:rPr lang="en-US" sz="2000" dirty="0" err="1" smtClean="0"/>
              <a:t>LiFi</a:t>
            </a:r>
            <a:endParaRPr lang="en-US" sz="2000" dirty="0" smtClean="0"/>
          </a:p>
          <a:p>
            <a:pPr marL="342937" indent="-342937">
              <a:buFont typeface="Arial" panose="020B0604020202020204" pitchFamily="34" charset="0"/>
              <a:buChar char="•"/>
            </a:pPr>
            <a:r>
              <a:rPr lang="en-US" sz="2000" dirty="0" smtClean="0"/>
              <a:t>BLE</a:t>
            </a:r>
            <a:endParaRPr lang="en-US" sz="2000" dirty="0"/>
          </a:p>
        </p:txBody>
      </p:sp>
      <p:sp>
        <p:nvSpPr>
          <p:cNvPr id="19" name="Rectangle 18"/>
          <p:cNvSpPr/>
          <p:nvPr/>
        </p:nvSpPr>
        <p:spPr>
          <a:xfrm>
            <a:off x="5419293" y="1829490"/>
            <a:ext cx="2356735" cy="35281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52" tIns="45727" rIns="91452" bIns="45727" rtlCol="0" anchor="ctr"/>
          <a:lstStyle/>
          <a:p>
            <a:pPr algn="ctr"/>
            <a:r>
              <a:rPr lang="en-US" b="1" dirty="0"/>
              <a:t>Integrated Sensors</a:t>
            </a:r>
          </a:p>
        </p:txBody>
      </p:sp>
      <p:sp>
        <p:nvSpPr>
          <p:cNvPr id="20" name="Rectangle 19"/>
          <p:cNvSpPr/>
          <p:nvPr/>
        </p:nvSpPr>
        <p:spPr>
          <a:xfrm>
            <a:off x="8345775" y="1827769"/>
            <a:ext cx="2356735" cy="35281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52" tIns="45727" rIns="91452" bIns="45727" rtlCol="0" anchor="ctr"/>
          <a:lstStyle/>
          <a:p>
            <a:pPr algn="ctr"/>
            <a:r>
              <a:rPr lang="en-US" b="1" dirty="0"/>
              <a:t>Integrated radios</a:t>
            </a:r>
          </a:p>
        </p:txBody>
      </p:sp>
      <p:sp>
        <p:nvSpPr>
          <p:cNvPr id="23" name="Rectangle 22"/>
          <p:cNvSpPr/>
          <p:nvPr/>
        </p:nvSpPr>
        <p:spPr>
          <a:xfrm rot="16200000">
            <a:off x="-478008" y="4978361"/>
            <a:ext cx="2057400" cy="35290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52" tIns="45727" rIns="91452" bIns="45727" rtlCol="0" anchor="ctr"/>
          <a:lstStyle/>
          <a:p>
            <a:pPr algn="ctr"/>
            <a:r>
              <a:rPr lang="en-US" sz="1867" b="1" dirty="0"/>
              <a:t>Metering</a:t>
            </a:r>
          </a:p>
        </p:txBody>
      </p:sp>
      <p:sp>
        <p:nvSpPr>
          <p:cNvPr id="24" name="Rectangle 23"/>
          <p:cNvSpPr/>
          <p:nvPr/>
        </p:nvSpPr>
        <p:spPr>
          <a:xfrm rot="16200000">
            <a:off x="4064879" y="5015528"/>
            <a:ext cx="2057400" cy="35290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52" tIns="45727" rIns="91452" bIns="45727" rtlCol="0" anchor="ctr"/>
          <a:lstStyle/>
          <a:p>
            <a:pPr algn="ctr"/>
            <a:r>
              <a:rPr lang="en-US" sz="1867" b="1" dirty="0"/>
              <a:t>Analytics</a:t>
            </a:r>
          </a:p>
        </p:txBody>
      </p:sp>
      <p:pic>
        <p:nvPicPr>
          <p:cNvPr id="4110"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9293" y="4020307"/>
            <a:ext cx="3887212" cy="234334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6" name="Picture 25"/>
          <p:cNvPicPr>
            <a:picLocks noChangeAspect="1" noChangeArrowheads="1"/>
          </p:cNvPicPr>
          <p:nvPr/>
        </p:nvPicPr>
        <p:blipFill>
          <a:blip r:embed="rId4" cstate="print"/>
          <a:srcRect/>
          <a:stretch>
            <a:fillRect/>
          </a:stretch>
        </p:blipFill>
        <p:spPr bwMode="auto">
          <a:xfrm>
            <a:off x="876406" y="4088946"/>
            <a:ext cx="3887212" cy="2131735"/>
          </a:xfrm>
          <a:prstGeom prst="rect">
            <a:avLst/>
          </a:prstGeom>
          <a:noFill/>
          <a:ln w="9525">
            <a:noFill/>
            <a:miter lim="800000"/>
            <a:headEnd/>
            <a:tailEnd/>
          </a:ln>
        </p:spPr>
      </p:pic>
      <p:sp>
        <p:nvSpPr>
          <p:cNvPr id="29" name="Rectangle 28"/>
          <p:cNvSpPr/>
          <p:nvPr/>
        </p:nvSpPr>
        <p:spPr>
          <a:xfrm>
            <a:off x="9447806" y="4020307"/>
            <a:ext cx="2509407" cy="1477342"/>
          </a:xfrm>
          <a:prstGeom prst="rect">
            <a:avLst/>
          </a:prstGeom>
        </p:spPr>
        <p:txBody>
          <a:bodyPr wrap="square" lIns="91452" tIns="45727" rIns="91452" bIns="45727">
            <a:spAutoFit/>
          </a:bodyPr>
          <a:lstStyle/>
          <a:p>
            <a:pPr marL="342937" indent="-342937">
              <a:buFont typeface="Arial" panose="020B0604020202020204" pitchFamily="34" charset="0"/>
              <a:buChar char="•"/>
            </a:pPr>
            <a:r>
              <a:rPr lang="en-US" dirty="0" smtClean="0"/>
              <a:t>Energy</a:t>
            </a:r>
          </a:p>
          <a:p>
            <a:pPr marL="342937" indent="-342937">
              <a:buFont typeface="Arial" panose="020B0604020202020204" pitchFamily="34" charset="0"/>
              <a:buChar char="•"/>
            </a:pPr>
            <a:r>
              <a:rPr lang="en-US" dirty="0" smtClean="0"/>
              <a:t>Space / occupancy</a:t>
            </a:r>
          </a:p>
          <a:p>
            <a:pPr marL="342937" indent="-342937">
              <a:buFont typeface="Arial" panose="020B0604020202020204" pitchFamily="34" charset="0"/>
              <a:buChar char="•"/>
            </a:pPr>
            <a:r>
              <a:rPr lang="en-US" dirty="0" smtClean="0"/>
              <a:t>Resources</a:t>
            </a:r>
          </a:p>
          <a:p>
            <a:pPr marL="342937" indent="-342937">
              <a:buFont typeface="Arial" panose="020B0604020202020204" pitchFamily="34" charset="0"/>
              <a:buChar char="•"/>
            </a:pPr>
            <a:r>
              <a:rPr lang="en-US" dirty="0" smtClean="0"/>
              <a:t>Grouping /</a:t>
            </a:r>
            <a:r>
              <a:rPr lang="en-US" dirty="0"/>
              <a:t> </a:t>
            </a:r>
            <a:r>
              <a:rPr lang="en-US" dirty="0" smtClean="0"/>
              <a:t>interactions</a:t>
            </a:r>
            <a:endParaRPr lang="en-US" dirty="0"/>
          </a:p>
        </p:txBody>
      </p:sp>
      <p:cxnSp>
        <p:nvCxnSpPr>
          <p:cNvPr id="21" name="Straight Connector 20"/>
          <p:cNvCxnSpPr/>
          <p:nvPr/>
        </p:nvCxnSpPr>
        <p:spPr>
          <a:xfrm>
            <a:off x="550694" y="3803904"/>
            <a:ext cx="1131521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3559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Object 26"/>
          <p:cNvPicPr>
            <a:picLocks noChangeAspect="1"/>
          </p:cNvPicPr>
          <p:nvPr/>
        </p:nvPicPr>
        <p:blipFill>
          <a:blip r:embed="rId3"/>
          <a:srcRect/>
          <a:stretch>
            <a:fillRect/>
          </a:stretch>
        </p:blipFill>
        <p:spPr bwMode="auto">
          <a:xfrm>
            <a:off x="1588" y="1588"/>
            <a:ext cx="1587" cy="1587"/>
          </a:xfrm>
          <a:prstGeom prst="rect">
            <a:avLst/>
          </a:prstGeom>
          <a:noFill/>
        </p:spPr>
      </p:pic>
      <p:pic>
        <p:nvPicPr>
          <p:cNvPr id="22530" name="Picture 2" descr="http://cloudcheckr.com/wp-content/uploads/2015/10/silos.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17211" y="0"/>
            <a:ext cx="12203736" cy="6864602"/>
          </a:xfrm>
          <a:prstGeom prst="rect">
            <a:avLst/>
          </a:prstGeom>
          <a:noFill/>
          <a:extLst>
            <a:ext uri="{909E8E84-426E-40dd-AFC4-6F175D3DCCD1}">
              <a14:hiddenFill xmlns:a14="http://schemas.microsoft.com/office/drawing/2010/main" xmlns="">
                <a:solidFill>
                  <a:srgbClr val="FFFFFF"/>
                </a:solidFill>
              </a14:hiddenFill>
            </a:ext>
          </a:extLst>
        </p:spPr>
      </p:pic>
      <p:sp>
        <p:nvSpPr>
          <p:cNvPr id="90" name="Rectangle 89"/>
          <p:cNvSpPr/>
          <p:nvPr/>
        </p:nvSpPr>
        <p:spPr>
          <a:xfrm rot="5400000">
            <a:off x="2683437" y="-2681982"/>
            <a:ext cx="6858000" cy="12208246"/>
          </a:xfrm>
          <a:prstGeom prst="rect">
            <a:avLst/>
          </a:prstGeom>
          <a:solidFill>
            <a:schemeClr val="bg1">
              <a:alpha val="7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1461" tIns="25731" rIns="51461" bIns="25731" spcCol="0" rtlCol="0" anchor="ctr"/>
          <a:lstStyle/>
          <a:p>
            <a:pPr algn="ctr" defTabSz="342991"/>
            <a:endParaRPr lang="en-US" dirty="0">
              <a:solidFill>
                <a:schemeClr val="bg1"/>
              </a:solidFill>
              <a:latin typeface="Arial" charset="0"/>
              <a:ea typeface="Arial" charset="0"/>
              <a:cs typeface="Arial" charset="0"/>
            </a:endParaRPr>
          </a:p>
        </p:txBody>
      </p:sp>
      <p:pic>
        <p:nvPicPr>
          <p:cNvPr id="76" name="Picture 4" descr="http://legacy.skyscrapercenter.com/class-image.php/userpics/10005/?width=1000&amp;height=800&amp;image=/images/albums/userpics/10005/PertaminaTower_Dwg-Overall_(c)SOM~0.jpg"/>
          <p:cNvPicPr>
            <a:picLocks noChangeAspect="1" noChangeArrowheads="1"/>
          </p:cNvPicPr>
          <p:nvPr/>
        </p:nvPicPr>
        <p:blipFill rotWithShape="1">
          <a:blip r:embed="rId6" cstate="screen">
            <a:extLst>
              <a:ext uri="{BEBA8EAE-BF5A-486C-A8C5-ECC9F3942E4B}">
                <a14:imgProps xmlns:a14="http://schemas.microsoft.com/office/drawing/2010/main">
                  <a14:imgLayer r:embed="rId7">
                    <a14:imgEffect>
                      <a14:backgroundRemoval t="8000" b="100000" l="0" r="85859">
                        <a14:foregroundMark x1="14141" y1="15368" x2="18182" y2="12421"/>
                        <a14:foregroundMark x1="56566" y1="57474" x2="56566" y2="65895"/>
                        <a14:foregroundMark x1="54545" y1="77263" x2="53535" y2="85684"/>
                        <a14:foregroundMark x1="57576" y1="66316" x2="56566" y2="76842"/>
                        <a14:foregroundMark x1="57576" y1="79368" x2="57576" y2="90526"/>
                        <a14:foregroundMark x1="56566" y1="48632" x2="54545" y2="57895"/>
                        <a14:backgroundMark x1="62626" y1="91158" x2="71717" y2="91789"/>
                        <a14:backgroundMark x1="74747" y1="59789" x2="81818" y2="95368"/>
                        <a14:backgroundMark x1="70707" y1="81474" x2="65657" y2="89474"/>
                        <a14:backgroundMark x1="58586" y1="68211" x2="59596" y2="82526"/>
                        <a14:backgroundMark x1="59596" y1="82947" x2="58586" y2="91158"/>
                        <a14:backgroundMark x1="58586" y1="79789" x2="58586" y2="91789"/>
                        <a14:backgroundMark x1="58586" y1="68211" x2="58586" y2="47368"/>
                        <a14:backgroundMark x1="58586" y1="47368" x2="58586" y2="47368"/>
                      </a14:backgroundRemoval>
                    </a14:imgEffect>
                    <a14:imgEffect>
                      <a14:brightnessContrast bright="20000" contrast="15000"/>
                    </a14:imgEffect>
                  </a14:imgLayer>
                </a14:imgProps>
              </a:ext>
              <a:ext uri="{28A0092B-C50C-407E-A947-70E740481C1C}">
                <a14:useLocalDpi xmlns:a14="http://schemas.microsoft.com/office/drawing/2010/main"/>
              </a:ext>
            </a:extLst>
          </a:blip>
          <a:srcRect/>
          <a:stretch/>
        </p:blipFill>
        <p:spPr bwMode="auto">
          <a:xfrm>
            <a:off x="83127" y="-10206"/>
            <a:ext cx="1307888" cy="6327879"/>
          </a:xfrm>
          <a:prstGeom prst="rect">
            <a:avLst/>
          </a:prstGeom>
          <a:noFill/>
          <a:extLst>
            <a:ext uri="{909E8E84-426E-40dd-AFC4-6F175D3DCCD1}">
              <a14:hiddenFill xmlns:a14="http://schemas.microsoft.com/office/drawing/2010/main" xmlns="">
                <a:solidFill>
                  <a:srgbClr val="FFFFFF"/>
                </a:solidFill>
              </a14:hiddenFill>
            </a:ext>
          </a:extLst>
        </p:spPr>
      </p:pic>
      <p:sp>
        <p:nvSpPr>
          <p:cNvPr id="98" name="Rectangle 97"/>
          <p:cNvSpPr/>
          <p:nvPr/>
        </p:nvSpPr>
        <p:spPr>
          <a:xfrm>
            <a:off x="33556" y="10392"/>
            <a:ext cx="12192000" cy="1087544"/>
          </a:xfrm>
          <a:prstGeom prst="rect">
            <a:avLst/>
          </a:prstGeom>
          <a:gradFill flip="none" rotWithShape="1">
            <a:gsLst>
              <a:gs pos="100000">
                <a:schemeClr val="bg1"/>
              </a:gs>
              <a:gs pos="58000">
                <a:srgbClr val="FFFFFF">
                  <a:alpha val="76000"/>
                </a:srgbClr>
              </a:gs>
              <a:gs pos="0">
                <a:schemeClr val="bg1">
                  <a:alpha val="0"/>
                </a:scheme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1461" tIns="25731" rIns="51461" bIns="25731" spcCol="0" rtlCol="0" anchor="ctr"/>
          <a:lstStyle/>
          <a:p>
            <a:pPr algn="ctr" defTabSz="342991"/>
            <a:endParaRPr lang="en-US" dirty="0">
              <a:solidFill>
                <a:schemeClr val="bg1"/>
              </a:solidFill>
              <a:latin typeface="Arial" panose="020B0604020202020204" pitchFamily="34" charset="0"/>
              <a:cs typeface="Arial" panose="020B0604020202020204" pitchFamily="34" charset="0"/>
            </a:endParaRPr>
          </a:p>
        </p:txBody>
      </p:sp>
      <p:sp>
        <p:nvSpPr>
          <p:cNvPr id="63" name="Rectangle 62"/>
          <p:cNvSpPr/>
          <p:nvPr/>
        </p:nvSpPr>
        <p:spPr>
          <a:xfrm>
            <a:off x="1184044" y="852736"/>
            <a:ext cx="4427048" cy="807918"/>
          </a:xfrm>
          <a:prstGeom prst="rect">
            <a:avLst/>
          </a:prstGeom>
        </p:spPr>
        <p:txBody>
          <a:bodyPr wrap="square" lIns="68583" tIns="34292" rIns="68583" bIns="34292">
            <a:spAutoFit/>
          </a:bodyPr>
          <a:lstStyle/>
          <a:p>
            <a:pPr defTabSz="913131"/>
            <a:r>
              <a:rPr lang="en-US" sz="2400" dirty="0" smtClean="0">
                <a:solidFill>
                  <a:schemeClr val="tx1">
                    <a:lumMod val="75000"/>
                  </a:schemeClr>
                </a:solidFill>
                <a:latin typeface="Arial"/>
              </a:rPr>
              <a:t>Separate Building </a:t>
            </a:r>
          </a:p>
          <a:p>
            <a:pPr defTabSz="913131"/>
            <a:r>
              <a:rPr lang="en-US" sz="2400" dirty="0" smtClean="0">
                <a:solidFill>
                  <a:schemeClr val="tx1">
                    <a:lumMod val="75000"/>
                  </a:schemeClr>
                </a:solidFill>
                <a:latin typeface="Arial"/>
              </a:rPr>
              <a:t>                 System Networks…</a:t>
            </a:r>
            <a:endParaRPr lang="en-US" sz="2400" dirty="0">
              <a:solidFill>
                <a:schemeClr val="tx1">
                  <a:lumMod val="75000"/>
                </a:schemeClr>
              </a:solidFill>
              <a:latin typeface="Arial"/>
            </a:endParaRPr>
          </a:p>
        </p:txBody>
      </p:sp>
      <p:sp>
        <p:nvSpPr>
          <p:cNvPr id="6" name="Title 5"/>
          <p:cNvSpPr>
            <a:spLocks noGrp="1"/>
          </p:cNvSpPr>
          <p:nvPr>
            <p:ph type="title"/>
          </p:nvPr>
        </p:nvSpPr>
        <p:spPr>
          <a:xfrm>
            <a:off x="221833" y="78725"/>
            <a:ext cx="11864872" cy="547457"/>
          </a:xfrm>
        </p:spPr>
        <p:txBody>
          <a:bodyPr/>
          <a:lstStyle/>
          <a:p>
            <a:r>
              <a:rPr lang="en-US" sz="2800" dirty="0" smtClean="0"/>
              <a:t>But Building Systems Currently Remain </a:t>
            </a:r>
            <a:r>
              <a:rPr lang="en-US" sz="2800" dirty="0" err="1" smtClean="0"/>
              <a:t>Siloed</a:t>
            </a:r>
            <a:r>
              <a:rPr lang="en-US" sz="2800" dirty="0" smtClean="0"/>
              <a:t>, Complex, and Insecure </a:t>
            </a:r>
            <a:endParaRPr lang="en-US" sz="2800" dirty="0"/>
          </a:p>
        </p:txBody>
      </p:sp>
      <p:sp>
        <p:nvSpPr>
          <p:cNvPr id="177" name="Rectangle 176"/>
          <p:cNvSpPr/>
          <p:nvPr/>
        </p:nvSpPr>
        <p:spPr>
          <a:xfrm>
            <a:off x="5972316" y="852503"/>
            <a:ext cx="5911280" cy="807918"/>
          </a:xfrm>
          <a:prstGeom prst="rect">
            <a:avLst/>
          </a:prstGeom>
        </p:spPr>
        <p:txBody>
          <a:bodyPr wrap="square" lIns="68583" tIns="34292" rIns="68583" bIns="34292">
            <a:spAutoFit/>
          </a:bodyPr>
          <a:lstStyle/>
          <a:p>
            <a:pPr defTabSz="913131"/>
            <a:r>
              <a:rPr lang="en-US" sz="2400" dirty="0" smtClean="0">
                <a:solidFill>
                  <a:schemeClr val="tx1">
                    <a:lumMod val="50000"/>
                  </a:schemeClr>
                </a:solidFill>
                <a:latin typeface="Arial"/>
              </a:rPr>
              <a:t>… evolve independently, reinventing the wheel and hindering holistic innovation</a:t>
            </a:r>
            <a:endParaRPr lang="en-US" sz="2400" dirty="0">
              <a:solidFill>
                <a:schemeClr val="tx1">
                  <a:lumMod val="50000"/>
                </a:schemeClr>
              </a:solidFill>
              <a:latin typeface="Arial"/>
            </a:endParaRPr>
          </a:p>
        </p:txBody>
      </p:sp>
      <p:pic>
        <p:nvPicPr>
          <p:cNvPr id="181" name="Picture 18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755381" y="1818475"/>
            <a:ext cx="5270157" cy="1488163"/>
          </a:xfrm>
          <a:prstGeom prst="rect">
            <a:avLst/>
          </a:prstGeom>
        </p:spPr>
      </p:pic>
      <p:pic>
        <p:nvPicPr>
          <p:cNvPr id="13" name="Picture 12" descr="Screen Shot 2017-01-17 at 4.14.50 PM.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967688" y="4967618"/>
            <a:ext cx="5165405" cy="1248545"/>
          </a:xfrm>
          <a:prstGeom prst="rect">
            <a:avLst/>
          </a:prstGeom>
        </p:spPr>
      </p:pic>
      <p:grpSp>
        <p:nvGrpSpPr>
          <p:cNvPr id="25" name="Group 24"/>
          <p:cNvGrpSpPr/>
          <p:nvPr/>
        </p:nvGrpSpPr>
        <p:grpSpPr>
          <a:xfrm>
            <a:off x="1284247" y="5664067"/>
            <a:ext cx="2870212" cy="438912"/>
            <a:chOff x="943425" y="5605877"/>
            <a:chExt cx="2870212" cy="438912"/>
          </a:xfrm>
        </p:grpSpPr>
        <p:grpSp>
          <p:nvGrpSpPr>
            <p:cNvPr id="104" name="Group 103"/>
            <p:cNvGrpSpPr/>
            <p:nvPr/>
          </p:nvGrpSpPr>
          <p:grpSpPr>
            <a:xfrm>
              <a:off x="943425" y="5749631"/>
              <a:ext cx="2431300" cy="111788"/>
              <a:chOff x="4370832" y="4618203"/>
              <a:chExt cx="3187299" cy="127970"/>
            </a:xfrm>
          </p:grpSpPr>
          <p:cxnSp>
            <p:nvCxnSpPr>
              <p:cNvPr id="105" name="Straight Connector 104"/>
              <p:cNvCxnSpPr>
                <a:stCxn id="116" idx="2"/>
              </p:cNvCxnSpPr>
              <p:nvPr/>
            </p:nvCxnSpPr>
            <p:spPr>
              <a:xfrm flipH="1" flipV="1">
                <a:off x="4496274" y="4685666"/>
                <a:ext cx="3061857" cy="19198"/>
              </a:xfrm>
              <a:prstGeom prst="line">
                <a:avLst/>
              </a:prstGeom>
              <a:noFill/>
              <a:ln w="12700" cap="rnd" cmpd="sng" algn="ctr">
                <a:solidFill>
                  <a:srgbClr val="FFC000"/>
                </a:solidFill>
                <a:prstDash val="solid"/>
              </a:ln>
              <a:effectLst/>
            </p:spPr>
          </p:cxnSp>
          <p:sp>
            <p:nvSpPr>
              <p:cNvPr id="106" name="Oval 105"/>
              <p:cNvSpPr/>
              <p:nvPr/>
            </p:nvSpPr>
            <p:spPr>
              <a:xfrm>
                <a:off x="4370832" y="4618203"/>
                <a:ext cx="134927" cy="127970"/>
              </a:xfrm>
              <a:prstGeom prst="ellipse">
                <a:avLst/>
              </a:prstGeom>
              <a:solidFill>
                <a:srgbClr val="FFC000"/>
              </a:solidFill>
              <a:ln w="9525" cap="flat" cmpd="sng" algn="ctr">
                <a:solidFill>
                  <a:srgbClr val="FFC000"/>
                </a:solidFill>
                <a:prstDash val="solid"/>
              </a:ln>
              <a:effectLst/>
            </p:spPr>
            <p:txBody>
              <a:bodyPr rtlCol="0" anchor="ctr"/>
              <a:lstStyle/>
              <a:p>
                <a:pPr algn="ctr"/>
                <a:endParaRPr lang="en-US" sz="1900" kern="0" dirty="0">
                  <a:solidFill>
                    <a:srgbClr val="FFFFFF"/>
                  </a:solidFill>
                  <a:latin typeface="Arial"/>
                </a:endParaRPr>
              </a:p>
            </p:txBody>
          </p:sp>
        </p:grpSp>
        <p:grpSp>
          <p:nvGrpSpPr>
            <p:cNvPr id="9" name="Group 8"/>
            <p:cNvGrpSpPr/>
            <p:nvPr/>
          </p:nvGrpSpPr>
          <p:grpSpPr>
            <a:xfrm>
              <a:off x="3374725" y="5605877"/>
              <a:ext cx="438912" cy="438912"/>
              <a:chOff x="1580421" y="5549929"/>
              <a:chExt cx="466504" cy="442450"/>
            </a:xfrm>
          </p:grpSpPr>
          <p:sp>
            <p:nvSpPr>
              <p:cNvPr id="116" name="Oval 115"/>
              <p:cNvSpPr/>
              <p:nvPr/>
            </p:nvSpPr>
            <p:spPr>
              <a:xfrm>
                <a:off x="1580421" y="5549929"/>
                <a:ext cx="466504" cy="442450"/>
              </a:xfrm>
              <a:prstGeom prst="ellipse">
                <a:avLst/>
              </a:prstGeom>
              <a:solidFill>
                <a:schemeClr val="tx2"/>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900" dirty="0"/>
              </a:p>
            </p:txBody>
          </p:sp>
          <p:pic>
            <p:nvPicPr>
              <p:cNvPr id="117" name="Picture 116" descr="New_call_9003_256_white.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621066" y="5582112"/>
                <a:ext cx="405344" cy="384445"/>
              </a:xfrm>
              <a:prstGeom prst="rect">
                <a:avLst/>
              </a:prstGeom>
            </p:spPr>
          </p:pic>
        </p:grpSp>
      </p:grpSp>
      <p:grpSp>
        <p:nvGrpSpPr>
          <p:cNvPr id="32" name="Group 31"/>
          <p:cNvGrpSpPr/>
          <p:nvPr/>
        </p:nvGrpSpPr>
        <p:grpSpPr>
          <a:xfrm>
            <a:off x="1206006" y="2336164"/>
            <a:ext cx="2586390" cy="438912"/>
            <a:chOff x="865184" y="1907351"/>
            <a:chExt cx="2586390" cy="438912"/>
          </a:xfrm>
        </p:grpSpPr>
        <p:grpSp>
          <p:nvGrpSpPr>
            <p:cNvPr id="80" name="Group 79"/>
            <p:cNvGrpSpPr/>
            <p:nvPr/>
          </p:nvGrpSpPr>
          <p:grpSpPr>
            <a:xfrm>
              <a:off x="865184" y="2073944"/>
              <a:ext cx="2177770" cy="111788"/>
              <a:chOff x="4370832" y="4665783"/>
              <a:chExt cx="2854934" cy="127970"/>
            </a:xfrm>
          </p:grpSpPr>
          <p:cxnSp>
            <p:nvCxnSpPr>
              <p:cNvPr id="81" name="Straight Connector 80"/>
              <p:cNvCxnSpPr>
                <a:stCxn id="122" idx="1"/>
              </p:cNvCxnSpPr>
              <p:nvPr/>
            </p:nvCxnSpPr>
            <p:spPr>
              <a:xfrm flipH="1" flipV="1">
                <a:off x="4418023" y="4722059"/>
                <a:ext cx="2807743" cy="1938"/>
              </a:xfrm>
              <a:prstGeom prst="line">
                <a:avLst/>
              </a:prstGeom>
              <a:noFill/>
              <a:ln w="12700" cap="rnd" cmpd="sng" algn="ctr">
                <a:solidFill>
                  <a:srgbClr val="FFC000"/>
                </a:solidFill>
                <a:prstDash val="solid"/>
              </a:ln>
              <a:effectLst/>
            </p:spPr>
          </p:cxnSp>
          <p:sp>
            <p:nvSpPr>
              <p:cNvPr id="82" name="Oval 81"/>
              <p:cNvSpPr/>
              <p:nvPr/>
            </p:nvSpPr>
            <p:spPr>
              <a:xfrm>
                <a:off x="4370832" y="4665783"/>
                <a:ext cx="134928" cy="127970"/>
              </a:xfrm>
              <a:prstGeom prst="ellipse">
                <a:avLst/>
              </a:prstGeom>
              <a:solidFill>
                <a:srgbClr val="FFC000"/>
              </a:solidFill>
              <a:ln w="9525" cap="flat" cmpd="sng" algn="ctr">
                <a:solidFill>
                  <a:srgbClr val="FFC000"/>
                </a:solidFill>
                <a:prstDash val="solid"/>
              </a:ln>
              <a:effectLst/>
            </p:spPr>
            <p:txBody>
              <a:bodyPr rtlCol="0" anchor="ctr"/>
              <a:lstStyle/>
              <a:p>
                <a:pPr algn="ctr"/>
                <a:endParaRPr lang="en-US" sz="1900" kern="0" dirty="0">
                  <a:solidFill>
                    <a:srgbClr val="FFFFFF"/>
                  </a:solidFill>
                  <a:latin typeface="Arial"/>
                </a:endParaRPr>
              </a:p>
            </p:txBody>
          </p:sp>
        </p:grpSp>
        <p:grpSp>
          <p:nvGrpSpPr>
            <p:cNvPr id="14" name="Group 13"/>
            <p:cNvGrpSpPr/>
            <p:nvPr/>
          </p:nvGrpSpPr>
          <p:grpSpPr>
            <a:xfrm>
              <a:off x="3012662" y="1907351"/>
              <a:ext cx="438912" cy="438912"/>
              <a:chOff x="4223429" y="2622274"/>
              <a:chExt cx="466504" cy="442450"/>
            </a:xfrm>
          </p:grpSpPr>
          <p:sp>
            <p:nvSpPr>
              <p:cNvPr id="121" name="Oval 120"/>
              <p:cNvSpPr/>
              <p:nvPr/>
            </p:nvSpPr>
            <p:spPr>
              <a:xfrm>
                <a:off x="4223429" y="2622274"/>
                <a:ext cx="466504" cy="442450"/>
              </a:xfrm>
              <a:prstGeom prst="ellipse">
                <a:avLst/>
              </a:prstGeom>
              <a:solidFill>
                <a:schemeClr val="tx2"/>
              </a:solidFill>
              <a:ln w="9525" cap="flat" cmpd="sng" algn="ctr">
                <a:noFill/>
                <a:prstDash val="solid"/>
              </a:ln>
              <a:effectLst/>
            </p:spPr>
            <p:txBody>
              <a:bodyPr rtlCol="0" anchor="ctr"/>
              <a:lstStyle/>
              <a:p>
                <a:pPr algn="ctr"/>
                <a:endParaRPr lang="en-US" kern="0" dirty="0">
                  <a:solidFill>
                    <a:srgbClr val="FFFFFF"/>
                  </a:solidFill>
                  <a:latin typeface="Arial"/>
                </a:endParaRPr>
              </a:p>
            </p:txBody>
          </p:sp>
          <p:pic>
            <p:nvPicPr>
              <p:cNvPr id="122" name="Picture 121" descr="icon4.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255627" y="2644977"/>
                <a:ext cx="414464" cy="392987"/>
              </a:xfrm>
              <a:prstGeom prst="rect">
                <a:avLst/>
              </a:prstGeom>
            </p:spPr>
          </p:pic>
        </p:grpSp>
      </p:grpSp>
      <p:grpSp>
        <p:nvGrpSpPr>
          <p:cNvPr id="30" name="Group 29"/>
          <p:cNvGrpSpPr/>
          <p:nvPr/>
        </p:nvGrpSpPr>
        <p:grpSpPr>
          <a:xfrm>
            <a:off x="1229915" y="3445466"/>
            <a:ext cx="2695486" cy="438912"/>
            <a:chOff x="889093" y="3163370"/>
            <a:chExt cx="2695486" cy="438912"/>
          </a:xfrm>
        </p:grpSpPr>
        <p:grpSp>
          <p:nvGrpSpPr>
            <p:cNvPr id="86" name="Group 85"/>
            <p:cNvGrpSpPr/>
            <p:nvPr/>
          </p:nvGrpSpPr>
          <p:grpSpPr>
            <a:xfrm>
              <a:off x="889093" y="3284930"/>
              <a:ext cx="2256574" cy="111788"/>
              <a:chOff x="4370832" y="4618203"/>
              <a:chExt cx="2958241" cy="127970"/>
            </a:xfrm>
          </p:grpSpPr>
          <p:cxnSp>
            <p:nvCxnSpPr>
              <p:cNvPr id="87" name="Straight Connector 86"/>
              <p:cNvCxnSpPr>
                <a:stCxn id="212" idx="2"/>
              </p:cNvCxnSpPr>
              <p:nvPr/>
            </p:nvCxnSpPr>
            <p:spPr>
              <a:xfrm flipH="1" flipV="1">
                <a:off x="4496274" y="4685668"/>
                <a:ext cx="2832799" cy="44602"/>
              </a:xfrm>
              <a:prstGeom prst="line">
                <a:avLst/>
              </a:prstGeom>
              <a:noFill/>
              <a:ln w="12700" cap="rnd" cmpd="sng" algn="ctr">
                <a:solidFill>
                  <a:srgbClr val="FFC000"/>
                </a:solidFill>
                <a:prstDash val="solid"/>
              </a:ln>
              <a:effectLst/>
            </p:spPr>
          </p:cxnSp>
          <p:sp>
            <p:nvSpPr>
              <p:cNvPr id="88" name="Oval 87"/>
              <p:cNvSpPr/>
              <p:nvPr/>
            </p:nvSpPr>
            <p:spPr>
              <a:xfrm>
                <a:off x="4370832" y="4618203"/>
                <a:ext cx="134927" cy="127970"/>
              </a:xfrm>
              <a:prstGeom prst="ellipse">
                <a:avLst/>
              </a:prstGeom>
              <a:solidFill>
                <a:srgbClr val="FFC000"/>
              </a:solidFill>
              <a:ln w="9525" cap="flat" cmpd="sng" algn="ctr">
                <a:solidFill>
                  <a:srgbClr val="FFC000"/>
                </a:solidFill>
                <a:prstDash val="solid"/>
              </a:ln>
              <a:effectLst/>
            </p:spPr>
            <p:txBody>
              <a:bodyPr rtlCol="0" anchor="ctr"/>
              <a:lstStyle/>
              <a:p>
                <a:pPr algn="ctr"/>
                <a:endParaRPr lang="en-US" sz="1900" kern="0" dirty="0">
                  <a:solidFill>
                    <a:srgbClr val="FFFFFF"/>
                  </a:solidFill>
                  <a:latin typeface="Arial"/>
                </a:endParaRPr>
              </a:p>
            </p:txBody>
          </p:sp>
        </p:grpSp>
        <p:grpSp>
          <p:nvGrpSpPr>
            <p:cNvPr id="211" name="Group 210"/>
            <p:cNvGrpSpPr/>
            <p:nvPr/>
          </p:nvGrpSpPr>
          <p:grpSpPr>
            <a:xfrm>
              <a:off x="3145667" y="3163370"/>
              <a:ext cx="438912" cy="438912"/>
              <a:chOff x="4654830" y="905016"/>
              <a:chExt cx="793021" cy="793021"/>
            </a:xfrm>
          </p:grpSpPr>
          <p:sp>
            <p:nvSpPr>
              <p:cNvPr id="212" name="Oval 211"/>
              <p:cNvSpPr/>
              <p:nvPr/>
            </p:nvSpPr>
            <p:spPr>
              <a:xfrm>
                <a:off x="4654830" y="905016"/>
                <a:ext cx="793021" cy="793021"/>
              </a:xfrm>
              <a:prstGeom prst="ellipse">
                <a:avLst/>
              </a:prstGeom>
              <a:solidFill>
                <a:schemeClr val="tx2"/>
              </a:solidFill>
              <a:ln w="9525" cap="flat" cmpd="sng" algn="ctr">
                <a:noFill/>
                <a:prstDash val="solid"/>
              </a:ln>
              <a:effectLst/>
            </p:spPr>
            <p:txBody>
              <a:bodyPr rtlCol="0" anchor="ctr"/>
              <a:lstStyle/>
              <a:p>
                <a:pPr algn="ctr"/>
                <a:endParaRPr lang="en-US" kern="0" dirty="0">
                  <a:solidFill>
                    <a:srgbClr val="FFFFFF"/>
                  </a:solidFill>
                  <a:latin typeface="Arial"/>
                </a:endParaRPr>
              </a:p>
            </p:txBody>
          </p:sp>
          <p:pic>
            <p:nvPicPr>
              <p:cNvPr id="213" name="Picture 212"/>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758288" y="989620"/>
                <a:ext cx="574630" cy="574632"/>
              </a:xfrm>
              <a:prstGeom prst="rect">
                <a:avLst/>
              </a:prstGeom>
            </p:spPr>
          </p:pic>
        </p:grpSp>
      </p:grpSp>
      <p:grpSp>
        <p:nvGrpSpPr>
          <p:cNvPr id="28" name="Group 27"/>
          <p:cNvGrpSpPr/>
          <p:nvPr/>
        </p:nvGrpSpPr>
        <p:grpSpPr>
          <a:xfrm>
            <a:off x="1256621" y="4554768"/>
            <a:ext cx="2781372" cy="438912"/>
            <a:chOff x="915799" y="4420323"/>
            <a:chExt cx="2781372" cy="438912"/>
          </a:xfrm>
        </p:grpSpPr>
        <p:grpSp>
          <p:nvGrpSpPr>
            <p:cNvPr id="93" name="Group 92"/>
            <p:cNvGrpSpPr/>
            <p:nvPr/>
          </p:nvGrpSpPr>
          <p:grpSpPr>
            <a:xfrm>
              <a:off x="915799" y="4554187"/>
              <a:ext cx="2342460" cy="111788"/>
              <a:chOff x="4370832" y="4618203"/>
              <a:chExt cx="3070833" cy="127970"/>
            </a:xfrm>
          </p:grpSpPr>
          <p:cxnSp>
            <p:nvCxnSpPr>
              <p:cNvPr id="94" name="Straight Connector 93"/>
              <p:cNvCxnSpPr>
                <a:stCxn id="218" idx="2"/>
              </p:cNvCxnSpPr>
              <p:nvPr/>
            </p:nvCxnSpPr>
            <p:spPr>
              <a:xfrm flipH="1" flipV="1">
                <a:off x="4496274" y="4685668"/>
                <a:ext cx="2945391" cy="30517"/>
              </a:xfrm>
              <a:prstGeom prst="line">
                <a:avLst/>
              </a:prstGeom>
              <a:noFill/>
              <a:ln w="12700" cap="rnd" cmpd="sng" algn="ctr">
                <a:solidFill>
                  <a:srgbClr val="FFC000"/>
                </a:solidFill>
                <a:prstDash val="solid"/>
              </a:ln>
              <a:effectLst/>
            </p:spPr>
          </p:cxnSp>
          <p:sp>
            <p:nvSpPr>
              <p:cNvPr id="95" name="Oval 94"/>
              <p:cNvSpPr/>
              <p:nvPr/>
            </p:nvSpPr>
            <p:spPr>
              <a:xfrm>
                <a:off x="4370832" y="4618203"/>
                <a:ext cx="134927" cy="127970"/>
              </a:xfrm>
              <a:prstGeom prst="ellipse">
                <a:avLst/>
              </a:prstGeom>
              <a:solidFill>
                <a:srgbClr val="FFC000"/>
              </a:solidFill>
              <a:ln w="9525" cap="flat" cmpd="sng" algn="ctr">
                <a:solidFill>
                  <a:srgbClr val="FFC000"/>
                </a:solidFill>
                <a:prstDash val="solid"/>
              </a:ln>
              <a:effectLst/>
            </p:spPr>
            <p:txBody>
              <a:bodyPr rtlCol="0" anchor="ctr"/>
              <a:lstStyle/>
              <a:p>
                <a:pPr algn="ctr"/>
                <a:endParaRPr lang="en-US" sz="1900" kern="0" dirty="0">
                  <a:solidFill>
                    <a:srgbClr val="FFFFFF"/>
                  </a:solidFill>
                  <a:latin typeface="Arial"/>
                </a:endParaRPr>
              </a:p>
            </p:txBody>
          </p:sp>
        </p:grpSp>
        <p:grpSp>
          <p:nvGrpSpPr>
            <p:cNvPr id="217" name="Group 216"/>
            <p:cNvGrpSpPr/>
            <p:nvPr/>
          </p:nvGrpSpPr>
          <p:grpSpPr>
            <a:xfrm>
              <a:off x="3258259" y="4420323"/>
              <a:ext cx="438912" cy="438912"/>
              <a:chOff x="2737459" y="910708"/>
              <a:chExt cx="793021" cy="793021"/>
            </a:xfrm>
          </p:grpSpPr>
          <p:sp>
            <p:nvSpPr>
              <p:cNvPr id="218" name="Oval 217"/>
              <p:cNvSpPr/>
              <p:nvPr/>
            </p:nvSpPr>
            <p:spPr>
              <a:xfrm>
                <a:off x="2737459" y="910708"/>
                <a:ext cx="793021" cy="793021"/>
              </a:xfrm>
              <a:prstGeom prst="ellipse">
                <a:avLst/>
              </a:prstGeom>
              <a:solidFill>
                <a:schemeClr val="tx2"/>
              </a:solidFill>
              <a:ln w="9525" cap="flat" cmpd="sng" algn="ctr">
                <a:noFill/>
                <a:prstDash val="solid"/>
              </a:ln>
              <a:effectLst/>
            </p:spPr>
            <p:txBody>
              <a:bodyPr rtlCol="0" anchor="ctr"/>
              <a:lstStyle/>
              <a:p>
                <a:pPr algn="ctr"/>
                <a:endParaRPr lang="en-US" kern="0" dirty="0">
                  <a:solidFill>
                    <a:srgbClr val="FFFFFF"/>
                  </a:solidFill>
                  <a:latin typeface="Arial"/>
                </a:endParaRPr>
              </a:p>
            </p:txBody>
          </p:sp>
          <p:pic>
            <p:nvPicPr>
              <p:cNvPr id="219" name="Picture 218"/>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841481" y="1008680"/>
                <a:ext cx="580085" cy="580086"/>
              </a:xfrm>
              <a:prstGeom prst="rect">
                <a:avLst/>
              </a:prstGeom>
            </p:spPr>
          </p:pic>
        </p:grpSp>
      </p:grpSp>
      <p:grpSp>
        <p:nvGrpSpPr>
          <p:cNvPr id="29" name="Group 28"/>
          <p:cNvGrpSpPr/>
          <p:nvPr/>
        </p:nvGrpSpPr>
        <p:grpSpPr>
          <a:xfrm>
            <a:off x="1242005" y="4000117"/>
            <a:ext cx="2734361" cy="438912"/>
            <a:chOff x="901183" y="3776586"/>
            <a:chExt cx="2734361" cy="438912"/>
          </a:xfrm>
        </p:grpSpPr>
        <p:grpSp>
          <p:nvGrpSpPr>
            <p:cNvPr id="89" name="Group 88"/>
            <p:cNvGrpSpPr/>
            <p:nvPr/>
          </p:nvGrpSpPr>
          <p:grpSpPr>
            <a:xfrm>
              <a:off x="901183" y="3914186"/>
              <a:ext cx="2295449" cy="111788"/>
              <a:chOff x="4370832" y="4618203"/>
              <a:chExt cx="3009205" cy="127970"/>
            </a:xfrm>
          </p:grpSpPr>
          <p:cxnSp>
            <p:nvCxnSpPr>
              <p:cNvPr id="91" name="Straight Connector 90"/>
              <p:cNvCxnSpPr>
                <a:stCxn id="134" idx="2"/>
              </p:cNvCxnSpPr>
              <p:nvPr/>
            </p:nvCxnSpPr>
            <p:spPr>
              <a:xfrm flipH="1" flipV="1">
                <a:off x="4496272" y="4685666"/>
                <a:ext cx="2883765" cy="26242"/>
              </a:xfrm>
              <a:prstGeom prst="line">
                <a:avLst/>
              </a:prstGeom>
              <a:noFill/>
              <a:ln w="12700" cap="rnd" cmpd="sng" algn="ctr">
                <a:solidFill>
                  <a:srgbClr val="FFC000"/>
                </a:solidFill>
                <a:prstDash val="solid"/>
              </a:ln>
              <a:effectLst/>
            </p:spPr>
          </p:cxnSp>
          <p:sp>
            <p:nvSpPr>
              <p:cNvPr id="92" name="Oval 91"/>
              <p:cNvSpPr/>
              <p:nvPr/>
            </p:nvSpPr>
            <p:spPr>
              <a:xfrm>
                <a:off x="4370832" y="4618203"/>
                <a:ext cx="134927" cy="127970"/>
              </a:xfrm>
              <a:prstGeom prst="ellipse">
                <a:avLst/>
              </a:prstGeom>
              <a:solidFill>
                <a:srgbClr val="FFC000"/>
              </a:solidFill>
              <a:ln w="9525" cap="flat" cmpd="sng" algn="ctr">
                <a:solidFill>
                  <a:srgbClr val="FFC000"/>
                </a:solidFill>
                <a:prstDash val="solid"/>
              </a:ln>
              <a:effectLst/>
            </p:spPr>
            <p:txBody>
              <a:bodyPr rtlCol="0" anchor="ctr"/>
              <a:lstStyle/>
              <a:p>
                <a:pPr algn="ctr"/>
                <a:endParaRPr lang="en-US" sz="1900" kern="0" dirty="0">
                  <a:solidFill>
                    <a:srgbClr val="FFFFFF"/>
                  </a:solidFill>
                  <a:latin typeface="Arial"/>
                </a:endParaRPr>
              </a:p>
            </p:txBody>
          </p:sp>
        </p:grpSp>
        <p:grpSp>
          <p:nvGrpSpPr>
            <p:cNvPr id="2" name="Group 1"/>
            <p:cNvGrpSpPr/>
            <p:nvPr/>
          </p:nvGrpSpPr>
          <p:grpSpPr>
            <a:xfrm>
              <a:off x="3196632" y="3776586"/>
              <a:ext cx="438912" cy="438912"/>
              <a:chOff x="1402328" y="3720639"/>
              <a:chExt cx="466504" cy="442449"/>
            </a:xfrm>
          </p:grpSpPr>
          <p:sp>
            <p:nvSpPr>
              <p:cNvPr id="134" name="Oval 133"/>
              <p:cNvSpPr/>
              <p:nvPr/>
            </p:nvSpPr>
            <p:spPr>
              <a:xfrm>
                <a:off x="1402328" y="3720639"/>
                <a:ext cx="466504" cy="442449"/>
              </a:xfrm>
              <a:prstGeom prst="ellipse">
                <a:avLst/>
              </a:prstGeom>
              <a:solidFill>
                <a:schemeClr val="tx2"/>
              </a:solidFill>
              <a:ln w="9525" cap="flat" cmpd="sng" algn="ctr">
                <a:noFill/>
                <a:prstDash val="solid"/>
              </a:ln>
              <a:effectLst/>
            </p:spPr>
            <p:txBody>
              <a:bodyPr rtlCol="0" anchor="ctr"/>
              <a:lstStyle/>
              <a:p>
                <a:pPr algn="ctr"/>
                <a:endParaRPr lang="en-US" kern="0" dirty="0">
                  <a:solidFill>
                    <a:srgbClr val="FFFFFF"/>
                  </a:solidFill>
                  <a:latin typeface="Arial"/>
                </a:endParaRPr>
              </a:p>
            </p:txBody>
          </p:sp>
          <p:pic>
            <p:nvPicPr>
              <p:cNvPr id="160" name="Picture 159" descr="wireless.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499358" y="3810095"/>
                <a:ext cx="294635" cy="279782"/>
              </a:xfrm>
              <a:prstGeom prst="rect">
                <a:avLst/>
              </a:prstGeom>
              <a:noFill/>
              <a:ln>
                <a:noFill/>
              </a:ln>
            </p:spPr>
          </p:pic>
        </p:grpSp>
      </p:grpSp>
      <p:grpSp>
        <p:nvGrpSpPr>
          <p:cNvPr id="26" name="Group 25"/>
          <p:cNvGrpSpPr/>
          <p:nvPr/>
        </p:nvGrpSpPr>
        <p:grpSpPr>
          <a:xfrm>
            <a:off x="1270721" y="5109419"/>
            <a:ext cx="2826716" cy="438912"/>
            <a:chOff x="929899" y="5028287"/>
            <a:chExt cx="2826716" cy="438912"/>
          </a:xfrm>
        </p:grpSpPr>
        <p:grpSp>
          <p:nvGrpSpPr>
            <p:cNvPr id="96" name="Group 95"/>
            <p:cNvGrpSpPr/>
            <p:nvPr/>
          </p:nvGrpSpPr>
          <p:grpSpPr>
            <a:xfrm>
              <a:off x="929899" y="5166931"/>
              <a:ext cx="2387804" cy="111788"/>
              <a:chOff x="4370832" y="4618203"/>
              <a:chExt cx="3130276" cy="127970"/>
            </a:xfrm>
          </p:grpSpPr>
          <p:cxnSp>
            <p:nvCxnSpPr>
              <p:cNvPr id="97" name="Straight Connector 96"/>
              <p:cNvCxnSpPr>
                <a:stCxn id="100" idx="2"/>
              </p:cNvCxnSpPr>
              <p:nvPr/>
            </p:nvCxnSpPr>
            <p:spPr>
              <a:xfrm flipH="1" flipV="1">
                <a:off x="4496276" y="4685666"/>
                <a:ext cx="3004832" cy="25047"/>
              </a:xfrm>
              <a:prstGeom prst="line">
                <a:avLst/>
              </a:prstGeom>
              <a:noFill/>
              <a:ln w="12700" cap="rnd" cmpd="sng" algn="ctr">
                <a:solidFill>
                  <a:srgbClr val="FFC000"/>
                </a:solidFill>
                <a:prstDash val="solid"/>
              </a:ln>
              <a:effectLst/>
            </p:spPr>
          </p:cxnSp>
          <p:sp>
            <p:nvSpPr>
              <p:cNvPr id="101" name="Oval 100"/>
              <p:cNvSpPr/>
              <p:nvPr/>
            </p:nvSpPr>
            <p:spPr>
              <a:xfrm>
                <a:off x="4370832" y="4618203"/>
                <a:ext cx="134927" cy="127970"/>
              </a:xfrm>
              <a:prstGeom prst="ellipse">
                <a:avLst/>
              </a:prstGeom>
              <a:solidFill>
                <a:srgbClr val="FFC000"/>
              </a:solidFill>
              <a:ln w="9525" cap="flat" cmpd="sng" algn="ctr">
                <a:solidFill>
                  <a:srgbClr val="FFC000"/>
                </a:solidFill>
                <a:prstDash val="solid"/>
              </a:ln>
              <a:effectLst/>
            </p:spPr>
            <p:txBody>
              <a:bodyPr rtlCol="0" anchor="ctr"/>
              <a:lstStyle/>
              <a:p>
                <a:pPr algn="ctr"/>
                <a:endParaRPr lang="en-US" sz="1900" kern="0" dirty="0">
                  <a:solidFill>
                    <a:srgbClr val="FFFFFF"/>
                  </a:solidFill>
                  <a:latin typeface="Arial"/>
                </a:endParaRPr>
              </a:p>
            </p:txBody>
          </p:sp>
        </p:grpSp>
        <p:grpSp>
          <p:nvGrpSpPr>
            <p:cNvPr id="4" name="Group 3"/>
            <p:cNvGrpSpPr/>
            <p:nvPr/>
          </p:nvGrpSpPr>
          <p:grpSpPr>
            <a:xfrm>
              <a:off x="3317703" y="5028287"/>
              <a:ext cx="438912" cy="438912"/>
              <a:chOff x="1523399" y="4972339"/>
              <a:chExt cx="466504" cy="442450"/>
            </a:xfrm>
          </p:grpSpPr>
          <p:sp>
            <p:nvSpPr>
              <p:cNvPr id="100" name="Oval 99"/>
              <p:cNvSpPr/>
              <p:nvPr/>
            </p:nvSpPr>
            <p:spPr>
              <a:xfrm>
                <a:off x="1523399" y="4972339"/>
                <a:ext cx="466504" cy="442450"/>
              </a:xfrm>
              <a:prstGeom prst="ellipse">
                <a:avLst/>
              </a:prstGeom>
              <a:solidFill>
                <a:schemeClr val="tx2"/>
              </a:solidFill>
              <a:ln w="9525" cap="flat" cmpd="sng" algn="ctr">
                <a:noFill/>
                <a:prstDash val="solid"/>
              </a:ln>
              <a:effectLst/>
            </p:spPr>
            <p:txBody>
              <a:bodyPr rtlCol="0" anchor="ctr"/>
              <a:lstStyle/>
              <a:p>
                <a:pPr algn="ctr"/>
                <a:endParaRPr lang="en-US" sz="1900" kern="0" dirty="0">
                  <a:solidFill>
                    <a:srgbClr val="FFFFFF"/>
                  </a:solidFill>
                  <a:latin typeface="Arial"/>
                </a:endParaRPr>
              </a:p>
            </p:txBody>
          </p:sp>
          <p:pic>
            <p:nvPicPr>
              <p:cNvPr id="7" name="Picture 6"/>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624462" y="5044586"/>
                <a:ext cx="258096" cy="293615"/>
              </a:xfrm>
              <a:prstGeom prst="rect">
                <a:avLst/>
              </a:prstGeom>
            </p:spPr>
          </p:pic>
        </p:grpSp>
      </p:grpSp>
      <p:grpSp>
        <p:nvGrpSpPr>
          <p:cNvPr id="31" name="Group 30"/>
          <p:cNvGrpSpPr/>
          <p:nvPr/>
        </p:nvGrpSpPr>
        <p:grpSpPr>
          <a:xfrm>
            <a:off x="1213657" y="2890815"/>
            <a:ext cx="2643198" cy="438912"/>
            <a:chOff x="872835" y="2514070"/>
            <a:chExt cx="2643198" cy="438912"/>
          </a:xfrm>
        </p:grpSpPr>
        <p:grpSp>
          <p:nvGrpSpPr>
            <p:cNvPr id="83" name="Group 82"/>
            <p:cNvGrpSpPr/>
            <p:nvPr/>
          </p:nvGrpSpPr>
          <p:grpSpPr>
            <a:xfrm>
              <a:off x="872835" y="2651760"/>
              <a:ext cx="2204286" cy="111788"/>
              <a:chOff x="4370832" y="4618203"/>
              <a:chExt cx="3006193" cy="127970"/>
            </a:xfrm>
          </p:grpSpPr>
          <p:cxnSp>
            <p:nvCxnSpPr>
              <p:cNvPr id="84" name="Straight Connector 83"/>
              <p:cNvCxnSpPr>
                <a:stCxn id="128" idx="2"/>
              </p:cNvCxnSpPr>
              <p:nvPr/>
            </p:nvCxnSpPr>
            <p:spPr>
              <a:xfrm flipH="1" flipV="1">
                <a:off x="4496274" y="4685666"/>
                <a:ext cx="2880751" cy="26139"/>
              </a:xfrm>
              <a:prstGeom prst="line">
                <a:avLst/>
              </a:prstGeom>
              <a:noFill/>
              <a:ln w="12700" cap="rnd" cmpd="sng" algn="ctr">
                <a:solidFill>
                  <a:srgbClr val="FFC000"/>
                </a:solidFill>
                <a:prstDash val="solid"/>
              </a:ln>
              <a:effectLst/>
            </p:spPr>
          </p:cxnSp>
          <p:sp>
            <p:nvSpPr>
              <p:cNvPr id="85" name="Oval 84"/>
              <p:cNvSpPr/>
              <p:nvPr/>
            </p:nvSpPr>
            <p:spPr>
              <a:xfrm>
                <a:off x="4370832" y="4618203"/>
                <a:ext cx="134927" cy="127970"/>
              </a:xfrm>
              <a:prstGeom prst="ellipse">
                <a:avLst/>
              </a:prstGeom>
              <a:solidFill>
                <a:srgbClr val="FFC000"/>
              </a:solidFill>
              <a:ln w="9525" cap="flat" cmpd="sng" algn="ctr">
                <a:solidFill>
                  <a:srgbClr val="FFC000"/>
                </a:solidFill>
                <a:prstDash val="solid"/>
              </a:ln>
              <a:effectLst/>
            </p:spPr>
            <p:txBody>
              <a:bodyPr rtlCol="0" anchor="ctr"/>
              <a:lstStyle/>
              <a:p>
                <a:pPr algn="ctr"/>
                <a:endParaRPr lang="en-US" sz="1900" kern="0" dirty="0">
                  <a:solidFill>
                    <a:srgbClr val="FFFFFF"/>
                  </a:solidFill>
                  <a:latin typeface="Arial"/>
                </a:endParaRPr>
              </a:p>
            </p:txBody>
          </p:sp>
        </p:grpSp>
        <p:grpSp>
          <p:nvGrpSpPr>
            <p:cNvPr id="24" name="Group 23"/>
            <p:cNvGrpSpPr/>
            <p:nvPr/>
          </p:nvGrpSpPr>
          <p:grpSpPr>
            <a:xfrm>
              <a:off x="3077121" y="2514070"/>
              <a:ext cx="438912" cy="438912"/>
              <a:chOff x="3077121" y="2514070"/>
              <a:chExt cx="355854" cy="386502"/>
            </a:xfrm>
          </p:grpSpPr>
          <p:sp>
            <p:nvSpPr>
              <p:cNvPr id="128" name="Oval 127"/>
              <p:cNvSpPr/>
              <p:nvPr/>
            </p:nvSpPr>
            <p:spPr>
              <a:xfrm>
                <a:off x="3077121" y="2514070"/>
                <a:ext cx="355854" cy="386502"/>
              </a:xfrm>
              <a:prstGeom prst="ellipse">
                <a:avLst/>
              </a:prstGeom>
              <a:solidFill>
                <a:schemeClr val="tx2"/>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900" dirty="0"/>
              </a:p>
            </p:txBody>
          </p:sp>
          <p:pic>
            <p:nvPicPr>
              <p:cNvPr id="163" name="Picture 162" descr="air.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107556" y="2593178"/>
                <a:ext cx="291842" cy="241761"/>
              </a:xfrm>
              <a:prstGeom prst="rect">
                <a:avLst/>
              </a:prstGeom>
            </p:spPr>
          </p:pic>
        </p:grpSp>
      </p:grpSp>
      <p:grpSp>
        <p:nvGrpSpPr>
          <p:cNvPr id="33" name="Group 32"/>
          <p:cNvGrpSpPr/>
          <p:nvPr/>
        </p:nvGrpSpPr>
        <p:grpSpPr>
          <a:xfrm>
            <a:off x="1184043" y="1782705"/>
            <a:ext cx="2551574" cy="437720"/>
            <a:chOff x="843221" y="1325505"/>
            <a:chExt cx="2551574" cy="437720"/>
          </a:xfrm>
        </p:grpSpPr>
        <p:grpSp>
          <p:nvGrpSpPr>
            <p:cNvPr id="3" name="Group 2"/>
            <p:cNvGrpSpPr/>
            <p:nvPr/>
          </p:nvGrpSpPr>
          <p:grpSpPr>
            <a:xfrm>
              <a:off x="843221" y="1458127"/>
              <a:ext cx="2109048" cy="111788"/>
              <a:chOff x="4370832" y="4618203"/>
              <a:chExt cx="2764843" cy="127970"/>
            </a:xfrm>
          </p:grpSpPr>
          <p:cxnSp>
            <p:nvCxnSpPr>
              <p:cNvPr id="137" name="Straight Connector 136"/>
              <p:cNvCxnSpPr>
                <a:stCxn id="141" idx="2"/>
              </p:cNvCxnSpPr>
              <p:nvPr/>
            </p:nvCxnSpPr>
            <p:spPr>
              <a:xfrm flipH="1" flipV="1">
                <a:off x="4496274" y="4685665"/>
                <a:ext cx="2639401" cy="31260"/>
              </a:xfrm>
              <a:prstGeom prst="line">
                <a:avLst/>
              </a:prstGeom>
              <a:noFill/>
              <a:ln w="12700" cap="rnd" cmpd="sng" algn="ctr">
                <a:solidFill>
                  <a:srgbClr val="FFC000"/>
                </a:solidFill>
                <a:prstDash val="solid"/>
              </a:ln>
              <a:effectLst/>
            </p:spPr>
          </p:cxnSp>
          <p:sp>
            <p:nvSpPr>
              <p:cNvPr id="138" name="Oval 137"/>
              <p:cNvSpPr/>
              <p:nvPr/>
            </p:nvSpPr>
            <p:spPr>
              <a:xfrm>
                <a:off x="4370832" y="4618203"/>
                <a:ext cx="134927" cy="127970"/>
              </a:xfrm>
              <a:prstGeom prst="ellipse">
                <a:avLst/>
              </a:prstGeom>
              <a:solidFill>
                <a:srgbClr val="FFC000"/>
              </a:solidFill>
              <a:ln w="9525" cap="flat" cmpd="sng" algn="ctr">
                <a:solidFill>
                  <a:srgbClr val="FFC000"/>
                </a:solidFill>
                <a:prstDash val="solid"/>
              </a:ln>
              <a:effectLst/>
            </p:spPr>
            <p:txBody>
              <a:bodyPr rtlCol="0" anchor="ctr"/>
              <a:lstStyle/>
              <a:p>
                <a:pPr algn="ctr"/>
                <a:endParaRPr lang="en-US" sz="1900" kern="0" dirty="0">
                  <a:solidFill>
                    <a:srgbClr val="FFFFFF"/>
                  </a:solidFill>
                  <a:latin typeface="Arial"/>
                </a:endParaRPr>
              </a:p>
            </p:txBody>
          </p:sp>
        </p:grpSp>
        <p:grpSp>
          <p:nvGrpSpPr>
            <p:cNvPr id="11" name="Group 10"/>
            <p:cNvGrpSpPr/>
            <p:nvPr/>
          </p:nvGrpSpPr>
          <p:grpSpPr>
            <a:xfrm>
              <a:off x="2952269" y="1325505"/>
              <a:ext cx="442526" cy="437720"/>
              <a:chOff x="4147655" y="3154983"/>
              <a:chExt cx="466504" cy="442449"/>
            </a:xfrm>
          </p:grpSpPr>
          <p:grpSp>
            <p:nvGrpSpPr>
              <p:cNvPr id="8" name="Group 7"/>
              <p:cNvGrpSpPr/>
              <p:nvPr/>
            </p:nvGrpSpPr>
            <p:grpSpPr>
              <a:xfrm>
                <a:off x="4147655" y="3154983"/>
                <a:ext cx="466504" cy="442449"/>
                <a:chOff x="4147655" y="3154983"/>
                <a:chExt cx="466504" cy="442449"/>
              </a:xfrm>
            </p:grpSpPr>
            <p:sp>
              <p:nvSpPr>
                <p:cNvPr id="141" name="Oval 140"/>
                <p:cNvSpPr/>
                <p:nvPr/>
              </p:nvSpPr>
              <p:spPr>
                <a:xfrm>
                  <a:off x="4147655" y="3154983"/>
                  <a:ext cx="466504" cy="442449"/>
                </a:xfrm>
                <a:prstGeom prst="ellipse">
                  <a:avLst/>
                </a:prstGeom>
                <a:solidFill>
                  <a:schemeClr val="tx2"/>
                </a:solidFill>
                <a:ln w="9525" cap="flat" cmpd="sng" algn="ctr">
                  <a:noFill/>
                  <a:prstDash val="solid"/>
                </a:ln>
                <a:effectLst/>
              </p:spPr>
              <p:txBody>
                <a:bodyPr rtlCol="0" anchor="ctr"/>
                <a:lstStyle/>
                <a:p>
                  <a:pPr algn="ctr"/>
                  <a:endParaRPr lang="en-US" sz="1900" kern="0" dirty="0">
                    <a:solidFill>
                      <a:srgbClr val="FFFFFF"/>
                    </a:solidFill>
                    <a:latin typeface="Arial"/>
                  </a:endParaRPr>
                </a:p>
              </p:txBody>
            </p:sp>
            <p:sp>
              <p:nvSpPr>
                <p:cNvPr id="167" name="Freeform 27"/>
                <p:cNvSpPr>
                  <a:spLocks/>
                </p:cNvSpPr>
                <p:nvPr/>
              </p:nvSpPr>
              <p:spPr bwMode="auto">
                <a:xfrm>
                  <a:off x="4214071" y="3250384"/>
                  <a:ext cx="291688" cy="219805"/>
                </a:xfrm>
                <a:custGeom>
                  <a:avLst/>
                  <a:gdLst>
                    <a:gd name="T0" fmla="*/ 695 w 758"/>
                    <a:gd name="T1" fmla="*/ 44 h 576"/>
                    <a:gd name="T2" fmla="*/ 599 w 758"/>
                    <a:gd name="T3" fmla="*/ 20 h 576"/>
                    <a:gd name="T4" fmla="*/ 14 w 758"/>
                    <a:gd name="T5" fmla="*/ 369 h 576"/>
                    <a:gd name="T6" fmla="*/ 12 w 758"/>
                    <a:gd name="T7" fmla="*/ 405 h 576"/>
                    <a:gd name="T8" fmla="*/ 74 w 758"/>
                    <a:gd name="T9" fmla="*/ 454 h 576"/>
                    <a:gd name="T10" fmla="*/ 79 w 758"/>
                    <a:gd name="T11" fmla="*/ 460 h 576"/>
                    <a:gd name="T12" fmla="*/ 140 w 758"/>
                    <a:gd name="T13" fmla="*/ 562 h 576"/>
                    <a:gd name="T14" fmla="*/ 170 w 758"/>
                    <a:gd name="T15" fmla="*/ 570 h 576"/>
                    <a:gd name="T16" fmla="*/ 729 w 758"/>
                    <a:gd name="T17" fmla="*/ 236 h 576"/>
                    <a:gd name="T18" fmla="*/ 737 w 758"/>
                    <a:gd name="T19" fmla="*/ 204 h 576"/>
                    <a:gd name="T20" fmla="*/ 736 w 758"/>
                    <a:gd name="T21" fmla="*/ 202 h 576"/>
                    <a:gd name="T22" fmla="*/ 744 w 758"/>
                    <a:gd name="T23" fmla="*/ 171 h 576"/>
                    <a:gd name="T24" fmla="*/ 744 w 758"/>
                    <a:gd name="T25" fmla="*/ 171 h 576"/>
                    <a:gd name="T26" fmla="*/ 752 w 758"/>
                    <a:gd name="T27" fmla="*/ 139 h 576"/>
                    <a:gd name="T28" fmla="*/ 695 w 758"/>
                    <a:gd name="T29" fmla="*/ 4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8" h="576">
                      <a:moveTo>
                        <a:pt x="695" y="44"/>
                      </a:moveTo>
                      <a:cubicBezTo>
                        <a:pt x="675" y="11"/>
                        <a:pt x="632" y="0"/>
                        <a:pt x="599" y="20"/>
                      </a:cubicBezTo>
                      <a:cubicBezTo>
                        <a:pt x="14" y="369"/>
                        <a:pt x="14" y="369"/>
                        <a:pt x="14" y="369"/>
                      </a:cubicBezTo>
                      <a:cubicBezTo>
                        <a:pt x="1" y="377"/>
                        <a:pt x="0" y="395"/>
                        <a:pt x="12" y="405"/>
                      </a:cubicBezTo>
                      <a:cubicBezTo>
                        <a:pt x="74" y="454"/>
                        <a:pt x="74" y="454"/>
                        <a:pt x="74" y="454"/>
                      </a:cubicBezTo>
                      <a:cubicBezTo>
                        <a:pt x="76" y="456"/>
                        <a:pt x="78" y="458"/>
                        <a:pt x="79" y="460"/>
                      </a:cubicBezTo>
                      <a:cubicBezTo>
                        <a:pt x="140" y="562"/>
                        <a:pt x="140" y="562"/>
                        <a:pt x="140" y="562"/>
                      </a:cubicBezTo>
                      <a:cubicBezTo>
                        <a:pt x="146" y="572"/>
                        <a:pt x="159" y="576"/>
                        <a:pt x="170" y="570"/>
                      </a:cubicBezTo>
                      <a:cubicBezTo>
                        <a:pt x="729" y="236"/>
                        <a:pt x="729" y="236"/>
                        <a:pt x="729" y="236"/>
                      </a:cubicBezTo>
                      <a:cubicBezTo>
                        <a:pt x="740" y="229"/>
                        <a:pt x="743" y="215"/>
                        <a:pt x="737" y="204"/>
                      </a:cubicBezTo>
                      <a:cubicBezTo>
                        <a:pt x="736" y="202"/>
                        <a:pt x="736" y="202"/>
                        <a:pt x="736" y="202"/>
                      </a:cubicBezTo>
                      <a:cubicBezTo>
                        <a:pt x="729" y="191"/>
                        <a:pt x="733" y="177"/>
                        <a:pt x="744" y="171"/>
                      </a:cubicBezTo>
                      <a:cubicBezTo>
                        <a:pt x="744" y="171"/>
                        <a:pt x="744" y="171"/>
                        <a:pt x="744" y="171"/>
                      </a:cubicBezTo>
                      <a:cubicBezTo>
                        <a:pt x="755" y="164"/>
                        <a:pt x="758" y="150"/>
                        <a:pt x="752" y="139"/>
                      </a:cubicBezTo>
                      <a:lnTo>
                        <a:pt x="695" y="4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027"/>
                  <a:endParaRPr lang="en-US" sz="2000">
                    <a:solidFill>
                      <a:srgbClr val="676767"/>
                    </a:solidFill>
                  </a:endParaRPr>
                </a:p>
              </p:txBody>
            </p:sp>
          </p:grpSp>
          <p:sp>
            <p:nvSpPr>
              <p:cNvPr id="168" name="Freeform 28"/>
              <p:cNvSpPr>
                <a:spLocks/>
              </p:cNvSpPr>
              <p:nvPr/>
            </p:nvSpPr>
            <p:spPr bwMode="auto">
              <a:xfrm>
                <a:off x="4203358" y="3416002"/>
                <a:ext cx="49670" cy="62227"/>
              </a:xfrm>
              <a:custGeom>
                <a:avLst/>
                <a:gdLst>
                  <a:gd name="T0" fmla="*/ 107 w 129"/>
                  <a:gd name="T1" fmla="*/ 153 h 163"/>
                  <a:gd name="T2" fmla="*/ 107 w 129"/>
                  <a:gd name="T3" fmla="*/ 153 h 163"/>
                  <a:gd name="T4" fmla="*/ 59 w 129"/>
                  <a:gd name="T5" fmla="*/ 141 h 163"/>
                  <a:gd name="T6" fmla="*/ 10 w 129"/>
                  <a:gd name="T7" fmla="*/ 58 h 163"/>
                  <a:gd name="T8" fmla="*/ 22 w 129"/>
                  <a:gd name="T9" fmla="*/ 10 h 163"/>
                  <a:gd name="T10" fmla="*/ 22 w 129"/>
                  <a:gd name="T11" fmla="*/ 10 h 163"/>
                  <a:gd name="T12" fmla="*/ 70 w 129"/>
                  <a:gd name="T13" fmla="*/ 22 h 163"/>
                  <a:gd name="T14" fmla="*/ 119 w 129"/>
                  <a:gd name="T15" fmla="*/ 105 h 163"/>
                  <a:gd name="T16" fmla="*/ 107 w 129"/>
                  <a:gd name="T17" fmla="*/ 15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 h="163">
                    <a:moveTo>
                      <a:pt x="107" y="153"/>
                    </a:moveTo>
                    <a:cubicBezTo>
                      <a:pt x="107" y="153"/>
                      <a:pt x="107" y="153"/>
                      <a:pt x="107" y="153"/>
                    </a:cubicBezTo>
                    <a:cubicBezTo>
                      <a:pt x="90" y="163"/>
                      <a:pt x="69" y="157"/>
                      <a:pt x="59" y="141"/>
                    </a:cubicBezTo>
                    <a:cubicBezTo>
                      <a:pt x="10" y="58"/>
                      <a:pt x="10" y="58"/>
                      <a:pt x="10" y="58"/>
                    </a:cubicBezTo>
                    <a:cubicBezTo>
                      <a:pt x="0" y="42"/>
                      <a:pt x="5" y="20"/>
                      <a:pt x="22" y="10"/>
                    </a:cubicBezTo>
                    <a:cubicBezTo>
                      <a:pt x="22" y="10"/>
                      <a:pt x="22" y="10"/>
                      <a:pt x="22" y="10"/>
                    </a:cubicBezTo>
                    <a:cubicBezTo>
                      <a:pt x="38" y="0"/>
                      <a:pt x="60" y="6"/>
                      <a:pt x="70" y="22"/>
                    </a:cubicBezTo>
                    <a:cubicBezTo>
                      <a:pt x="119" y="105"/>
                      <a:pt x="119" y="105"/>
                      <a:pt x="119" y="105"/>
                    </a:cubicBezTo>
                    <a:cubicBezTo>
                      <a:pt x="129" y="121"/>
                      <a:pt x="123" y="143"/>
                      <a:pt x="107" y="153"/>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027"/>
                <a:endParaRPr lang="en-US" sz="2000">
                  <a:solidFill>
                    <a:srgbClr val="676767"/>
                  </a:solidFill>
                </a:endParaRPr>
              </a:p>
            </p:txBody>
          </p:sp>
          <p:sp>
            <p:nvSpPr>
              <p:cNvPr id="169" name="Freeform 29"/>
              <p:cNvSpPr>
                <a:spLocks/>
              </p:cNvSpPr>
              <p:nvPr/>
            </p:nvSpPr>
            <p:spPr bwMode="auto">
              <a:xfrm>
                <a:off x="4403011" y="3380145"/>
                <a:ext cx="113948" cy="116093"/>
              </a:xfrm>
              <a:custGeom>
                <a:avLst/>
                <a:gdLst>
                  <a:gd name="T0" fmla="*/ 266 w 296"/>
                  <a:gd name="T1" fmla="*/ 0 h 304"/>
                  <a:gd name="T2" fmla="*/ 218 w 296"/>
                  <a:gd name="T3" fmla="*/ 48 h 304"/>
                  <a:gd name="T4" fmla="*/ 218 w 296"/>
                  <a:gd name="T5" fmla="*/ 100 h 304"/>
                  <a:gd name="T6" fmla="*/ 114 w 296"/>
                  <a:gd name="T7" fmla="*/ 100 h 304"/>
                  <a:gd name="T8" fmla="*/ 69 w 296"/>
                  <a:gd name="T9" fmla="*/ 18 h 304"/>
                  <a:gd name="T10" fmla="*/ 0 w 296"/>
                  <a:gd name="T11" fmla="*/ 59 h 304"/>
                  <a:gd name="T12" fmla="*/ 55 w 296"/>
                  <a:gd name="T13" fmla="*/ 159 h 304"/>
                  <a:gd name="T14" fmla="*/ 90 w 296"/>
                  <a:gd name="T15" fmla="*/ 180 h 304"/>
                  <a:gd name="T16" fmla="*/ 218 w 296"/>
                  <a:gd name="T17" fmla="*/ 180 h 304"/>
                  <a:gd name="T18" fmla="*/ 218 w 296"/>
                  <a:gd name="T19" fmla="*/ 256 h 304"/>
                  <a:gd name="T20" fmla="*/ 266 w 296"/>
                  <a:gd name="T21" fmla="*/ 304 h 304"/>
                  <a:gd name="T22" fmla="*/ 296 w 296"/>
                  <a:gd name="T23" fmla="*/ 304 h 304"/>
                  <a:gd name="T24" fmla="*/ 296 w 296"/>
                  <a:gd name="T25" fmla="*/ 0 h 304"/>
                  <a:gd name="T26" fmla="*/ 266 w 296"/>
                  <a:gd name="T27"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6" h="304">
                    <a:moveTo>
                      <a:pt x="266" y="0"/>
                    </a:moveTo>
                    <a:cubicBezTo>
                      <a:pt x="240" y="0"/>
                      <a:pt x="218" y="22"/>
                      <a:pt x="218" y="48"/>
                    </a:cubicBezTo>
                    <a:cubicBezTo>
                      <a:pt x="218" y="100"/>
                      <a:pt x="218" y="100"/>
                      <a:pt x="218" y="100"/>
                    </a:cubicBezTo>
                    <a:cubicBezTo>
                      <a:pt x="114" y="100"/>
                      <a:pt x="114" y="100"/>
                      <a:pt x="114" y="100"/>
                    </a:cubicBezTo>
                    <a:cubicBezTo>
                      <a:pt x="69" y="18"/>
                      <a:pt x="69" y="18"/>
                      <a:pt x="69" y="18"/>
                    </a:cubicBezTo>
                    <a:cubicBezTo>
                      <a:pt x="0" y="59"/>
                      <a:pt x="0" y="59"/>
                      <a:pt x="0" y="59"/>
                    </a:cubicBezTo>
                    <a:cubicBezTo>
                      <a:pt x="55" y="159"/>
                      <a:pt x="55" y="159"/>
                      <a:pt x="55" y="159"/>
                    </a:cubicBezTo>
                    <a:cubicBezTo>
                      <a:pt x="62" y="172"/>
                      <a:pt x="75" y="180"/>
                      <a:pt x="90" y="180"/>
                    </a:cubicBezTo>
                    <a:cubicBezTo>
                      <a:pt x="218" y="180"/>
                      <a:pt x="218" y="180"/>
                      <a:pt x="218" y="180"/>
                    </a:cubicBezTo>
                    <a:cubicBezTo>
                      <a:pt x="218" y="256"/>
                      <a:pt x="218" y="256"/>
                      <a:pt x="218" y="256"/>
                    </a:cubicBezTo>
                    <a:cubicBezTo>
                      <a:pt x="218" y="282"/>
                      <a:pt x="240" y="304"/>
                      <a:pt x="266" y="304"/>
                    </a:cubicBezTo>
                    <a:cubicBezTo>
                      <a:pt x="296" y="304"/>
                      <a:pt x="296" y="304"/>
                      <a:pt x="296" y="304"/>
                    </a:cubicBezTo>
                    <a:cubicBezTo>
                      <a:pt x="296" y="0"/>
                      <a:pt x="296" y="0"/>
                      <a:pt x="296" y="0"/>
                    </a:cubicBezTo>
                    <a:lnTo>
                      <a:pt x="26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027"/>
                <a:endParaRPr lang="en-US" sz="2000">
                  <a:solidFill>
                    <a:srgbClr val="676767"/>
                  </a:solidFill>
                </a:endParaRPr>
              </a:p>
            </p:txBody>
          </p:sp>
        </p:grpSp>
      </p:grpSp>
      <p:sp>
        <p:nvSpPr>
          <p:cNvPr id="16" name="Rectangle 15"/>
          <p:cNvSpPr/>
          <p:nvPr/>
        </p:nvSpPr>
        <p:spPr>
          <a:xfrm>
            <a:off x="5592311" y="1743826"/>
            <a:ext cx="45719" cy="4227519"/>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8" name="Rectangle 107"/>
          <p:cNvSpPr/>
          <p:nvPr/>
        </p:nvSpPr>
        <p:spPr>
          <a:xfrm>
            <a:off x="8314" y="6316149"/>
            <a:ext cx="12212627" cy="572424"/>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grpSp>
        <p:nvGrpSpPr>
          <p:cNvPr id="109" name="Group 108"/>
          <p:cNvGrpSpPr/>
          <p:nvPr/>
        </p:nvGrpSpPr>
        <p:grpSpPr>
          <a:xfrm>
            <a:off x="1929982" y="6439084"/>
            <a:ext cx="1717499" cy="355482"/>
            <a:chOff x="7474099" y="5683801"/>
            <a:chExt cx="1699087" cy="355482"/>
          </a:xfrm>
        </p:grpSpPr>
        <p:sp>
          <p:nvSpPr>
            <p:cNvPr id="133" name="Freeform: Shape 77"/>
            <p:cNvSpPr>
              <a:spLocks noChangeAspect="1"/>
            </p:cNvSpPr>
            <p:nvPr/>
          </p:nvSpPr>
          <p:spPr>
            <a:xfrm rot="21430831">
              <a:off x="7474099" y="5724381"/>
              <a:ext cx="385799" cy="274320"/>
            </a:xfrm>
            <a:custGeom>
              <a:avLst/>
              <a:gdLst>
                <a:gd name="connsiteX0" fmla="*/ 282808 w 1200204"/>
                <a:gd name="connsiteY0" fmla="*/ 436865 h 853402"/>
                <a:gd name="connsiteX1" fmla="*/ 130099 w 1200204"/>
                <a:gd name="connsiteY1" fmla="*/ 575239 h 853402"/>
                <a:gd name="connsiteX2" fmla="*/ 268472 w 1200204"/>
                <a:gd name="connsiteY2" fmla="*/ 727948 h 853402"/>
                <a:gd name="connsiteX3" fmla="*/ 421182 w 1200204"/>
                <a:gd name="connsiteY3" fmla="*/ 589574 h 853402"/>
                <a:gd name="connsiteX4" fmla="*/ 282808 w 1200204"/>
                <a:gd name="connsiteY4" fmla="*/ 436865 h 853402"/>
                <a:gd name="connsiteX5" fmla="*/ 314022 w 1200204"/>
                <a:gd name="connsiteY5" fmla="*/ 309862 h 853402"/>
                <a:gd name="connsiteX6" fmla="*/ 320556 w 1200204"/>
                <a:gd name="connsiteY6" fmla="*/ 315116 h 853402"/>
                <a:gd name="connsiteX7" fmla="*/ 330040 w 1200204"/>
                <a:gd name="connsiteY7" fmla="*/ 356000 h 853402"/>
                <a:gd name="connsiteX8" fmla="*/ 333762 w 1200204"/>
                <a:gd name="connsiteY8" fmla="*/ 356756 h 853402"/>
                <a:gd name="connsiteX9" fmla="*/ 389323 w 1200204"/>
                <a:gd name="connsiteY9" fmla="*/ 378998 h 853402"/>
                <a:gd name="connsiteX10" fmla="*/ 393733 w 1200204"/>
                <a:gd name="connsiteY10" fmla="*/ 381719 h 853402"/>
                <a:gd name="connsiteX11" fmla="*/ 398636 w 1200204"/>
                <a:gd name="connsiteY11" fmla="*/ 378966 h 853402"/>
                <a:gd name="connsiteX12" fmla="*/ 427583 w 1200204"/>
                <a:gd name="connsiteY12" fmla="*/ 361192 h 853402"/>
                <a:gd name="connsiteX13" fmla="*/ 438428 w 1200204"/>
                <a:gd name="connsiteY13" fmla="*/ 361732 h 853402"/>
                <a:gd name="connsiteX14" fmla="*/ 482398 w 1200204"/>
                <a:gd name="connsiteY14" fmla="*/ 402396 h 853402"/>
                <a:gd name="connsiteX15" fmla="*/ 483966 w 1200204"/>
                <a:gd name="connsiteY15" fmla="*/ 410633 h 853402"/>
                <a:gd name="connsiteX16" fmla="*/ 465098 w 1200204"/>
                <a:gd name="connsiteY16" fmla="*/ 447071 h 853402"/>
                <a:gd name="connsiteX17" fmla="*/ 473528 w 1200204"/>
                <a:gd name="connsiteY17" fmla="*/ 459422 h 853402"/>
                <a:gd name="connsiteX18" fmla="*/ 489516 w 1200204"/>
                <a:gd name="connsiteY18" fmla="*/ 489908 h 853402"/>
                <a:gd name="connsiteX19" fmla="*/ 495627 w 1200204"/>
                <a:gd name="connsiteY19" fmla="*/ 505593 h 853402"/>
                <a:gd name="connsiteX20" fmla="*/ 499919 w 1200204"/>
                <a:gd name="connsiteY20" fmla="*/ 506393 h 853402"/>
                <a:gd name="connsiteX21" fmla="*/ 533529 w 1200204"/>
                <a:gd name="connsiteY21" fmla="*/ 511308 h 853402"/>
                <a:gd name="connsiteX22" fmla="*/ 541507 w 1200204"/>
                <a:gd name="connsiteY22" fmla="*/ 518675 h 853402"/>
                <a:gd name="connsiteX23" fmla="*/ 549187 w 1200204"/>
                <a:gd name="connsiteY23" fmla="*/ 578071 h 853402"/>
                <a:gd name="connsiteX24" fmla="*/ 545109 w 1200204"/>
                <a:gd name="connsiteY24" fmla="*/ 585397 h 853402"/>
                <a:gd name="connsiteX25" fmla="*/ 507601 w 1200204"/>
                <a:gd name="connsiteY25" fmla="*/ 601130 h 853402"/>
                <a:gd name="connsiteX26" fmla="*/ 505955 w 1200204"/>
                <a:gd name="connsiteY26" fmla="*/ 617598 h 853402"/>
                <a:gd name="connsiteX27" fmla="*/ 495427 w 1200204"/>
                <a:gd name="connsiteY27" fmla="*/ 659847 h 853402"/>
                <a:gd name="connsiteX28" fmla="*/ 493332 w 1200204"/>
                <a:gd name="connsiteY28" fmla="*/ 665020 h 853402"/>
                <a:gd name="connsiteX29" fmla="*/ 496213 w 1200204"/>
                <a:gd name="connsiteY29" fmla="*/ 668484 h 853402"/>
                <a:gd name="connsiteX30" fmla="*/ 518931 w 1200204"/>
                <a:gd name="connsiteY30" fmla="*/ 693738 h 853402"/>
                <a:gd name="connsiteX31" fmla="*/ 520361 w 1200204"/>
                <a:gd name="connsiteY31" fmla="*/ 704503 h 853402"/>
                <a:gd name="connsiteX32" fmla="*/ 488323 w 1200204"/>
                <a:gd name="connsiteY32" fmla="*/ 755104 h 853402"/>
                <a:gd name="connsiteX33" fmla="*/ 480505 w 1200204"/>
                <a:gd name="connsiteY33" fmla="*/ 758135 h 853402"/>
                <a:gd name="connsiteX34" fmla="*/ 441199 w 1200204"/>
                <a:gd name="connsiteY34" fmla="*/ 746154 h 853402"/>
                <a:gd name="connsiteX35" fmla="*/ 439182 w 1200204"/>
                <a:gd name="connsiteY35" fmla="*/ 748327 h 853402"/>
                <a:gd name="connsiteX36" fmla="*/ 402467 w 1200204"/>
                <a:gd name="connsiteY36" fmla="*/ 777849 h 853402"/>
                <a:gd name="connsiteX37" fmla="*/ 388672 w 1200204"/>
                <a:gd name="connsiteY37" fmla="*/ 785852 h 853402"/>
                <a:gd name="connsiteX38" fmla="*/ 388645 w 1200204"/>
                <a:gd name="connsiteY38" fmla="*/ 791462 h 853402"/>
                <a:gd name="connsiteX39" fmla="*/ 389799 w 1200204"/>
                <a:gd name="connsiteY39" fmla="*/ 825411 h 853402"/>
                <a:gd name="connsiteX40" fmla="*/ 383972 w 1200204"/>
                <a:gd name="connsiteY40" fmla="*/ 834573 h 853402"/>
                <a:gd name="connsiteX41" fmla="*/ 326896 w 1200204"/>
                <a:gd name="connsiteY41" fmla="*/ 852716 h 853402"/>
                <a:gd name="connsiteX42" fmla="*/ 318959 w 1200204"/>
                <a:gd name="connsiteY42" fmla="*/ 850009 h 853402"/>
                <a:gd name="connsiteX43" fmla="*/ 295738 w 1200204"/>
                <a:gd name="connsiteY43" fmla="*/ 814282 h 853402"/>
                <a:gd name="connsiteX44" fmla="*/ 289320 w 1200204"/>
                <a:gd name="connsiteY44" fmla="*/ 814994 h 853402"/>
                <a:gd name="connsiteX45" fmla="*/ 264180 w 1200204"/>
                <a:gd name="connsiteY45" fmla="*/ 815094 h 853402"/>
                <a:gd name="connsiteX46" fmla="*/ 240449 w 1200204"/>
                <a:gd name="connsiteY46" fmla="*/ 812721 h 853402"/>
                <a:gd name="connsiteX47" fmla="*/ 230363 w 1200204"/>
                <a:gd name="connsiteY47" fmla="*/ 810669 h 853402"/>
                <a:gd name="connsiteX48" fmla="*/ 229452 w 1200204"/>
                <a:gd name="connsiteY48" fmla="*/ 811635 h 853402"/>
                <a:gd name="connsiteX49" fmla="*/ 204454 w 1200204"/>
                <a:gd name="connsiteY49" fmla="*/ 842724 h 853402"/>
                <a:gd name="connsiteX50" fmla="*/ 194077 w 1200204"/>
                <a:gd name="connsiteY50" fmla="*/ 845922 h 853402"/>
                <a:gd name="connsiteX51" fmla="*/ 138859 w 1200204"/>
                <a:gd name="connsiteY51" fmla="*/ 822730 h 853402"/>
                <a:gd name="connsiteX52" fmla="*/ 134572 w 1200204"/>
                <a:gd name="connsiteY52" fmla="*/ 815524 h 853402"/>
                <a:gd name="connsiteX53" fmla="*/ 140247 w 1200204"/>
                <a:gd name="connsiteY53" fmla="*/ 771796 h 853402"/>
                <a:gd name="connsiteX54" fmla="*/ 136039 w 1200204"/>
                <a:gd name="connsiteY54" fmla="*/ 768948 h 853402"/>
                <a:gd name="connsiteX55" fmla="*/ 95695 w 1200204"/>
                <a:gd name="connsiteY55" fmla="*/ 730378 h 853402"/>
                <a:gd name="connsiteX56" fmla="*/ 95043 w 1200204"/>
                <a:gd name="connsiteY56" fmla="*/ 729481 h 853402"/>
                <a:gd name="connsiteX57" fmla="*/ 92520 w 1200204"/>
                <a:gd name="connsiteY57" fmla="*/ 729779 h 853402"/>
                <a:gd name="connsiteX58" fmla="*/ 53394 w 1200204"/>
                <a:gd name="connsiteY58" fmla="*/ 737566 h 853402"/>
                <a:gd name="connsiteX59" fmla="*/ 43385 w 1200204"/>
                <a:gd name="connsiteY59" fmla="*/ 733355 h 853402"/>
                <a:gd name="connsiteX60" fmla="*/ 15941 w 1200204"/>
                <a:gd name="connsiteY60" fmla="*/ 680122 h 853402"/>
                <a:gd name="connsiteX61" fmla="*/ 17280 w 1200204"/>
                <a:gd name="connsiteY61" fmla="*/ 671845 h 853402"/>
                <a:gd name="connsiteX62" fmla="*/ 50253 w 1200204"/>
                <a:gd name="connsiteY62" fmla="*/ 641458 h 853402"/>
                <a:gd name="connsiteX63" fmla="*/ 51082 w 1200204"/>
                <a:gd name="connsiteY63" fmla="*/ 643004 h 853402"/>
                <a:gd name="connsiteX64" fmla="*/ 47414 w 1200204"/>
                <a:gd name="connsiteY64" fmla="*/ 629460 h 853402"/>
                <a:gd name="connsiteX65" fmla="*/ 42688 w 1200204"/>
                <a:gd name="connsiteY65" fmla="*/ 585914 h 853402"/>
                <a:gd name="connsiteX66" fmla="*/ 42772 w 1200204"/>
                <a:gd name="connsiteY66" fmla="*/ 581157 h 853402"/>
                <a:gd name="connsiteX67" fmla="*/ 40086 w 1200204"/>
                <a:gd name="connsiteY67" fmla="*/ 579402 h 853402"/>
                <a:gd name="connsiteX68" fmla="*/ 5065 w 1200204"/>
                <a:gd name="connsiteY68" fmla="*/ 560297 h 853402"/>
                <a:gd name="connsiteX69" fmla="*/ 83 w 1200204"/>
                <a:gd name="connsiteY69" fmla="*/ 550650 h 853402"/>
                <a:gd name="connsiteX70" fmla="*/ 13145 w 1200204"/>
                <a:gd name="connsiteY70" fmla="*/ 492201 h 853402"/>
                <a:gd name="connsiteX71" fmla="*/ 19478 w 1200204"/>
                <a:gd name="connsiteY71" fmla="*/ 486706 h 853402"/>
                <a:gd name="connsiteX72" fmla="*/ 64266 w 1200204"/>
                <a:gd name="connsiteY72" fmla="*/ 484523 h 853402"/>
                <a:gd name="connsiteX73" fmla="*/ 64214 w 1200204"/>
                <a:gd name="connsiteY73" fmla="*/ 484768 h 853402"/>
                <a:gd name="connsiteX74" fmla="*/ 66318 w 1200204"/>
                <a:gd name="connsiteY74" fmla="*/ 479999 h 853402"/>
                <a:gd name="connsiteX75" fmla="*/ 93167 w 1200204"/>
                <a:gd name="connsiteY75" fmla="*/ 437537 h 853402"/>
                <a:gd name="connsiteX76" fmla="*/ 96651 w 1200204"/>
                <a:gd name="connsiteY76" fmla="*/ 433609 h 853402"/>
                <a:gd name="connsiteX77" fmla="*/ 95810 w 1200204"/>
                <a:gd name="connsiteY77" fmla="*/ 430884 h 853402"/>
                <a:gd name="connsiteX78" fmla="*/ 81073 w 1200204"/>
                <a:gd name="connsiteY78" fmla="*/ 393813 h 853402"/>
                <a:gd name="connsiteX79" fmla="*/ 83404 w 1200204"/>
                <a:gd name="connsiteY79" fmla="*/ 383208 h 853402"/>
                <a:gd name="connsiteX80" fmla="*/ 130793 w 1200204"/>
                <a:gd name="connsiteY80" fmla="*/ 346585 h 853402"/>
                <a:gd name="connsiteX81" fmla="*/ 139176 w 1200204"/>
                <a:gd name="connsiteY81" fmla="*/ 346406 h 853402"/>
                <a:gd name="connsiteX82" fmla="*/ 174317 w 1200204"/>
                <a:gd name="connsiteY82" fmla="*/ 372805 h 853402"/>
                <a:gd name="connsiteX83" fmla="*/ 193135 w 1200204"/>
                <a:gd name="connsiteY83" fmla="*/ 364473 h 853402"/>
                <a:gd name="connsiteX84" fmla="*/ 217390 w 1200204"/>
                <a:gd name="connsiteY84" fmla="*/ 356772 h 853402"/>
                <a:gd name="connsiteX85" fmla="*/ 232256 w 1200204"/>
                <a:gd name="connsiteY85" fmla="*/ 353721 h 853402"/>
                <a:gd name="connsiteX86" fmla="*/ 233019 w 1200204"/>
                <a:gd name="connsiteY86" fmla="*/ 351915 h 853402"/>
                <a:gd name="connsiteX87" fmla="*/ 245575 w 1200204"/>
                <a:gd name="connsiteY87" fmla="*/ 314051 h 853402"/>
                <a:gd name="connsiteX88" fmla="*/ 254181 w 1200204"/>
                <a:gd name="connsiteY88" fmla="*/ 307429 h 853402"/>
                <a:gd name="connsiteX89" fmla="*/ 314022 w 1200204"/>
                <a:gd name="connsiteY89" fmla="*/ 309862 h 853402"/>
                <a:gd name="connsiteX90" fmla="*/ 863871 w 1200204"/>
                <a:gd name="connsiteY90" fmla="*/ 294262 h 853402"/>
                <a:gd name="connsiteX91" fmla="*/ 682302 w 1200204"/>
                <a:gd name="connsiteY91" fmla="*/ 472749 h 853402"/>
                <a:gd name="connsiteX92" fmla="*/ 860789 w 1200204"/>
                <a:gd name="connsiteY92" fmla="*/ 654317 h 853402"/>
                <a:gd name="connsiteX93" fmla="*/ 1042357 w 1200204"/>
                <a:gd name="connsiteY93" fmla="*/ 475831 h 853402"/>
                <a:gd name="connsiteX94" fmla="*/ 863871 w 1200204"/>
                <a:gd name="connsiteY94" fmla="*/ 294262 h 853402"/>
                <a:gd name="connsiteX95" fmla="*/ 896028 w 1200204"/>
                <a:gd name="connsiteY95" fmla="*/ 135913 h 853402"/>
                <a:gd name="connsiteX96" fmla="*/ 904358 w 1200204"/>
                <a:gd name="connsiteY96" fmla="*/ 142071 h 853402"/>
                <a:gd name="connsiteX97" fmla="*/ 918117 w 1200204"/>
                <a:gd name="connsiteY97" fmla="*/ 192064 h 853402"/>
                <a:gd name="connsiteX98" fmla="*/ 922750 w 1200204"/>
                <a:gd name="connsiteY98" fmla="*/ 192811 h 853402"/>
                <a:gd name="connsiteX99" fmla="*/ 992456 w 1200204"/>
                <a:gd name="connsiteY99" fmla="*/ 217479 h 853402"/>
                <a:gd name="connsiteX100" fmla="*/ 998037 w 1200204"/>
                <a:gd name="connsiteY100" fmla="*/ 220616 h 853402"/>
                <a:gd name="connsiteX101" fmla="*/ 1003951 w 1200204"/>
                <a:gd name="connsiteY101" fmla="*/ 216971 h 853402"/>
                <a:gd name="connsiteX102" fmla="*/ 1038793 w 1200204"/>
                <a:gd name="connsiteY102" fmla="*/ 193576 h 853402"/>
                <a:gd name="connsiteX103" fmla="*/ 1052208 w 1200204"/>
                <a:gd name="connsiteY103" fmla="*/ 193699 h 853402"/>
                <a:gd name="connsiteX104" fmla="*/ 1108530 w 1200204"/>
                <a:gd name="connsiteY104" fmla="*/ 241689 h 853402"/>
                <a:gd name="connsiteX105" fmla="*/ 1110878 w 1200204"/>
                <a:gd name="connsiteY105" fmla="*/ 251779 h 853402"/>
                <a:gd name="connsiteX106" fmla="*/ 1089417 w 1200204"/>
                <a:gd name="connsiteY106" fmla="*/ 297709 h 853402"/>
                <a:gd name="connsiteX107" fmla="*/ 1100442 w 1200204"/>
                <a:gd name="connsiteY107" fmla="*/ 312533 h 853402"/>
                <a:gd name="connsiteX108" fmla="*/ 1121711 w 1200204"/>
                <a:gd name="connsiteY108" fmla="*/ 349364 h 853402"/>
                <a:gd name="connsiteX109" fmla="*/ 1130043 w 1200204"/>
                <a:gd name="connsiteY109" fmla="*/ 368420 h 853402"/>
                <a:gd name="connsiteX110" fmla="*/ 1135380 w 1200204"/>
                <a:gd name="connsiteY110" fmla="*/ 369191 h 853402"/>
                <a:gd name="connsiteX111" fmla="*/ 1177119 w 1200204"/>
                <a:gd name="connsiteY111" fmla="*/ 373571 h 853402"/>
                <a:gd name="connsiteX112" fmla="*/ 1187337 w 1200204"/>
                <a:gd name="connsiteY112" fmla="*/ 382265 h 853402"/>
                <a:gd name="connsiteX113" fmla="*/ 1199800 w 1200204"/>
                <a:gd name="connsiteY113" fmla="*/ 455203 h 853402"/>
                <a:gd name="connsiteX114" fmla="*/ 1195133 w 1200204"/>
                <a:gd name="connsiteY114" fmla="*/ 464452 h 853402"/>
                <a:gd name="connsiteX115" fmla="*/ 1149621 w 1200204"/>
                <a:gd name="connsiteY115" fmla="*/ 485756 h 853402"/>
                <a:gd name="connsiteX116" fmla="*/ 1148415 w 1200204"/>
                <a:gd name="connsiteY116" fmla="*/ 506169 h 853402"/>
                <a:gd name="connsiteX117" fmla="*/ 1137540 w 1200204"/>
                <a:gd name="connsiteY117" fmla="*/ 558852 h 853402"/>
                <a:gd name="connsiteX118" fmla="*/ 1135215 w 1200204"/>
                <a:gd name="connsiteY118" fmla="*/ 565344 h 853402"/>
                <a:gd name="connsiteX119" fmla="*/ 1138944 w 1200204"/>
                <a:gd name="connsiteY119" fmla="*/ 569476 h 853402"/>
                <a:gd name="connsiteX120" fmla="*/ 1168257 w 1200204"/>
                <a:gd name="connsiteY120" fmla="*/ 599511 h 853402"/>
                <a:gd name="connsiteX121" fmla="*/ 1170563 w 1200204"/>
                <a:gd name="connsiteY121" fmla="*/ 612727 h 853402"/>
                <a:gd name="connsiteX122" fmla="*/ 1133554 w 1200204"/>
                <a:gd name="connsiteY122" fmla="*/ 676802 h 853402"/>
                <a:gd name="connsiteX123" fmla="*/ 1124055 w 1200204"/>
                <a:gd name="connsiteY123" fmla="*/ 680936 h 853402"/>
                <a:gd name="connsiteX124" fmla="*/ 1074930 w 1200204"/>
                <a:gd name="connsiteY124" fmla="*/ 668119 h 853402"/>
                <a:gd name="connsiteX125" fmla="*/ 1072550 w 1200204"/>
                <a:gd name="connsiteY125" fmla="*/ 670903 h 853402"/>
                <a:gd name="connsiteX126" fmla="*/ 1028707 w 1200204"/>
                <a:gd name="connsiteY126" fmla="*/ 709191 h 853402"/>
                <a:gd name="connsiteX127" fmla="*/ 1012081 w 1200204"/>
                <a:gd name="connsiteY127" fmla="*/ 719763 h 853402"/>
                <a:gd name="connsiteX128" fmla="*/ 1012329 w 1200204"/>
                <a:gd name="connsiteY128" fmla="*/ 726689 h 853402"/>
                <a:gd name="connsiteX129" fmla="*/ 1015458 w 1200204"/>
                <a:gd name="connsiteY129" fmla="*/ 768540 h 853402"/>
                <a:gd name="connsiteX130" fmla="*/ 1008725 w 1200204"/>
                <a:gd name="connsiteY130" fmla="*/ 780144 h 853402"/>
                <a:gd name="connsiteX131" fmla="*/ 939176 w 1200204"/>
                <a:gd name="connsiteY131" fmla="*/ 805408 h 853402"/>
                <a:gd name="connsiteX132" fmla="*/ 929243 w 1200204"/>
                <a:gd name="connsiteY132" fmla="*/ 802464 h 853402"/>
                <a:gd name="connsiteX133" fmla="*/ 898782 w 1200204"/>
                <a:gd name="connsiteY133" fmla="*/ 759525 h 853402"/>
                <a:gd name="connsiteX134" fmla="*/ 890895 w 1200204"/>
                <a:gd name="connsiteY134" fmla="*/ 760726 h 853402"/>
                <a:gd name="connsiteX135" fmla="*/ 859867 w 1200204"/>
                <a:gd name="connsiteY135" fmla="*/ 762113 h 853402"/>
                <a:gd name="connsiteX136" fmla="*/ 830451 w 1200204"/>
                <a:gd name="connsiteY136" fmla="*/ 760375 h 853402"/>
                <a:gd name="connsiteX137" fmla="*/ 817897 w 1200204"/>
                <a:gd name="connsiteY137" fmla="*/ 758349 h 853402"/>
                <a:gd name="connsiteX138" fmla="*/ 816822 w 1200204"/>
                <a:gd name="connsiteY138" fmla="*/ 759586 h 853402"/>
                <a:gd name="connsiteX139" fmla="*/ 787524 w 1200204"/>
                <a:gd name="connsiteY139" fmla="*/ 799220 h 853402"/>
                <a:gd name="connsiteX140" fmla="*/ 774874 w 1200204"/>
                <a:gd name="connsiteY140" fmla="*/ 803689 h 853402"/>
                <a:gd name="connsiteX141" fmla="*/ 705544 w 1200204"/>
                <a:gd name="connsiteY141" fmla="*/ 777831 h 853402"/>
                <a:gd name="connsiteX142" fmla="*/ 699890 w 1200204"/>
                <a:gd name="connsiteY142" fmla="*/ 769151 h 853402"/>
                <a:gd name="connsiteX143" fmla="*/ 704700 w 1200204"/>
                <a:gd name="connsiteY143" fmla="*/ 714885 h 853402"/>
                <a:gd name="connsiteX144" fmla="*/ 699362 w 1200204"/>
                <a:gd name="connsiteY144" fmla="*/ 711580 h 853402"/>
                <a:gd name="connsiteX145" fmla="*/ 647622 w 1200204"/>
                <a:gd name="connsiteY145" fmla="*/ 665992 h 853402"/>
                <a:gd name="connsiteX146" fmla="*/ 646772 w 1200204"/>
                <a:gd name="connsiteY146" fmla="*/ 664918 h 853402"/>
                <a:gd name="connsiteX147" fmla="*/ 643672 w 1200204"/>
                <a:gd name="connsiteY147" fmla="*/ 665412 h 853402"/>
                <a:gd name="connsiteX148" fmla="*/ 595764 w 1200204"/>
                <a:gd name="connsiteY148" fmla="*/ 676989 h 853402"/>
                <a:gd name="connsiteX149" fmla="*/ 583196 w 1200204"/>
                <a:gd name="connsiteY149" fmla="*/ 672293 h 853402"/>
                <a:gd name="connsiteX150" fmla="*/ 546643 w 1200204"/>
                <a:gd name="connsiteY150" fmla="*/ 607957 h 853402"/>
                <a:gd name="connsiteX151" fmla="*/ 547882 w 1200204"/>
                <a:gd name="connsiteY151" fmla="*/ 597672 h 853402"/>
                <a:gd name="connsiteX152" fmla="*/ 587061 w 1200204"/>
                <a:gd name="connsiteY152" fmla="*/ 558504 h 853402"/>
                <a:gd name="connsiteX153" fmla="*/ 588161 w 1200204"/>
                <a:gd name="connsiteY153" fmla="*/ 560371 h 853402"/>
                <a:gd name="connsiteX154" fmla="*/ 582952 w 1200204"/>
                <a:gd name="connsiteY154" fmla="*/ 543835 h 853402"/>
                <a:gd name="connsiteX155" fmla="*/ 574933 w 1200204"/>
                <a:gd name="connsiteY155" fmla="*/ 490316 h 853402"/>
                <a:gd name="connsiteX156" fmla="*/ 574797 w 1200204"/>
                <a:gd name="connsiteY156" fmla="*/ 484439 h 853402"/>
                <a:gd name="connsiteX157" fmla="*/ 571393 w 1200204"/>
                <a:gd name="connsiteY157" fmla="*/ 482409 h 853402"/>
                <a:gd name="connsiteX158" fmla="*/ 527202 w 1200204"/>
                <a:gd name="connsiteY158" fmla="*/ 460583 h 853402"/>
                <a:gd name="connsiteX159" fmla="*/ 520567 w 1200204"/>
                <a:gd name="connsiteY159" fmla="*/ 448922 h 853402"/>
                <a:gd name="connsiteX160" fmla="*/ 533756 w 1200204"/>
                <a:gd name="connsiteY160" fmla="*/ 376112 h 853402"/>
                <a:gd name="connsiteX161" fmla="*/ 541299 w 1200204"/>
                <a:gd name="connsiteY161" fmla="*/ 369013 h 853402"/>
                <a:gd name="connsiteX162" fmla="*/ 596478 w 1200204"/>
                <a:gd name="connsiteY162" fmla="*/ 364067 h 853402"/>
                <a:gd name="connsiteX163" fmla="*/ 596428 w 1200204"/>
                <a:gd name="connsiteY163" fmla="*/ 364373 h 853402"/>
                <a:gd name="connsiteX164" fmla="*/ 598785 w 1200204"/>
                <a:gd name="connsiteY164" fmla="*/ 358381 h 853402"/>
                <a:gd name="connsiteX165" fmla="*/ 629799 w 1200204"/>
                <a:gd name="connsiteY165" fmla="*/ 304614 h 853402"/>
                <a:gd name="connsiteX166" fmla="*/ 633900 w 1200204"/>
                <a:gd name="connsiteY166" fmla="*/ 299590 h 853402"/>
                <a:gd name="connsiteX167" fmla="*/ 632726 w 1200204"/>
                <a:gd name="connsiteY167" fmla="*/ 296268 h 853402"/>
                <a:gd name="connsiteX168" fmla="*/ 612673 w 1200204"/>
                <a:gd name="connsiteY168" fmla="*/ 251245 h 853402"/>
                <a:gd name="connsiteX169" fmla="*/ 615017 w 1200204"/>
                <a:gd name="connsiteY169" fmla="*/ 238035 h 853402"/>
                <a:gd name="connsiteX170" fmla="*/ 671679 w 1200204"/>
                <a:gd name="connsiteY170" fmla="*/ 190447 h 853402"/>
                <a:gd name="connsiteX171" fmla="*/ 682018 w 1200204"/>
                <a:gd name="connsiteY171" fmla="*/ 189804 h 853402"/>
                <a:gd name="connsiteX172" fmla="*/ 726725 w 1200204"/>
                <a:gd name="connsiteY172" fmla="*/ 220628 h 853402"/>
                <a:gd name="connsiteX173" fmla="*/ 749537 w 1200204"/>
                <a:gd name="connsiteY173" fmla="*/ 209398 h 853402"/>
                <a:gd name="connsiteX174" fmla="*/ 779093 w 1200204"/>
                <a:gd name="connsiteY174" fmla="*/ 198674 h 853402"/>
                <a:gd name="connsiteX175" fmla="*/ 797292 w 1200204"/>
                <a:gd name="connsiteY175" fmla="*/ 194161 h 853402"/>
                <a:gd name="connsiteX176" fmla="*/ 798141 w 1200204"/>
                <a:gd name="connsiteY176" fmla="*/ 191894 h 853402"/>
                <a:gd name="connsiteX177" fmla="*/ 811741 w 1200204"/>
                <a:gd name="connsiteY177" fmla="*/ 144521 h 853402"/>
                <a:gd name="connsiteX178" fmla="*/ 822032 w 1200204"/>
                <a:gd name="connsiteY178" fmla="*/ 135913 h 853402"/>
                <a:gd name="connsiteX179" fmla="*/ 896028 w 1200204"/>
                <a:gd name="connsiteY179" fmla="*/ 135913 h 853402"/>
                <a:gd name="connsiteX180" fmla="*/ 449150 w 1200204"/>
                <a:gd name="connsiteY180" fmla="*/ 85952 h 853402"/>
                <a:gd name="connsiteX181" fmla="*/ 347757 w 1200204"/>
                <a:gd name="connsiteY181" fmla="*/ 177826 h 853402"/>
                <a:gd name="connsiteX182" fmla="*/ 439632 w 1200204"/>
                <a:gd name="connsiteY182" fmla="*/ 279219 h 853402"/>
                <a:gd name="connsiteX183" fmla="*/ 541024 w 1200204"/>
                <a:gd name="connsiteY183" fmla="*/ 187344 h 853402"/>
                <a:gd name="connsiteX184" fmla="*/ 449150 w 1200204"/>
                <a:gd name="connsiteY184" fmla="*/ 85952 h 853402"/>
                <a:gd name="connsiteX185" fmla="*/ 469876 w 1200204"/>
                <a:gd name="connsiteY185" fmla="*/ 1628 h 853402"/>
                <a:gd name="connsiteX186" fmla="*/ 474214 w 1200204"/>
                <a:gd name="connsiteY186" fmla="*/ 5116 h 853402"/>
                <a:gd name="connsiteX187" fmla="*/ 480511 w 1200204"/>
                <a:gd name="connsiteY187" fmla="*/ 32260 h 853402"/>
                <a:gd name="connsiteX188" fmla="*/ 482981 w 1200204"/>
                <a:gd name="connsiteY188" fmla="*/ 32763 h 853402"/>
                <a:gd name="connsiteX189" fmla="*/ 519871 w 1200204"/>
                <a:gd name="connsiteY189" fmla="*/ 47530 h 853402"/>
                <a:gd name="connsiteX190" fmla="*/ 522799 w 1200204"/>
                <a:gd name="connsiteY190" fmla="*/ 49338 h 853402"/>
                <a:gd name="connsiteX191" fmla="*/ 526054 w 1200204"/>
                <a:gd name="connsiteY191" fmla="*/ 47510 h 853402"/>
                <a:gd name="connsiteX192" fmla="*/ 545274 w 1200204"/>
                <a:gd name="connsiteY192" fmla="*/ 35708 h 853402"/>
                <a:gd name="connsiteX193" fmla="*/ 552475 w 1200204"/>
                <a:gd name="connsiteY193" fmla="*/ 36067 h 853402"/>
                <a:gd name="connsiteX194" fmla="*/ 581669 w 1200204"/>
                <a:gd name="connsiteY194" fmla="*/ 63066 h 853402"/>
                <a:gd name="connsiteX195" fmla="*/ 582710 w 1200204"/>
                <a:gd name="connsiteY195" fmla="*/ 68534 h 853402"/>
                <a:gd name="connsiteX196" fmla="*/ 570183 w 1200204"/>
                <a:gd name="connsiteY196" fmla="*/ 92728 h 853402"/>
                <a:gd name="connsiteX197" fmla="*/ 575779 w 1200204"/>
                <a:gd name="connsiteY197" fmla="*/ 100929 h 853402"/>
                <a:gd name="connsiteX198" fmla="*/ 586396 w 1200204"/>
                <a:gd name="connsiteY198" fmla="*/ 121171 h 853402"/>
                <a:gd name="connsiteX199" fmla="*/ 590453 w 1200204"/>
                <a:gd name="connsiteY199" fmla="*/ 131584 h 853402"/>
                <a:gd name="connsiteX200" fmla="*/ 593303 w 1200204"/>
                <a:gd name="connsiteY200" fmla="*/ 132115 h 853402"/>
                <a:gd name="connsiteX201" fmla="*/ 615619 w 1200204"/>
                <a:gd name="connsiteY201" fmla="*/ 135378 h 853402"/>
                <a:gd name="connsiteX202" fmla="*/ 620915 w 1200204"/>
                <a:gd name="connsiteY202" fmla="*/ 140270 h 853402"/>
                <a:gd name="connsiteX203" fmla="*/ 626015 w 1200204"/>
                <a:gd name="connsiteY203" fmla="*/ 179707 h 853402"/>
                <a:gd name="connsiteX204" fmla="*/ 623307 w 1200204"/>
                <a:gd name="connsiteY204" fmla="*/ 184571 h 853402"/>
                <a:gd name="connsiteX205" fmla="*/ 598404 w 1200204"/>
                <a:gd name="connsiteY205" fmla="*/ 195017 h 853402"/>
                <a:gd name="connsiteX206" fmla="*/ 597310 w 1200204"/>
                <a:gd name="connsiteY206" fmla="*/ 205951 h 853402"/>
                <a:gd name="connsiteX207" fmla="*/ 590321 w 1200204"/>
                <a:gd name="connsiteY207" fmla="*/ 234002 h 853402"/>
                <a:gd name="connsiteX208" fmla="*/ 588930 w 1200204"/>
                <a:gd name="connsiteY208" fmla="*/ 237438 h 853402"/>
                <a:gd name="connsiteX209" fmla="*/ 590842 w 1200204"/>
                <a:gd name="connsiteY209" fmla="*/ 239737 h 853402"/>
                <a:gd name="connsiteX210" fmla="*/ 605926 w 1200204"/>
                <a:gd name="connsiteY210" fmla="*/ 256505 h 853402"/>
                <a:gd name="connsiteX211" fmla="*/ 606875 w 1200204"/>
                <a:gd name="connsiteY211" fmla="*/ 263652 h 853402"/>
                <a:gd name="connsiteX212" fmla="*/ 585603 w 1200204"/>
                <a:gd name="connsiteY212" fmla="*/ 297249 h 853402"/>
                <a:gd name="connsiteX213" fmla="*/ 580412 w 1200204"/>
                <a:gd name="connsiteY213" fmla="*/ 299262 h 853402"/>
                <a:gd name="connsiteX214" fmla="*/ 554315 w 1200204"/>
                <a:gd name="connsiteY214" fmla="*/ 291306 h 853402"/>
                <a:gd name="connsiteX215" fmla="*/ 552976 w 1200204"/>
                <a:gd name="connsiteY215" fmla="*/ 292749 h 853402"/>
                <a:gd name="connsiteX216" fmla="*/ 528599 w 1200204"/>
                <a:gd name="connsiteY216" fmla="*/ 312351 h 853402"/>
                <a:gd name="connsiteX217" fmla="*/ 519440 w 1200204"/>
                <a:gd name="connsiteY217" fmla="*/ 317664 h 853402"/>
                <a:gd name="connsiteX218" fmla="*/ 519422 w 1200204"/>
                <a:gd name="connsiteY218" fmla="*/ 321389 h 853402"/>
                <a:gd name="connsiteX219" fmla="*/ 520187 w 1200204"/>
                <a:gd name="connsiteY219" fmla="*/ 343930 h 853402"/>
                <a:gd name="connsiteX220" fmla="*/ 516319 w 1200204"/>
                <a:gd name="connsiteY220" fmla="*/ 350013 h 853402"/>
                <a:gd name="connsiteX221" fmla="*/ 478422 w 1200204"/>
                <a:gd name="connsiteY221" fmla="*/ 362060 h 853402"/>
                <a:gd name="connsiteX222" fmla="*/ 473154 w 1200204"/>
                <a:gd name="connsiteY222" fmla="*/ 360262 h 853402"/>
                <a:gd name="connsiteX223" fmla="*/ 457735 w 1200204"/>
                <a:gd name="connsiteY223" fmla="*/ 336541 h 853402"/>
                <a:gd name="connsiteX224" fmla="*/ 453473 w 1200204"/>
                <a:gd name="connsiteY224" fmla="*/ 337013 h 853402"/>
                <a:gd name="connsiteX225" fmla="*/ 436781 w 1200204"/>
                <a:gd name="connsiteY225" fmla="*/ 337080 h 853402"/>
                <a:gd name="connsiteX226" fmla="*/ 421026 w 1200204"/>
                <a:gd name="connsiteY226" fmla="*/ 335504 h 853402"/>
                <a:gd name="connsiteX227" fmla="*/ 414328 w 1200204"/>
                <a:gd name="connsiteY227" fmla="*/ 334142 h 853402"/>
                <a:gd name="connsiteX228" fmla="*/ 413724 w 1200204"/>
                <a:gd name="connsiteY228" fmla="*/ 334783 h 853402"/>
                <a:gd name="connsiteX229" fmla="*/ 397128 w 1200204"/>
                <a:gd name="connsiteY229" fmla="*/ 355425 h 853402"/>
                <a:gd name="connsiteX230" fmla="*/ 390236 w 1200204"/>
                <a:gd name="connsiteY230" fmla="*/ 357548 h 853402"/>
                <a:gd name="connsiteX231" fmla="*/ 353575 w 1200204"/>
                <a:gd name="connsiteY231" fmla="*/ 342150 h 853402"/>
                <a:gd name="connsiteX232" fmla="*/ 350728 w 1200204"/>
                <a:gd name="connsiteY232" fmla="*/ 337366 h 853402"/>
                <a:gd name="connsiteX233" fmla="*/ 354496 w 1200204"/>
                <a:gd name="connsiteY233" fmla="*/ 308332 h 853402"/>
                <a:gd name="connsiteX234" fmla="*/ 351703 w 1200204"/>
                <a:gd name="connsiteY234" fmla="*/ 306441 h 853402"/>
                <a:gd name="connsiteX235" fmla="*/ 324915 w 1200204"/>
                <a:gd name="connsiteY235" fmla="*/ 280832 h 853402"/>
                <a:gd name="connsiteX236" fmla="*/ 324482 w 1200204"/>
                <a:gd name="connsiteY236" fmla="*/ 280237 h 853402"/>
                <a:gd name="connsiteX237" fmla="*/ 322806 w 1200204"/>
                <a:gd name="connsiteY237" fmla="*/ 280434 h 853402"/>
                <a:gd name="connsiteX238" fmla="*/ 296830 w 1200204"/>
                <a:gd name="connsiteY238" fmla="*/ 285605 h 853402"/>
                <a:gd name="connsiteX239" fmla="*/ 290184 w 1200204"/>
                <a:gd name="connsiteY239" fmla="*/ 282808 h 853402"/>
                <a:gd name="connsiteX240" fmla="*/ 271962 w 1200204"/>
                <a:gd name="connsiteY240" fmla="*/ 247465 h 853402"/>
                <a:gd name="connsiteX241" fmla="*/ 272851 w 1200204"/>
                <a:gd name="connsiteY241" fmla="*/ 241969 h 853402"/>
                <a:gd name="connsiteX242" fmla="*/ 294744 w 1200204"/>
                <a:gd name="connsiteY242" fmla="*/ 221793 h 853402"/>
                <a:gd name="connsiteX243" fmla="*/ 295294 w 1200204"/>
                <a:gd name="connsiteY243" fmla="*/ 222819 h 853402"/>
                <a:gd name="connsiteX244" fmla="*/ 292859 w 1200204"/>
                <a:gd name="connsiteY244" fmla="*/ 213827 h 853402"/>
                <a:gd name="connsiteX245" fmla="*/ 289721 w 1200204"/>
                <a:gd name="connsiteY245" fmla="*/ 184914 h 853402"/>
                <a:gd name="connsiteX246" fmla="*/ 289776 w 1200204"/>
                <a:gd name="connsiteY246" fmla="*/ 181755 h 853402"/>
                <a:gd name="connsiteX247" fmla="*/ 287993 w 1200204"/>
                <a:gd name="connsiteY247" fmla="*/ 180591 h 853402"/>
                <a:gd name="connsiteX248" fmla="*/ 264742 w 1200204"/>
                <a:gd name="connsiteY248" fmla="*/ 167906 h 853402"/>
                <a:gd name="connsiteX249" fmla="*/ 261433 w 1200204"/>
                <a:gd name="connsiteY249" fmla="*/ 161500 h 853402"/>
                <a:gd name="connsiteX250" fmla="*/ 270106 w 1200204"/>
                <a:gd name="connsiteY250" fmla="*/ 122692 h 853402"/>
                <a:gd name="connsiteX251" fmla="*/ 274311 w 1200204"/>
                <a:gd name="connsiteY251" fmla="*/ 119045 h 853402"/>
                <a:gd name="connsiteX252" fmla="*/ 304047 w 1200204"/>
                <a:gd name="connsiteY252" fmla="*/ 117594 h 853402"/>
                <a:gd name="connsiteX253" fmla="*/ 304014 w 1200204"/>
                <a:gd name="connsiteY253" fmla="*/ 117757 h 853402"/>
                <a:gd name="connsiteX254" fmla="*/ 305411 w 1200204"/>
                <a:gd name="connsiteY254" fmla="*/ 114591 h 853402"/>
                <a:gd name="connsiteX255" fmla="*/ 323237 w 1200204"/>
                <a:gd name="connsiteY255" fmla="*/ 86398 h 853402"/>
                <a:gd name="connsiteX256" fmla="*/ 325550 w 1200204"/>
                <a:gd name="connsiteY256" fmla="*/ 83790 h 853402"/>
                <a:gd name="connsiteX257" fmla="*/ 324991 w 1200204"/>
                <a:gd name="connsiteY257" fmla="*/ 81981 h 853402"/>
                <a:gd name="connsiteX258" fmla="*/ 315208 w 1200204"/>
                <a:gd name="connsiteY258" fmla="*/ 57367 h 853402"/>
                <a:gd name="connsiteX259" fmla="*/ 316754 w 1200204"/>
                <a:gd name="connsiteY259" fmla="*/ 50326 h 853402"/>
                <a:gd name="connsiteX260" fmla="*/ 348218 w 1200204"/>
                <a:gd name="connsiteY260" fmla="*/ 26010 h 853402"/>
                <a:gd name="connsiteX261" fmla="*/ 353785 w 1200204"/>
                <a:gd name="connsiteY261" fmla="*/ 25891 h 853402"/>
                <a:gd name="connsiteX262" fmla="*/ 377117 w 1200204"/>
                <a:gd name="connsiteY262" fmla="*/ 43418 h 853402"/>
                <a:gd name="connsiteX263" fmla="*/ 389612 w 1200204"/>
                <a:gd name="connsiteY263" fmla="*/ 37887 h 853402"/>
                <a:gd name="connsiteX264" fmla="*/ 405716 w 1200204"/>
                <a:gd name="connsiteY264" fmla="*/ 32774 h 853402"/>
                <a:gd name="connsiteX265" fmla="*/ 415587 w 1200204"/>
                <a:gd name="connsiteY265" fmla="*/ 30747 h 853402"/>
                <a:gd name="connsiteX266" fmla="*/ 416092 w 1200204"/>
                <a:gd name="connsiteY266" fmla="*/ 29549 h 853402"/>
                <a:gd name="connsiteX267" fmla="*/ 424429 w 1200204"/>
                <a:gd name="connsiteY267" fmla="*/ 4409 h 853402"/>
                <a:gd name="connsiteX268" fmla="*/ 430143 w 1200204"/>
                <a:gd name="connsiteY268" fmla="*/ 12 h 853402"/>
                <a:gd name="connsiteX269" fmla="*/ 469876 w 1200204"/>
                <a:gd name="connsiteY269" fmla="*/ 1628 h 853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1200204" h="853402">
                  <a:moveTo>
                    <a:pt x="282808" y="436865"/>
                  </a:moveTo>
                  <a:cubicBezTo>
                    <a:pt x="202427" y="432906"/>
                    <a:pt x="134057" y="494859"/>
                    <a:pt x="130099" y="575239"/>
                  </a:cubicBezTo>
                  <a:cubicBezTo>
                    <a:pt x="126140" y="655619"/>
                    <a:pt x="188092" y="723990"/>
                    <a:pt x="268472" y="727948"/>
                  </a:cubicBezTo>
                  <a:cubicBezTo>
                    <a:pt x="348852" y="731907"/>
                    <a:pt x="417223" y="669955"/>
                    <a:pt x="421182" y="589574"/>
                  </a:cubicBezTo>
                  <a:cubicBezTo>
                    <a:pt x="425140" y="509194"/>
                    <a:pt x="363188" y="440824"/>
                    <a:pt x="282808" y="436865"/>
                  </a:cubicBezTo>
                  <a:close/>
                  <a:moveTo>
                    <a:pt x="314022" y="309862"/>
                  </a:moveTo>
                  <a:cubicBezTo>
                    <a:pt x="318133" y="309632"/>
                    <a:pt x="319769" y="311701"/>
                    <a:pt x="320556" y="315116"/>
                  </a:cubicBezTo>
                  <a:lnTo>
                    <a:pt x="330040" y="356000"/>
                  </a:lnTo>
                  <a:lnTo>
                    <a:pt x="333762" y="356756"/>
                  </a:lnTo>
                  <a:cubicBezTo>
                    <a:pt x="353442" y="361803"/>
                    <a:pt x="372074" y="369341"/>
                    <a:pt x="389323" y="378998"/>
                  </a:cubicBezTo>
                  <a:lnTo>
                    <a:pt x="393733" y="381719"/>
                  </a:lnTo>
                  <a:lnTo>
                    <a:pt x="398636" y="378966"/>
                  </a:lnTo>
                  <a:cubicBezTo>
                    <a:pt x="409609" y="372595"/>
                    <a:pt x="423668" y="363380"/>
                    <a:pt x="427583" y="361192"/>
                  </a:cubicBezTo>
                  <a:cubicBezTo>
                    <a:pt x="432801" y="358275"/>
                    <a:pt x="436159" y="360096"/>
                    <a:pt x="438428" y="361732"/>
                  </a:cubicBezTo>
                  <a:cubicBezTo>
                    <a:pt x="440697" y="363369"/>
                    <a:pt x="467742" y="388841"/>
                    <a:pt x="482398" y="402396"/>
                  </a:cubicBezTo>
                  <a:cubicBezTo>
                    <a:pt x="485676" y="404887"/>
                    <a:pt x="485580" y="407523"/>
                    <a:pt x="483966" y="410633"/>
                  </a:cubicBezTo>
                  <a:lnTo>
                    <a:pt x="465098" y="447071"/>
                  </a:lnTo>
                  <a:lnTo>
                    <a:pt x="473528" y="459422"/>
                  </a:lnTo>
                  <a:cubicBezTo>
                    <a:pt x="479578" y="469139"/>
                    <a:pt x="484930" y="479326"/>
                    <a:pt x="489516" y="489908"/>
                  </a:cubicBezTo>
                  <a:lnTo>
                    <a:pt x="495627" y="505593"/>
                  </a:lnTo>
                  <a:lnTo>
                    <a:pt x="499919" y="506393"/>
                  </a:lnTo>
                  <a:cubicBezTo>
                    <a:pt x="512425" y="508537"/>
                    <a:pt x="529123" y="510478"/>
                    <a:pt x="533529" y="511308"/>
                  </a:cubicBezTo>
                  <a:cubicBezTo>
                    <a:pt x="539405" y="512414"/>
                    <a:pt x="540815" y="515964"/>
                    <a:pt x="541507" y="518675"/>
                  </a:cubicBezTo>
                  <a:cubicBezTo>
                    <a:pt x="542200" y="521384"/>
                    <a:pt x="546626" y="558273"/>
                    <a:pt x="549187" y="578071"/>
                  </a:cubicBezTo>
                  <a:cubicBezTo>
                    <a:pt x="550106" y="582085"/>
                    <a:pt x="548342" y="584046"/>
                    <a:pt x="545109" y="585397"/>
                  </a:cubicBezTo>
                  <a:lnTo>
                    <a:pt x="507601" y="601130"/>
                  </a:lnTo>
                  <a:lnTo>
                    <a:pt x="505955" y="617598"/>
                  </a:lnTo>
                  <a:cubicBezTo>
                    <a:pt x="503743" y="632192"/>
                    <a:pt x="500189" y="646315"/>
                    <a:pt x="495427" y="659847"/>
                  </a:cubicBezTo>
                  <a:lnTo>
                    <a:pt x="493332" y="665020"/>
                  </a:lnTo>
                  <a:lnTo>
                    <a:pt x="496213" y="668484"/>
                  </a:lnTo>
                  <a:cubicBezTo>
                    <a:pt x="504465" y="678124"/>
                    <a:pt x="516071" y="690285"/>
                    <a:pt x="518931" y="693738"/>
                  </a:cubicBezTo>
                  <a:cubicBezTo>
                    <a:pt x="522743" y="698344"/>
                    <a:pt x="521560" y="701976"/>
                    <a:pt x="520361" y="704503"/>
                  </a:cubicBezTo>
                  <a:cubicBezTo>
                    <a:pt x="519162" y="707030"/>
                    <a:pt x="499002" y="738237"/>
                    <a:pt x="488323" y="755104"/>
                  </a:cubicBezTo>
                  <a:cubicBezTo>
                    <a:pt x="486466" y="758778"/>
                    <a:pt x="483857" y="759161"/>
                    <a:pt x="480505" y="758135"/>
                  </a:cubicBezTo>
                  <a:lnTo>
                    <a:pt x="441199" y="746154"/>
                  </a:lnTo>
                  <a:lnTo>
                    <a:pt x="439182" y="748327"/>
                  </a:lnTo>
                  <a:cubicBezTo>
                    <a:pt x="427981" y="759361"/>
                    <a:pt x="415679" y="769260"/>
                    <a:pt x="402467" y="777849"/>
                  </a:cubicBezTo>
                  <a:lnTo>
                    <a:pt x="388672" y="785852"/>
                  </a:lnTo>
                  <a:lnTo>
                    <a:pt x="388645" y="791462"/>
                  </a:lnTo>
                  <a:cubicBezTo>
                    <a:pt x="388763" y="804150"/>
                    <a:pt x="389831" y="820926"/>
                    <a:pt x="389799" y="825411"/>
                  </a:cubicBezTo>
                  <a:cubicBezTo>
                    <a:pt x="389757" y="831389"/>
                    <a:pt x="386515" y="833409"/>
                    <a:pt x="383972" y="834573"/>
                  </a:cubicBezTo>
                  <a:cubicBezTo>
                    <a:pt x="381429" y="835737"/>
                    <a:pt x="345921" y="846668"/>
                    <a:pt x="326896" y="852716"/>
                  </a:cubicBezTo>
                  <a:cubicBezTo>
                    <a:pt x="323110" y="854336"/>
                    <a:pt x="320865" y="852950"/>
                    <a:pt x="318959" y="850009"/>
                  </a:cubicBezTo>
                  <a:lnTo>
                    <a:pt x="295738" y="814282"/>
                  </a:lnTo>
                  <a:lnTo>
                    <a:pt x="289320" y="814994"/>
                  </a:lnTo>
                  <a:cubicBezTo>
                    <a:pt x="281039" y="815471"/>
                    <a:pt x="272651" y="815511"/>
                    <a:pt x="264180" y="815094"/>
                  </a:cubicBezTo>
                  <a:cubicBezTo>
                    <a:pt x="256148" y="814698"/>
                    <a:pt x="248231" y="813901"/>
                    <a:pt x="240449" y="812721"/>
                  </a:cubicBezTo>
                  <a:lnTo>
                    <a:pt x="230363" y="810669"/>
                  </a:lnTo>
                  <a:lnTo>
                    <a:pt x="229452" y="811635"/>
                  </a:lnTo>
                  <a:cubicBezTo>
                    <a:pt x="221003" y="821098"/>
                    <a:pt x="207874" y="838765"/>
                    <a:pt x="204454" y="842724"/>
                  </a:cubicBezTo>
                  <a:cubicBezTo>
                    <a:pt x="200547" y="847249"/>
                    <a:pt x="196768" y="846685"/>
                    <a:pt x="194077" y="845922"/>
                  </a:cubicBezTo>
                  <a:cubicBezTo>
                    <a:pt x="191387" y="845160"/>
                    <a:pt x="157265" y="830461"/>
                    <a:pt x="138859" y="822730"/>
                  </a:cubicBezTo>
                  <a:cubicBezTo>
                    <a:pt x="134927" y="821509"/>
                    <a:pt x="134117" y="818999"/>
                    <a:pt x="134572" y="815524"/>
                  </a:cubicBezTo>
                  <a:lnTo>
                    <a:pt x="140247" y="771796"/>
                  </a:lnTo>
                  <a:lnTo>
                    <a:pt x="136039" y="768948"/>
                  </a:lnTo>
                  <a:cubicBezTo>
                    <a:pt x="121081" y="757731"/>
                    <a:pt x="107535" y="744768"/>
                    <a:pt x="95695" y="730378"/>
                  </a:cubicBezTo>
                  <a:lnTo>
                    <a:pt x="95043" y="729481"/>
                  </a:lnTo>
                  <a:lnTo>
                    <a:pt x="92520" y="729779"/>
                  </a:lnTo>
                  <a:cubicBezTo>
                    <a:pt x="79967" y="731610"/>
                    <a:pt x="58559" y="736725"/>
                    <a:pt x="53394" y="737566"/>
                  </a:cubicBezTo>
                  <a:cubicBezTo>
                    <a:pt x="47493" y="738526"/>
                    <a:pt x="44959" y="735668"/>
                    <a:pt x="43385" y="733355"/>
                  </a:cubicBezTo>
                  <a:cubicBezTo>
                    <a:pt x="41812" y="731043"/>
                    <a:pt x="25088" y="697867"/>
                    <a:pt x="15941" y="680122"/>
                  </a:cubicBezTo>
                  <a:cubicBezTo>
                    <a:pt x="13710" y="676661"/>
                    <a:pt x="14700" y="674217"/>
                    <a:pt x="17280" y="671845"/>
                  </a:cubicBezTo>
                  <a:lnTo>
                    <a:pt x="50253" y="641458"/>
                  </a:lnTo>
                  <a:lnTo>
                    <a:pt x="51082" y="643004"/>
                  </a:lnTo>
                  <a:lnTo>
                    <a:pt x="47414" y="629460"/>
                  </a:lnTo>
                  <a:cubicBezTo>
                    <a:pt x="44513" y="615343"/>
                    <a:pt x="42898" y="600782"/>
                    <a:pt x="42688" y="585914"/>
                  </a:cubicBezTo>
                  <a:lnTo>
                    <a:pt x="42772" y="581157"/>
                  </a:lnTo>
                  <a:lnTo>
                    <a:pt x="40086" y="579402"/>
                  </a:lnTo>
                  <a:cubicBezTo>
                    <a:pt x="29278" y="572761"/>
                    <a:pt x="9567" y="562964"/>
                    <a:pt x="5065" y="560297"/>
                  </a:cubicBezTo>
                  <a:cubicBezTo>
                    <a:pt x="-78" y="557252"/>
                    <a:pt x="-191" y="553433"/>
                    <a:pt x="83" y="550650"/>
                  </a:cubicBezTo>
                  <a:cubicBezTo>
                    <a:pt x="358" y="547866"/>
                    <a:pt x="8790" y="511684"/>
                    <a:pt x="13145" y="492201"/>
                  </a:cubicBezTo>
                  <a:cubicBezTo>
                    <a:pt x="13651" y="488114"/>
                    <a:pt x="15977" y="486872"/>
                    <a:pt x="19478" y="486706"/>
                  </a:cubicBezTo>
                  <a:lnTo>
                    <a:pt x="64266" y="484523"/>
                  </a:lnTo>
                  <a:lnTo>
                    <a:pt x="64214" y="484768"/>
                  </a:lnTo>
                  <a:lnTo>
                    <a:pt x="66318" y="479999"/>
                  </a:lnTo>
                  <a:cubicBezTo>
                    <a:pt x="73751" y="464826"/>
                    <a:pt x="82777" y="450603"/>
                    <a:pt x="93167" y="437537"/>
                  </a:cubicBezTo>
                  <a:lnTo>
                    <a:pt x="96651" y="433609"/>
                  </a:lnTo>
                  <a:lnTo>
                    <a:pt x="95810" y="430884"/>
                  </a:lnTo>
                  <a:cubicBezTo>
                    <a:pt x="91738" y="418870"/>
                    <a:pt x="82834" y="398739"/>
                    <a:pt x="81073" y="393813"/>
                  </a:cubicBezTo>
                  <a:cubicBezTo>
                    <a:pt x="79061" y="388183"/>
                    <a:pt x="81415" y="385174"/>
                    <a:pt x="83404" y="383208"/>
                  </a:cubicBezTo>
                  <a:cubicBezTo>
                    <a:pt x="85394" y="381241"/>
                    <a:pt x="114996" y="358793"/>
                    <a:pt x="130793" y="346585"/>
                  </a:cubicBezTo>
                  <a:cubicBezTo>
                    <a:pt x="133794" y="343765"/>
                    <a:pt x="136377" y="344297"/>
                    <a:pt x="139176" y="346406"/>
                  </a:cubicBezTo>
                  <a:lnTo>
                    <a:pt x="174317" y="372805"/>
                  </a:lnTo>
                  <a:lnTo>
                    <a:pt x="193135" y="364473"/>
                  </a:lnTo>
                  <a:cubicBezTo>
                    <a:pt x="201031" y="361478"/>
                    <a:pt x="209126" y="358903"/>
                    <a:pt x="217390" y="356772"/>
                  </a:cubicBezTo>
                  <a:lnTo>
                    <a:pt x="232256" y="353721"/>
                  </a:lnTo>
                  <a:lnTo>
                    <a:pt x="233019" y="351915"/>
                  </a:lnTo>
                  <a:cubicBezTo>
                    <a:pt x="237628" y="340097"/>
                    <a:pt x="243755" y="318955"/>
                    <a:pt x="245575" y="314051"/>
                  </a:cubicBezTo>
                  <a:cubicBezTo>
                    <a:pt x="247655" y="308446"/>
                    <a:pt x="251392" y="307654"/>
                    <a:pt x="254181" y="307429"/>
                  </a:cubicBezTo>
                  <a:cubicBezTo>
                    <a:pt x="256968" y="307203"/>
                    <a:pt x="294075" y="309051"/>
                    <a:pt x="314022" y="309862"/>
                  </a:cubicBezTo>
                  <a:close/>
                  <a:moveTo>
                    <a:pt x="863871" y="294262"/>
                  </a:moveTo>
                  <a:cubicBezTo>
                    <a:pt x="764444" y="293411"/>
                    <a:pt x="683153" y="373323"/>
                    <a:pt x="682302" y="472749"/>
                  </a:cubicBezTo>
                  <a:cubicBezTo>
                    <a:pt x="681451" y="572175"/>
                    <a:pt x="761363" y="653466"/>
                    <a:pt x="860789" y="654317"/>
                  </a:cubicBezTo>
                  <a:cubicBezTo>
                    <a:pt x="960216" y="655168"/>
                    <a:pt x="1041506" y="575257"/>
                    <a:pt x="1042357" y="475831"/>
                  </a:cubicBezTo>
                  <a:cubicBezTo>
                    <a:pt x="1043208" y="376404"/>
                    <a:pt x="963297" y="295113"/>
                    <a:pt x="863871" y="294262"/>
                  </a:cubicBezTo>
                  <a:close/>
                  <a:moveTo>
                    <a:pt x="896028" y="135913"/>
                  </a:moveTo>
                  <a:cubicBezTo>
                    <a:pt x="901091" y="135423"/>
                    <a:pt x="903214" y="137895"/>
                    <a:pt x="904358" y="142071"/>
                  </a:cubicBezTo>
                  <a:lnTo>
                    <a:pt x="918117" y="192064"/>
                  </a:lnTo>
                  <a:lnTo>
                    <a:pt x="922750" y="192811"/>
                  </a:lnTo>
                  <a:cubicBezTo>
                    <a:pt x="947298" y="198054"/>
                    <a:pt x="970678" y="206423"/>
                    <a:pt x="992456" y="217479"/>
                  </a:cubicBezTo>
                  <a:lnTo>
                    <a:pt x="998037" y="220616"/>
                  </a:lnTo>
                  <a:lnTo>
                    <a:pt x="1003951" y="216971"/>
                  </a:lnTo>
                  <a:cubicBezTo>
                    <a:pt x="1017177" y="208555"/>
                    <a:pt x="1034071" y="196473"/>
                    <a:pt x="1038793" y="193576"/>
                  </a:cubicBezTo>
                  <a:cubicBezTo>
                    <a:pt x="1045089" y="189713"/>
                    <a:pt x="1049326" y="191793"/>
                    <a:pt x="1052208" y="193699"/>
                  </a:cubicBezTo>
                  <a:cubicBezTo>
                    <a:pt x="1055091" y="195604"/>
                    <a:pt x="1089756" y="225692"/>
                    <a:pt x="1108530" y="241689"/>
                  </a:cubicBezTo>
                  <a:cubicBezTo>
                    <a:pt x="1112702" y="244600"/>
                    <a:pt x="1112716" y="247859"/>
                    <a:pt x="1110878" y="251779"/>
                  </a:cubicBezTo>
                  <a:lnTo>
                    <a:pt x="1089417" y="297709"/>
                  </a:lnTo>
                  <a:lnTo>
                    <a:pt x="1100442" y="312533"/>
                  </a:lnTo>
                  <a:cubicBezTo>
                    <a:pt x="1108400" y="324224"/>
                    <a:pt x="1115518" y="336530"/>
                    <a:pt x="1121711" y="349364"/>
                  </a:cubicBezTo>
                  <a:lnTo>
                    <a:pt x="1130043" y="368420"/>
                  </a:lnTo>
                  <a:lnTo>
                    <a:pt x="1135380" y="369191"/>
                  </a:lnTo>
                  <a:cubicBezTo>
                    <a:pt x="1150927" y="371211"/>
                    <a:pt x="1171638" y="372767"/>
                    <a:pt x="1177119" y="373571"/>
                  </a:cubicBezTo>
                  <a:cubicBezTo>
                    <a:pt x="1184428" y="374642"/>
                    <a:pt x="1186346" y="378954"/>
                    <a:pt x="1187337" y="382265"/>
                  </a:cubicBezTo>
                  <a:cubicBezTo>
                    <a:pt x="1188328" y="385576"/>
                    <a:pt x="1195645" y="430890"/>
                    <a:pt x="1199800" y="455203"/>
                  </a:cubicBezTo>
                  <a:cubicBezTo>
                    <a:pt x="1201135" y="460112"/>
                    <a:pt x="1199057" y="462621"/>
                    <a:pt x="1195133" y="464452"/>
                  </a:cubicBezTo>
                  <a:lnTo>
                    <a:pt x="1149621" y="485756"/>
                  </a:lnTo>
                  <a:lnTo>
                    <a:pt x="1148415" y="506169"/>
                  </a:lnTo>
                  <a:cubicBezTo>
                    <a:pt x="1146418" y="524295"/>
                    <a:pt x="1142739" y="541909"/>
                    <a:pt x="1137540" y="558852"/>
                  </a:cubicBezTo>
                  <a:lnTo>
                    <a:pt x="1135215" y="565344"/>
                  </a:lnTo>
                  <a:lnTo>
                    <a:pt x="1138944" y="569476"/>
                  </a:lnTo>
                  <a:cubicBezTo>
                    <a:pt x="1149614" y="580962"/>
                    <a:pt x="1164553" y="595391"/>
                    <a:pt x="1168257" y="599511"/>
                  </a:cubicBezTo>
                  <a:cubicBezTo>
                    <a:pt x="1173195" y="605004"/>
                    <a:pt x="1171916" y="609547"/>
                    <a:pt x="1170563" y="612727"/>
                  </a:cubicBezTo>
                  <a:cubicBezTo>
                    <a:pt x="1169210" y="615907"/>
                    <a:pt x="1145890" y="655443"/>
                    <a:pt x="1133554" y="676802"/>
                  </a:cubicBezTo>
                  <a:cubicBezTo>
                    <a:pt x="1131445" y="681431"/>
                    <a:pt x="1128243" y="682034"/>
                    <a:pt x="1124055" y="680936"/>
                  </a:cubicBezTo>
                  <a:lnTo>
                    <a:pt x="1074930" y="668119"/>
                  </a:lnTo>
                  <a:lnTo>
                    <a:pt x="1072550" y="670903"/>
                  </a:lnTo>
                  <a:cubicBezTo>
                    <a:pt x="1059276" y="685087"/>
                    <a:pt x="1044586" y="697925"/>
                    <a:pt x="1028707" y="709191"/>
                  </a:cubicBezTo>
                  <a:lnTo>
                    <a:pt x="1012081" y="719763"/>
                  </a:lnTo>
                  <a:lnTo>
                    <a:pt x="1012329" y="726689"/>
                  </a:lnTo>
                  <a:cubicBezTo>
                    <a:pt x="1013112" y="742347"/>
                    <a:pt x="1015272" y="763004"/>
                    <a:pt x="1015458" y="768540"/>
                  </a:cubicBezTo>
                  <a:cubicBezTo>
                    <a:pt x="1015707" y="775923"/>
                    <a:pt x="1011805" y="778579"/>
                    <a:pt x="1008725" y="780144"/>
                  </a:cubicBezTo>
                  <a:cubicBezTo>
                    <a:pt x="1005644" y="781709"/>
                    <a:pt x="962359" y="796986"/>
                    <a:pt x="939176" y="805408"/>
                  </a:cubicBezTo>
                  <a:cubicBezTo>
                    <a:pt x="934584" y="807597"/>
                    <a:pt x="931744" y="805999"/>
                    <a:pt x="929243" y="802464"/>
                  </a:cubicBezTo>
                  <a:lnTo>
                    <a:pt x="898782" y="759525"/>
                  </a:lnTo>
                  <a:lnTo>
                    <a:pt x="890895" y="760726"/>
                  </a:lnTo>
                  <a:cubicBezTo>
                    <a:pt x="880697" y="761731"/>
                    <a:pt x="870345" y="762202"/>
                    <a:pt x="859867" y="762113"/>
                  </a:cubicBezTo>
                  <a:cubicBezTo>
                    <a:pt x="849931" y="762027"/>
                    <a:pt x="840118" y="761440"/>
                    <a:pt x="830451" y="760375"/>
                  </a:cubicBezTo>
                  <a:lnTo>
                    <a:pt x="817897" y="758349"/>
                  </a:lnTo>
                  <a:lnTo>
                    <a:pt x="816822" y="759586"/>
                  </a:lnTo>
                  <a:cubicBezTo>
                    <a:pt x="806867" y="771692"/>
                    <a:pt x="791546" y="794161"/>
                    <a:pt x="787524" y="799220"/>
                  </a:cubicBezTo>
                  <a:cubicBezTo>
                    <a:pt x="782927" y="805002"/>
                    <a:pt x="778234" y="804495"/>
                    <a:pt x="774874" y="803689"/>
                  </a:cubicBezTo>
                  <a:cubicBezTo>
                    <a:pt x="771514" y="802883"/>
                    <a:pt x="728654" y="786450"/>
                    <a:pt x="705544" y="777831"/>
                  </a:cubicBezTo>
                  <a:cubicBezTo>
                    <a:pt x="700628" y="776521"/>
                    <a:pt x="699502" y="773463"/>
                    <a:pt x="699890" y="769151"/>
                  </a:cubicBezTo>
                  <a:lnTo>
                    <a:pt x="704700" y="714885"/>
                  </a:lnTo>
                  <a:lnTo>
                    <a:pt x="699362" y="711580"/>
                  </a:lnTo>
                  <a:cubicBezTo>
                    <a:pt x="680333" y="698485"/>
                    <a:pt x="662961" y="683162"/>
                    <a:pt x="647622" y="665992"/>
                  </a:cubicBezTo>
                  <a:lnTo>
                    <a:pt x="646772" y="664918"/>
                  </a:lnTo>
                  <a:lnTo>
                    <a:pt x="643672" y="665412"/>
                  </a:lnTo>
                  <a:cubicBezTo>
                    <a:pt x="628267" y="668303"/>
                    <a:pt x="602096" y="675693"/>
                    <a:pt x="595764" y="676989"/>
                  </a:cubicBezTo>
                  <a:cubicBezTo>
                    <a:pt x="588527" y="678470"/>
                    <a:pt x="585255" y="675069"/>
                    <a:pt x="583196" y="672293"/>
                  </a:cubicBezTo>
                  <a:cubicBezTo>
                    <a:pt x="581137" y="669518"/>
                    <a:pt x="558828" y="629403"/>
                    <a:pt x="546643" y="607957"/>
                  </a:cubicBezTo>
                  <a:cubicBezTo>
                    <a:pt x="543716" y="603797"/>
                    <a:pt x="544816" y="600729"/>
                    <a:pt x="547882" y="597672"/>
                  </a:cubicBezTo>
                  <a:lnTo>
                    <a:pt x="587061" y="558504"/>
                  </a:lnTo>
                  <a:lnTo>
                    <a:pt x="588161" y="560371"/>
                  </a:lnTo>
                  <a:lnTo>
                    <a:pt x="582952" y="543835"/>
                  </a:lnTo>
                  <a:cubicBezTo>
                    <a:pt x="578664" y="526554"/>
                    <a:pt x="575938" y="508661"/>
                    <a:pt x="574933" y="490316"/>
                  </a:cubicBezTo>
                  <a:lnTo>
                    <a:pt x="574797" y="484439"/>
                  </a:lnTo>
                  <a:lnTo>
                    <a:pt x="571393" y="482409"/>
                  </a:lnTo>
                  <a:cubicBezTo>
                    <a:pt x="557717" y="474753"/>
                    <a:pt x="532893" y="463647"/>
                    <a:pt x="527202" y="460583"/>
                  </a:cubicBezTo>
                  <a:cubicBezTo>
                    <a:pt x="520699" y="457081"/>
                    <a:pt x="520368" y="452372"/>
                    <a:pt x="520567" y="448922"/>
                  </a:cubicBezTo>
                  <a:cubicBezTo>
                    <a:pt x="520766" y="445472"/>
                    <a:pt x="529359" y="400382"/>
                    <a:pt x="533756" y="376112"/>
                  </a:cubicBezTo>
                  <a:cubicBezTo>
                    <a:pt x="534176" y="371042"/>
                    <a:pt x="536986" y="369393"/>
                    <a:pt x="541299" y="369013"/>
                  </a:cubicBezTo>
                  <a:lnTo>
                    <a:pt x="596478" y="364067"/>
                  </a:lnTo>
                  <a:lnTo>
                    <a:pt x="596428" y="364373"/>
                  </a:lnTo>
                  <a:lnTo>
                    <a:pt x="598785" y="358381"/>
                  </a:lnTo>
                  <a:cubicBezTo>
                    <a:pt x="607199" y="339276"/>
                    <a:pt x="617627" y="321265"/>
                    <a:pt x="629799" y="304614"/>
                  </a:cubicBezTo>
                  <a:lnTo>
                    <a:pt x="633900" y="299590"/>
                  </a:lnTo>
                  <a:lnTo>
                    <a:pt x="632726" y="296268"/>
                  </a:lnTo>
                  <a:cubicBezTo>
                    <a:pt x="627095" y="281641"/>
                    <a:pt x="615093" y="257238"/>
                    <a:pt x="612673" y="251245"/>
                  </a:cubicBezTo>
                  <a:cubicBezTo>
                    <a:pt x="609907" y="244396"/>
                    <a:pt x="612660" y="240562"/>
                    <a:pt x="615017" y="238035"/>
                  </a:cubicBezTo>
                  <a:cubicBezTo>
                    <a:pt x="617374" y="235508"/>
                    <a:pt x="652792" y="206310"/>
                    <a:pt x="671679" y="190447"/>
                  </a:cubicBezTo>
                  <a:cubicBezTo>
                    <a:pt x="675242" y="186815"/>
                    <a:pt x="678457" y="187342"/>
                    <a:pt x="682018" y="189804"/>
                  </a:cubicBezTo>
                  <a:lnTo>
                    <a:pt x="726725" y="220628"/>
                  </a:lnTo>
                  <a:lnTo>
                    <a:pt x="749537" y="209398"/>
                  </a:lnTo>
                  <a:cubicBezTo>
                    <a:pt x="759134" y="205305"/>
                    <a:pt x="768997" y="201720"/>
                    <a:pt x="779093" y="198674"/>
                  </a:cubicBezTo>
                  <a:lnTo>
                    <a:pt x="797292" y="194161"/>
                  </a:lnTo>
                  <a:lnTo>
                    <a:pt x="798141" y="191894"/>
                  </a:lnTo>
                  <a:cubicBezTo>
                    <a:pt x="803237" y="177072"/>
                    <a:pt x="809741" y="150667"/>
                    <a:pt x="811741" y="144521"/>
                  </a:cubicBezTo>
                  <a:cubicBezTo>
                    <a:pt x="814028" y="137497"/>
                    <a:pt x="818602" y="136332"/>
                    <a:pt x="822032" y="135913"/>
                  </a:cubicBezTo>
                  <a:cubicBezTo>
                    <a:pt x="825462" y="135494"/>
                    <a:pt x="871362" y="135913"/>
                    <a:pt x="896028" y="135913"/>
                  </a:cubicBezTo>
                  <a:close/>
                  <a:moveTo>
                    <a:pt x="449150" y="85952"/>
                  </a:moveTo>
                  <a:cubicBezTo>
                    <a:pt x="395781" y="83324"/>
                    <a:pt x="350386" y="124457"/>
                    <a:pt x="347757" y="177826"/>
                  </a:cubicBezTo>
                  <a:cubicBezTo>
                    <a:pt x="345129" y="231196"/>
                    <a:pt x="386263" y="276591"/>
                    <a:pt x="439632" y="279219"/>
                  </a:cubicBezTo>
                  <a:cubicBezTo>
                    <a:pt x="493001" y="281847"/>
                    <a:pt x="538396" y="240714"/>
                    <a:pt x="541024" y="187344"/>
                  </a:cubicBezTo>
                  <a:cubicBezTo>
                    <a:pt x="543652" y="133975"/>
                    <a:pt x="502519" y="88580"/>
                    <a:pt x="449150" y="85952"/>
                  </a:cubicBezTo>
                  <a:close/>
                  <a:moveTo>
                    <a:pt x="469876" y="1628"/>
                  </a:moveTo>
                  <a:cubicBezTo>
                    <a:pt x="472605" y="1475"/>
                    <a:pt x="473691" y="2849"/>
                    <a:pt x="474214" y="5116"/>
                  </a:cubicBezTo>
                  <a:lnTo>
                    <a:pt x="480511" y="32260"/>
                  </a:lnTo>
                  <a:lnTo>
                    <a:pt x="482981" y="32763"/>
                  </a:lnTo>
                  <a:cubicBezTo>
                    <a:pt x="496048" y="36114"/>
                    <a:pt x="508419" y="41119"/>
                    <a:pt x="519871" y="47530"/>
                  </a:cubicBezTo>
                  <a:lnTo>
                    <a:pt x="522799" y="49338"/>
                  </a:lnTo>
                  <a:lnTo>
                    <a:pt x="526054" y="47510"/>
                  </a:lnTo>
                  <a:cubicBezTo>
                    <a:pt x="533340" y="43279"/>
                    <a:pt x="542676" y="37161"/>
                    <a:pt x="545274" y="35708"/>
                  </a:cubicBezTo>
                  <a:cubicBezTo>
                    <a:pt x="548740" y="33771"/>
                    <a:pt x="550969" y="34981"/>
                    <a:pt x="552475" y="36067"/>
                  </a:cubicBezTo>
                  <a:cubicBezTo>
                    <a:pt x="553982" y="37153"/>
                    <a:pt x="571939" y="54066"/>
                    <a:pt x="581669" y="63066"/>
                  </a:cubicBezTo>
                  <a:cubicBezTo>
                    <a:pt x="583847" y="64719"/>
                    <a:pt x="583783" y="66470"/>
                    <a:pt x="582710" y="68534"/>
                  </a:cubicBezTo>
                  <a:lnTo>
                    <a:pt x="570183" y="92728"/>
                  </a:lnTo>
                  <a:lnTo>
                    <a:pt x="575779" y="100929"/>
                  </a:lnTo>
                  <a:cubicBezTo>
                    <a:pt x="579797" y="107381"/>
                    <a:pt x="583351" y="114144"/>
                    <a:pt x="586396" y="121171"/>
                  </a:cubicBezTo>
                  <a:lnTo>
                    <a:pt x="590453" y="131584"/>
                  </a:lnTo>
                  <a:lnTo>
                    <a:pt x="593303" y="132115"/>
                  </a:lnTo>
                  <a:cubicBezTo>
                    <a:pt x="601607" y="133539"/>
                    <a:pt x="612694" y="134828"/>
                    <a:pt x="615619" y="135378"/>
                  </a:cubicBezTo>
                  <a:cubicBezTo>
                    <a:pt x="619520" y="136113"/>
                    <a:pt x="620456" y="138471"/>
                    <a:pt x="620915" y="140270"/>
                  </a:cubicBezTo>
                  <a:cubicBezTo>
                    <a:pt x="621375" y="142070"/>
                    <a:pt x="624314" y="166561"/>
                    <a:pt x="626015" y="179707"/>
                  </a:cubicBezTo>
                  <a:cubicBezTo>
                    <a:pt x="626625" y="182372"/>
                    <a:pt x="625454" y="183674"/>
                    <a:pt x="623307" y="184571"/>
                  </a:cubicBezTo>
                  <a:lnTo>
                    <a:pt x="598404" y="195017"/>
                  </a:lnTo>
                  <a:lnTo>
                    <a:pt x="597310" y="205951"/>
                  </a:lnTo>
                  <a:cubicBezTo>
                    <a:pt x="595842" y="215641"/>
                    <a:pt x="593481" y="225017"/>
                    <a:pt x="590321" y="234002"/>
                  </a:cubicBezTo>
                  <a:lnTo>
                    <a:pt x="588930" y="237438"/>
                  </a:lnTo>
                  <a:lnTo>
                    <a:pt x="590842" y="239737"/>
                  </a:lnTo>
                  <a:cubicBezTo>
                    <a:pt x="596320" y="246138"/>
                    <a:pt x="604027" y="254212"/>
                    <a:pt x="605926" y="256505"/>
                  </a:cubicBezTo>
                  <a:cubicBezTo>
                    <a:pt x="608457" y="259563"/>
                    <a:pt x="607671" y="261974"/>
                    <a:pt x="606875" y="263652"/>
                  </a:cubicBezTo>
                  <a:cubicBezTo>
                    <a:pt x="606079" y="265330"/>
                    <a:pt x="592694" y="286050"/>
                    <a:pt x="585603" y="297249"/>
                  </a:cubicBezTo>
                  <a:cubicBezTo>
                    <a:pt x="584370" y="299689"/>
                    <a:pt x="582637" y="299943"/>
                    <a:pt x="580412" y="299262"/>
                  </a:cubicBezTo>
                  <a:lnTo>
                    <a:pt x="554315" y="291306"/>
                  </a:lnTo>
                  <a:lnTo>
                    <a:pt x="552976" y="292749"/>
                  </a:lnTo>
                  <a:cubicBezTo>
                    <a:pt x="545538" y="300076"/>
                    <a:pt x="537371" y="306649"/>
                    <a:pt x="528599" y="312351"/>
                  </a:cubicBezTo>
                  <a:lnTo>
                    <a:pt x="519440" y="317664"/>
                  </a:lnTo>
                  <a:lnTo>
                    <a:pt x="519422" y="321389"/>
                  </a:lnTo>
                  <a:cubicBezTo>
                    <a:pt x="519501" y="329813"/>
                    <a:pt x="520208" y="340952"/>
                    <a:pt x="520187" y="343930"/>
                  </a:cubicBezTo>
                  <a:cubicBezTo>
                    <a:pt x="520160" y="347899"/>
                    <a:pt x="518008" y="349240"/>
                    <a:pt x="516319" y="350013"/>
                  </a:cubicBezTo>
                  <a:cubicBezTo>
                    <a:pt x="514630" y="350786"/>
                    <a:pt x="491054" y="358044"/>
                    <a:pt x="478422" y="362060"/>
                  </a:cubicBezTo>
                  <a:cubicBezTo>
                    <a:pt x="475909" y="363134"/>
                    <a:pt x="474418" y="362215"/>
                    <a:pt x="473154" y="360262"/>
                  </a:cubicBezTo>
                  <a:lnTo>
                    <a:pt x="457735" y="336541"/>
                  </a:lnTo>
                  <a:lnTo>
                    <a:pt x="453473" y="337013"/>
                  </a:lnTo>
                  <a:cubicBezTo>
                    <a:pt x="447976" y="337330"/>
                    <a:pt x="442407" y="337357"/>
                    <a:pt x="436781" y="337080"/>
                  </a:cubicBezTo>
                  <a:cubicBezTo>
                    <a:pt x="431450" y="336817"/>
                    <a:pt x="426193" y="336288"/>
                    <a:pt x="421026" y="335504"/>
                  </a:cubicBezTo>
                  <a:lnTo>
                    <a:pt x="414328" y="334142"/>
                  </a:lnTo>
                  <a:lnTo>
                    <a:pt x="413724" y="334783"/>
                  </a:lnTo>
                  <a:cubicBezTo>
                    <a:pt x="408115" y="341066"/>
                    <a:pt x="399397" y="352797"/>
                    <a:pt x="397128" y="355425"/>
                  </a:cubicBezTo>
                  <a:cubicBezTo>
                    <a:pt x="394532" y="358429"/>
                    <a:pt x="392024" y="358054"/>
                    <a:pt x="390236" y="357548"/>
                  </a:cubicBezTo>
                  <a:cubicBezTo>
                    <a:pt x="388451" y="357042"/>
                    <a:pt x="365795" y="347282"/>
                    <a:pt x="353575" y="342150"/>
                  </a:cubicBezTo>
                  <a:cubicBezTo>
                    <a:pt x="350964" y="341339"/>
                    <a:pt x="350426" y="339673"/>
                    <a:pt x="350728" y="337366"/>
                  </a:cubicBezTo>
                  <a:lnTo>
                    <a:pt x="354496" y="308332"/>
                  </a:lnTo>
                  <a:lnTo>
                    <a:pt x="351703" y="306441"/>
                  </a:lnTo>
                  <a:cubicBezTo>
                    <a:pt x="341770" y="298994"/>
                    <a:pt x="332777" y="290387"/>
                    <a:pt x="324915" y="280832"/>
                  </a:cubicBezTo>
                  <a:lnTo>
                    <a:pt x="324482" y="280237"/>
                  </a:lnTo>
                  <a:lnTo>
                    <a:pt x="322806" y="280434"/>
                  </a:lnTo>
                  <a:cubicBezTo>
                    <a:pt x="314472" y="281650"/>
                    <a:pt x="300259" y="285047"/>
                    <a:pt x="296830" y="285605"/>
                  </a:cubicBezTo>
                  <a:cubicBezTo>
                    <a:pt x="292912" y="286242"/>
                    <a:pt x="291229" y="284344"/>
                    <a:pt x="290184" y="282808"/>
                  </a:cubicBezTo>
                  <a:cubicBezTo>
                    <a:pt x="289140" y="281274"/>
                    <a:pt x="278036" y="259246"/>
                    <a:pt x="271962" y="247465"/>
                  </a:cubicBezTo>
                  <a:cubicBezTo>
                    <a:pt x="270481" y="245166"/>
                    <a:pt x="271138" y="243544"/>
                    <a:pt x="272851" y="241969"/>
                  </a:cubicBezTo>
                  <a:lnTo>
                    <a:pt x="294744" y="221793"/>
                  </a:lnTo>
                  <a:lnTo>
                    <a:pt x="295294" y="222819"/>
                  </a:lnTo>
                  <a:lnTo>
                    <a:pt x="292859" y="213827"/>
                  </a:lnTo>
                  <a:cubicBezTo>
                    <a:pt x="290933" y="204454"/>
                    <a:pt x="289860" y="194786"/>
                    <a:pt x="289721" y="184914"/>
                  </a:cubicBezTo>
                  <a:lnTo>
                    <a:pt x="289776" y="181755"/>
                  </a:lnTo>
                  <a:lnTo>
                    <a:pt x="287993" y="180591"/>
                  </a:lnTo>
                  <a:cubicBezTo>
                    <a:pt x="280818" y="176182"/>
                    <a:pt x="267730" y="169675"/>
                    <a:pt x="264742" y="167906"/>
                  </a:cubicBezTo>
                  <a:cubicBezTo>
                    <a:pt x="261326" y="165884"/>
                    <a:pt x="261251" y="163349"/>
                    <a:pt x="261433" y="161500"/>
                  </a:cubicBezTo>
                  <a:cubicBezTo>
                    <a:pt x="261616" y="159652"/>
                    <a:pt x="267215" y="135628"/>
                    <a:pt x="270106" y="122692"/>
                  </a:cubicBezTo>
                  <a:cubicBezTo>
                    <a:pt x="270442" y="119979"/>
                    <a:pt x="271987" y="119155"/>
                    <a:pt x="274311" y="119045"/>
                  </a:cubicBezTo>
                  <a:lnTo>
                    <a:pt x="304047" y="117594"/>
                  </a:lnTo>
                  <a:lnTo>
                    <a:pt x="304014" y="117757"/>
                  </a:lnTo>
                  <a:lnTo>
                    <a:pt x="305411" y="114591"/>
                  </a:lnTo>
                  <a:cubicBezTo>
                    <a:pt x="310346" y="104517"/>
                    <a:pt x="316338" y="95073"/>
                    <a:pt x="323237" y="86398"/>
                  </a:cubicBezTo>
                  <a:lnTo>
                    <a:pt x="325550" y="83790"/>
                  </a:lnTo>
                  <a:lnTo>
                    <a:pt x="324991" y="81981"/>
                  </a:lnTo>
                  <a:cubicBezTo>
                    <a:pt x="322288" y="74004"/>
                    <a:pt x="316376" y="60638"/>
                    <a:pt x="315208" y="57367"/>
                  </a:cubicBezTo>
                  <a:cubicBezTo>
                    <a:pt x="313871" y="53630"/>
                    <a:pt x="315434" y="51632"/>
                    <a:pt x="316754" y="50326"/>
                  </a:cubicBezTo>
                  <a:cubicBezTo>
                    <a:pt x="318075" y="49021"/>
                    <a:pt x="337731" y="34115"/>
                    <a:pt x="348218" y="26010"/>
                  </a:cubicBezTo>
                  <a:cubicBezTo>
                    <a:pt x="350211" y="24138"/>
                    <a:pt x="351926" y="24491"/>
                    <a:pt x="353785" y="25891"/>
                  </a:cubicBezTo>
                  <a:lnTo>
                    <a:pt x="377117" y="43418"/>
                  </a:lnTo>
                  <a:lnTo>
                    <a:pt x="389612" y="37887"/>
                  </a:lnTo>
                  <a:cubicBezTo>
                    <a:pt x="394854" y="35899"/>
                    <a:pt x="400229" y="34189"/>
                    <a:pt x="405716" y="32774"/>
                  </a:cubicBezTo>
                  <a:lnTo>
                    <a:pt x="415587" y="30747"/>
                  </a:lnTo>
                  <a:lnTo>
                    <a:pt x="416092" y="29549"/>
                  </a:lnTo>
                  <a:cubicBezTo>
                    <a:pt x="419152" y="21702"/>
                    <a:pt x="423221" y="7664"/>
                    <a:pt x="424429" y="4409"/>
                  </a:cubicBezTo>
                  <a:cubicBezTo>
                    <a:pt x="425811" y="687"/>
                    <a:pt x="428292" y="161"/>
                    <a:pt x="430143" y="12"/>
                  </a:cubicBezTo>
                  <a:cubicBezTo>
                    <a:pt x="431994" y="-138"/>
                    <a:pt x="456632" y="1089"/>
                    <a:pt x="469876" y="1628"/>
                  </a:cubicBezTo>
                  <a:close/>
                </a:path>
              </a:pathLst>
            </a:custGeom>
            <a:solidFill>
              <a:srgbClr val="25DD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dirty="0">
                <a:latin typeface="Arial" charset="0"/>
                <a:ea typeface="Arial" charset="0"/>
                <a:cs typeface="Arial" charset="0"/>
              </a:endParaRPr>
            </a:p>
          </p:txBody>
        </p:sp>
        <p:sp>
          <p:nvSpPr>
            <p:cNvPr id="135" name="Rectangle 134"/>
            <p:cNvSpPr/>
            <p:nvPr/>
          </p:nvSpPr>
          <p:spPr>
            <a:xfrm>
              <a:off x="7801254" y="5683801"/>
              <a:ext cx="1371932" cy="355482"/>
            </a:xfrm>
            <a:prstGeom prst="rect">
              <a:avLst/>
            </a:prstGeom>
            <a:ln>
              <a:noFill/>
            </a:ln>
          </p:spPr>
          <p:txBody>
            <a:bodyPr wrap="square" anchor="ctr" anchorCtr="0">
              <a:spAutoFit/>
            </a:bodyPr>
            <a:lstStyle/>
            <a:p>
              <a:pPr algn="ctr">
                <a:lnSpc>
                  <a:spcPct val="95000"/>
                </a:lnSpc>
              </a:pPr>
              <a:r>
                <a:rPr lang="en-US" dirty="0" smtClean="0">
                  <a:solidFill>
                    <a:schemeClr val="bg1"/>
                  </a:solidFill>
                  <a:latin typeface="Arial" charset="0"/>
                  <a:ea typeface="Arial" charset="0"/>
                  <a:cs typeface="Arial" charset="0"/>
                </a:rPr>
                <a:t>Complex</a:t>
              </a:r>
              <a:endParaRPr lang="en-US" dirty="0">
                <a:solidFill>
                  <a:schemeClr val="bg1"/>
                </a:solidFill>
                <a:latin typeface="Arial" charset="0"/>
                <a:ea typeface="Arial" charset="0"/>
                <a:cs typeface="Arial" charset="0"/>
              </a:endParaRPr>
            </a:p>
          </p:txBody>
        </p:sp>
      </p:grpSp>
      <p:grpSp>
        <p:nvGrpSpPr>
          <p:cNvPr id="110" name="Group 109"/>
          <p:cNvGrpSpPr/>
          <p:nvPr/>
        </p:nvGrpSpPr>
        <p:grpSpPr>
          <a:xfrm>
            <a:off x="8759305" y="6422611"/>
            <a:ext cx="1897652" cy="355482"/>
            <a:chOff x="8980569" y="5690781"/>
            <a:chExt cx="1877308" cy="355482"/>
          </a:xfrm>
        </p:grpSpPr>
        <p:sp>
          <p:nvSpPr>
            <p:cNvPr id="124" name="Rectangle 123"/>
            <p:cNvSpPr/>
            <p:nvPr/>
          </p:nvSpPr>
          <p:spPr>
            <a:xfrm>
              <a:off x="9059915" y="5690781"/>
              <a:ext cx="1797962" cy="355482"/>
            </a:xfrm>
            <a:prstGeom prst="rect">
              <a:avLst/>
            </a:prstGeom>
            <a:ln>
              <a:noFill/>
            </a:ln>
          </p:spPr>
          <p:txBody>
            <a:bodyPr wrap="square" anchor="ctr" anchorCtr="0">
              <a:spAutoFit/>
            </a:bodyPr>
            <a:lstStyle/>
            <a:p>
              <a:pPr algn="ctr">
                <a:lnSpc>
                  <a:spcPct val="95000"/>
                </a:lnSpc>
              </a:pPr>
              <a:r>
                <a:rPr lang="en-US" b="1" dirty="0" smtClean="0">
                  <a:solidFill>
                    <a:schemeClr val="bg1"/>
                  </a:solidFill>
                  <a:ea typeface="Arial" charset="0"/>
                  <a:cs typeface="Arial" charset="0"/>
                </a:rPr>
                <a:t>Not secure</a:t>
              </a:r>
              <a:endParaRPr lang="en-US" b="1" dirty="0">
                <a:solidFill>
                  <a:schemeClr val="bg1"/>
                </a:solidFill>
                <a:ea typeface="Arial" charset="0"/>
                <a:cs typeface="Arial" charset="0"/>
              </a:endParaRPr>
            </a:p>
          </p:txBody>
        </p:sp>
        <p:sp>
          <p:nvSpPr>
            <p:cNvPr id="126" name="Freeform 125"/>
            <p:cNvSpPr>
              <a:spLocks noChangeAspect="1" noChangeArrowheads="1"/>
            </p:cNvSpPr>
            <p:nvPr/>
          </p:nvSpPr>
          <p:spPr bwMode="auto">
            <a:xfrm>
              <a:off x="8980569" y="5724381"/>
              <a:ext cx="317288" cy="274320"/>
            </a:xfrm>
            <a:custGeom>
              <a:avLst/>
              <a:gdLst>
                <a:gd name="T0" fmla="*/ 830 w 846"/>
                <a:gd name="T1" fmla="*/ 686 h 732"/>
                <a:gd name="T2" fmla="*/ 447 w 846"/>
                <a:gd name="T3" fmla="*/ 25 h 732"/>
                <a:gd name="T4" fmla="*/ 396 w 846"/>
                <a:gd name="T5" fmla="*/ 25 h 732"/>
                <a:gd name="T6" fmla="*/ 14 w 846"/>
                <a:gd name="T7" fmla="*/ 686 h 732"/>
                <a:gd name="T8" fmla="*/ 40 w 846"/>
                <a:gd name="T9" fmla="*/ 731 h 732"/>
                <a:gd name="T10" fmla="*/ 805 w 846"/>
                <a:gd name="T11" fmla="*/ 731 h 732"/>
                <a:gd name="T12" fmla="*/ 830 w 846"/>
                <a:gd name="T13" fmla="*/ 686 h 732"/>
                <a:gd name="T14" fmla="*/ 447 w 846"/>
                <a:gd name="T15" fmla="*/ 616 h 732"/>
                <a:gd name="T16" fmla="*/ 422 w 846"/>
                <a:gd name="T17" fmla="*/ 626 h 732"/>
                <a:gd name="T18" fmla="*/ 397 w 846"/>
                <a:gd name="T19" fmla="*/ 616 h 732"/>
                <a:gd name="T20" fmla="*/ 387 w 846"/>
                <a:gd name="T21" fmla="*/ 591 h 732"/>
                <a:gd name="T22" fmla="*/ 397 w 846"/>
                <a:gd name="T23" fmla="*/ 567 h 732"/>
                <a:gd name="T24" fmla="*/ 445 w 846"/>
                <a:gd name="T25" fmla="*/ 567 h 732"/>
                <a:gd name="T26" fmla="*/ 456 w 846"/>
                <a:gd name="T27" fmla="*/ 591 h 732"/>
                <a:gd name="T28" fmla="*/ 447 w 846"/>
                <a:gd name="T29" fmla="*/ 616 h 732"/>
                <a:gd name="T30" fmla="*/ 457 w 846"/>
                <a:gd name="T31" fmla="*/ 472 h 732"/>
                <a:gd name="T32" fmla="*/ 422 w 846"/>
                <a:gd name="T33" fmla="*/ 507 h 732"/>
                <a:gd name="T34" fmla="*/ 387 w 846"/>
                <a:gd name="T35" fmla="*/ 472 h 732"/>
                <a:gd name="T36" fmla="*/ 387 w 846"/>
                <a:gd name="T37" fmla="*/ 265 h 732"/>
                <a:gd name="T38" fmla="*/ 422 w 846"/>
                <a:gd name="T39" fmla="*/ 230 h 732"/>
                <a:gd name="T40" fmla="*/ 457 w 846"/>
                <a:gd name="T41" fmla="*/ 265 h 732"/>
                <a:gd name="T42" fmla="*/ 457 w 846"/>
                <a:gd name="T43" fmla="*/ 472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46" h="732">
                  <a:moveTo>
                    <a:pt x="830" y="686"/>
                  </a:moveTo>
                  <a:lnTo>
                    <a:pt x="447" y="25"/>
                  </a:lnTo>
                  <a:cubicBezTo>
                    <a:pt x="432" y="0"/>
                    <a:pt x="409" y="0"/>
                    <a:pt x="396" y="25"/>
                  </a:cubicBezTo>
                  <a:lnTo>
                    <a:pt x="14" y="686"/>
                  </a:lnTo>
                  <a:cubicBezTo>
                    <a:pt x="0" y="711"/>
                    <a:pt x="11" y="731"/>
                    <a:pt x="40" y="731"/>
                  </a:cubicBezTo>
                  <a:lnTo>
                    <a:pt x="805" y="731"/>
                  </a:lnTo>
                  <a:cubicBezTo>
                    <a:pt x="833" y="731"/>
                    <a:pt x="845" y="711"/>
                    <a:pt x="830" y="686"/>
                  </a:cubicBezTo>
                  <a:close/>
                  <a:moveTo>
                    <a:pt x="447" y="616"/>
                  </a:moveTo>
                  <a:cubicBezTo>
                    <a:pt x="441" y="623"/>
                    <a:pt x="432" y="626"/>
                    <a:pt x="422" y="626"/>
                  </a:cubicBezTo>
                  <a:cubicBezTo>
                    <a:pt x="412" y="626"/>
                    <a:pt x="405" y="623"/>
                    <a:pt x="397" y="616"/>
                  </a:cubicBezTo>
                  <a:cubicBezTo>
                    <a:pt x="390" y="610"/>
                    <a:pt x="387" y="602"/>
                    <a:pt x="387" y="591"/>
                  </a:cubicBezTo>
                  <a:cubicBezTo>
                    <a:pt x="387" y="583"/>
                    <a:pt x="390" y="574"/>
                    <a:pt x="397" y="567"/>
                  </a:cubicBezTo>
                  <a:cubicBezTo>
                    <a:pt x="410" y="553"/>
                    <a:pt x="434" y="553"/>
                    <a:pt x="445" y="567"/>
                  </a:cubicBezTo>
                  <a:cubicBezTo>
                    <a:pt x="453" y="574"/>
                    <a:pt x="456" y="583"/>
                    <a:pt x="456" y="591"/>
                  </a:cubicBezTo>
                  <a:cubicBezTo>
                    <a:pt x="456" y="600"/>
                    <a:pt x="453" y="610"/>
                    <a:pt x="447" y="616"/>
                  </a:cubicBezTo>
                  <a:close/>
                  <a:moveTo>
                    <a:pt x="457" y="472"/>
                  </a:moveTo>
                  <a:cubicBezTo>
                    <a:pt x="457" y="491"/>
                    <a:pt x="441" y="507"/>
                    <a:pt x="422" y="507"/>
                  </a:cubicBezTo>
                  <a:cubicBezTo>
                    <a:pt x="403" y="507"/>
                    <a:pt x="387" y="491"/>
                    <a:pt x="387" y="472"/>
                  </a:cubicBezTo>
                  <a:lnTo>
                    <a:pt x="387" y="265"/>
                  </a:lnTo>
                  <a:cubicBezTo>
                    <a:pt x="387" y="246"/>
                    <a:pt x="403" y="230"/>
                    <a:pt x="422" y="230"/>
                  </a:cubicBezTo>
                  <a:cubicBezTo>
                    <a:pt x="441" y="230"/>
                    <a:pt x="457" y="246"/>
                    <a:pt x="457" y="265"/>
                  </a:cubicBezTo>
                  <a:lnTo>
                    <a:pt x="457" y="472"/>
                  </a:lnTo>
                  <a:close/>
                </a:path>
              </a:pathLst>
            </a:custGeom>
            <a:solidFill>
              <a:srgbClr val="50C640"/>
            </a:solidFill>
            <a:ln>
              <a:noFill/>
            </a:ln>
            <a:effectLst/>
            <a:extLst/>
          </p:spPr>
          <p:txBody>
            <a:bodyPr wrap="none" anchor="ctr"/>
            <a:lstStyle/>
            <a:p>
              <a:pPr eaLnBrk="1">
                <a:lnSpc>
                  <a:spcPct val="93000"/>
                </a:lnSpc>
                <a:buClr>
                  <a:srgbClr val="000000"/>
                </a:buClr>
                <a:buSzPct val="100000"/>
                <a:buFont typeface="Times New Roman" charset="0"/>
                <a:buNone/>
                <a:defRPr/>
              </a:pPr>
              <a:endParaRPr lang="en-US" sz="1600">
                <a:solidFill>
                  <a:srgbClr val="50C640"/>
                </a:solidFill>
                <a:ea typeface="Arial" charset="0"/>
                <a:cs typeface="Arial" charset="0"/>
              </a:endParaRPr>
            </a:p>
          </p:txBody>
        </p:sp>
      </p:grpSp>
      <p:grpSp>
        <p:nvGrpSpPr>
          <p:cNvPr id="111" name="Group 110"/>
          <p:cNvGrpSpPr/>
          <p:nvPr/>
        </p:nvGrpSpPr>
        <p:grpSpPr>
          <a:xfrm>
            <a:off x="3909460" y="6439084"/>
            <a:ext cx="2454092" cy="355482"/>
            <a:chOff x="10695911" y="5680164"/>
            <a:chExt cx="2427785" cy="355482"/>
          </a:xfrm>
        </p:grpSpPr>
        <p:sp>
          <p:nvSpPr>
            <p:cNvPr id="113" name="Rectangle 112"/>
            <p:cNvSpPr/>
            <p:nvPr/>
          </p:nvSpPr>
          <p:spPr>
            <a:xfrm>
              <a:off x="10889890" y="5680164"/>
              <a:ext cx="2233806" cy="355482"/>
            </a:xfrm>
            <a:prstGeom prst="rect">
              <a:avLst/>
            </a:prstGeom>
            <a:noFill/>
            <a:ln>
              <a:noFill/>
            </a:ln>
          </p:spPr>
          <p:txBody>
            <a:bodyPr wrap="square" anchor="ctr" anchorCtr="0">
              <a:spAutoFit/>
            </a:bodyPr>
            <a:lstStyle/>
            <a:p>
              <a:pPr>
                <a:lnSpc>
                  <a:spcPct val="95000"/>
                </a:lnSpc>
              </a:pPr>
              <a:r>
                <a:rPr lang="en-US" dirty="0" smtClean="0">
                  <a:solidFill>
                    <a:schemeClr val="bg1"/>
                  </a:solidFill>
                  <a:latin typeface="Arial" charset="0"/>
                  <a:ea typeface="Arial" charset="0"/>
                  <a:cs typeface="Arial" charset="0"/>
                </a:rPr>
                <a:t>Not cost-optimized</a:t>
              </a:r>
              <a:endParaRPr lang="en-US" dirty="0">
                <a:solidFill>
                  <a:schemeClr val="bg1"/>
                </a:solidFill>
                <a:latin typeface="Arial" charset="0"/>
                <a:ea typeface="Arial" charset="0"/>
                <a:cs typeface="Arial" charset="0"/>
              </a:endParaRPr>
            </a:p>
          </p:txBody>
        </p:sp>
        <p:sp>
          <p:nvSpPr>
            <p:cNvPr id="114" name="Freeform 113"/>
            <p:cNvSpPr>
              <a:spLocks noChangeAspect="1"/>
            </p:cNvSpPr>
            <p:nvPr/>
          </p:nvSpPr>
          <p:spPr>
            <a:xfrm>
              <a:off x="10695911" y="5724381"/>
              <a:ext cx="147098" cy="274320"/>
            </a:xfrm>
            <a:custGeom>
              <a:avLst/>
              <a:gdLst>
                <a:gd name="connsiteX0" fmla="*/ 372440 w 733426"/>
                <a:gd name="connsiteY0" fmla="*/ 132990 h 733426"/>
                <a:gd name="connsiteX1" fmla="*/ 343862 w 733426"/>
                <a:gd name="connsiteY1" fmla="*/ 161568 h 733426"/>
                <a:gd name="connsiteX2" fmla="*/ 343862 w 733426"/>
                <a:gd name="connsiteY2" fmla="*/ 165346 h 733426"/>
                <a:gd name="connsiteX3" fmla="*/ 343862 w 733426"/>
                <a:gd name="connsiteY3" fmla="*/ 184418 h 733426"/>
                <a:gd name="connsiteX4" fmla="*/ 265805 w 733426"/>
                <a:gd name="connsiteY4" fmla="*/ 279596 h 733426"/>
                <a:gd name="connsiteX5" fmla="*/ 359095 w 733426"/>
                <a:gd name="connsiteY5" fmla="*/ 380563 h 733426"/>
                <a:gd name="connsiteX6" fmla="*/ 410525 w 733426"/>
                <a:gd name="connsiteY6" fmla="*/ 431930 h 733426"/>
                <a:gd name="connsiteX7" fmla="*/ 360985 w 733426"/>
                <a:gd name="connsiteY7" fmla="*/ 470013 h 733426"/>
                <a:gd name="connsiteX8" fmla="*/ 298161 w 733426"/>
                <a:gd name="connsiteY8" fmla="*/ 452892 h 733426"/>
                <a:gd name="connsiteX9" fmla="*/ 277199 w 733426"/>
                <a:gd name="connsiteY9" fmla="*/ 445275 h 733426"/>
                <a:gd name="connsiteX10" fmla="*/ 246732 w 733426"/>
                <a:gd name="connsiteY10" fmla="*/ 475741 h 733426"/>
                <a:gd name="connsiteX11" fmla="*/ 263854 w 733426"/>
                <a:gd name="connsiteY11" fmla="*/ 502430 h 733426"/>
                <a:gd name="connsiteX12" fmla="*/ 265805 w 733426"/>
                <a:gd name="connsiteY12" fmla="*/ 504319 h 733426"/>
                <a:gd name="connsiteX13" fmla="*/ 340023 w 733426"/>
                <a:gd name="connsiteY13" fmla="*/ 529058 h 733426"/>
                <a:gd name="connsiteX14" fmla="*/ 340023 w 733426"/>
                <a:gd name="connsiteY14" fmla="*/ 551908 h 733426"/>
                <a:gd name="connsiteX15" fmla="*/ 341972 w 733426"/>
                <a:gd name="connsiteY15" fmla="*/ 551908 h 733426"/>
                <a:gd name="connsiteX16" fmla="*/ 370491 w 733426"/>
                <a:gd name="connsiteY16" fmla="*/ 580486 h 733426"/>
                <a:gd name="connsiteX17" fmla="*/ 399068 w 733426"/>
                <a:gd name="connsiteY17" fmla="*/ 551908 h 733426"/>
                <a:gd name="connsiteX18" fmla="*/ 399068 w 733426"/>
                <a:gd name="connsiteY18" fmla="*/ 525280 h 733426"/>
                <a:gd name="connsiteX19" fmla="*/ 480965 w 733426"/>
                <a:gd name="connsiteY19" fmla="*/ 428152 h 733426"/>
                <a:gd name="connsiteX20" fmla="*/ 391452 w 733426"/>
                <a:gd name="connsiteY20" fmla="*/ 321518 h 733426"/>
                <a:gd name="connsiteX21" fmla="*/ 336245 w 733426"/>
                <a:gd name="connsiteY21" fmla="*/ 271979 h 733426"/>
                <a:gd name="connsiteX22" fmla="*/ 378108 w 733426"/>
                <a:gd name="connsiteY22" fmla="*/ 239624 h 733426"/>
                <a:gd name="connsiteX23" fmla="*/ 437152 w 733426"/>
                <a:gd name="connsiteY23" fmla="*/ 256746 h 733426"/>
                <a:gd name="connsiteX24" fmla="*/ 456165 w 733426"/>
                <a:gd name="connsiteY24" fmla="*/ 262473 h 733426"/>
                <a:gd name="connsiteX25" fmla="*/ 486692 w 733426"/>
                <a:gd name="connsiteY25" fmla="*/ 232007 h 733426"/>
                <a:gd name="connsiteX26" fmla="*/ 471459 w 733426"/>
                <a:gd name="connsiteY26" fmla="*/ 205380 h 733426"/>
                <a:gd name="connsiteX27" fmla="*/ 463843 w 733426"/>
                <a:gd name="connsiteY27" fmla="*/ 199651 h 733426"/>
                <a:gd name="connsiteX28" fmla="*/ 400958 w 733426"/>
                <a:gd name="connsiteY28" fmla="*/ 180579 h 733426"/>
                <a:gd name="connsiteX29" fmla="*/ 400958 w 733426"/>
                <a:gd name="connsiteY29" fmla="*/ 161568 h 733426"/>
                <a:gd name="connsiteX30" fmla="*/ 372440 w 733426"/>
                <a:gd name="connsiteY30" fmla="*/ 132990 h 733426"/>
                <a:gd name="connsiteX31" fmla="*/ 366713 w 733426"/>
                <a:gd name="connsiteY31" fmla="*/ 0 h 733426"/>
                <a:gd name="connsiteX32" fmla="*/ 733426 w 733426"/>
                <a:gd name="connsiteY32" fmla="*/ 366713 h 733426"/>
                <a:gd name="connsiteX33" fmla="*/ 366713 w 733426"/>
                <a:gd name="connsiteY33" fmla="*/ 733426 h 733426"/>
                <a:gd name="connsiteX34" fmla="*/ 0 w 733426"/>
                <a:gd name="connsiteY34" fmla="*/ 366713 h 733426"/>
                <a:gd name="connsiteX35" fmla="*/ 366713 w 733426"/>
                <a:gd name="connsiteY35" fmla="*/ 0 h 733426"/>
                <a:gd name="connsiteX0" fmla="*/ 372440 w 486691"/>
                <a:gd name="connsiteY0" fmla="*/ 143183 h 753813"/>
                <a:gd name="connsiteX1" fmla="*/ 343862 w 486691"/>
                <a:gd name="connsiteY1" fmla="*/ 171761 h 753813"/>
                <a:gd name="connsiteX2" fmla="*/ 343862 w 486691"/>
                <a:gd name="connsiteY2" fmla="*/ 175539 h 753813"/>
                <a:gd name="connsiteX3" fmla="*/ 343862 w 486691"/>
                <a:gd name="connsiteY3" fmla="*/ 194611 h 753813"/>
                <a:gd name="connsiteX4" fmla="*/ 265805 w 486691"/>
                <a:gd name="connsiteY4" fmla="*/ 289789 h 753813"/>
                <a:gd name="connsiteX5" fmla="*/ 359095 w 486691"/>
                <a:gd name="connsiteY5" fmla="*/ 390756 h 753813"/>
                <a:gd name="connsiteX6" fmla="*/ 410525 w 486691"/>
                <a:gd name="connsiteY6" fmla="*/ 442123 h 753813"/>
                <a:gd name="connsiteX7" fmla="*/ 360985 w 486691"/>
                <a:gd name="connsiteY7" fmla="*/ 480206 h 753813"/>
                <a:gd name="connsiteX8" fmla="*/ 298161 w 486691"/>
                <a:gd name="connsiteY8" fmla="*/ 463085 h 753813"/>
                <a:gd name="connsiteX9" fmla="*/ 277199 w 486691"/>
                <a:gd name="connsiteY9" fmla="*/ 455468 h 753813"/>
                <a:gd name="connsiteX10" fmla="*/ 246732 w 486691"/>
                <a:gd name="connsiteY10" fmla="*/ 485934 h 753813"/>
                <a:gd name="connsiteX11" fmla="*/ 263854 w 486691"/>
                <a:gd name="connsiteY11" fmla="*/ 512623 h 753813"/>
                <a:gd name="connsiteX12" fmla="*/ 265805 w 486691"/>
                <a:gd name="connsiteY12" fmla="*/ 514512 h 753813"/>
                <a:gd name="connsiteX13" fmla="*/ 340023 w 486691"/>
                <a:gd name="connsiteY13" fmla="*/ 539251 h 753813"/>
                <a:gd name="connsiteX14" fmla="*/ 340023 w 486691"/>
                <a:gd name="connsiteY14" fmla="*/ 562101 h 753813"/>
                <a:gd name="connsiteX15" fmla="*/ 341972 w 486691"/>
                <a:gd name="connsiteY15" fmla="*/ 562101 h 753813"/>
                <a:gd name="connsiteX16" fmla="*/ 370491 w 486691"/>
                <a:gd name="connsiteY16" fmla="*/ 590679 h 753813"/>
                <a:gd name="connsiteX17" fmla="*/ 399068 w 486691"/>
                <a:gd name="connsiteY17" fmla="*/ 562101 h 753813"/>
                <a:gd name="connsiteX18" fmla="*/ 399068 w 486691"/>
                <a:gd name="connsiteY18" fmla="*/ 535473 h 753813"/>
                <a:gd name="connsiteX19" fmla="*/ 480965 w 486691"/>
                <a:gd name="connsiteY19" fmla="*/ 438345 h 753813"/>
                <a:gd name="connsiteX20" fmla="*/ 391452 w 486691"/>
                <a:gd name="connsiteY20" fmla="*/ 331711 h 753813"/>
                <a:gd name="connsiteX21" fmla="*/ 336245 w 486691"/>
                <a:gd name="connsiteY21" fmla="*/ 282172 h 753813"/>
                <a:gd name="connsiteX22" fmla="*/ 378108 w 486691"/>
                <a:gd name="connsiteY22" fmla="*/ 249817 h 753813"/>
                <a:gd name="connsiteX23" fmla="*/ 437152 w 486691"/>
                <a:gd name="connsiteY23" fmla="*/ 266939 h 753813"/>
                <a:gd name="connsiteX24" fmla="*/ 456165 w 486691"/>
                <a:gd name="connsiteY24" fmla="*/ 272666 h 753813"/>
                <a:gd name="connsiteX25" fmla="*/ 486692 w 486691"/>
                <a:gd name="connsiteY25" fmla="*/ 242200 h 753813"/>
                <a:gd name="connsiteX26" fmla="*/ 471459 w 486691"/>
                <a:gd name="connsiteY26" fmla="*/ 215573 h 753813"/>
                <a:gd name="connsiteX27" fmla="*/ 463843 w 486691"/>
                <a:gd name="connsiteY27" fmla="*/ 209844 h 753813"/>
                <a:gd name="connsiteX28" fmla="*/ 400958 w 486691"/>
                <a:gd name="connsiteY28" fmla="*/ 190772 h 753813"/>
                <a:gd name="connsiteX29" fmla="*/ 400958 w 486691"/>
                <a:gd name="connsiteY29" fmla="*/ 171761 h 753813"/>
                <a:gd name="connsiteX30" fmla="*/ 372440 w 486691"/>
                <a:gd name="connsiteY30" fmla="*/ 143183 h 753813"/>
                <a:gd name="connsiteX31" fmla="*/ 366713 w 486691"/>
                <a:gd name="connsiteY31" fmla="*/ 10193 h 753813"/>
                <a:gd name="connsiteX32" fmla="*/ 366713 w 486691"/>
                <a:gd name="connsiteY32" fmla="*/ 743619 h 753813"/>
                <a:gd name="connsiteX33" fmla="*/ 0 w 486691"/>
                <a:gd name="connsiteY33" fmla="*/ 376906 h 753813"/>
                <a:gd name="connsiteX34" fmla="*/ 366713 w 486691"/>
                <a:gd name="connsiteY34" fmla="*/ 10193 h 753813"/>
                <a:gd name="connsiteX0" fmla="*/ 372440 w 486691"/>
                <a:gd name="connsiteY0" fmla="*/ 132990 h 580486"/>
                <a:gd name="connsiteX1" fmla="*/ 343862 w 486691"/>
                <a:gd name="connsiteY1" fmla="*/ 161568 h 580486"/>
                <a:gd name="connsiteX2" fmla="*/ 343862 w 486691"/>
                <a:gd name="connsiteY2" fmla="*/ 165346 h 580486"/>
                <a:gd name="connsiteX3" fmla="*/ 343862 w 486691"/>
                <a:gd name="connsiteY3" fmla="*/ 184418 h 580486"/>
                <a:gd name="connsiteX4" fmla="*/ 265805 w 486691"/>
                <a:gd name="connsiteY4" fmla="*/ 279596 h 580486"/>
                <a:gd name="connsiteX5" fmla="*/ 359095 w 486691"/>
                <a:gd name="connsiteY5" fmla="*/ 380563 h 580486"/>
                <a:gd name="connsiteX6" fmla="*/ 410525 w 486691"/>
                <a:gd name="connsiteY6" fmla="*/ 431930 h 580486"/>
                <a:gd name="connsiteX7" fmla="*/ 360985 w 486691"/>
                <a:gd name="connsiteY7" fmla="*/ 470013 h 580486"/>
                <a:gd name="connsiteX8" fmla="*/ 298161 w 486691"/>
                <a:gd name="connsiteY8" fmla="*/ 452892 h 580486"/>
                <a:gd name="connsiteX9" fmla="*/ 277199 w 486691"/>
                <a:gd name="connsiteY9" fmla="*/ 445275 h 580486"/>
                <a:gd name="connsiteX10" fmla="*/ 246732 w 486691"/>
                <a:gd name="connsiteY10" fmla="*/ 475741 h 580486"/>
                <a:gd name="connsiteX11" fmla="*/ 263854 w 486691"/>
                <a:gd name="connsiteY11" fmla="*/ 502430 h 580486"/>
                <a:gd name="connsiteX12" fmla="*/ 265805 w 486691"/>
                <a:gd name="connsiteY12" fmla="*/ 504319 h 580486"/>
                <a:gd name="connsiteX13" fmla="*/ 340023 w 486691"/>
                <a:gd name="connsiteY13" fmla="*/ 529058 h 580486"/>
                <a:gd name="connsiteX14" fmla="*/ 340023 w 486691"/>
                <a:gd name="connsiteY14" fmla="*/ 551908 h 580486"/>
                <a:gd name="connsiteX15" fmla="*/ 341972 w 486691"/>
                <a:gd name="connsiteY15" fmla="*/ 551908 h 580486"/>
                <a:gd name="connsiteX16" fmla="*/ 370491 w 486691"/>
                <a:gd name="connsiteY16" fmla="*/ 580486 h 580486"/>
                <a:gd name="connsiteX17" fmla="*/ 399068 w 486691"/>
                <a:gd name="connsiteY17" fmla="*/ 551908 h 580486"/>
                <a:gd name="connsiteX18" fmla="*/ 399068 w 486691"/>
                <a:gd name="connsiteY18" fmla="*/ 525280 h 580486"/>
                <a:gd name="connsiteX19" fmla="*/ 480965 w 486691"/>
                <a:gd name="connsiteY19" fmla="*/ 428152 h 580486"/>
                <a:gd name="connsiteX20" fmla="*/ 391452 w 486691"/>
                <a:gd name="connsiteY20" fmla="*/ 321518 h 580486"/>
                <a:gd name="connsiteX21" fmla="*/ 336245 w 486691"/>
                <a:gd name="connsiteY21" fmla="*/ 271979 h 580486"/>
                <a:gd name="connsiteX22" fmla="*/ 378108 w 486691"/>
                <a:gd name="connsiteY22" fmla="*/ 239624 h 580486"/>
                <a:gd name="connsiteX23" fmla="*/ 437152 w 486691"/>
                <a:gd name="connsiteY23" fmla="*/ 256746 h 580486"/>
                <a:gd name="connsiteX24" fmla="*/ 456165 w 486691"/>
                <a:gd name="connsiteY24" fmla="*/ 262473 h 580486"/>
                <a:gd name="connsiteX25" fmla="*/ 486692 w 486691"/>
                <a:gd name="connsiteY25" fmla="*/ 232007 h 580486"/>
                <a:gd name="connsiteX26" fmla="*/ 471459 w 486691"/>
                <a:gd name="connsiteY26" fmla="*/ 205380 h 580486"/>
                <a:gd name="connsiteX27" fmla="*/ 463843 w 486691"/>
                <a:gd name="connsiteY27" fmla="*/ 199651 h 580486"/>
                <a:gd name="connsiteX28" fmla="*/ 400958 w 486691"/>
                <a:gd name="connsiteY28" fmla="*/ 180579 h 580486"/>
                <a:gd name="connsiteX29" fmla="*/ 400958 w 486691"/>
                <a:gd name="connsiteY29" fmla="*/ 161568 h 580486"/>
                <a:gd name="connsiteX30" fmla="*/ 372440 w 486691"/>
                <a:gd name="connsiteY30" fmla="*/ 132990 h 580486"/>
                <a:gd name="connsiteX31" fmla="*/ 366713 w 486691"/>
                <a:gd name="connsiteY31" fmla="*/ 0 h 580486"/>
                <a:gd name="connsiteX32" fmla="*/ 0 w 486691"/>
                <a:gd name="connsiteY32" fmla="*/ 366713 h 580486"/>
                <a:gd name="connsiteX33" fmla="*/ 366713 w 486691"/>
                <a:gd name="connsiteY33" fmla="*/ 0 h 580486"/>
                <a:gd name="connsiteX0" fmla="*/ 125707 w 239958"/>
                <a:gd name="connsiteY0" fmla="*/ -1 h 447495"/>
                <a:gd name="connsiteX1" fmla="*/ 97129 w 239958"/>
                <a:gd name="connsiteY1" fmla="*/ 28577 h 447495"/>
                <a:gd name="connsiteX2" fmla="*/ 97129 w 239958"/>
                <a:gd name="connsiteY2" fmla="*/ 32355 h 447495"/>
                <a:gd name="connsiteX3" fmla="*/ 97129 w 239958"/>
                <a:gd name="connsiteY3" fmla="*/ 51427 h 447495"/>
                <a:gd name="connsiteX4" fmla="*/ 19072 w 239958"/>
                <a:gd name="connsiteY4" fmla="*/ 146605 h 447495"/>
                <a:gd name="connsiteX5" fmla="*/ 112362 w 239958"/>
                <a:gd name="connsiteY5" fmla="*/ 247572 h 447495"/>
                <a:gd name="connsiteX6" fmla="*/ 163792 w 239958"/>
                <a:gd name="connsiteY6" fmla="*/ 298939 h 447495"/>
                <a:gd name="connsiteX7" fmla="*/ 114252 w 239958"/>
                <a:gd name="connsiteY7" fmla="*/ 337022 h 447495"/>
                <a:gd name="connsiteX8" fmla="*/ 51428 w 239958"/>
                <a:gd name="connsiteY8" fmla="*/ 319901 h 447495"/>
                <a:gd name="connsiteX9" fmla="*/ 30466 w 239958"/>
                <a:gd name="connsiteY9" fmla="*/ 312284 h 447495"/>
                <a:gd name="connsiteX10" fmla="*/ -1 w 239958"/>
                <a:gd name="connsiteY10" fmla="*/ 342750 h 447495"/>
                <a:gd name="connsiteX11" fmla="*/ 17121 w 239958"/>
                <a:gd name="connsiteY11" fmla="*/ 369439 h 447495"/>
                <a:gd name="connsiteX12" fmla="*/ 19072 w 239958"/>
                <a:gd name="connsiteY12" fmla="*/ 371328 h 447495"/>
                <a:gd name="connsiteX13" fmla="*/ 93290 w 239958"/>
                <a:gd name="connsiteY13" fmla="*/ 396067 h 447495"/>
                <a:gd name="connsiteX14" fmla="*/ 93290 w 239958"/>
                <a:gd name="connsiteY14" fmla="*/ 418917 h 447495"/>
                <a:gd name="connsiteX15" fmla="*/ 95239 w 239958"/>
                <a:gd name="connsiteY15" fmla="*/ 418917 h 447495"/>
                <a:gd name="connsiteX16" fmla="*/ 123758 w 239958"/>
                <a:gd name="connsiteY16" fmla="*/ 447495 h 447495"/>
                <a:gd name="connsiteX17" fmla="*/ 152335 w 239958"/>
                <a:gd name="connsiteY17" fmla="*/ 418917 h 447495"/>
                <a:gd name="connsiteX18" fmla="*/ 152335 w 239958"/>
                <a:gd name="connsiteY18" fmla="*/ 392289 h 447495"/>
                <a:gd name="connsiteX19" fmla="*/ 234232 w 239958"/>
                <a:gd name="connsiteY19" fmla="*/ 295161 h 447495"/>
                <a:gd name="connsiteX20" fmla="*/ 144719 w 239958"/>
                <a:gd name="connsiteY20" fmla="*/ 188527 h 447495"/>
                <a:gd name="connsiteX21" fmla="*/ 89512 w 239958"/>
                <a:gd name="connsiteY21" fmla="*/ 138988 h 447495"/>
                <a:gd name="connsiteX22" fmla="*/ 131375 w 239958"/>
                <a:gd name="connsiteY22" fmla="*/ 106633 h 447495"/>
                <a:gd name="connsiteX23" fmla="*/ 190419 w 239958"/>
                <a:gd name="connsiteY23" fmla="*/ 123755 h 447495"/>
                <a:gd name="connsiteX24" fmla="*/ 209432 w 239958"/>
                <a:gd name="connsiteY24" fmla="*/ 129482 h 447495"/>
                <a:gd name="connsiteX25" fmla="*/ 239959 w 239958"/>
                <a:gd name="connsiteY25" fmla="*/ 99016 h 447495"/>
                <a:gd name="connsiteX26" fmla="*/ 224726 w 239958"/>
                <a:gd name="connsiteY26" fmla="*/ 72389 h 447495"/>
                <a:gd name="connsiteX27" fmla="*/ 217110 w 239958"/>
                <a:gd name="connsiteY27" fmla="*/ 66660 h 447495"/>
                <a:gd name="connsiteX28" fmla="*/ 154225 w 239958"/>
                <a:gd name="connsiteY28" fmla="*/ 47588 h 447495"/>
                <a:gd name="connsiteX29" fmla="*/ 154225 w 239958"/>
                <a:gd name="connsiteY29" fmla="*/ 28577 h 447495"/>
                <a:gd name="connsiteX30" fmla="*/ 125707 w 239958"/>
                <a:gd name="connsiteY30" fmla="*/ -1 h 44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39958" h="447495">
                  <a:moveTo>
                    <a:pt x="125707" y="-1"/>
                  </a:moveTo>
                  <a:cubicBezTo>
                    <a:pt x="110474" y="-1"/>
                    <a:pt x="97129" y="13344"/>
                    <a:pt x="97129" y="28577"/>
                  </a:cubicBezTo>
                  <a:lnTo>
                    <a:pt x="97129" y="32355"/>
                  </a:lnTo>
                  <a:lnTo>
                    <a:pt x="97129" y="51427"/>
                  </a:lnTo>
                  <a:cubicBezTo>
                    <a:pt x="49539" y="62822"/>
                    <a:pt x="19072" y="99016"/>
                    <a:pt x="19072" y="146605"/>
                  </a:cubicBezTo>
                  <a:cubicBezTo>
                    <a:pt x="19072" y="203761"/>
                    <a:pt x="64772" y="228500"/>
                    <a:pt x="112362" y="247572"/>
                  </a:cubicBezTo>
                  <a:cubicBezTo>
                    <a:pt x="148558" y="262806"/>
                    <a:pt x="163792" y="276089"/>
                    <a:pt x="163792" y="298939"/>
                  </a:cubicBezTo>
                  <a:cubicBezTo>
                    <a:pt x="163792" y="321789"/>
                    <a:pt x="144719" y="337022"/>
                    <a:pt x="114252" y="337022"/>
                  </a:cubicBezTo>
                  <a:cubicBezTo>
                    <a:pt x="91401" y="337022"/>
                    <a:pt x="68551" y="331356"/>
                    <a:pt x="51428" y="319901"/>
                  </a:cubicBezTo>
                  <a:cubicBezTo>
                    <a:pt x="45700" y="314172"/>
                    <a:pt x="38083" y="312284"/>
                    <a:pt x="30466" y="312284"/>
                  </a:cubicBezTo>
                  <a:cubicBezTo>
                    <a:pt x="13343" y="312284"/>
                    <a:pt x="-1" y="325628"/>
                    <a:pt x="-1" y="342750"/>
                  </a:cubicBezTo>
                  <a:cubicBezTo>
                    <a:pt x="-1" y="354206"/>
                    <a:pt x="7615" y="365601"/>
                    <a:pt x="17121" y="369439"/>
                  </a:cubicBezTo>
                  <a:lnTo>
                    <a:pt x="19072" y="371328"/>
                  </a:lnTo>
                  <a:cubicBezTo>
                    <a:pt x="38083" y="384673"/>
                    <a:pt x="66661" y="394179"/>
                    <a:pt x="93290" y="396067"/>
                  </a:cubicBezTo>
                  <a:lnTo>
                    <a:pt x="93290" y="418917"/>
                  </a:lnTo>
                  <a:lnTo>
                    <a:pt x="95239" y="418917"/>
                  </a:lnTo>
                  <a:cubicBezTo>
                    <a:pt x="95239" y="434152"/>
                    <a:pt x="106635" y="447495"/>
                    <a:pt x="123758" y="447495"/>
                  </a:cubicBezTo>
                  <a:cubicBezTo>
                    <a:pt x="138991" y="447495"/>
                    <a:pt x="152335" y="434152"/>
                    <a:pt x="152335" y="418917"/>
                  </a:cubicBezTo>
                  <a:lnTo>
                    <a:pt x="152335" y="392289"/>
                  </a:lnTo>
                  <a:cubicBezTo>
                    <a:pt x="201875" y="380834"/>
                    <a:pt x="234232" y="342750"/>
                    <a:pt x="234232" y="295161"/>
                  </a:cubicBezTo>
                  <a:cubicBezTo>
                    <a:pt x="234232" y="232338"/>
                    <a:pt x="186642" y="203761"/>
                    <a:pt x="144719" y="188527"/>
                  </a:cubicBezTo>
                  <a:cubicBezTo>
                    <a:pt x="97129" y="167566"/>
                    <a:pt x="89512" y="156172"/>
                    <a:pt x="89512" y="138988"/>
                  </a:cubicBezTo>
                  <a:cubicBezTo>
                    <a:pt x="89512" y="123755"/>
                    <a:pt x="99017" y="106633"/>
                    <a:pt x="131375" y="106633"/>
                  </a:cubicBezTo>
                  <a:cubicBezTo>
                    <a:pt x="163792" y="106633"/>
                    <a:pt x="182803" y="118088"/>
                    <a:pt x="190419" y="123755"/>
                  </a:cubicBezTo>
                  <a:cubicBezTo>
                    <a:pt x="196148" y="127594"/>
                    <a:pt x="203765" y="129482"/>
                    <a:pt x="209432" y="129482"/>
                  </a:cubicBezTo>
                  <a:cubicBezTo>
                    <a:pt x="226616" y="129482"/>
                    <a:pt x="239959" y="116138"/>
                    <a:pt x="239959" y="99016"/>
                  </a:cubicBezTo>
                  <a:cubicBezTo>
                    <a:pt x="239959" y="87621"/>
                    <a:pt x="234232" y="78055"/>
                    <a:pt x="224726" y="72389"/>
                  </a:cubicBezTo>
                  <a:lnTo>
                    <a:pt x="217110" y="66660"/>
                  </a:lnTo>
                  <a:cubicBezTo>
                    <a:pt x="198036" y="57155"/>
                    <a:pt x="179025" y="49538"/>
                    <a:pt x="154225" y="47588"/>
                  </a:cubicBezTo>
                  <a:lnTo>
                    <a:pt x="154225" y="28577"/>
                  </a:lnTo>
                  <a:cubicBezTo>
                    <a:pt x="154225" y="13344"/>
                    <a:pt x="142830" y="-1"/>
                    <a:pt x="125707" y="-1"/>
                  </a:cubicBezTo>
                  <a:close/>
                </a:path>
              </a:pathLst>
            </a:cu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smtClean="0">
                <a:solidFill>
                  <a:schemeClr val="tx2"/>
                </a:solidFill>
                <a:latin typeface="Arial" charset="0"/>
                <a:ea typeface="Arial" charset="0"/>
                <a:cs typeface="Arial" charset="0"/>
              </a:endParaRPr>
            </a:p>
          </p:txBody>
        </p:sp>
      </p:grpSp>
      <p:pic>
        <p:nvPicPr>
          <p:cNvPr id="22536" name="Picture 8" descr="https://cdn4.iconfinder.com/data/icons/computer-files/128/Files_multiple-59-512.png"/>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6598830" y="6458509"/>
            <a:ext cx="324657" cy="324657"/>
          </a:xfrm>
          <a:prstGeom prst="rect">
            <a:avLst/>
          </a:prstGeom>
          <a:noFill/>
          <a:extLst>
            <a:ext uri="{909E8E84-426E-40dd-AFC4-6F175D3DCCD1}">
              <a14:hiddenFill xmlns:a14="http://schemas.microsoft.com/office/drawing/2010/main" xmlns="">
                <a:solidFill>
                  <a:srgbClr val="FFFFFF"/>
                </a:solidFill>
              </a14:hiddenFill>
            </a:ext>
          </a:extLst>
        </p:spPr>
      </p:pic>
      <p:sp>
        <p:nvSpPr>
          <p:cNvPr id="99" name="Rectangle 98"/>
          <p:cNvSpPr/>
          <p:nvPr/>
        </p:nvSpPr>
        <p:spPr>
          <a:xfrm>
            <a:off x="6745402" y="6441767"/>
            <a:ext cx="1817445" cy="355482"/>
          </a:xfrm>
          <a:prstGeom prst="rect">
            <a:avLst/>
          </a:prstGeom>
          <a:ln>
            <a:noFill/>
          </a:ln>
        </p:spPr>
        <p:txBody>
          <a:bodyPr wrap="square" anchor="ctr" anchorCtr="0">
            <a:spAutoFit/>
          </a:bodyPr>
          <a:lstStyle/>
          <a:p>
            <a:pPr algn="ctr">
              <a:lnSpc>
                <a:spcPct val="95000"/>
              </a:lnSpc>
            </a:pPr>
            <a:r>
              <a:rPr lang="en-US" dirty="0" smtClean="0">
                <a:solidFill>
                  <a:schemeClr val="bg1"/>
                </a:solidFill>
                <a:latin typeface="Arial" charset="0"/>
                <a:ea typeface="Arial" charset="0"/>
                <a:cs typeface="Arial" charset="0"/>
              </a:rPr>
              <a:t>Not scalable</a:t>
            </a:r>
            <a:endParaRPr lang="en-US" dirty="0">
              <a:solidFill>
                <a:schemeClr val="bg1"/>
              </a:solidFill>
              <a:latin typeface="Arial" charset="0"/>
              <a:ea typeface="Arial" charset="0"/>
              <a:cs typeface="Arial" charset="0"/>
            </a:endParaRPr>
          </a:p>
        </p:txBody>
      </p:sp>
      <p:pic>
        <p:nvPicPr>
          <p:cNvPr id="5" name="Picture 4"/>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403823" y="3435879"/>
            <a:ext cx="5330146" cy="1402851"/>
          </a:xfrm>
          <a:prstGeom prst="rect">
            <a:avLst/>
          </a:prstGeom>
        </p:spPr>
      </p:pic>
    </p:spTree>
    <p:extLst>
      <p:ext uri="{BB962C8B-B14F-4D97-AF65-F5344CB8AC3E}">
        <p14:creationId xmlns:p14="http://schemas.microsoft.com/office/powerpoint/2010/main" val="3131557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876312" y="3583822"/>
            <a:ext cx="2620800" cy="1684197"/>
          </a:xfrm>
          <a:prstGeom prst="ellips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7" name="Picture 6"/>
          <p:cNvPicPr>
            <a:picLocks noChangeAspect="1"/>
          </p:cNvPicPr>
          <p:nvPr/>
        </p:nvPicPr>
        <p:blipFill>
          <a:blip r:embed="rId2">
            <a:alphaModFix amt="58000"/>
          </a:blip>
          <a:stretch>
            <a:fillRect/>
          </a:stretch>
        </p:blipFill>
        <p:spPr>
          <a:xfrm>
            <a:off x="5790480" y="3444863"/>
            <a:ext cx="2184400" cy="611632"/>
          </a:xfrm>
          <a:prstGeom prst="rect">
            <a:avLst/>
          </a:prstGeom>
        </p:spPr>
      </p:pic>
      <p:sp>
        <p:nvSpPr>
          <p:cNvPr id="129" name="Shape 129"/>
          <p:cNvSpPr>
            <a:spLocks noGrp="1"/>
          </p:cNvSpPr>
          <p:nvPr>
            <p:ph type="body" sz="quarter" idx="10"/>
          </p:nvPr>
        </p:nvSpPr>
        <p:spPr>
          <a:prstGeom prst="rect">
            <a:avLst/>
          </a:prstGeom>
        </p:spPr>
        <p:txBody>
          <a:bodyPr>
            <a:normAutofit/>
          </a:bodyPr>
          <a:lstStyle/>
          <a:p>
            <a:pPr marL="0" indent="0">
              <a:buNone/>
            </a:pPr>
            <a:r>
              <a:rPr lang="en-US" sz="3200" dirty="0" err="1"/>
              <a:t>IoT</a:t>
            </a:r>
            <a:r>
              <a:rPr lang="en-US" sz="3200" dirty="0"/>
              <a:t> Today is fragmented - Too many protocols and data formats (many closed, proprietary)</a:t>
            </a:r>
          </a:p>
          <a:p>
            <a:pPr marL="0" indent="0">
              <a:buNone/>
            </a:pPr>
            <a:endParaRPr lang="en-US" sz="3200" dirty="0"/>
          </a:p>
          <a:p>
            <a:pPr marL="0" indent="0">
              <a:buNone/>
            </a:pPr>
            <a:r>
              <a:rPr lang="en-US" sz="3200" b="1" dirty="0"/>
              <a:t>Need a common language</a:t>
            </a:r>
          </a:p>
          <a:p>
            <a:pPr lvl="1"/>
            <a:r>
              <a:rPr lang="en-US" sz="2667" dirty="0"/>
              <a:t>Convergence</a:t>
            </a:r>
          </a:p>
          <a:p>
            <a:pPr lvl="1"/>
            <a:r>
              <a:rPr lang="en-US" sz="2667" dirty="0"/>
              <a:t>Interoperability</a:t>
            </a:r>
          </a:p>
          <a:p>
            <a:pPr lvl="1"/>
            <a:r>
              <a:rPr lang="en-US" sz="2667" dirty="0"/>
              <a:t>Analytics</a:t>
            </a:r>
          </a:p>
          <a:p>
            <a:pPr lvl="1"/>
            <a:r>
              <a:rPr lang="en-US" sz="2667" dirty="0"/>
              <a:t>Scalability</a:t>
            </a:r>
          </a:p>
          <a:p>
            <a:pPr lvl="1"/>
            <a:endParaRPr lang="en-US" sz="3200" dirty="0"/>
          </a:p>
          <a:p>
            <a:pPr lvl="1"/>
            <a:endParaRPr lang="en-US" sz="3200" dirty="0"/>
          </a:p>
          <a:p>
            <a:pPr lvl="1"/>
            <a:endParaRPr lang="en-US" sz="3200" dirty="0"/>
          </a:p>
          <a:p>
            <a:pPr lvl="1"/>
            <a:endParaRPr lang="en-US" sz="3200" dirty="0"/>
          </a:p>
          <a:p>
            <a:pPr lvl="1"/>
            <a:endParaRPr lang="en-US" sz="3200" dirty="0"/>
          </a:p>
        </p:txBody>
      </p:sp>
      <p:sp>
        <p:nvSpPr>
          <p:cNvPr id="128" name="Shape 128"/>
          <p:cNvSpPr>
            <a:spLocks noGrp="1"/>
          </p:cNvSpPr>
          <p:nvPr>
            <p:ph type="title"/>
          </p:nvPr>
        </p:nvSpPr>
        <p:spPr>
          <a:prstGeom prst="rect">
            <a:avLst/>
          </a:prstGeom>
        </p:spPr>
        <p:txBody>
          <a:bodyPr/>
          <a:lstStyle/>
          <a:p>
            <a:r>
              <a:rPr lang="en-US" dirty="0" smtClean="0"/>
              <a:t>Common </a:t>
            </a:r>
            <a:r>
              <a:rPr lang="en-US" dirty="0" err="1" smtClean="0"/>
              <a:t>IoT</a:t>
            </a:r>
            <a:r>
              <a:rPr lang="en-US" dirty="0" smtClean="0"/>
              <a:t> Protocols</a:t>
            </a:r>
            <a:endParaRPr lang="en-US" dirty="0"/>
          </a:p>
        </p:txBody>
      </p:sp>
      <p:pic>
        <p:nvPicPr>
          <p:cNvPr id="4" name="Picture 3"/>
          <p:cNvPicPr>
            <a:picLocks noChangeAspect="1"/>
          </p:cNvPicPr>
          <p:nvPr/>
        </p:nvPicPr>
        <p:blipFill>
          <a:blip r:embed="rId3">
            <a:alphaModFix amt="58000"/>
          </a:blip>
          <a:stretch>
            <a:fillRect/>
          </a:stretch>
        </p:blipFill>
        <p:spPr>
          <a:xfrm>
            <a:off x="7876312" y="2712262"/>
            <a:ext cx="1505184" cy="564444"/>
          </a:xfrm>
          <a:prstGeom prst="rect">
            <a:avLst/>
          </a:prstGeom>
        </p:spPr>
      </p:pic>
      <p:pic>
        <p:nvPicPr>
          <p:cNvPr id="5" name="Picture 4"/>
          <p:cNvPicPr>
            <a:picLocks noChangeAspect="1"/>
          </p:cNvPicPr>
          <p:nvPr/>
        </p:nvPicPr>
        <p:blipFill>
          <a:blip r:embed="rId4">
            <a:alphaModFix amt="58000"/>
          </a:blip>
          <a:stretch>
            <a:fillRect/>
          </a:stretch>
        </p:blipFill>
        <p:spPr>
          <a:xfrm>
            <a:off x="9443319" y="5674674"/>
            <a:ext cx="1857023" cy="587901"/>
          </a:xfrm>
          <a:prstGeom prst="rect">
            <a:avLst/>
          </a:prstGeom>
        </p:spPr>
      </p:pic>
      <p:pic>
        <p:nvPicPr>
          <p:cNvPr id="6" name="Picture 5"/>
          <p:cNvPicPr>
            <a:picLocks noChangeAspect="1"/>
          </p:cNvPicPr>
          <p:nvPr/>
        </p:nvPicPr>
        <p:blipFill>
          <a:blip r:embed="rId5">
            <a:alphaModFix amt="58000"/>
          </a:blip>
          <a:stretch>
            <a:fillRect/>
          </a:stretch>
        </p:blipFill>
        <p:spPr>
          <a:xfrm>
            <a:off x="6704849" y="5739524"/>
            <a:ext cx="2184400" cy="443021"/>
          </a:xfrm>
          <a:prstGeom prst="rect">
            <a:avLst/>
          </a:prstGeom>
        </p:spPr>
      </p:pic>
      <p:pic>
        <p:nvPicPr>
          <p:cNvPr id="2" name="Picture 1"/>
          <p:cNvPicPr>
            <a:picLocks noChangeAspect="1"/>
          </p:cNvPicPr>
          <p:nvPr/>
        </p:nvPicPr>
        <p:blipFill>
          <a:blip r:embed="rId6">
            <a:alphaModFix amt="58000"/>
          </a:blip>
          <a:stretch>
            <a:fillRect/>
          </a:stretch>
        </p:blipFill>
        <p:spPr>
          <a:xfrm>
            <a:off x="5790480" y="4585253"/>
            <a:ext cx="1236133" cy="589972"/>
          </a:xfrm>
          <a:prstGeom prst="rect">
            <a:avLst/>
          </a:prstGeom>
        </p:spPr>
      </p:pic>
      <p:pic>
        <p:nvPicPr>
          <p:cNvPr id="8" name="Picture 7"/>
          <p:cNvPicPr>
            <a:picLocks noChangeAspect="1"/>
          </p:cNvPicPr>
          <p:nvPr/>
        </p:nvPicPr>
        <p:blipFill>
          <a:blip r:embed="rId7">
            <a:alphaModFix amt="58000"/>
          </a:blip>
          <a:stretch>
            <a:fillRect/>
          </a:stretch>
        </p:blipFill>
        <p:spPr>
          <a:xfrm>
            <a:off x="10237468" y="2712262"/>
            <a:ext cx="1185333" cy="732601"/>
          </a:xfrm>
          <a:prstGeom prst="rect">
            <a:avLst/>
          </a:prstGeom>
        </p:spPr>
      </p:pic>
      <p:pic>
        <p:nvPicPr>
          <p:cNvPr id="9" name="Picture 8"/>
          <p:cNvPicPr>
            <a:picLocks noChangeAspect="1"/>
          </p:cNvPicPr>
          <p:nvPr/>
        </p:nvPicPr>
        <p:blipFill>
          <a:blip r:embed="rId8">
            <a:alphaModFix amt="58000"/>
          </a:blip>
          <a:stretch>
            <a:fillRect/>
          </a:stretch>
        </p:blipFill>
        <p:spPr>
          <a:xfrm>
            <a:off x="10645647" y="4267138"/>
            <a:ext cx="1202267" cy="601133"/>
          </a:xfrm>
          <a:prstGeom prst="rect">
            <a:avLst/>
          </a:prstGeom>
        </p:spPr>
      </p:pic>
      <p:pic>
        <p:nvPicPr>
          <p:cNvPr id="13" name="Picture 12"/>
          <p:cNvPicPr>
            <a:picLocks noChangeAspect="1"/>
          </p:cNvPicPr>
          <p:nvPr/>
        </p:nvPicPr>
        <p:blipFill>
          <a:blip r:embed="rId9">
            <a:duotone>
              <a:prstClr val="black"/>
              <a:schemeClr val="accent2">
                <a:tint val="45000"/>
                <a:satMod val="400000"/>
              </a:schemeClr>
            </a:duotone>
          </a:blip>
          <a:stretch>
            <a:fillRect/>
          </a:stretch>
        </p:blipFill>
        <p:spPr>
          <a:xfrm>
            <a:off x="8252181" y="3742159"/>
            <a:ext cx="1838491" cy="1345237"/>
          </a:xfrm>
          <a:prstGeom prst="rect">
            <a:avLst/>
          </a:prstGeom>
        </p:spPr>
      </p:pic>
    </p:spTree>
    <p:extLst>
      <p:ext uri="{BB962C8B-B14F-4D97-AF65-F5344CB8AC3E}">
        <p14:creationId xmlns:p14="http://schemas.microsoft.com/office/powerpoint/2010/main" val="3122947313"/>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Constrained Application Protocol (</a:t>
            </a:r>
            <a:r>
              <a:rPr lang="en-US" dirty="0" err="1" smtClean="0"/>
              <a:t>CoAP</a:t>
            </a:r>
            <a:r>
              <a:rPr lang="en-US" dirty="0" smtClean="0"/>
              <a:t>)</a:t>
            </a:r>
            <a:br>
              <a:rPr lang="en-US" dirty="0" smtClean="0"/>
            </a:br>
            <a:r>
              <a:rPr lang="en-US" sz="2667" dirty="0"/>
              <a:t>Modern M2M protocol specially designed for </a:t>
            </a:r>
            <a:r>
              <a:rPr lang="en-US" sz="2667" dirty="0" err="1"/>
              <a:t>IoT</a:t>
            </a:r>
            <a:endParaRPr lang="en-US" sz="2667" dirty="0"/>
          </a:p>
        </p:txBody>
      </p:sp>
      <p:graphicFrame>
        <p:nvGraphicFramePr>
          <p:cNvPr id="16" name="Diagram 15"/>
          <p:cNvGraphicFramePr/>
          <p:nvPr>
            <p:extLst/>
          </p:nvPr>
        </p:nvGraphicFramePr>
        <p:xfrm>
          <a:off x="-502931" y="1609587"/>
          <a:ext cx="7996676" cy="49293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hevron 2"/>
          <p:cNvSpPr/>
          <p:nvPr/>
        </p:nvSpPr>
        <p:spPr>
          <a:xfrm>
            <a:off x="6671664" y="2261560"/>
            <a:ext cx="4901649" cy="767272"/>
          </a:xfrm>
          <a:prstGeom prst="chevron">
            <a:avLst>
              <a:gd name="adj" fmla="val 18353"/>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Open IETF Standard (RFC 7252)</a:t>
            </a:r>
          </a:p>
        </p:txBody>
      </p:sp>
      <p:sp>
        <p:nvSpPr>
          <p:cNvPr id="7" name="Chevron 6"/>
          <p:cNvSpPr/>
          <p:nvPr/>
        </p:nvSpPr>
        <p:spPr>
          <a:xfrm>
            <a:off x="6671661" y="3648176"/>
            <a:ext cx="4901651" cy="767272"/>
          </a:xfrm>
          <a:prstGeom prst="chevron">
            <a:avLst>
              <a:gd name="adj" fmla="val 18353"/>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dirty="0"/>
              <a:t>Maps to HTTP/REST for </a:t>
            </a:r>
            <a:r>
              <a:rPr lang="en-US" dirty="0"/>
              <a:t>easy integration</a:t>
            </a:r>
            <a:endParaRPr lang="en-US" dirty="0"/>
          </a:p>
          <a:p>
            <a:pPr lvl="0"/>
            <a:r>
              <a:rPr lang="en-US" dirty="0"/>
              <a:t>Interoperability in the fragmented industry</a:t>
            </a:r>
          </a:p>
        </p:txBody>
      </p:sp>
      <p:sp>
        <p:nvSpPr>
          <p:cNvPr id="8" name="Chevron 7"/>
          <p:cNvSpPr/>
          <p:nvPr/>
        </p:nvSpPr>
        <p:spPr>
          <a:xfrm>
            <a:off x="6671661" y="5034792"/>
            <a:ext cx="4901651" cy="767272"/>
          </a:xfrm>
          <a:prstGeom prst="chevron">
            <a:avLst>
              <a:gd name="adj" fmla="val 18353"/>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dirty="0"/>
              <a:t>Lets you choose your data model</a:t>
            </a:r>
          </a:p>
        </p:txBody>
      </p:sp>
      <p:sp>
        <p:nvSpPr>
          <p:cNvPr id="5" name="TextBox 4"/>
          <p:cNvSpPr txBox="1"/>
          <p:nvPr/>
        </p:nvSpPr>
        <p:spPr>
          <a:xfrm>
            <a:off x="6671661" y="1712504"/>
            <a:ext cx="4306251" cy="369332"/>
          </a:xfrm>
          <a:prstGeom prst="rect">
            <a:avLst/>
          </a:prstGeom>
          <a:noFill/>
        </p:spPr>
        <p:txBody>
          <a:bodyPr wrap="square" rtlCol="0">
            <a:spAutoFit/>
          </a:bodyPr>
          <a:lstStyle/>
          <a:p>
            <a:r>
              <a:rPr lang="en-US" b="1" dirty="0" smtClean="0"/>
              <a:t>Open Standard</a:t>
            </a:r>
            <a:endParaRPr lang="en-US" b="1" dirty="0"/>
          </a:p>
        </p:txBody>
      </p:sp>
      <p:sp>
        <p:nvSpPr>
          <p:cNvPr id="10" name="TextBox 9"/>
          <p:cNvSpPr txBox="1"/>
          <p:nvPr/>
        </p:nvSpPr>
        <p:spPr>
          <a:xfrm>
            <a:off x="6671661" y="3091835"/>
            <a:ext cx="4306251" cy="369332"/>
          </a:xfrm>
          <a:prstGeom prst="rect">
            <a:avLst/>
          </a:prstGeom>
          <a:noFill/>
        </p:spPr>
        <p:txBody>
          <a:bodyPr wrap="square" rtlCol="0">
            <a:spAutoFit/>
          </a:bodyPr>
          <a:lstStyle/>
          <a:p>
            <a:r>
              <a:rPr lang="en-US" b="1" dirty="0" smtClean="0"/>
              <a:t>Integration</a:t>
            </a:r>
            <a:endParaRPr lang="en-US" b="1" dirty="0"/>
          </a:p>
        </p:txBody>
      </p:sp>
      <p:sp>
        <p:nvSpPr>
          <p:cNvPr id="11" name="TextBox 10"/>
          <p:cNvSpPr txBox="1"/>
          <p:nvPr/>
        </p:nvSpPr>
        <p:spPr>
          <a:xfrm>
            <a:off x="6671661" y="4478451"/>
            <a:ext cx="4306251" cy="369332"/>
          </a:xfrm>
          <a:prstGeom prst="rect">
            <a:avLst/>
          </a:prstGeom>
          <a:noFill/>
        </p:spPr>
        <p:txBody>
          <a:bodyPr wrap="square" rtlCol="0">
            <a:spAutoFit/>
          </a:bodyPr>
          <a:lstStyle/>
          <a:p>
            <a:r>
              <a:rPr lang="en-US" b="1" dirty="0" smtClean="0"/>
              <a:t>Data Model</a:t>
            </a:r>
            <a:endParaRPr lang="en-US" b="1" dirty="0"/>
          </a:p>
        </p:txBody>
      </p:sp>
    </p:spTree>
    <p:extLst>
      <p:ext uri="{BB962C8B-B14F-4D97-AF65-F5344CB8AC3E}">
        <p14:creationId xmlns:p14="http://schemas.microsoft.com/office/powerpoint/2010/main" val="2422170345"/>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7225200" y="1201567"/>
            <a:ext cx="3308240" cy="588211"/>
          </a:xfrm>
          <a:prstGeom prst="roundRect">
            <a:avLst>
              <a:gd name="adj" fmla="val 0"/>
            </a:avLst>
          </a:prstGeom>
          <a:solidFill>
            <a:srgbClr val="2147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dirty="0" smtClean="0">
                <a:solidFill>
                  <a:srgbClr val="FFFFFF"/>
                </a:solidFill>
                <a:latin typeface="Arial"/>
                <a:cs typeface="Arial"/>
              </a:rPr>
              <a:t>Web Objects</a:t>
            </a:r>
            <a:endParaRPr lang="en-US" dirty="0">
              <a:solidFill>
                <a:srgbClr val="FFFFFF"/>
              </a:solidFill>
              <a:latin typeface="Arial"/>
              <a:cs typeface="Arial"/>
            </a:endParaRPr>
          </a:p>
        </p:txBody>
      </p:sp>
      <p:sp>
        <p:nvSpPr>
          <p:cNvPr id="6" name="Rounded Rectangle 5"/>
          <p:cNvSpPr/>
          <p:nvPr/>
        </p:nvSpPr>
        <p:spPr>
          <a:xfrm>
            <a:off x="1699427" y="1193416"/>
            <a:ext cx="3308240" cy="588211"/>
          </a:xfrm>
          <a:prstGeom prst="roundRect">
            <a:avLst>
              <a:gd name="adj" fmla="val 0"/>
            </a:avLst>
          </a:prstGeom>
          <a:solidFill>
            <a:srgbClr val="2147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dirty="0" smtClean="0">
                <a:solidFill>
                  <a:srgbClr val="FFFFFF"/>
                </a:solidFill>
                <a:latin typeface="Arial"/>
                <a:cs typeface="Arial"/>
              </a:rPr>
              <a:t>HTML/XML</a:t>
            </a:r>
            <a:endParaRPr lang="en-US" dirty="0">
              <a:solidFill>
                <a:srgbClr val="FFFFFF"/>
              </a:solidFill>
              <a:latin typeface="Arial"/>
              <a:cs typeface="Arial"/>
            </a:endParaRPr>
          </a:p>
        </p:txBody>
      </p:sp>
      <p:sp>
        <p:nvSpPr>
          <p:cNvPr id="7" name="Rounded Rectangle 6"/>
          <p:cNvSpPr/>
          <p:nvPr/>
        </p:nvSpPr>
        <p:spPr>
          <a:xfrm>
            <a:off x="1699427" y="1843929"/>
            <a:ext cx="3308240" cy="588211"/>
          </a:xfrm>
          <a:prstGeom prst="roundRect">
            <a:avLst>
              <a:gd name="adj" fmla="val 0"/>
            </a:avLst>
          </a:prstGeom>
          <a:solidFill>
            <a:srgbClr val="2147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dirty="0" smtClean="0">
                <a:solidFill>
                  <a:srgbClr val="FFFFFF"/>
                </a:solidFill>
                <a:latin typeface="Arial"/>
                <a:cs typeface="Arial"/>
              </a:rPr>
              <a:t>HTTP</a:t>
            </a:r>
            <a:endParaRPr lang="en-US" dirty="0">
              <a:solidFill>
                <a:srgbClr val="FFFFFF"/>
              </a:solidFill>
              <a:latin typeface="Arial"/>
              <a:cs typeface="Arial"/>
            </a:endParaRPr>
          </a:p>
        </p:txBody>
      </p:sp>
      <p:sp>
        <p:nvSpPr>
          <p:cNvPr id="8" name="Rounded Rectangle 7"/>
          <p:cNvSpPr/>
          <p:nvPr/>
        </p:nvSpPr>
        <p:spPr>
          <a:xfrm>
            <a:off x="7225200" y="1850041"/>
            <a:ext cx="3308240" cy="588211"/>
          </a:xfrm>
          <a:prstGeom prst="roundRect">
            <a:avLst>
              <a:gd name="adj" fmla="val 0"/>
            </a:avLst>
          </a:prstGeom>
          <a:solidFill>
            <a:srgbClr val="2147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dirty="0" err="1" smtClean="0">
                <a:solidFill>
                  <a:srgbClr val="FFFFFF"/>
                </a:solidFill>
                <a:latin typeface="Arial"/>
                <a:cs typeface="Arial"/>
              </a:rPr>
              <a:t>CoAP</a:t>
            </a:r>
            <a:endParaRPr lang="en-US" dirty="0">
              <a:solidFill>
                <a:srgbClr val="FFFFFF"/>
              </a:solidFill>
              <a:latin typeface="Arial"/>
              <a:cs typeface="Arial"/>
            </a:endParaRPr>
          </a:p>
        </p:txBody>
      </p:sp>
      <p:sp>
        <p:nvSpPr>
          <p:cNvPr id="9" name="Rounded Rectangle 8"/>
          <p:cNvSpPr/>
          <p:nvPr/>
        </p:nvSpPr>
        <p:spPr>
          <a:xfrm>
            <a:off x="1699427" y="2494443"/>
            <a:ext cx="3308240" cy="588211"/>
          </a:xfrm>
          <a:prstGeom prst="roundRect">
            <a:avLst>
              <a:gd name="adj" fmla="val 0"/>
            </a:avLst>
          </a:prstGeom>
          <a:solidFill>
            <a:srgbClr val="2147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dirty="0" smtClean="0">
                <a:solidFill>
                  <a:srgbClr val="FFFFFF"/>
                </a:solidFill>
                <a:latin typeface="Arial"/>
                <a:cs typeface="Arial"/>
              </a:rPr>
              <a:t>TLS	</a:t>
            </a:r>
            <a:endParaRPr lang="en-US" dirty="0">
              <a:solidFill>
                <a:srgbClr val="FFFFFF"/>
              </a:solidFill>
              <a:latin typeface="Arial"/>
              <a:cs typeface="Arial"/>
            </a:endParaRPr>
          </a:p>
        </p:txBody>
      </p:sp>
      <p:sp>
        <p:nvSpPr>
          <p:cNvPr id="10" name="Rounded Rectangle 9"/>
          <p:cNvSpPr/>
          <p:nvPr/>
        </p:nvSpPr>
        <p:spPr>
          <a:xfrm>
            <a:off x="7225200" y="2498516"/>
            <a:ext cx="3308240" cy="588211"/>
          </a:xfrm>
          <a:prstGeom prst="roundRect">
            <a:avLst>
              <a:gd name="adj" fmla="val 0"/>
            </a:avLst>
          </a:prstGeom>
          <a:solidFill>
            <a:srgbClr val="2147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dirty="0" smtClean="0">
                <a:solidFill>
                  <a:srgbClr val="FFFFFF"/>
                </a:solidFill>
                <a:latin typeface="Arial"/>
                <a:cs typeface="Arial"/>
              </a:rPr>
              <a:t>DTLS</a:t>
            </a:r>
            <a:endParaRPr lang="en-US" dirty="0">
              <a:solidFill>
                <a:srgbClr val="FFFFFF"/>
              </a:solidFill>
              <a:latin typeface="Arial"/>
              <a:cs typeface="Arial"/>
            </a:endParaRPr>
          </a:p>
        </p:txBody>
      </p:sp>
      <p:sp>
        <p:nvSpPr>
          <p:cNvPr id="11" name="Rounded Rectangle 10"/>
          <p:cNvSpPr/>
          <p:nvPr/>
        </p:nvSpPr>
        <p:spPr>
          <a:xfrm>
            <a:off x="1699427" y="3144956"/>
            <a:ext cx="3308240" cy="588211"/>
          </a:xfrm>
          <a:prstGeom prst="roundRect">
            <a:avLst>
              <a:gd name="adj" fmla="val 0"/>
            </a:avLst>
          </a:prstGeom>
          <a:solidFill>
            <a:srgbClr val="2147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dirty="0" smtClean="0">
                <a:solidFill>
                  <a:srgbClr val="FFFFFF"/>
                </a:solidFill>
                <a:latin typeface="Arial"/>
                <a:cs typeface="Arial"/>
              </a:rPr>
              <a:t>TCP	</a:t>
            </a:r>
            <a:endParaRPr lang="en-US" dirty="0">
              <a:solidFill>
                <a:srgbClr val="FFFFFF"/>
              </a:solidFill>
              <a:latin typeface="Arial"/>
              <a:cs typeface="Arial"/>
            </a:endParaRPr>
          </a:p>
        </p:txBody>
      </p:sp>
      <p:sp>
        <p:nvSpPr>
          <p:cNvPr id="12" name="Rounded Rectangle 11"/>
          <p:cNvSpPr/>
          <p:nvPr/>
        </p:nvSpPr>
        <p:spPr>
          <a:xfrm>
            <a:off x="7225200" y="3146991"/>
            <a:ext cx="3308240" cy="588211"/>
          </a:xfrm>
          <a:prstGeom prst="roundRect">
            <a:avLst>
              <a:gd name="adj" fmla="val 0"/>
            </a:avLst>
          </a:prstGeom>
          <a:solidFill>
            <a:srgbClr val="2147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dirty="0" smtClean="0">
                <a:solidFill>
                  <a:srgbClr val="FFFFFF"/>
                </a:solidFill>
                <a:latin typeface="Arial"/>
                <a:cs typeface="Arial"/>
              </a:rPr>
              <a:t>UDP	</a:t>
            </a:r>
            <a:endParaRPr lang="en-US" dirty="0">
              <a:solidFill>
                <a:srgbClr val="FFFFFF"/>
              </a:solidFill>
              <a:latin typeface="Arial"/>
              <a:cs typeface="Arial"/>
            </a:endParaRPr>
          </a:p>
        </p:txBody>
      </p:sp>
      <p:sp>
        <p:nvSpPr>
          <p:cNvPr id="13" name="Rounded Rectangle 12"/>
          <p:cNvSpPr/>
          <p:nvPr/>
        </p:nvSpPr>
        <p:spPr>
          <a:xfrm>
            <a:off x="1699427" y="3795467"/>
            <a:ext cx="3308240" cy="588211"/>
          </a:xfrm>
          <a:prstGeom prst="roundRect">
            <a:avLst>
              <a:gd name="adj" fmla="val 0"/>
            </a:avLst>
          </a:prstGeom>
          <a:solidFill>
            <a:srgbClr val="2147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dirty="0" smtClean="0">
                <a:solidFill>
                  <a:srgbClr val="FFFFFF"/>
                </a:solidFill>
                <a:latin typeface="Arial"/>
                <a:cs typeface="Arial"/>
              </a:rPr>
              <a:t>IP/IPv6</a:t>
            </a:r>
            <a:endParaRPr lang="en-US" dirty="0">
              <a:solidFill>
                <a:schemeClr val="bg1"/>
              </a:solidFill>
              <a:latin typeface="Arial"/>
              <a:cs typeface="Arial"/>
            </a:endParaRPr>
          </a:p>
        </p:txBody>
      </p:sp>
      <p:sp>
        <p:nvSpPr>
          <p:cNvPr id="14" name="Rounded Rectangle 13"/>
          <p:cNvSpPr/>
          <p:nvPr/>
        </p:nvSpPr>
        <p:spPr>
          <a:xfrm>
            <a:off x="7225200" y="3795467"/>
            <a:ext cx="3308240" cy="588211"/>
          </a:xfrm>
          <a:prstGeom prst="roundRect">
            <a:avLst>
              <a:gd name="adj" fmla="val 0"/>
            </a:avLst>
          </a:prstGeom>
          <a:solidFill>
            <a:srgbClr val="2147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dirty="0" smtClean="0">
                <a:solidFill>
                  <a:srgbClr val="FFFFFF"/>
                </a:solidFill>
                <a:latin typeface="Arial"/>
                <a:cs typeface="Arial"/>
              </a:rPr>
              <a:t>IP/IPv6/6LowPAN	</a:t>
            </a:r>
            <a:endParaRPr lang="en-US" dirty="0">
              <a:solidFill>
                <a:srgbClr val="FFFFFF"/>
              </a:solidFill>
              <a:latin typeface="Arial"/>
              <a:cs typeface="Arial"/>
            </a:endParaRPr>
          </a:p>
        </p:txBody>
      </p:sp>
      <p:sp>
        <p:nvSpPr>
          <p:cNvPr id="19" name="Title 18"/>
          <p:cNvSpPr>
            <a:spLocks noGrp="1"/>
          </p:cNvSpPr>
          <p:nvPr>
            <p:ph type="title" idx="4294967295"/>
          </p:nvPr>
        </p:nvSpPr>
        <p:spPr>
          <a:xfrm>
            <a:off x="583688" y="531765"/>
            <a:ext cx="11127317" cy="975783"/>
          </a:xfrm>
        </p:spPr>
        <p:txBody>
          <a:bodyPr>
            <a:normAutofit/>
          </a:bodyPr>
          <a:lstStyle/>
          <a:p>
            <a:r>
              <a:rPr lang="en-US" dirty="0" smtClean="0">
                <a:ea typeface="ＭＳ Ｐゴシック" charset="0"/>
                <a:cs typeface="ＭＳ Ｐゴシック" charset="0"/>
              </a:rPr>
              <a:t>Comparison </a:t>
            </a:r>
            <a:r>
              <a:rPr lang="en-US" dirty="0">
                <a:ea typeface="ＭＳ Ｐゴシック" charset="0"/>
                <a:cs typeface="ＭＳ Ｐゴシック" charset="0"/>
              </a:rPr>
              <a:t>of </a:t>
            </a:r>
            <a:r>
              <a:rPr lang="en-US" dirty="0" err="1" smtClean="0">
                <a:ea typeface="ＭＳ Ｐゴシック" charset="0"/>
                <a:cs typeface="ＭＳ Ｐゴシック" charset="0"/>
              </a:rPr>
              <a:t>CoAP</a:t>
            </a:r>
            <a:r>
              <a:rPr lang="en-US" dirty="0" smtClean="0">
                <a:ea typeface="ＭＳ Ｐゴシック" charset="0"/>
                <a:cs typeface="ＭＳ Ｐゴシック" charset="0"/>
              </a:rPr>
              <a:t> </a:t>
            </a:r>
            <a:r>
              <a:rPr lang="en-US" dirty="0">
                <a:ea typeface="ＭＳ Ｐゴシック" charset="0"/>
                <a:cs typeface="ＭＳ Ｐゴシック" charset="0"/>
              </a:rPr>
              <a:t>and HTTP </a:t>
            </a:r>
            <a:endParaRPr lang="en-US" dirty="0"/>
          </a:p>
        </p:txBody>
      </p:sp>
      <p:sp>
        <p:nvSpPr>
          <p:cNvPr id="22" name="TextBox 21"/>
          <p:cNvSpPr txBox="1"/>
          <p:nvPr/>
        </p:nvSpPr>
        <p:spPr>
          <a:xfrm rot="16200000">
            <a:off x="-596496" y="2800967"/>
            <a:ext cx="3799880" cy="584775"/>
          </a:xfrm>
          <a:prstGeom prst="rect">
            <a:avLst/>
          </a:prstGeom>
          <a:solidFill>
            <a:schemeClr val="tx2"/>
          </a:solidFill>
        </p:spPr>
        <p:txBody>
          <a:bodyPr wrap="square" rtlCol="0">
            <a:spAutoFit/>
          </a:bodyPr>
          <a:lstStyle/>
          <a:p>
            <a:pPr algn="ctr" fontAlgn="auto">
              <a:spcBef>
                <a:spcPts val="0"/>
              </a:spcBef>
              <a:spcAft>
                <a:spcPts val="0"/>
              </a:spcAft>
            </a:pPr>
            <a:r>
              <a:rPr lang="en-US" sz="3200" b="1" dirty="0">
                <a:solidFill>
                  <a:schemeClr val="bg1"/>
                </a:solidFill>
                <a:latin typeface="Arial"/>
                <a:ea typeface="+mn-ea"/>
                <a:cs typeface="Arial"/>
              </a:rPr>
              <a:t>WEB</a:t>
            </a:r>
            <a:endParaRPr lang="en-US" sz="3200" b="1" dirty="0">
              <a:solidFill>
                <a:schemeClr val="bg1"/>
              </a:solidFill>
              <a:latin typeface="Arial"/>
              <a:ea typeface="+mn-ea"/>
              <a:cs typeface="Arial"/>
            </a:endParaRPr>
          </a:p>
        </p:txBody>
      </p:sp>
      <p:sp>
        <p:nvSpPr>
          <p:cNvPr id="24" name="TextBox 23"/>
          <p:cNvSpPr txBox="1"/>
          <p:nvPr/>
        </p:nvSpPr>
        <p:spPr>
          <a:xfrm>
            <a:off x="1197745" y="5009396"/>
            <a:ext cx="3809921" cy="1528945"/>
          </a:xfrm>
          <a:prstGeom prst="rect">
            <a:avLst/>
          </a:prstGeom>
          <a:noFill/>
        </p:spPr>
        <p:txBody>
          <a:bodyPr wrap="square" rtlCol="0">
            <a:spAutoFit/>
          </a:bodyPr>
          <a:lstStyle/>
          <a:p>
            <a:pPr marL="380990" indent="-380990" fontAlgn="auto">
              <a:spcBef>
                <a:spcPts val="0"/>
              </a:spcBef>
              <a:spcAft>
                <a:spcPts val="0"/>
              </a:spcAft>
              <a:buFont typeface="Arial"/>
              <a:buChar char="•"/>
            </a:pPr>
            <a:r>
              <a:rPr lang="en-US" sz="1867" dirty="0">
                <a:solidFill>
                  <a:prstClr val="black"/>
                </a:solidFill>
                <a:latin typeface="Calibri"/>
                <a:ea typeface="+mn-ea"/>
                <a:cs typeface="+mn-cs"/>
              </a:rPr>
              <a:t>Hundreds/Thousands of bytes</a:t>
            </a:r>
          </a:p>
          <a:p>
            <a:pPr marL="380990" indent="-380990" fontAlgn="auto">
              <a:spcBef>
                <a:spcPts val="0"/>
              </a:spcBef>
              <a:spcAft>
                <a:spcPts val="0"/>
              </a:spcAft>
              <a:buFont typeface="Arial"/>
              <a:buChar char="•"/>
            </a:pPr>
            <a:r>
              <a:rPr lang="en-US" sz="1867" dirty="0">
                <a:solidFill>
                  <a:prstClr val="black"/>
                </a:solidFill>
                <a:latin typeface="Calibri"/>
                <a:ea typeface="+mn-ea"/>
                <a:cs typeface="+mn-cs"/>
              </a:rPr>
              <a:t>Huge Headers</a:t>
            </a:r>
          </a:p>
          <a:p>
            <a:pPr marL="380990" indent="-380990" fontAlgn="auto">
              <a:spcBef>
                <a:spcPts val="0"/>
              </a:spcBef>
              <a:spcAft>
                <a:spcPts val="0"/>
              </a:spcAft>
              <a:buFont typeface="Arial"/>
              <a:buChar char="•"/>
            </a:pPr>
            <a:r>
              <a:rPr lang="en-US" sz="1867" dirty="0">
                <a:solidFill>
                  <a:prstClr val="black"/>
                </a:solidFill>
                <a:latin typeface="Calibri"/>
                <a:ea typeface="+mn-ea"/>
                <a:cs typeface="+mn-cs"/>
              </a:rPr>
              <a:t>Complex parsing</a:t>
            </a:r>
          </a:p>
          <a:p>
            <a:pPr marL="380990" indent="-380990" fontAlgn="auto">
              <a:spcBef>
                <a:spcPts val="0"/>
              </a:spcBef>
              <a:spcAft>
                <a:spcPts val="0"/>
              </a:spcAft>
              <a:buFont typeface="Arial"/>
              <a:buChar char="•"/>
            </a:pPr>
            <a:r>
              <a:rPr lang="en-US" sz="1867" dirty="0">
                <a:solidFill>
                  <a:prstClr val="black"/>
                </a:solidFill>
                <a:latin typeface="Calibri"/>
                <a:ea typeface="+mn-ea"/>
                <a:cs typeface="+mn-cs"/>
              </a:rPr>
              <a:t>Devices with abundant memory/power</a:t>
            </a:r>
            <a:endParaRPr lang="en-US" sz="1867" dirty="0">
              <a:solidFill>
                <a:prstClr val="black"/>
              </a:solidFill>
              <a:latin typeface="Calibri"/>
              <a:ea typeface="+mn-ea"/>
              <a:cs typeface="+mn-cs"/>
            </a:endParaRPr>
          </a:p>
        </p:txBody>
      </p:sp>
      <p:sp>
        <p:nvSpPr>
          <p:cNvPr id="25" name="TextBox 24"/>
          <p:cNvSpPr txBox="1"/>
          <p:nvPr/>
        </p:nvSpPr>
        <p:spPr>
          <a:xfrm>
            <a:off x="6726078" y="5054554"/>
            <a:ext cx="3807361" cy="1241622"/>
          </a:xfrm>
          <a:prstGeom prst="rect">
            <a:avLst/>
          </a:prstGeom>
          <a:noFill/>
        </p:spPr>
        <p:txBody>
          <a:bodyPr wrap="square" rtlCol="0">
            <a:spAutoFit/>
          </a:bodyPr>
          <a:lstStyle/>
          <a:p>
            <a:pPr marL="380990" indent="-380990" fontAlgn="auto">
              <a:spcBef>
                <a:spcPts val="0"/>
              </a:spcBef>
              <a:spcAft>
                <a:spcPts val="0"/>
              </a:spcAft>
              <a:buFont typeface="Arial"/>
              <a:buChar char="•"/>
            </a:pPr>
            <a:r>
              <a:rPr lang="en-US" sz="1867" dirty="0">
                <a:solidFill>
                  <a:prstClr val="black"/>
                </a:solidFill>
                <a:latin typeface="Calibri"/>
                <a:ea typeface="+mn-ea"/>
                <a:cs typeface="+mn-cs"/>
              </a:rPr>
              <a:t>Tens of bytes</a:t>
            </a:r>
          </a:p>
          <a:p>
            <a:pPr marL="380990" indent="-380990" fontAlgn="auto">
              <a:spcBef>
                <a:spcPts val="0"/>
              </a:spcBef>
              <a:spcAft>
                <a:spcPts val="0"/>
              </a:spcAft>
              <a:buFont typeface="Arial"/>
              <a:buChar char="•"/>
            </a:pPr>
            <a:r>
              <a:rPr lang="en-US" sz="1867" dirty="0">
                <a:solidFill>
                  <a:prstClr val="black"/>
                </a:solidFill>
                <a:latin typeface="Calibri"/>
                <a:ea typeface="+mn-ea"/>
                <a:cs typeface="+mn-cs"/>
              </a:rPr>
              <a:t>Small Headers</a:t>
            </a:r>
          </a:p>
          <a:p>
            <a:pPr marL="380990" indent="-380990" fontAlgn="auto">
              <a:spcBef>
                <a:spcPts val="0"/>
              </a:spcBef>
              <a:spcAft>
                <a:spcPts val="0"/>
              </a:spcAft>
              <a:buFont typeface="Arial"/>
              <a:buChar char="•"/>
            </a:pPr>
            <a:r>
              <a:rPr lang="en-US" sz="1867" dirty="0">
                <a:solidFill>
                  <a:prstClr val="black"/>
                </a:solidFill>
                <a:latin typeface="Calibri"/>
                <a:ea typeface="+mn-ea"/>
                <a:cs typeface="+mn-cs"/>
              </a:rPr>
              <a:t>Efficient objects</a:t>
            </a:r>
          </a:p>
          <a:p>
            <a:pPr marL="380990" indent="-380990" fontAlgn="auto">
              <a:spcBef>
                <a:spcPts val="0"/>
              </a:spcBef>
              <a:spcAft>
                <a:spcPts val="0"/>
              </a:spcAft>
              <a:buFont typeface="Arial"/>
              <a:buChar char="•"/>
            </a:pPr>
            <a:r>
              <a:rPr lang="en-US" sz="1867" dirty="0">
                <a:solidFill>
                  <a:prstClr val="black"/>
                </a:solidFill>
                <a:latin typeface="Calibri"/>
                <a:ea typeface="+mn-ea"/>
                <a:cs typeface="+mn-cs"/>
              </a:rPr>
              <a:t>Devices with low memory/power</a:t>
            </a:r>
            <a:endParaRPr lang="en-US" sz="1867" dirty="0">
              <a:solidFill>
                <a:prstClr val="black"/>
              </a:solidFill>
              <a:latin typeface="Calibri"/>
              <a:ea typeface="+mn-ea"/>
              <a:cs typeface="+mn-cs"/>
            </a:endParaRPr>
          </a:p>
        </p:txBody>
      </p:sp>
      <p:sp>
        <p:nvSpPr>
          <p:cNvPr id="20" name="TextBox 19"/>
          <p:cNvSpPr txBox="1"/>
          <p:nvPr/>
        </p:nvSpPr>
        <p:spPr>
          <a:xfrm rot="16200000">
            <a:off x="4937853" y="2806609"/>
            <a:ext cx="3811168" cy="584775"/>
          </a:xfrm>
          <a:prstGeom prst="rect">
            <a:avLst/>
          </a:prstGeom>
          <a:solidFill>
            <a:schemeClr val="tx2"/>
          </a:solidFill>
        </p:spPr>
        <p:txBody>
          <a:bodyPr wrap="square" rtlCol="0">
            <a:spAutoFit/>
          </a:bodyPr>
          <a:lstStyle/>
          <a:p>
            <a:pPr algn="ctr" fontAlgn="auto">
              <a:spcBef>
                <a:spcPts val="0"/>
              </a:spcBef>
              <a:spcAft>
                <a:spcPts val="0"/>
              </a:spcAft>
            </a:pPr>
            <a:r>
              <a:rPr lang="en-US" sz="3200" b="1" dirty="0" err="1">
                <a:solidFill>
                  <a:schemeClr val="bg1"/>
                </a:solidFill>
                <a:latin typeface="Arial"/>
                <a:ea typeface="+mn-ea"/>
                <a:cs typeface="Arial"/>
              </a:rPr>
              <a:t>IoT</a:t>
            </a:r>
            <a:endParaRPr lang="en-US" sz="3200" b="1" dirty="0">
              <a:solidFill>
                <a:schemeClr val="bg1"/>
              </a:solidFill>
              <a:latin typeface="Arial"/>
              <a:ea typeface="+mn-ea"/>
              <a:cs typeface="Arial"/>
            </a:endParaRPr>
          </a:p>
        </p:txBody>
      </p:sp>
      <p:sp>
        <p:nvSpPr>
          <p:cNvPr id="17" name="Rounded Rectangle 16"/>
          <p:cNvSpPr/>
          <p:nvPr/>
        </p:nvSpPr>
        <p:spPr>
          <a:xfrm>
            <a:off x="7236481" y="4416372"/>
            <a:ext cx="3308240" cy="588211"/>
          </a:xfrm>
          <a:prstGeom prst="roundRect">
            <a:avLst>
              <a:gd name="adj" fmla="val 0"/>
            </a:avLst>
          </a:prstGeom>
          <a:solidFill>
            <a:srgbClr val="2147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dirty="0">
                <a:solidFill>
                  <a:srgbClr val="FFFFFF"/>
                </a:solidFill>
                <a:cs typeface="Arial"/>
              </a:rPr>
              <a:t>802.11/</a:t>
            </a:r>
            <a:r>
              <a:rPr lang="en-US" dirty="0" smtClean="0">
                <a:solidFill>
                  <a:srgbClr val="FFFFFF"/>
                </a:solidFill>
                <a:cs typeface="Arial"/>
              </a:rPr>
              <a:t>802.3/802.15.4</a:t>
            </a:r>
            <a:endParaRPr lang="en-US" dirty="0">
              <a:solidFill>
                <a:srgbClr val="FFFFFF"/>
              </a:solidFill>
              <a:cs typeface="Arial"/>
            </a:endParaRPr>
          </a:p>
        </p:txBody>
      </p:sp>
      <p:sp>
        <p:nvSpPr>
          <p:cNvPr id="18" name="Rounded Rectangle 17"/>
          <p:cNvSpPr/>
          <p:nvPr/>
        </p:nvSpPr>
        <p:spPr>
          <a:xfrm>
            <a:off x="1710708" y="4405083"/>
            <a:ext cx="3308240" cy="588211"/>
          </a:xfrm>
          <a:prstGeom prst="roundRect">
            <a:avLst>
              <a:gd name="adj" fmla="val 0"/>
            </a:avLst>
          </a:prstGeom>
          <a:solidFill>
            <a:srgbClr val="2147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dirty="0" smtClean="0">
                <a:solidFill>
                  <a:srgbClr val="FFFFFF"/>
                </a:solidFill>
                <a:latin typeface="Arial"/>
                <a:cs typeface="Arial"/>
              </a:rPr>
              <a:t>802.11/802.3</a:t>
            </a:r>
            <a:endParaRPr lang="en-US" dirty="0">
              <a:solidFill>
                <a:srgbClr val="FFFFFF"/>
              </a:solidFill>
              <a:latin typeface="Arial"/>
              <a:cs typeface="Arial"/>
            </a:endParaRPr>
          </a:p>
        </p:txBody>
      </p:sp>
    </p:spTree>
    <p:extLst>
      <p:ext uri="{BB962C8B-B14F-4D97-AF65-F5344CB8AC3E}">
        <p14:creationId xmlns:p14="http://schemas.microsoft.com/office/powerpoint/2010/main" val="25369187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p:txBody>
          <a:bodyPr/>
          <a:lstStyle/>
          <a:p>
            <a:r>
              <a:rPr dirty="0">
                <a:latin typeface="Arial" charset="0"/>
                <a:cs typeface="Apple LiGothic Medium" charset="0"/>
              </a:rPr>
              <a:t>Commercial buildings today</a:t>
            </a:r>
            <a:br>
              <a:rPr dirty="0">
                <a:latin typeface="Arial" charset="0"/>
                <a:cs typeface="Apple LiGothic Medium" charset="0"/>
              </a:rPr>
            </a:br>
            <a:r>
              <a:rPr sz="2400" i="1" dirty="0">
                <a:solidFill>
                  <a:srgbClr val="000000"/>
                </a:solidFill>
                <a:cs typeface="Apple LiGothic Medium" charset="0"/>
              </a:rPr>
              <a:t>Connecting BILLIONS of devices</a:t>
            </a:r>
            <a:endParaRPr sz="1600" i="1" dirty="0">
              <a:solidFill>
                <a:srgbClr val="000000"/>
              </a:solidFill>
              <a:cs typeface="Apple LiGothic Medium" charset="0"/>
            </a:endParaRPr>
          </a:p>
        </p:txBody>
      </p:sp>
      <p:pic>
        <p:nvPicPr>
          <p:cNvPr id="6963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56000" y="1419883"/>
            <a:ext cx="8299451" cy="47836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p:nvSpPr>
        <p:spPr>
          <a:xfrm>
            <a:off x="493184" y="1477433"/>
            <a:ext cx="2952749" cy="552451"/>
          </a:xfrm>
          <a:prstGeom prst="rect">
            <a:avLst/>
          </a:prstGeom>
          <a:gradFill>
            <a:gsLst>
              <a:gs pos="0">
                <a:schemeClr val="accent5">
                  <a:lumMod val="50000"/>
                </a:schemeClr>
              </a:gs>
              <a:gs pos="80000">
                <a:schemeClr val="accent5">
                  <a:lumMod val="60000"/>
                  <a:lumOff val="40000"/>
                  <a:alpha val="90000"/>
                </a:schemeClr>
              </a:gs>
            </a:gsLst>
            <a:lin ang="3000000" scaled="0"/>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52" tIns="45727" rIns="91452" bIns="45727" anchor="ctr"/>
          <a:lstStyle/>
          <a:p>
            <a:pPr>
              <a:defRPr/>
            </a:pPr>
            <a:r>
              <a:rPr lang="en-US" sz="2400" b="1" dirty="0"/>
              <a:t>Lighting</a:t>
            </a:r>
          </a:p>
        </p:txBody>
      </p:sp>
      <p:sp>
        <p:nvSpPr>
          <p:cNvPr id="5" name="Rectangle 4"/>
          <p:cNvSpPr/>
          <p:nvPr/>
        </p:nvSpPr>
        <p:spPr>
          <a:xfrm>
            <a:off x="493184" y="2123018"/>
            <a:ext cx="2952749" cy="552449"/>
          </a:xfrm>
          <a:prstGeom prst="rect">
            <a:avLst/>
          </a:prstGeom>
          <a:gradFill>
            <a:gsLst>
              <a:gs pos="0">
                <a:schemeClr val="accent5">
                  <a:lumMod val="50000"/>
                </a:schemeClr>
              </a:gs>
              <a:gs pos="80000">
                <a:schemeClr val="accent5">
                  <a:lumMod val="60000"/>
                  <a:lumOff val="40000"/>
                  <a:alpha val="90000"/>
                </a:schemeClr>
              </a:gs>
            </a:gsLst>
            <a:lin ang="3000000" scaled="0"/>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52" tIns="45727" rIns="91452" bIns="45727" anchor="ctr"/>
          <a:lstStyle/>
          <a:p>
            <a:pPr>
              <a:defRPr/>
            </a:pPr>
            <a:r>
              <a:rPr lang="en-US" sz="2400" b="1" dirty="0"/>
              <a:t>HVAC</a:t>
            </a:r>
          </a:p>
        </p:txBody>
      </p:sp>
      <p:sp>
        <p:nvSpPr>
          <p:cNvPr id="6" name="Rectangle 5"/>
          <p:cNvSpPr/>
          <p:nvPr/>
        </p:nvSpPr>
        <p:spPr>
          <a:xfrm>
            <a:off x="493184" y="2766485"/>
            <a:ext cx="2952749" cy="552449"/>
          </a:xfrm>
          <a:prstGeom prst="rect">
            <a:avLst/>
          </a:prstGeom>
          <a:gradFill>
            <a:gsLst>
              <a:gs pos="0">
                <a:schemeClr val="accent5">
                  <a:lumMod val="50000"/>
                </a:schemeClr>
              </a:gs>
              <a:gs pos="80000">
                <a:schemeClr val="accent5">
                  <a:lumMod val="60000"/>
                  <a:lumOff val="40000"/>
                  <a:alpha val="90000"/>
                </a:schemeClr>
              </a:gs>
            </a:gsLst>
            <a:lin ang="3000000" scaled="0"/>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52" tIns="45727" rIns="91452" bIns="45727" anchor="ctr"/>
          <a:lstStyle/>
          <a:p>
            <a:pPr>
              <a:defRPr/>
            </a:pPr>
            <a:r>
              <a:rPr lang="en-US" sz="2400" b="1" dirty="0"/>
              <a:t>Energy/Metering</a:t>
            </a:r>
          </a:p>
        </p:txBody>
      </p:sp>
      <p:sp>
        <p:nvSpPr>
          <p:cNvPr id="7" name="Rectangle 6"/>
          <p:cNvSpPr/>
          <p:nvPr/>
        </p:nvSpPr>
        <p:spPr>
          <a:xfrm>
            <a:off x="493184" y="3409951"/>
            <a:ext cx="2952749" cy="554567"/>
          </a:xfrm>
          <a:prstGeom prst="rect">
            <a:avLst/>
          </a:prstGeom>
          <a:gradFill>
            <a:gsLst>
              <a:gs pos="0">
                <a:schemeClr val="accent5">
                  <a:lumMod val="50000"/>
                </a:schemeClr>
              </a:gs>
              <a:gs pos="80000">
                <a:schemeClr val="accent5">
                  <a:lumMod val="60000"/>
                  <a:lumOff val="40000"/>
                  <a:alpha val="90000"/>
                </a:schemeClr>
              </a:gs>
            </a:gsLst>
            <a:lin ang="3000000" scaled="0"/>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52" tIns="45727" rIns="91452" bIns="45727" anchor="ctr"/>
          <a:lstStyle/>
          <a:p>
            <a:pPr>
              <a:defRPr/>
            </a:pPr>
            <a:r>
              <a:rPr lang="en-US" sz="2400" b="1" dirty="0"/>
              <a:t>Physical Security</a:t>
            </a:r>
          </a:p>
        </p:txBody>
      </p:sp>
      <p:sp>
        <p:nvSpPr>
          <p:cNvPr id="8" name="Rectangle 7"/>
          <p:cNvSpPr/>
          <p:nvPr/>
        </p:nvSpPr>
        <p:spPr>
          <a:xfrm>
            <a:off x="493184" y="4055533"/>
            <a:ext cx="2952749" cy="552451"/>
          </a:xfrm>
          <a:prstGeom prst="rect">
            <a:avLst/>
          </a:prstGeom>
          <a:gradFill>
            <a:gsLst>
              <a:gs pos="0">
                <a:schemeClr val="accent5">
                  <a:lumMod val="50000"/>
                </a:schemeClr>
              </a:gs>
              <a:gs pos="80000">
                <a:schemeClr val="accent5">
                  <a:lumMod val="60000"/>
                  <a:lumOff val="40000"/>
                  <a:alpha val="90000"/>
                </a:schemeClr>
              </a:gs>
            </a:gsLst>
            <a:lin ang="3000000" scaled="0"/>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52" tIns="45727" rIns="91452" bIns="45727" anchor="ctr"/>
          <a:lstStyle/>
          <a:p>
            <a:pPr>
              <a:defRPr/>
            </a:pPr>
            <a:r>
              <a:rPr lang="en-US" sz="2400" b="1" dirty="0"/>
              <a:t>Inventory</a:t>
            </a:r>
          </a:p>
        </p:txBody>
      </p:sp>
      <p:sp>
        <p:nvSpPr>
          <p:cNvPr id="9" name="Rectangle 8"/>
          <p:cNvSpPr/>
          <p:nvPr/>
        </p:nvSpPr>
        <p:spPr>
          <a:xfrm>
            <a:off x="493184" y="4699000"/>
            <a:ext cx="2952749" cy="552451"/>
          </a:xfrm>
          <a:prstGeom prst="rect">
            <a:avLst/>
          </a:prstGeom>
          <a:gradFill>
            <a:gsLst>
              <a:gs pos="0">
                <a:schemeClr val="accent5">
                  <a:lumMod val="50000"/>
                </a:schemeClr>
              </a:gs>
              <a:gs pos="80000">
                <a:schemeClr val="accent5">
                  <a:lumMod val="60000"/>
                  <a:lumOff val="40000"/>
                  <a:alpha val="90000"/>
                </a:schemeClr>
              </a:gs>
            </a:gsLst>
            <a:lin ang="3000000" scaled="0"/>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52" tIns="45727" rIns="91452" bIns="45727" anchor="ctr"/>
          <a:lstStyle/>
          <a:p>
            <a:pPr>
              <a:defRPr/>
            </a:pPr>
            <a:r>
              <a:rPr lang="en-US" sz="2400" b="1" dirty="0">
                <a:solidFill>
                  <a:schemeClr val="bg1"/>
                </a:solidFill>
              </a:rPr>
              <a:t>Sensors</a:t>
            </a:r>
          </a:p>
        </p:txBody>
      </p:sp>
      <p:sp>
        <p:nvSpPr>
          <p:cNvPr id="10" name="Rectangle 9"/>
          <p:cNvSpPr/>
          <p:nvPr/>
        </p:nvSpPr>
        <p:spPr>
          <a:xfrm>
            <a:off x="493184" y="5359400"/>
            <a:ext cx="2952749" cy="552451"/>
          </a:xfrm>
          <a:prstGeom prst="rect">
            <a:avLst/>
          </a:prstGeom>
          <a:gradFill>
            <a:gsLst>
              <a:gs pos="0">
                <a:schemeClr val="accent5">
                  <a:lumMod val="50000"/>
                </a:schemeClr>
              </a:gs>
              <a:gs pos="80000">
                <a:schemeClr val="accent5">
                  <a:lumMod val="60000"/>
                  <a:lumOff val="40000"/>
                  <a:alpha val="90000"/>
                </a:schemeClr>
              </a:gs>
            </a:gsLst>
            <a:lin ang="3000000" scaled="0"/>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52" tIns="45727" rIns="91452" bIns="45727" anchor="ctr"/>
          <a:lstStyle/>
          <a:p>
            <a:pPr>
              <a:defRPr/>
            </a:pPr>
            <a:r>
              <a:rPr lang="en-US" sz="2400" b="1" dirty="0"/>
              <a:t>Appliances</a:t>
            </a:r>
          </a:p>
        </p:txBody>
      </p:sp>
      <p:sp>
        <p:nvSpPr>
          <p:cNvPr id="11" name="Footer Placeholder 10"/>
          <p:cNvSpPr>
            <a:spLocks noGrp="1"/>
          </p:cNvSpPr>
          <p:nvPr>
            <p:ph type="ftr" sz="quarter" idx="3"/>
          </p:nvPr>
        </p:nvSpPr>
        <p:spPr/>
        <p:txBody>
          <a:bodyPr/>
          <a:lstStyle/>
          <a:p>
            <a:pPr defTabSz="814305"/>
            <a:r>
              <a:rPr lang="en-US" smtClean="0">
                <a:ea typeface="ＭＳ Ｐゴシック" charset="0"/>
              </a:rPr>
              <a:t>BRKIOT-2113</a:t>
            </a:r>
            <a:endParaRPr lang="en-US" dirty="0">
              <a:ea typeface="ＭＳ Ｐゴシック" charset="0"/>
            </a:endParaRPr>
          </a:p>
        </p:txBody>
      </p:sp>
      <p:sp>
        <p:nvSpPr>
          <p:cNvPr id="12" name="Slide Number Placeholder 11"/>
          <p:cNvSpPr>
            <a:spLocks noGrp="1"/>
          </p:cNvSpPr>
          <p:nvPr>
            <p:ph type="sldNum" sz="quarter" idx="4"/>
          </p:nvPr>
        </p:nvSpPr>
        <p:spPr/>
        <p:txBody>
          <a:bodyPr/>
          <a:lstStyle/>
          <a:p>
            <a:fld id="{96A97DD0-5BE7-4856-A2A9-C42C6688E607}" type="slidenum">
              <a:rPr lang="en-GB" smtClean="0"/>
              <a:pPr/>
              <a:t>2</a:t>
            </a:fld>
            <a:endParaRPr lang="en-GB" dirty="0"/>
          </a:p>
        </p:txBody>
      </p:sp>
    </p:spTree>
    <p:extLst>
      <p:ext uri="{BB962C8B-B14F-4D97-AF65-F5344CB8AC3E}">
        <p14:creationId xmlns:p14="http://schemas.microsoft.com/office/powerpoint/2010/main" val="31871836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7112" name="think-cell Slide" r:id="rId5" imgW="451" imgH="450" progId="TCLayout.ActiveDocument.1">
                  <p:embed/>
                </p:oleObj>
              </mc:Choice>
              <mc:Fallback>
                <p:oleObj name="think-cell Slide" r:id="rId5" imgW="451" imgH="45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Snip Single Corner Rectangle 3"/>
          <p:cNvSpPr/>
          <p:nvPr/>
        </p:nvSpPr>
        <p:spPr>
          <a:xfrm flipV="1">
            <a:off x="589397" y="4214988"/>
            <a:ext cx="2562246" cy="1795245"/>
          </a:xfrm>
          <a:prstGeom prst="snip1Rect">
            <a:avLst/>
          </a:prstGeom>
          <a:solidFill>
            <a:srgbClr val="000000">
              <a:alpha val="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1" name="Snip Single Corner Rectangle 90"/>
          <p:cNvSpPr/>
          <p:nvPr/>
        </p:nvSpPr>
        <p:spPr>
          <a:xfrm flipV="1">
            <a:off x="3381273" y="4184384"/>
            <a:ext cx="2644402" cy="1825849"/>
          </a:xfrm>
          <a:prstGeom prst="snip1Rect">
            <a:avLst/>
          </a:prstGeom>
          <a:solidFill>
            <a:srgbClr val="000000">
              <a:alpha val="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2" name="Snip Single Corner Rectangle 91"/>
          <p:cNvSpPr/>
          <p:nvPr/>
        </p:nvSpPr>
        <p:spPr>
          <a:xfrm flipV="1">
            <a:off x="6231825" y="4225236"/>
            <a:ext cx="2562246" cy="1784997"/>
          </a:xfrm>
          <a:prstGeom prst="snip1Rect">
            <a:avLst/>
          </a:prstGeom>
          <a:solidFill>
            <a:srgbClr val="000000">
              <a:alpha val="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4" name="Snip Single Corner Rectangle 93"/>
          <p:cNvSpPr/>
          <p:nvPr/>
        </p:nvSpPr>
        <p:spPr>
          <a:xfrm flipV="1">
            <a:off x="8949265" y="4214988"/>
            <a:ext cx="2705706" cy="1795245"/>
          </a:xfrm>
          <a:prstGeom prst="snip1Rect">
            <a:avLst/>
          </a:prstGeom>
          <a:solidFill>
            <a:srgbClr val="000000">
              <a:alpha val="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0" name="Rounded Rectangle 89"/>
          <p:cNvSpPr/>
          <p:nvPr/>
        </p:nvSpPr>
        <p:spPr>
          <a:xfrm>
            <a:off x="2671530" y="1489210"/>
            <a:ext cx="9029469" cy="2147251"/>
          </a:xfrm>
          <a:prstGeom prst="roundRect">
            <a:avLst/>
          </a:prstGeom>
          <a:solidFill>
            <a:schemeClr val="bg1"/>
          </a:solidFill>
          <a:ln>
            <a:noFill/>
          </a:ln>
          <a:effectLst>
            <a:outerShdw blurRad="203200" dist="381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latin typeface="CiscoSans Light" charset="0"/>
              <a:ea typeface="CiscoSans Light" charset="0"/>
              <a:cs typeface="CiscoSans Light" charset="0"/>
            </a:endParaRPr>
          </a:p>
        </p:txBody>
      </p:sp>
      <p:sp>
        <p:nvSpPr>
          <p:cNvPr id="2" name="Title 1"/>
          <p:cNvSpPr>
            <a:spLocks noGrp="1"/>
          </p:cNvSpPr>
          <p:nvPr>
            <p:ph type="ctrTitle"/>
          </p:nvPr>
        </p:nvSpPr>
        <p:spPr>
          <a:xfrm>
            <a:off x="218036" y="92955"/>
            <a:ext cx="9896985" cy="956646"/>
          </a:xfrm>
        </p:spPr>
        <p:txBody>
          <a:bodyPr/>
          <a:lstStyle/>
          <a:p>
            <a:pPr>
              <a:lnSpc>
                <a:spcPct val="100000"/>
              </a:lnSpc>
            </a:pPr>
            <a:r>
              <a:rPr lang="en-US" sz="2800" dirty="0" err="1"/>
              <a:t>PoE</a:t>
            </a:r>
            <a:r>
              <a:rPr lang="en-US" sz="2800" dirty="0"/>
              <a:t> Requirements for Enterprise </a:t>
            </a:r>
            <a:r>
              <a:rPr lang="en-US" sz="2800" dirty="0" err="1"/>
              <a:t>IoT</a:t>
            </a:r>
            <a:endParaRPr lang="en-US" sz="2800" dirty="0"/>
          </a:p>
        </p:txBody>
      </p:sp>
      <p:sp>
        <p:nvSpPr>
          <p:cNvPr id="203" name="TextBox 202"/>
          <p:cNvSpPr txBox="1"/>
          <p:nvPr/>
        </p:nvSpPr>
        <p:spPr>
          <a:xfrm>
            <a:off x="589397" y="3855906"/>
            <a:ext cx="2562246" cy="369332"/>
          </a:xfrm>
          <a:prstGeom prst="rect">
            <a:avLst/>
          </a:prstGeom>
          <a:solidFill>
            <a:srgbClr val="00B0F0"/>
          </a:solidFill>
        </p:spPr>
        <p:txBody>
          <a:bodyPr wrap="square" rtlCol="0">
            <a:spAutoFit/>
          </a:bodyPr>
          <a:lstStyle/>
          <a:p>
            <a:pPr algn="ctr"/>
            <a:r>
              <a:rPr lang="en-US" dirty="0" smtClean="0">
                <a:solidFill>
                  <a:schemeClr val="bg1"/>
                </a:solidFill>
                <a:ea typeface="Arial" charset="0"/>
                <a:cs typeface="Arial" charset="0"/>
              </a:rPr>
              <a:t>Full UPOE</a:t>
            </a:r>
            <a:endParaRPr lang="en-US" dirty="0">
              <a:solidFill>
                <a:schemeClr val="bg1"/>
              </a:solidFill>
              <a:ea typeface="Arial" charset="0"/>
              <a:cs typeface="Arial" charset="0"/>
            </a:endParaRPr>
          </a:p>
        </p:txBody>
      </p:sp>
      <p:sp>
        <p:nvSpPr>
          <p:cNvPr id="204" name="TextBox 203"/>
          <p:cNvSpPr txBox="1"/>
          <p:nvPr/>
        </p:nvSpPr>
        <p:spPr>
          <a:xfrm>
            <a:off x="589397" y="4302073"/>
            <a:ext cx="2552139" cy="1708160"/>
          </a:xfrm>
          <a:prstGeom prst="rect">
            <a:avLst/>
          </a:prstGeom>
          <a:noFill/>
        </p:spPr>
        <p:txBody>
          <a:bodyPr wrap="square" rtlCol="0">
            <a:spAutoFit/>
          </a:bodyPr>
          <a:lstStyle/>
          <a:p>
            <a:pPr marL="285750" indent="-285750">
              <a:buFont typeface="Wingdings" charset="2"/>
              <a:buChar char="§"/>
            </a:pPr>
            <a:r>
              <a:rPr lang="en-US" sz="1500" dirty="0">
                <a:solidFill>
                  <a:schemeClr val="tx1">
                    <a:lumMod val="75000"/>
                  </a:schemeClr>
                </a:solidFill>
              </a:rPr>
              <a:t>Increased </a:t>
            </a:r>
            <a:r>
              <a:rPr lang="en-US" sz="1500" dirty="0" err="1">
                <a:solidFill>
                  <a:schemeClr val="tx1">
                    <a:lumMod val="75000"/>
                  </a:schemeClr>
                </a:solidFill>
              </a:rPr>
              <a:t>PoE</a:t>
            </a:r>
            <a:r>
              <a:rPr lang="en-US" sz="1500" dirty="0">
                <a:solidFill>
                  <a:schemeClr val="tx1">
                    <a:lumMod val="75000"/>
                  </a:schemeClr>
                </a:solidFill>
              </a:rPr>
              <a:t> </a:t>
            </a:r>
            <a:br>
              <a:rPr lang="en-US" sz="1500" dirty="0">
                <a:solidFill>
                  <a:schemeClr val="tx1">
                    <a:lumMod val="75000"/>
                  </a:schemeClr>
                </a:solidFill>
              </a:rPr>
            </a:br>
            <a:r>
              <a:rPr lang="en-US" sz="1500" dirty="0">
                <a:solidFill>
                  <a:schemeClr val="tx1">
                    <a:lumMod val="75000"/>
                  </a:schemeClr>
                </a:solidFill>
              </a:rPr>
              <a:t>Budget: </a:t>
            </a:r>
            <a:r>
              <a:rPr lang="en-US" sz="1500" dirty="0" smtClean="0">
                <a:solidFill>
                  <a:schemeClr val="tx1">
                    <a:lumMod val="75000"/>
                  </a:schemeClr>
                </a:solidFill>
              </a:rPr>
              <a:t>480W </a:t>
            </a:r>
            <a:r>
              <a:rPr lang="en-US" sz="1500" dirty="0">
                <a:solidFill>
                  <a:schemeClr val="tx1">
                    <a:lumMod val="75000"/>
                  </a:schemeClr>
                </a:solidFill>
              </a:rPr>
              <a:t>of </a:t>
            </a:r>
            <a:br>
              <a:rPr lang="en-US" sz="1500" dirty="0">
                <a:solidFill>
                  <a:schemeClr val="tx1">
                    <a:lumMod val="75000"/>
                  </a:schemeClr>
                </a:solidFill>
              </a:rPr>
            </a:br>
            <a:r>
              <a:rPr lang="en-US" sz="1500" dirty="0" smtClean="0">
                <a:solidFill>
                  <a:schemeClr val="tx1">
                    <a:lumMod val="75000"/>
                  </a:schemeClr>
                </a:solidFill>
              </a:rPr>
              <a:t>UPOE (</a:t>
            </a:r>
            <a:r>
              <a:rPr lang="en-US" sz="1500" dirty="0">
                <a:solidFill>
                  <a:schemeClr val="tx1">
                    <a:lumMod val="75000"/>
                  </a:schemeClr>
                </a:solidFill>
              </a:rPr>
              <a:t>8 x </a:t>
            </a:r>
            <a:r>
              <a:rPr lang="en-US" sz="1500" dirty="0" smtClean="0">
                <a:solidFill>
                  <a:schemeClr val="tx1">
                    <a:lumMod val="75000"/>
                  </a:schemeClr>
                </a:solidFill>
              </a:rPr>
              <a:t>60W</a:t>
            </a:r>
            <a:r>
              <a:rPr lang="en-US" sz="1500" dirty="0">
                <a:solidFill>
                  <a:schemeClr val="tx1">
                    <a:lumMod val="75000"/>
                  </a:schemeClr>
                </a:solidFill>
              </a:rPr>
              <a:t>)</a:t>
            </a:r>
          </a:p>
          <a:p>
            <a:pPr marL="285750" indent="-285750">
              <a:buFont typeface="Wingdings" charset="2"/>
              <a:buChar char="§"/>
            </a:pPr>
            <a:r>
              <a:rPr lang="en-US" sz="1500" dirty="0" err="1">
                <a:solidFill>
                  <a:schemeClr val="tx1">
                    <a:lumMod val="75000"/>
                  </a:schemeClr>
                </a:solidFill>
              </a:rPr>
              <a:t>Fanless</a:t>
            </a:r>
            <a:r>
              <a:rPr lang="en-US" sz="1500" dirty="0">
                <a:solidFill>
                  <a:schemeClr val="tx1">
                    <a:lumMod val="75000"/>
                  </a:schemeClr>
                </a:solidFill>
              </a:rPr>
              <a:t>, silent </a:t>
            </a:r>
            <a:br>
              <a:rPr lang="en-US" sz="1500" dirty="0">
                <a:solidFill>
                  <a:schemeClr val="tx1">
                    <a:lumMod val="75000"/>
                  </a:schemeClr>
                </a:solidFill>
              </a:rPr>
            </a:br>
            <a:r>
              <a:rPr lang="en-US" sz="1500" dirty="0">
                <a:solidFill>
                  <a:schemeClr val="tx1">
                    <a:lumMod val="75000"/>
                  </a:schemeClr>
                </a:solidFill>
              </a:rPr>
              <a:t>reliable </a:t>
            </a:r>
            <a:r>
              <a:rPr lang="en-US" sz="1500" dirty="0" smtClean="0">
                <a:solidFill>
                  <a:schemeClr val="tx1">
                    <a:lumMod val="75000"/>
                  </a:schemeClr>
                </a:solidFill>
              </a:rPr>
              <a:t>operation with increased MTBF and system life (10 </a:t>
            </a:r>
            <a:r>
              <a:rPr lang="en-US" sz="1500" dirty="0" err="1" smtClean="0">
                <a:solidFill>
                  <a:schemeClr val="tx1">
                    <a:lumMod val="75000"/>
                  </a:schemeClr>
                </a:solidFill>
              </a:rPr>
              <a:t>yrs</a:t>
            </a:r>
            <a:r>
              <a:rPr lang="en-US" sz="1500" dirty="0" smtClean="0">
                <a:solidFill>
                  <a:schemeClr val="tx1">
                    <a:lumMod val="75000"/>
                  </a:schemeClr>
                </a:solidFill>
              </a:rPr>
              <a:t>) </a:t>
            </a:r>
            <a:endParaRPr lang="en-US" sz="1500" dirty="0">
              <a:solidFill>
                <a:schemeClr val="tx1">
                  <a:lumMod val="75000"/>
                </a:schemeClr>
              </a:solidFill>
            </a:endParaRPr>
          </a:p>
        </p:txBody>
      </p:sp>
      <p:sp>
        <p:nvSpPr>
          <p:cNvPr id="231" name="TextBox 230"/>
          <p:cNvSpPr txBox="1"/>
          <p:nvPr/>
        </p:nvSpPr>
        <p:spPr>
          <a:xfrm>
            <a:off x="3382619" y="3845656"/>
            <a:ext cx="2643057" cy="369332"/>
          </a:xfrm>
          <a:prstGeom prst="rect">
            <a:avLst/>
          </a:prstGeom>
          <a:solidFill>
            <a:srgbClr val="00B0F0"/>
          </a:solidFill>
        </p:spPr>
        <p:txBody>
          <a:bodyPr wrap="square" rtlCol="0">
            <a:spAutoFit/>
          </a:bodyPr>
          <a:lstStyle/>
          <a:p>
            <a:pPr algn="ctr"/>
            <a:r>
              <a:rPr lang="en-US" dirty="0" smtClean="0">
                <a:solidFill>
                  <a:schemeClr val="bg1"/>
                </a:solidFill>
                <a:ea typeface="Arial" charset="0"/>
                <a:cs typeface="Arial" charset="0"/>
              </a:rPr>
              <a:t>Perpetual UPOE</a:t>
            </a:r>
            <a:endParaRPr lang="en-US" baseline="30000" dirty="0">
              <a:solidFill>
                <a:schemeClr val="bg1"/>
              </a:solidFill>
              <a:ea typeface="Arial" charset="0"/>
              <a:cs typeface="Arial" charset="0"/>
            </a:endParaRPr>
          </a:p>
        </p:txBody>
      </p:sp>
      <p:sp>
        <p:nvSpPr>
          <p:cNvPr id="232" name="TextBox 231"/>
          <p:cNvSpPr txBox="1"/>
          <p:nvPr/>
        </p:nvSpPr>
        <p:spPr>
          <a:xfrm>
            <a:off x="3377824" y="4280291"/>
            <a:ext cx="2647851" cy="1246495"/>
          </a:xfrm>
          <a:prstGeom prst="rect">
            <a:avLst/>
          </a:prstGeom>
          <a:noFill/>
        </p:spPr>
        <p:txBody>
          <a:bodyPr wrap="square" rtlCol="0">
            <a:spAutoFit/>
          </a:bodyPr>
          <a:lstStyle/>
          <a:p>
            <a:pPr marL="285750" indent="-285750">
              <a:buFont typeface="Wingdings" charset="2"/>
              <a:buChar char="§"/>
            </a:pPr>
            <a:r>
              <a:rPr lang="en-US" sz="1500" dirty="0" smtClean="0">
                <a:solidFill>
                  <a:schemeClr val="tx1">
                    <a:lumMod val="75000"/>
                  </a:schemeClr>
                </a:solidFill>
              </a:rPr>
              <a:t>Provides non-stop </a:t>
            </a:r>
            <a:br>
              <a:rPr lang="en-US" sz="1500" dirty="0" smtClean="0">
                <a:solidFill>
                  <a:schemeClr val="tx1">
                    <a:lumMod val="75000"/>
                  </a:schemeClr>
                </a:solidFill>
              </a:rPr>
            </a:br>
            <a:r>
              <a:rPr lang="en-US" sz="1500" dirty="0" smtClean="0">
                <a:solidFill>
                  <a:schemeClr val="tx1">
                    <a:lumMod val="75000"/>
                  </a:schemeClr>
                </a:solidFill>
              </a:rPr>
              <a:t>UPOE power</a:t>
            </a:r>
          </a:p>
          <a:p>
            <a:pPr marL="285750" indent="-285750">
              <a:buFont typeface="Wingdings" charset="2"/>
              <a:buChar char="§"/>
            </a:pPr>
            <a:r>
              <a:rPr lang="en-US" sz="1500" dirty="0">
                <a:solidFill>
                  <a:schemeClr val="tx1">
                    <a:lumMod val="75000"/>
                  </a:schemeClr>
                </a:solidFill>
              </a:rPr>
              <a:t>S</a:t>
            </a:r>
            <a:r>
              <a:rPr lang="en-US" sz="1500" dirty="0" smtClean="0">
                <a:solidFill>
                  <a:schemeClr val="tx1">
                    <a:lumMod val="75000"/>
                  </a:schemeClr>
                </a:solidFill>
              </a:rPr>
              <a:t>witch can continue to provide power during configuration and reboot</a:t>
            </a:r>
            <a:endParaRPr lang="en-US" sz="1500" dirty="0">
              <a:solidFill>
                <a:schemeClr val="tx1">
                  <a:lumMod val="75000"/>
                </a:schemeClr>
              </a:solidFill>
            </a:endParaRPr>
          </a:p>
        </p:txBody>
      </p:sp>
      <p:sp>
        <p:nvSpPr>
          <p:cNvPr id="235" name="TextBox 234"/>
          <p:cNvSpPr txBox="1"/>
          <p:nvPr/>
        </p:nvSpPr>
        <p:spPr>
          <a:xfrm>
            <a:off x="6231826" y="3855904"/>
            <a:ext cx="2562248" cy="369332"/>
          </a:xfrm>
          <a:prstGeom prst="rect">
            <a:avLst/>
          </a:prstGeom>
          <a:solidFill>
            <a:srgbClr val="00B0F0"/>
          </a:solidFill>
        </p:spPr>
        <p:txBody>
          <a:bodyPr wrap="square" rtlCol="0">
            <a:spAutoFit/>
          </a:bodyPr>
          <a:lstStyle/>
          <a:p>
            <a:pPr algn="ctr"/>
            <a:r>
              <a:rPr lang="en-US" dirty="0">
                <a:solidFill>
                  <a:schemeClr val="bg1"/>
                </a:solidFill>
                <a:ea typeface="Arial" charset="0"/>
                <a:cs typeface="Arial" charset="0"/>
              </a:rPr>
              <a:t>F</a:t>
            </a:r>
            <a:r>
              <a:rPr lang="en-US" dirty="0" smtClean="0">
                <a:solidFill>
                  <a:schemeClr val="bg1"/>
                </a:solidFill>
                <a:ea typeface="Arial" charset="0"/>
                <a:cs typeface="Arial" charset="0"/>
              </a:rPr>
              <a:t>ast UPOE</a:t>
            </a:r>
            <a:endParaRPr lang="en-US" baseline="30000" dirty="0">
              <a:solidFill>
                <a:schemeClr val="bg1"/>
              </a:solidFill>
              <a:ea typeface="Arial" charset="0"/>
              <a:cs typeface="Arial" charset="0"/>
            </a:endParaRPr>
          </a:p>
        </p:txBody>
      </p:sp>
      <p:sp>
        <p:nvSpPr>
          <p:cNvPr id="236" name="TextBox 235"/>
          <p:cNvSpPr txBox="1"/>
          <p:nvPr/>
        </p:nvSpPr>
        <p:spPr>
          <a:xfrm>
            <a:off x="6231825" y="4261154"/>
            <a:ext cx="2562249" cy="1107996"/>
          </a:xfrm>
          <a:prstGeom prst="rect">
            <a:avLst/>
          </a:prstGeom>
          <a:noFill/>
        </p:spPr>
        <p:txBody>
          <a:bodyPr wrap="square" rtlCol="0">
            <a:spAutoFit/>
          </a:bodyPr>
          <a:lstStyle/>
          <a:p>
            <a:pPr marL="285750" lvl="1" indent="-285750">
              <a:lnSpc>
                <a:spcPct val="110000"/>
              </a:lnSpc>
              <a:spcBef>
                <a:spcPts val="1067"/>
              </a:spcBef>
              <a:buFont typeface="Wingdings" charset="2"/>
              <a:buChar char="§"/>
            </a:pPr>
            <a:r>
              <a:rPr lang="en-US" sz="1500" dirty="0">
                <a:solidFill>
                  <a:schemeClr val="tx1">
                    <a:lumMod val="75000"/>
                  </a:schemeClr>
                </a:solidFill>
              </a:rPr>
              <a:t>R</a:t>
            </a:r>
            <a:r>
              <a:rPr lang="en-US" sz="1500" dirty="0" smtClean="0">
                <a:solidFill>
                  <a:schemeClr val="tx1">
                    <a:lumMod val="75000"/>
                  </a:schemeClr>
                </a:solidFill>
              </a:rPr>
              <a:t>estores power to powered device within 5 secs of </a:t>
            </a:r>
            <a:br>
              <a:rPr lang="en-US" sz="1500" dirty="0" smtClean="0">
                <a:solidFill>
                  <a:schemeClr val="tx1">
                    <a:lumMod val="75000"/>
                  </a:schemeClr>
                </a:solidFill>
              </a:rPr>
            </a:br>
            <a:r>
              <a:rPr lang="en-US" sz="1500" dirty="0" smtClean="0">
                <a:solidFill>
                  <a:schemeClr val="tx1">
                    <a:lumMod val="75000"/>
                  </a:schemeClr>
                </a:solidFill>
              </a:rPr>
              <a:t>power resumption</a:t>
            </a:r>
            <a:endParaRPr lang="en-US" sz="1500" dirty="0">
              <a:solidFill>
                <a:schemeClr val="tx1">
                  <a:lumMod val="75000"/>
                </a:schemeClr>
              </a:solidFill>
            </a:endParaRPr>
          </a:p>
        </p:txBody>
      </p:sp>
      <p:cxnSp>
        <p:nvCxnSpPr>
          <p:cNvPr id="55" name="Straight Connector 54"/>
          <p:cNvCxnSpPr>
            <a:endCxn id="125" idx="0"/>
          </p:cNvCxnSpPr>
          <p:nvPr/>
        </p:nvCxnSpPr>
        <p:spPr>
          <a:xfrm>
            <a:off x="5852113" y="2108413"/>
            <a:ext cx="4132588" cy="138976"/>
          </a:xfrm>
          <a:prstGeom prst="bentConnector2">
            <a:avLst/>
          </a:prstGeom>
          <a:ln w="190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7" name="Rounded Rectangle 136"/>
          <p:cNvSpPr/>
          <p:nvPr/>
        </p:nvSpPr>
        <p:spPr>
          <a:xfrm>
            <a:off x="6552332" y="1745442"/>
            <a:ext cx="4448448" cy="1693956"/>
          </a:xfrm>
          <a:prstGeom prst="roundRect">
            <a:avLst>
              <a:gd name="adj" fmla="val 5919"/>
            </a:avLst>
          </a:prstGeom>
          <a:noFill/>
          <a:ln w="25400" cap="rnd">
            <a:solidFill>
              <a:schemeClr val="tx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6" name="TextBox 75"/>
          <p:cNvSpPr txBox="1"/>
          <p:nvPr/>
        </p:nvSpPr>
        <p:spPr>
          <a:xfrm>
            <a:off x="10529629" y="2327615"/>
            <a:ext cx="379661" cy="315481"/>
          </a:xfrm>
          <a:prstGeom prst="rect">
            <a:avLst/>
          </a:prstGeom>
          <a:noFill/>
        </p:spPr>
        <p:txBody>
          <a:bodyPr wrap="square" lIns="68589" tIns="34295" rIns="68589" bIns="34295" rtlCol="0">
            <a:spAutoFit/>
          </a:bodyPr>
          <a:lstStyle/>
          <a:p>
            <a:r>
              <a:rPr lang="en-US" sz="1600" b="1" dirty="0">
                <a:latin typeface="+mn-lt"/>
              </a:rPr>
              <a:t>…</a:t>
            </a:r>
          </a:p>
        </p:txBody>
      </p:sp>
      <p:grpSp>
        <p:nvGrpSpPr>
          <p:cNvPr id="157" name="Group 156"/>
          <p:cNvGrpSpPr/>
          <p:nvPr/>
        </p:nvGrpSpPr>
        <p:grpSpPr>
          <a:xfrm>
            <a:off x="7790222" y="2384609"/>
            <a:ext cx="280827" cy="281733"/>
            <a:chOff x="6003191" y="4235559"/>
            <a:chExt cx="493776" cy="495372"/>
          </a:xfrm>
        </p:grpSpPr>
        <p:sp>
          <p:nvSpPr>
            <p:cNvPr id="158"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chemeClr val="bg1"/>
            </a:solidFill>
            <a:ln>
              <a:noFill/>
            </a:ln>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96D6"/>
                </a:solidFill>
                <a:latin typeface="Arial"/>
              </a:endParaRPr>
            </a:p>
          </p:txBody>
        </p:sp>
        <p:sp>
          <p:nvSpPr>
            <p:cNvPr id="159" name="Freeform 158"/>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chemeClr val="bg1"/>
            </a:solidFill>
            <a:ln>
              <a:noFill/>
            </a:ln>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96D6"/>
                </a:solidFill>
                <a:latin typeface="Arial"/>
              </a:endParaRPr>
            </a:p>
          </p:txBody>
        </p:sp>
      </p:grpSp>
      <p:grpSp>
        <p:nvGrpSpPr>
          <p:cNvPr id="36" name="Group 35"/>
          <p:cNvGrpSpPr/>
          <p:nvPr/>
        </p:nvGrpSpPr>
        <p:grpSpPr>
          <a:xfrm>
            <a:off x="5620382" y="2108413"/>
            <a:ext cx="853440" cy="1187627"/>
            <a:chOff x="3579612" y="2118957"/>
            <a:chExt cx="640080" cy="890720"/>
          </a:xfrm>
        </p:grpSpPr>
        <p:cxnSp>
          <p:nvCxnSpPr>
            <p:cNvPr id="85" name="Straight Connector 84"/>
            <p:cNvCxnSpPr>
              <a:endCxn id="192" idx="0"/>
            </p:cNvCxnSpPr>
            <p:nvPr/>
          </p:nvCxnSpPr>
          <p:spPr>
            <a:xfrm>
              <a:off x="3899652" y="2118957"/>
              <a:ext cx="0" cy="311887"/>
            </a:xfrm>
            <a:prstGeom prst="line">
              <a:avLst/>
            </a:prstGeom>
            <a:ln w="190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3579612" y="2430844"/>
              <a:ext cx="640080" cy="578833"/>
              <a:chOff x="4734357" y="3664823"/>
              <a:chExt cx="640080" cy="578833"/>
            </a:xfrm>
          </p:grpSpPr>
          <p:sp>
            <p:nvSpPr>
              <p:cNvPr id="191" name="TextBox 190"/>
              <p:cNvSpPr txBox="1"/>
              <p:nvPr/>
            </p:nvSpPr>
            <p:spPr>
              <a:xfrm>
                <a:off x="4734357" y="4076303"/>
                <a:ext cx="640080" cy="167353"/>
              </a:xfrm>
              <a:prstGeom prst="rect">
                <a:avLst/>
              </a:prstGeom>
              <a:noFill/>
            </p:spPr>
            <p:txBody>
              <a:bodyPr wrap="square" lIns="0" rIns="0" rtlCol="0" anchor="t">
                <a:spAutoFit/>
              </a:bodyPr>
              <a:lstStyle>
                <a:defPPr>
                  <a:defRPr lang="en-US"/>
                </a:defPPr>
                <a:lvl1pPr algn="ctr">
                  <a:lnSpc>
                    <a:spcPct val="85000"/>
                  </a:lnSpc>
                  <a:defRPr sz="700">
                    <a:ea typeface="微软雅黑" pitchFamily="34" charset="-122"/>
                  </a:defRPr>
                </a:lvl1pPr>
              </a:lstStyle>
              <a:p>
                <a:r>
                  <a:rPr lang="en-US" sz="1000" dirty="0">
                    <a:solidFill>
                      <a:schemeClr val="tx1">
                        <a:lumMod val="75000"/>
                      </a:schemeClr>
                    </a:solidFill>
                  </a:rPr>
                  <a:t>Wall Switch</a:t>
                </a:r>
              </a:p>
            </p:txBody>
          </p:sp>
          <p:grpSp>
            <p:nvGrpSpPr>
              <p:cNvPr id="20" name="Group 19"/>
              <p:cNvGrpSpPr/>
              <p:nvPr/>
            </p:nvGrpSpPr>
            <p:grpSpPr>
              <a:xfrm>
                <a:off x="4848657" y="3664823"/>
                <a:ext cx="411480" cy="411480"/>
                <a:chOff x="4848657" y="3664823"/>
                <a:chExt cx="411480" cy="411480"/>
              </a:xfrm>
            </p:grpSpPr>
            <p:sp>
              <p:nvSpPr>
                <p:cNvPr id="192" name="Oval 191"/>
                <p:cNvSpPr/>
                <p:nvPr/>
              </p:nvSpPr>
              <p:spPr>
                <a:xfrm>
                  <a:off x="4848657" y="3664823"/>
                  <a:ext cx="411480" cy="411480"/>
                </a:xfrm>
                <a:prstGeom prst="ellipse">
                  <a:avLst/>
                </a:prstGeom>
                <a:solidFill>
                  <a:schemeClr val="accent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100" dirty="0"/>
                </a:p>
              </p:txBody>
            </p:sp>
            <p:grpSp>
              <p:nvGrpSpPr>
                <p:cNvPr id="198" name="Group 197"/>
                <p:cNvGrpSpPr/>
                <p:nvPr/>
              </p:nvGrpSpPr>
              <p:grpSpPr>
                <a:xfrm>
                  <a:off x="4966184" y="3757717"/>
                  <a:ext cx="176426" cy="225692"/>
                  <a:chOff x="6198711" y="2760353"/>
                  <a:chExt cx="451713" cy="577850"/>
                </a:xfrm>
                <a:solidFill>
                  <a:schemeClr val="bg1"/>
                </a:solidFill>
              </p:grpSpPr>
              <p:sp>
                <p:nvSpPr>
                  <p:cNvPr id="199" name="Freeform 51"/>
                  <p:cNvSpPr>
                    <a:spLocks noEditPoints="1"/>
                  </p:cNvSpPr>
                  <p:nvPr/>
                </p:nvSpPr>
                <p:spPr bwMode="auto">
                  <a:xfrm rot="5400000">
                    <a:off x="6135643" y="2823421"/>
                    <a:ext cx="577850" cy="451713"/>
                  </a:xfrm>
                  <a:custGeom>
                    <a:avLst/>
                    <a:gdLst>
                      <a:gd name="T0" fmla="*/ 1177 w 1255"/>
                      <a:gd name="T1" fmla="*/ 0 h 981"/>
                      <a:gd name="T2" fmla="*/ 78 w 1255"/>
                      <a:gd name="T3" fmla="*/ 0 h 981"/>
                      <a:gd name="T4" fmla="*/ 0 w 1255"/>
                      <a:gd name="T5" fmla="*/ 78 h 981"/>
                      <a:gd name="T6" fmla="*/ 0 w 1255"/>
                      <a:gd name="T7" fmla="*/ 902 h 981"/>
                      <a:gd name="T8" fmla="*/ 78 w 1255"/>
                      <a:gd name="T9" fmla="*/ 977 h 981"/>
                      <a:gd name="T10" fmla="*/ 1177 w 1255"/>
                      <a:gd name="T11" fmla="*/ 977 h 981"/>
                      <a:gd name="T12" fmla="*/ 1255 w 1255"/>
                      <a:gd name="T13" fmla="*/ 902 h 981"/>
                      <a:gd name="T14" fmla="*/ 1255 w 1255"/>
                      <a:gd name="T15" fmla="*/ 78 h 981"/>
                      <a:gd name="T16" fmla="*/ 1177 w 1255"/>
                      <a:gd name="T17" fmla="*/ 0 h 981"/>
                      <a:gd name="T18" fmla="*/ 1138 w 1255"/>
                      <a:gd name="T19" fmla="*/ 118 h 981"/>
                      <a:gd name="T20" fmla="*/ 1138 w 1255"/>
                      <a:gd name="T21" fmla="*/ 863 h 981"/>
                      <a:gd name="T22" fmla="*/ 118 w 1255"/>
                      <a:gd name="T23" fmla="*/ 863 h 981"/>
                      <a:gd name="T24" fmla="*/ 118 w 1255"/>
                      <a:gd name="T25" fmla="*/ 111 h 981"/>
                      <a:gd name="T26" fmla="*/ 1138 w 1255"/>
                      <a:gd name="T27" fmla="*/ 111 h 981"/>
                      <a:gd name="T28" fmla="*/ 1138 w 1255"/>
                      <a:gd name="T29" fmla="*/ 118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55" h="981">
                        <a:moveTo>
                          <a:pt x="1177" y="0"/>
                        </a:moveTo>
                        <a:cubicBezTo>
                          <a:pt x="78" y="0"/>
                          <a:pt x="78" y="0"/>
                          <a:pt x="78" y="0"/>
                        </a:cubicBezTo>
                        <a:cubicBezTo>
                          <a:pt x="35" y="0"/>
                          <a:pt x="0" y="35"/>
                          <a:pt x="0" y="78"/>
                        </a:cubicBezTo>
                        <a:cubicBezTo>
                          <a:pt x="0" y="902"/>
                          <a:pt x="0" y="902"/>
                          <a:pt x="0" y="902"/>
                        </a:cubicBezTo>
                        <a:cubicBezTo>
                          <a:pt x="0" y="945"/>
                          <a:pt x="35" y="981"/>
                          <a:pt x="78" y="977"/>
                        </a:cubicBezTo>
                        <a:cubicBezTo>
                          <a:pt x="1177" y="977"/>
                          <a:pt x="1177" y="977"/>
                          <a:pt x="1177" y="977"/>
                        </a:cubicBezTo>
                        <a:cubicBezTo>
                          <a:pt x="1220" y="981"/>
                          <a:pt x="1255" y="945"/>
                          <a:pt x="1255" y="902"/>
                        </a:cubicBezTo>
                        <a:cubicBezTo>
                          <a:pt x="1255" y="78"/>
                          <a:pt x="1255" y="78"/>
                          <a:pt x="1255" y="78"/>
                        </a:cubicBezTo>
                        <a:cubicBezTo>
                          <a:pt x="1255" y="35"/>
                          <a:pt x="1220" y="0"/>
                          <a:pt x="1177" y="0"/>
                        </a:cubicBezTo>
                        <a:close/>
                        <a:moveTo>
                          <a:pt x="1138" y="118"/>
                        </a:moveTo>
                        <a:cubicBezTo>
                          <a:pt x="1138" y="863"/>
                          <a:pt x="1138" y="863"/>
                          <a:pt x="1138" y="863"/>
                        </a:cubicBezTo>
                        <a:cubicBezTo>
                          <a:pt x="118" y="863"/>
                          <a:pt x="118" y="863"/>
                          <a:pt x="118" y="863"/>
                        </a:cubicBezTo>
                        <a:cubicBezTo>
                          <a:pt x="118" y="111"/>
                          <a:pt x="118" y="111"/>
                          <a:pt x="118" y="111"/>
                        </a:cubicBezTo>
                        <a:cubicBezTo>
                          <a:pt x="1138" y="111"/>
                          <a:pt x="1138" y="111"/>
                          <a:pt x="1138" y="111"/>
                        </a:cubicBezTo>
                        <a:lnTo>
                          <a:pt x="1138" y="1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118"/>
                  <p:cNvSpPr>
                    <a:spLocks/>
                  </p:cNvSpPr>
                  <p:nvPr/>
                </p:nvSpPr>
                <p:spPr bwMode="auto">
                  <a:xfrm>
                    <a:off x="6389291" y="2911545"/>
                    <a:ext cx="70555" cy="275465"/>
                  </a:xfrm>
                  <a:custGeom>
                    <a:avLst/>
                    <a:gdLst>
                      <a:gd name="T0" fmla="*/ 40 w 40"/>
                      <a:gd name="T1" fmla="*/ 136 h 155"/>
                      <a:gd name="T2" fmla="*/ 40 w 40"/>
                      <a:gd name="T3" fmla="*/ 20 h 155"/>
                      <a:gd name="T4" fmla="*/ 20 w 40"/>
                      <a:gd name="T5" fmla="*/ 0 h 155"/>
                      <a:gd name="T6" fmla="*/ 0 w 40"/>
                      <a:gd name="T7" fmla="*/ 20 h 155"/>
                      <a:gd name="T8" fmla="*/ 0 w 40"/>
                      <a:gd name="T9" fmla="*/ 136 h 155"/>
                      <a:gd name="T10" fmla="*/ 20 w 40"/>
                      <a:gd name="T11" fmla="*/ 155 h 155"/>
                      <a:gd name="T12" fmla="*/ 40 w 40"/>
                      <a:gd name="T13" fmla="*/ 136 h 155"/>
                    </a:gdLst>
                    <a:ahLst/>
                    <a:cxnLst>
                      <a:cxn ang="0">
                        <a:pos x="T0" y="T1"/>
                      </a:cxn>
                      <a:cxn ang="0">
                        <a:pos x="T2" y="T3"/>
                      </a:cxn>
                      <a:cxn ang="0">
                        <a:pos x="T4" y="T5"/>
                      </a:cxn>
                      <a:cxn ang="0">
                        <a:pos x="T6" y="T7"/>
                      </a:cxn>
                      <a:cxn ang="0">
                        <a:pos x="T8" y="T9"/>
                      </a:cxn>
                      <a:cxn ang="0">
                        <a:pos x="T10" y="T11"/>
                      </a:cxn>
                      <a:cxn ang="0">
                        <a:pos x="T12" y="T13"/>
                      </a:cxn>
                    </a:cxnLst>
                    <a:rect l="0" t="0" r="r" b="b"/>
                    <a:pathLst>
                      <a:path w="40" h="155">
                        <a:moveTo>
                          <a:pt x="40" y="136"/>
                        </a:moveTo>
                        <a:cubicBezTo>
                          <a:pt x="40" y="20"/>
                          <a:pt x="40" y="20"/>
                          <a:pt x="40" y="20"/>
                        </a:cubicBezTo>
                        <a:cubicBezTo>
                          <a:pt x="40" y="9"/>
                          <a:pt x="31" y="0"/>
                          <a:pt x="20" y="0"/>
                        </a:cubicBezTo>
                        <a:cubicBezTo>
                          <a:pt x="9" y="0"/>
                          <a:pt x="0" y="9"/>
                          <a:pt x="0" y="20"/>
                        </a:cubicBezTo>
                        <a:cubicBezTo>
                          <a:pt x="0" y="136"/>
                          <a:pt x="0" y="136"/>
                          <a:pt x="0" y="136"/>
                        </a:cubicBezTo>
                        <a:cubicBezTo>
                          <a:pt x="0" y="147"/>
                          <a:pt x="9" y="155"/>
                          <a:pt x="20" y="155"/>
                        </a:cubicBezTo>
                        <a:cubicBezTo>
                          <a:pt x="31" y="155"/>
                          <a:pt x="40" y="147"/>
                          <a:pt x="40" y="13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grpSp>
      <p:grpSp>
        <p:nvGrpSpPr>
          <p:cNvPr id="40" name="Group 39"/>
          <p:cNvGrpSpPr/>
          <p:nvPr/>
        </p:nvGrpSpPr>
        <p:grpSpPr>
          <a:xfrm>
            <a:off x="8577704" y="2111146"/>
            <a:ext cx="853440" cy="1172365"/>
            <a:chOff x="6859635" y="2118957"/>
            <a:chExt cx="640080" cy="879274"/>
          </a:xfrm>
        </p:grpSpPr>
        <p:cxnSp>
          <p:nvCxnSpPr>
            <p:cNvPr id="72" name="Straight Connector 71"/>
            <p:cNvCxnSpPr>
              <a:endCxn id="161" idx="0"/>
            </p:cNvCxnSpPr>
            <p:nvPr/>
          </p:nvCxnSpPr>
          <p:spPr>
            <a:xfrm>
              <a:off x="7179675" y="2118957"/>
              <a:ext cx="0" cy="104233"/>
            </a:xfrm>
            <a:prstGeom prst="line">
              <a:avLst/>
            </a:prstGeom>
            <a:ln w="190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6859635" y="2634670"/>
              <a:ext cx="640080" cy="363561"/>
            </a:xfrm>
            <a:prstGeom prst="rect">
              <a:avLst/>
            </a:prstGeom>
            <a:noFill/>
          </p:spPr>
          <p:txBody>
            <a:bodyPr wrap="square" lIns="0" rIns="0" rtlCol="0" anchor="t">
              <a:spAutoFit/>
            </a:bodyPr>
            <a:lstStyle>
              <a:defPPr>
                <a:defRPr lang="en-US"/>
              </a:defPPr>
              <a:lvl1pPr algn="ctr">
                <a:lnSpc>
                  <a:spcPct val="85000"/>
                </a:lnSpc>
                <a:defRPr sz="700">
                  <a:ea typeface="微软雅黑" pitchFamily="34" charset="-122"/>
                </a:defRPr>
              </a:lvl1pPr>
            </a:lstStyle>
            <a:p>
              <a:r>
                <a:rPr lang="en-US" sz="1000" dirty="0">
                  <a:solidFill>
                    <a:schemeClr val="tx1">
                      <a:lumMod val="75000"/>
                    </a:schemeClr>
                  </a:solidFill>
                </a:rPr>
                <a:t>IP Video </a:t>
              </a:r>
            </a:p>
            <a:p>
              <a:r>
                <a:rPr lang="en-US" sz="1000" dirty="0">
                  <a:solidFill>
                    <a:schemeClr val="tx1">
                      <a:lumMod val="75000"/>
                    </a:schemeClr>
                  </a:solidFill>
                </a:rPr>
                <a:t>Surveillance </a:t>
              </a:r>
            </a:p>
            <a:p>
              <a:r>
                <a:rPr lang="en-US" sz="1000" dirty="0">
                  <a:solidFill>
                    <a:schemeClr val="tx1">
                      <a:lumMod val="75000"/>
                    </a:schemeClr>
                  </a:solidFill>
                </a:rPr>
                <a:t>Camera </a:t>
              </a:r>
            </a:p>
          </p:txBody>
        </p:sp>
        <p:grpSp>
          <p:nvGrpSpPr>
            <p:cNvPr id="160" name="Group 159"/>
            <p:cNvGrpSpPr/>
            <p:nvPr/>
          </p:nvGrpSpPr>
          <p:grpSpPr>
            <a:xfrm>
              <a:off x="6973935" y="2223190"/>
              <a:ext cx="411480" cy="411480"/>
              <a:chOff x="4214178" y="2285900"/>
              <a:chExt cx="914400" cy="914400"/>
            </a:xfrm>
          </p:grpSpPr>
          <p:sp>
            <p:nvSpPr>
              <p:cNvPr id="161" name="Oval 160"/>
              <p:cNvSpPr/>
              <p:nvPr/>
            </p:nvSpPr>
            <p:spPr>
              <a:xfrm>
                <a:off x="4214178" y="2285900"/>
                <a:ext cx="914400" cy="914400"/>
              </a:xfrm>
              <a:prstGeom prst="ellipse">
                <a:avLst/>
              </a:prstGeom>
              <a:solidFill>
                <a:schemeClr val="accent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100" dirty="0"/>
              </a:p>
            </p:txBody>
          </p:sp>
          <p:sp>
            <p:nvSpPr>
              <p:cNvPr id="162" name="Freeform 105"/>
              <p:cNvSpPr>
                <a:spLocks/>
              </p:cNvSpPr>
              <p:nvPr/>
            </p:nvSpPr>
            <p:spPr bwMode="auto">
              <a:xfrm>
                <a:off x="4383233" y="2578100"/>
                <a:ext cx="576290" cy="328998"/>
              </a:xfrm>
              <a:custGeom>
                <a:avLst/>
                <a:gdLst>
                  <a:gd name="T0" fmla="*/ 1167 w 1236"/>
                  <a:gd name="T1" fmla="*/ 55 h 706"/>
                  <a:gd name="T2" fmla="*/ 883 w 1236"/>
                  <a:gd name="T3" fmla="*/ 283 h 706"/>
                  <a:gd name="T4" fmla="*/ 883 w 1236"/>
                  <a:gd name="T5" fmla="*/ 265 h 706"/>
                  <a:gd name="T6" fmla="*/ 883 w 1236"/>
                  <a:gd name="T7" fmla="*/ 89 h 706"/>
                  <a:gd name="T8" fmla="*/ 794 w 1236"/>
                  <a:gd name="T9" fmla="*/ 0 h 706"/>
                  <a:gd name="T10" fmla="*/ 89 w 1236"/>
                  <a:gd name="T11" fmla="*/ 0 h 706"/>
                  <a:gd name="T12" fmla="*/ 0 w 1236"/>
                  <a:gd name="T13" fmla="*/ 89 h 706"/>
                  <a:gd name="T14" fmla="*/ 0 w 1236"/>
                  <a:gd name="T15" fmla="*/ 618 h 706"/>
                  <a:gd name="T16" fmla="*/ 89 w 1236"/>
                  <a:gd name="T17" fmla="*/ 706 h 706"/>
                  <a:gd name="T18" fmla="*/ 794 w 1236"/>
                  <a:gd name="T19" fmla="*/ 706 h 706"/>
                  <a:gd name="T20" fmla="*/ 883 w 1236"/>
                  <a:gd name="T21" fmla="*/ 618 h 706"/>
                  <a:gd name="T22" fmla="*/ 883 w 1236"/>
                  <a:gd name="T23" fmla="*/ 441 h 706"/>
                  <a:gd name="T24" fmla="*/ 883 w 1236"/>
                  <a:gd name="T25" fmla="*/ 424 h 706"/>
                  <a:gd name="T26" fmla="*/ 1167 w 1236"/>
                  <a:gd name="T27" fmla="*/ 651 h 706"/>
                  <a:gd name="T28" fmla="*/ 1236 w 1236"/>
                  <a:gd name="T29" fmla="*/ 618 h 706"/>
                  <a:gd name="T30" fmla="*/ 1236 w 1236"/>
                  <a:gd name="T31" fmla="*/ 89 h 706"/>
                  <a:gd name="T32" fmla="*/ 1167 w 1236"/>
                  <a:gd name="T33" fmla="*/ 55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36" h="706">
                    <a:moveTo>
                      <a:pt x="1167" y="55"/>
                    </a:moveTo>
                    <a:cubicBezTo>
                      <a:pt x="883" y="283"/>
                      <a:pt x="883" y="283"/>
                      <a:pt x="883" y="283"/>
                    </a:cubicBezTo>
                    <a:cubicBezTo>
                      <a:pt x="883" y="276"/>
                      <a:pt x="883" y="270"/>
                      <a:pt x="883" y="265"/>
                    </a:cubicBezTo>
                    <a:cubicBezTo>
                      <a:pt x="883" y="89"/>
                      <a:pt x="883" y="89"/>
                      <a:pt x="883" y="89"/>
                    </a:cubicBezTo>
                    <a:cubicBezTo>
                      <a:pt x="883" y="40"/>
                      <a:pt x="843" y="0"/>
                      <a:pt x="794" y="0"/>
                    </a:cubicBezTo>
                    <a:cubicBezTo>
                      <a:pt x="89" y="0"/>
                      <a:pt x="89" y="0"/>
                      <a:pt x="89" y="0"/>
                    </a:cubicBezTo>
                    <a:cubicBezTo>
                      <a:pt x="40" y="0"/>
                      <a:pt x="0" y="40"/>
                      <a:pt x="0" y="89"/>
                    </a:cubicBezTo>
                    <a:cubicBezTo>
                      <a:pt x="0" y="618"/>
                      <a:pt x="0" y="618"/>
                      <a:pt x="0" y="618"/>
                    </a:cubicBezTo>
                    <a:cubicBezTo>
                      <a:pt x="0" y="666"/>
                      <a:pt x="40" y="706"/>
                      <a:pt x="89" y="706"/>
                    </a:cubicBezTo>
                    <a:cubicBezTo>
                      <a:pt x="794" y="706"/>
                      <a:pt x="794" y="706"/>
                      <a:pt x="794" y="706"/>
                    </a:cubicBezTo>
                    <a:cubicBezTo>
                      <a:pt x="843" y="706"/>
                      <a:pt x="883" y="666"/>
                      <a:pt x="883" y="618"/>
                    </a:cubicBezTo>
                    <a:cubicBezTo>
                      <a:pt x="883" y="441"/>
                      <a:pt x="883" y="441"/>
                      <a:pt x="883" y="441"/>
                    </a:cubicBezTo>
                    <a:cubicBezTo>
                      <a:pt x="883" y="436"/>
                      <a:pt x="883" y="430"/>
                      <a:pt x="883" y="424"/>
                    </a:cubicBezTo>
                    <a:cubicBezTo>
                      <a:pt x="1167" y="651"/>
                      <a:pt x="1167" y="651"/>
                      <a:pt x="1167" y="651"/>
                    </a:cubicBezTo>
                    <a:cubicBezTo>
                      <a:pt x="1204" y="681"/>
                      <a:pt x="1236" y="666"/>
                      <a:pt x="1236" y="618"/>
                    </a:cubicBezTo>
                    <a:cubicBezTo>
                      <a:pt x="1236" y="89"/>
                      <a:pt x="1236" y="89"/>
                      <a:pt x="1236" y="89"/>
                    </a:cubicBezTo>
                    <a:cubicBezTo>
                      <a:pt x="1236" y="40"/>
                      <a:pt x="1204" y="25"/>
                      <a:pt x="1167" y="5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grpSp>
        <p:nvGrpSpPr>
          <p:cNvPr id="38" name="Group 37"/>
          <p:cNvGrpSpPr/>
          <p:nvPr/>
        </p:nvGrpSpPr>
        <p:grpSpPr>
          <a:xfrm>
            <a:off x="7597428" y="2108414"/>
            <a:ext cx="853440" cy="1303171"/>
            <a:chOff x="5319083" y="2118957"/>
            <a:chExt cx="640080" cy="977378"/>
          </a:xfrm>
        </p:grpSpPr>
        <p:cxnSp>
          <p:nvCxnSpPr>
            <p:cNvPr id="66" name="Straight Connector 65"/>
            <p:cNvCxnSpPr>
              <a:endCxn id="170" idx="0"/>
            </p:cNvCxnSpPr>
            <p:nvPr/>
          </p:nvCxnSpPr>
          <p:spPr>
            <a:xfrm>
              <a:off x="5639123" y="2118957"/>
              <a:ext cx="0" cy="104233"/>
            </a:xfrm>
            <a:prstGeom prst="line">
              <a:avLst/>
            </a:prstGeom>
            <a:ln w="190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5433383" y="2223190"/>
              <a:ext cx="411480" cy="411480"/>
              <a:chOff x="9257217" y="1244872"/>
              <a:chExt cx="739054" cy="739052"/>
            </a:xfrm>
          </p:grpSpPr>
          <p:sp>
            <p:nvSpPr>
              <p:cNvPr id="170" name="Oval 169"/>
              <p:cNvSpPr/>
              <p:nvPr/>
            </p:nvSpPr>
            <p:spPr>
              <a:xfrm>
                <a:off x="9257217" y="1244872"/>
                <a:ext cx="739054" cy="739052"/>
              </a:xfrm>
              <a:prstGeom prst="ellipse">
                <a:avLst/>
              </a:prstGeom>
              <a:solidFill>
                <a:schemeClr val="accent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100" dirty="0"/>
              </a:p>
            </p:txBody>
          </p:sp>
          <p:grpSp>
            <p:nvGrpSpPr>
              <p:cNvPr id="10" name="Group 9"/>
              <p:cNvGrpSpPr/>
              <p:nvPr/>
            </p:nvGrpSpPr>
            <p:grpSpPr>
              <a:xfrm>
                <a:off x="9475182" y="1330363"/>
                <a:ext cx="303124" cy="568070"/>
                <a:chOff x="9514058" y="1139207"/>
                <a:chExt cx="374425" cy="701692"/>
              </a:xfrm>
            </p:grpSpPr>
            <p:grpSp>
              <p:nvGrpSpPr>
                <p:cNvPr id="163" name="Group 162"/>
                <p:cNvGrpSpPr/>
                <p:nvPr/>
              </p:nvGrpSpPr>
              <p:grpSpPr>
                <a:xfrm>
                  <a:off x="9580032" y="1139207"/>
                  <a:ext cx="242476" cy="259423"/>
                  <a:chOff x="7842753" y="3114983"/>
                  <a:chExt cx="260746" cy="278971"/>
                </a:xfrm>
              </p:grpSpPr>
              <p:sp>
                <p:nvSpPr>
                  <p:cNvPr id="164" name="Freeform 6"/>
                  <p:cNvSpPr>
                    <a:spLocks/>
                  </p:cNvSpPr>
                  <p:nvPr/>
                </p:nvSpPr>
                <p:spPr bwMode="auto">
                  <a:xfrm>
                    <a:off x="7842753" y="3114983"/>
                    <a:ext cx="260746" cy="77102"/>
                  </a:xfrm>
                  <a:custGeom>
                    <a:avLst/>
                    <a:gdLst>
                      <a:gd name="T0" fmla="*/ 154 w 156"/>
                      <a:gd name="T1" fmla="*/ 43 h 46"/>
                      <a:gd name="T2" fmla="*/ 142 w 156"/>
                      <a:gd name="T3" fmla="*/ 43 h 46"/>
                      <a:gd name="T4" fmla="*/ 142 w 156"/>
                      <a:gd name="T5" fmla="*/ 43 h 46"/>
                      <a:gd name="T6" fmla="*/ 77 w 156"/>
                      <a:gd name="T7" fmla="*/ 18 h 46"/>
                      <a:gd name="T8" fmla="*/ 77 w 156"/>
                      <a:gd name="T9" fmla="*/ 18 h 46"/>
                      <a:gd name="T10" fmla="*/ 15 w 156"/>
                      <a:gd name="T11" fmla="*/ 43 h 46"/>
                      <a:gd name="T12" fmla="*/ 15 w 156"/>
                      <a:gd name="T13" fmla="*/ 43 h 46"/>
                      <a:gd name="T14" fmla="*/ 15 w 156"/>
                      <a:gd name="T15" fmla="*/ 43 h 46"/>
                      <a:gd name="T16" fmla="*/ 3 w 156"/>
                      <a:gd name="T17" fmla="*/ 43 h 46"/>
                      <a:gd name="T18" fmla="*/ 3 w 156"/>
                      <a:gd name="T19" fmla="*/ 43 h 46"/>
                      <a:gd name="T20" fmla="*/ 3 w 156"/>
                      <a:gd name="T21" fmla="*/ 30 h 46"/>
                      <a:gd name="T22" fmla="*/ 3 w 156"/>
                      <a:gd name="T23" fmla="*/ 30 h 46"/>
                      <a:gd name="T24" fmla="*/ 76 w 156"/>
                      <a:gd name="T25" fmla="*/ 0 h 46"/>
                      <a:gd name="T26" fmla="*/ 76 w 156"/>
                      <a:gd name="T27" fmla="*/ 0 h 46"/>
                      <a:gd name="T28" fmla="*/ 153 w 156"/>
                      <a:gd name="T29" fmla="*/ 31 h 46"/>
                      <a:gd name="T30" fmla="*/ 153 w 156"/>
                      <a:gd name="T31" fmla="*/ 31 h 46"/>
                      <a:gd name="T32" fmla="*/ 156 w 156"/>
                      <a:gd name="T33" fmla="*/ 37 h 46"/>
                      <a:gd name="T34" fmla="*/ 156 w 156"/>
                      <a:gd name="T35" fmla="*/ 37 h 46"/>
                      <a:gd name="T36" fmla="*/ 154 w 156"/>
                      <a:gd name="T37"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6" h="46">
                        <a:moveTo>
                          <a:pt x="154" y="43"/>
                        </a:moveTo>
                        <a:cubicBezTo>
                          <a:pt x="150" y="46"/>
                          <a:pt x="145" y="46"/>
                          <a:pt x="142" y="43"/>
                        </a:cubicBezTo>
                        <a:cubicBezTo>
                          <a:pt x="142" y="43"/>
                          <a:pt x="142" y="43"/>
                          <a:pt x="142" y="43"/>
                        </a:cubicBezTo>
                        <a:cubicBezTo>
                          <a:pt x="124" y="26"/>
                          <a:pt x="100" y="17"/>
                          <a:pt x="77" y="18"/>
                        </a:cubicBezTo>
                        <a:cubicBezTo>
                          <a:pt x="77" y="18"/>
                          <a:pt x="77" y="18"/>
                          <a:pt x="77" y="18"/>
                        </a:cubicBezTo>
                        <a:cubicBezTo>
                          <a:pt x="53" y="18"/>
                          <a:pt x="31" y="26"/>
                          <a:pt x="15" y="43"/>
                        </a:cubicBezTo>
                        <a:cubicBezTo>
                          <a:pt x="15" y="43"/>
                          <a:pt x="15" y="43"/>
                          <a:pt x="15" y="43"/>
                        </a:cubicBezTo>
                        <a:cubicBezTo>
                          <a:pt x="15" y="43"/>
                          <a:pt x="15" y="43"/>
                          <a:pt x="15" y="43"/>
                        </a:cubicBezTo>
                        <a:cubicBezTo>
                          <a:pt x="12" y="46"/>
                          <a:pt x="7" y="46"/>
                          <a:pt x="3" y="43"/>
                        </a:cubicBezTo>
                        <a:cubicBezTo>
                          <a:pt x="3" y="43"/>
                          <a:pt x="3" y="43"/>
                          <a:pt x="3" y="43"/>
                        </a:cubicBezTo>
                        <a:cubicBezTo>
                          <a:pt x="0" y="39"/>
                          <a:pt x="0" y="34"/>
                          <a:pt x="3" y="30"/>
                        </a:cubicBezTo>
                        <a:cubicBezTo>
                          <a:pt x="3" y="30"/>
                          <a:pt x="3" y="30"/>
                          <a:pt x="3" y="30"/>
                        </a:cubicBezTo>
                        <a:cubicBezTo>
                          <a:pt x="22" y="11"/>
                          <a:pt x="49" y="1"/>
                          <a:pt x="76" y="0"/>
                        </a:cubicBezTo>
                        <a:cubicBezTo>
                          <a:pt x="76" y="0"/>
                          <a:pt x="76" y="0"/>
                          <a:pt x="76" y="0"/>
                        </a:cubicBezTo>
                        <a:cubicBezTo>
                          <a:pt x="104" y="0"/>
                          <a:pt x="132" y="10"/>
                          <a:pt x="153" y="31"/>
                        </a:cubicBezTo>
                        <a:cubicBezTo>
                          <a:pt x="153" y="31"/>
                          <a:pt x="153" y="31"/>
                          <a:pt x="153" y="31"/>
                        </a:cubicBezTo>
                        <a:cubicBezTo>
                          <a:pt x="155" y="32"/>
                          <a:pt x="156" y="34"/>
                          <a:pt x="156" y="37"/>
                        </a:cubicBezTo>
                        <a:cubicBezTo>
                          <a:pt x="156" y="37"/>
                          <a:pt x="156" y="37"/>
                          <a:pt x="156" y="37"/>
                        </a:cubicBezTo>
                        <a:cubicBezTo>
                          <a:pt x="156" y="39"/>
                          <a:pt x="155" y="41"/>
                          <a:pt x="154" y="4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585" fontAlgn="auto">
                      <a:spcBef>
                        <a:spcPts val="0"/>
                      </a:spcBef>
                      <a:spcAft>
                        <a:spcPts val="0"/>
                      </a:spcAft>
                      <a:defRPr/>
                    </a:pPr>
                    <a:endParaRPr lang="en-US" sz="2400" kern="0">
                      <a:solidFill>
                        <a:srgbClr val="000000"/>
                      </a:solidFill>
                      <a:latin typeface="CiscoSansTT Light"/>
                    </a:endParaRPr>
                  </a:p>
                </p:txBody>
              </p:sp>
              <p:sp>
                <p:nvSpPr>
                  <p:cNvPr id="165" name="Freeform 7"/>
                  <p:cNvSpPr>
                    <a:spLocks/>
                  </p:cNvSpPr>
                  <p:nvPr/>
                </p:nvSpPr>
                <p:spPr bwMode="auto">
                  <a:xfrm>
                    <a:off x="7891117" y="3183674"/>
                    <a:ext cx="167522" cy="58177"/>
                  </a:xfrm>
                  <a:custGeom>
                    <a:avLst/>
                    <a:gdLst>
                      <a:gd name="T0" fmla="*/ 98 w 100"/>
                      <a:gd name="T1" fmla="*/ 32 h 35"/>
                      <a:gd name="T2" fmla="*/ 86 w 100"/>
                      <a:gd name="T3" fmla="*/ 32 h 35"/>
                      <a:gd name="T4" fmla="*/ 86 w 100"/>
                      <a:gd name="T5" fmla="*/ 32 h 35"/>
                      <a:gd name="T6" fmla="*/ 49 w 100"/>
                      <a:gd name="T7" fmla="*/ 18 h 35"/>
                      <a:gd name="T8" fmla="*/ 49 w 100"/>
                      <a:gd name="T9" fmla="*/ 18 h 35"/>
                      <a:gd name="T10" fmla="*/ 15 w 100"/>
                      <a:gd name="T11" fmla="*/ 32 h 35"/>
                      <a:gd name="T12" fmla="*/ 15 w 100"/>
                      <a:gd name="T13" fmla="*/ 32 h 35"/>
                      <a:gd name="T14" fmla="*/ 15 w 100"/>
                      <a:gd name="T15" fmla="*/ 32 h 35"/>
                      <a:gd name="T16" fmla="*/ 3 w 100"/>
                      <a:gd name="T17" fmla="*/ 32 h 35"/>
                      <a:gd name="T18" fmla="*/ 3 w 100"/>
                      <a:gd name="T19" fmla="*/ 32 h 35"/>
                      <a:gd name="T20" fmla="*/ 3 w 100"/>
                      <a:gd name="T21" fmla="*/ 20 h 35"/>
                      <a:gd name="T22" fmla="*/ 3 w 100"/>
                      <a:gd name="T23" fmla="*/ 20 h 35"/>
                      <a:gd name="T24" fmla="*/ 49 w 100"/>
                      <a:gd name="T25" fmla="*/ 1 h 35"/>
                      <a:gd name="T26" fmla="*/ 49 w 100"/>
                      <a:gd name="T27" fmla="*/ 1 h 35"/>
                      <a:gd name="T28" fmla="*/ 97 w 100"/>
                      <a:gd name="T29" fmla="*/ 20 h 35"/>
                      <a:gd name="T30" fmla="*/ 97 w 100"/>
                      <a:gd name="T31" fmla="*/ 20 h 35"/>
                      <a:gd name="T32" fmla="*/ 100 w 100"/>
                      <a:gd name="T33" fmla="*/ 26 h 35"/>
                      <a:gd name="T34" fmla="*/ 100 w 100"/>
                      <a:gd name="T35" fmla="*/ 26 h 35"/>
                      <a:gd name="T36" fmla="*/ 98 w 100"/>
                      <a:gd name="T37" fmla="*/ 3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0" h="35">
                        <a:moveTo>
                          <a:pt x="98" y="32"/>
                        </a:moveTo>
                        <a:cubicBezTo>
                          <a:pt x="94" y="35"/>
                          <a:pt x="89" y="35"/>
                          <a:pt x="86" y="32"/>
                        </a:cubicBezTo>
                        <a:cubicBezTo>
                          <a:pt x="86" y="32"/>
                          <a:pt x="86" y="32"/>
                          <a:pt x="86" y="32"/>
                        </a:cubicBezTo>
                        <a:cubicBezTo>
                          <a:pt x="76" y="23"/>
                          <a:pt x="62" y="18"/>
                          <a:pt x="49" y="18"/>
                        </a:cubicBezTo>
                        <a:cubicBezTo>
                          <a:pt x="49" y="18"/>
                          <a:pt x="49" y="18"/>
                          <a:pt x="49" y="18"/>
                        </a:cubicBezTo>
                        <a:cubicBezTo>
                          <a:pt x="36" y="18"/>
                          <a:pt x="24" y="23"/>
                          <a:pt x="15" y="32"/>
                        </a:cubicBezTo>
                        <a:cubicBezTo>
                          <a:pt x="15" y="32"/>
                          <a:pt x="15" y="32"/>
                          <a:pt x="15" y="32"/>
                        </a:cubicBezTo>
                        <a:cubicBezTo>
                          <a:pt x="15" y="32"/>
                          <a:pt x="15" y="32"/>
                          <a:pt x="15" y="32"/>
                        </a:cubicBezTo>
                        <a:cubicBezTo>
                          <a:pt x="12" y="35"/>
                          <a:pt x="6" y="35"/>
                          <a:pt x="3" y="32"/>
                        </a:cubicBezTo>
                        <a:cubicBezTo>
                          <a:pt x="3" y="32"/>
                          <a:pt x="3" y="32"/>
                          <a:pt x="3" y="32"/>
                        </a:cubicBezTo>
                        <a:cubicBezTo>
                          <a:pt x="0" y="28"/>
                          <a:pt x="0" y="23"/>
                          <a:pt x="3" y="20"/>
                        </a:cubicBezTo>
                        <a:cubicBezTo>
                          <a:pt x="3" y="20"/>
                          <a:pt x="3" y="20"/>
                          <a:pt x="3" y="20"/>
                        </a:cubicBezTo>
                        <a:cubicBezTo>
                          <a:pt x="15" y="7"/>
                          <a:pt x="32" y="1"/>
                          <a:pt x="49" y="1"/>
                        </a:cubicBezTo>
                        <a:cubicBezTo>
                          <a:pt x="49" y="1"/>
                          <a:pt x="49" y="1"/>
                          <a:pt x="49" y="1"/>
                        </a:cubicBezTo>
                        <a:cubicBezTo>
                          <a:pt x="66" y="0"/>
                          <a:pt x="84" y="7"/>
                          <a:pt x="97" y="20"/>
                        </a:cubicBezTo>
                        <a:cubicBezTo>
                          <a:pt x="97" y="20"/>
                          <a:pt x="97" y="20"/>
                          <a:pt x="97" y="20"/>
                        </a:cubicBezTo>
                        <a:cubicBezTo>
                          <a:pt x="99" y="21"/>
                          <a:pt x="100" y="24"/>
                          <a:pt x="100" y="26"/>
                        </a:cubicBezTo>
                        <a:cubicBezTo>
                          <a:pt x="100" y="26"/>
                          <a:pt x="100" y="26"/>
                          <a:pt x="100" y="26"/>
                        </a:cubicBezTo>
                        <a:cubicBezTo>
                          <a:pt x="100" y="28"/>
                          <a:pt x="99" y="30"/>
                          <a:pt x="98" y="32"/>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585" fontAlgn="auto">
                      <a:spcBef>
                        <a:spcPts val="0"/>
                      </a:spcBef>
                      <a:spcAft>
                        <a:spcPts val="0"/>
                      </a:spcAft>
                      <a:defRPr/>
                    </a:pPr>
                    <a:endParaRPr lang="en-US" sz="2400" kern="0">
                      <a:solidFill>
                        <a:srgbClr val="000000"/>
                      </a:solidFill>
                      <a:latin typeface="CiscoSansTT Light"/>
                    </a:endParaRPr>
                  </a:p>
                </p:txBody>
              </p:sp>
              <p:sp>
                <p:nvSpPr>
                  <p:cNvPr id="166" name="Freeform 8"/>
                  <p:cNvSpPr>
                    <a:spLocks/>
                  </p:cNvSpPr>
                  <p:nvPr/>
                </p:nvSpPr>
                <p:spPr bwMode="auto">
                  <a:xfrm>
                    <a:off x="7886211" y="3258674"/>
                    <a:ext cx="175933" cy="135280"/>
                  </a:xfrm>
                  <a:custGeom>
                    <a:avLst/>
                    <a:gdLst>
                      <a:gd name="T0" fmla="*/ 96 w 105"/>
                      <a:gd name="T1" fmla="*/ 63 h 81"/>
                      <a:gd name="T2" fmla="*/ 96 w 105"/>
                      <a:gd name="T3" fmla="*/ 6 h 81"/>
                      <a:gd name="T4" fmla="*/ 52 w 105"/>
                      <a:gd name="T5" fmla="*/ 0 h 81"/>
                      <a:gd name="T6" fmla="*/ 9 w 105"/>
                      <a:gd name="T7" fmla="*/ 6 h 81"/>
                      <a:gd name="T8" fmla="*/ 9 w 105"/>
                      <a:gd name="T9" fmla="*/ 63 h 81"/>
                      <a:gd name="T10" fmla="*/ 0 w 105"/>
                      <a:gd name="T11" fmla="*/ 72 h 81"/>
                      <a:gd name="T12" fmla="*/ 9 w 105"/>
                      <a:gd name="T13" fmla="*/ 81 h 81"/>
                      <a:gd name="T14" fmla="*/ 96 w 105"/>
                      <a:gd name="T15" fmla="*/ 81 h 81"/>
                      <a:gd name="T16" fmla="*/ 105 w 105"/>
                      <a:gd name="T17" fmla="*/ 72 h 81"/>
                      <a:gd name="T18" fmla="*/ 96 w 105"/>
                      <a:gd name="T19" fmla="*/ 6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81">
                        <a:moveTo>
                          <a:pt x="96" y="63"/>
                        </a:moveTo>
                        <a:cubicBezTo>
                          <a:pt x="96" y="6"/>
                          <a:pt x="96" y="6"/>
                          <a:pt x="96" y="6"/>
                        </a:cubicBezTo>
                        <a:cubicBezTo>
                          <a:pt x="96" y="6"/>
                          <a:pt x="71" y="0"/>
                          <a:pt x="52" y="0"/>
                        </a:cubicBezTo>
                        <a:cubicBezTo>
                          <a:pt x="34" y="0"/>
                          <a:pt x="9" y="6"/>
                          <a:pt x="9" y="6"/>
                        </a:cubicBezTo>
                        <a:cubicBezTo>
                          <a:pt x="9" y="63"/>
                          <a:pt x="9" y="63"/>
                          <a:pt x="9" y="63"/>
                        </a:cubicBezTo>
                        <a:cubicBezTo>
                          <a:pt x="4" y="63"/>
                          <a:pt x="0" y="67"/>
                          <a:pt x="0" y="72"/>
                        </a:cubicBezTo>
                        <a:cubicBezTo>
                          <a:pt x="0" y="77"/>
                          <a:pt x="4" y="81"/>
                          <a:pt x="9" y="81"/>
                        </a:cubicBezTo>
                        <a:cubicBezTo>
                          <a:pt x="96" y="81"/>
                          <a:pt x="96" y="81"/>
                          <a:pt x="96" y="81"/>
                        </a:cubicBezTo>
                        <a:cubicBezTo>
                          <a:pt x="101" y="81"/>
                          <a:pt x="105" y="77"/>
                          <a:pt x="105" y="72"/>
                        </a:cubicBezTo>
                        <a:cubicBezTo>
                          <a:pt x="105" y="67"/>
                          <a:pt x="101" y="63"/>
                          <a:pt x="96" y="6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585" fontAlgn="auto">
                      <a:spcBef>
                        <a:spcPts val="0"/>
                      </a:spcBef>
                      <a:spcAft>
                        <a:spcPts val="0"/>
                      </a:spcAft>
                      <a:defRPr/>
                    </a:pPr>
                    <a:endParaRPr lang="en-US" sz="2400" kern="0">
                      <a:solidFill>
                        <a:srgbClr val="000000"/>
                      </a:solidFill>
                      <a:latin typeface="CiscoSansTT Light"/>
                    </a:endParaRPr>
                  </a:p>
                </p:txBody>
              </p:sp>
            </p:grpSp>
            <p:grpSp>
              <p:nvGrpSpPr>
                <p:cNvPr id="171" name="Group 170"/>
                <p:cNvGrpSpPr/>
                <p:nvPr/>
              </p:nvGrpSpPr>
              <p:grpSpPr>
                <a:xfrm flipH="1">
                  <a:off x="9514058" y="1414061"/>
                  <a:ext cx="374425" cy="426838"/>
                  <a:chOff x="-947738" y="2465388"/>
                  <a:chExt cx="952501" cy="1085851"/>
                </a:xfrm>
                <a:solidFill>
                  <a:schemeClr val="bg1"/>
                </a:solidFill>
              </p:grpSpPr>
              <p:sp>
                <p:nvSpPr>
                  <p:cNvPr id="172" name="Freeform 5"/>
                  <p:cNvSpPr>
                    <a:spLocks noEditPoints="1"/>
                  </p:cNvSpPr>
                  <p:nvPr/>
                </p:nvSpPr>
                <p:spPr bwMode="auto">
                  <a:xfrm>
                    <a:off x="-947738" y="2465388"/>
                    <a:ext cx="952501" cy="720725"/>
                  </a:xfrm>
                  <a:custGeom>
                    <a:avLst/>
                    <a:gdLst>
                      <a:gd name="T0" fmla="*/ 233 w 251"/>
                      <a:gd name="T1" fmla="*/ 0 h 191"/>
                      <a:gd name="T2" fmla="*/ 206 w 251"/>
                      <a:gd name="T3" fmla="*/ 0 h 191"/>
                      <a:gd name="T4" fmla="*/ 45 w 251"/>
                      <a:gd name="T5" fmla="*/ 0 h 191"/>
                      <a:gd name="T6" fmla="*/ 18 w 251"/>
                      <a:gd name="T7" fmla="*/ 0 h 191"/>
                      <a:gd name="T8" fmla="*/ 0 w 251"/>
                      <a:gd name="T9" fmla="*/ 18 h 191"/>
                      <a:gd name="T10" fmla="*/ 18 w 251"/>
                      <a:gd name="T11" fmla="*/ 36 h 191"/>
                      <a:gd name="T12" fmla="*/ 27 w 251"/>
                      <a:gd name="T13" fmla="*/ 36 h 191"/>
                      <a:gd name="T14" fmla="*/ 27 w 251"/>
                      <a:gd name="T15" fmla="*/ 93 h 191"/>
                      <a:gd name="T16" fmla="*/ 125 w 251"/>
                      <a:gd name="T17" fmla="*/ 191 h 191"/>
                      <a:gd name="T18" fmla="*/ 126 w 251"/>
                      <a:gd name="T19" fmla="*/ 191 h 191"/>
                      <a:gd name="T20" fmla="*/ 224 w 251"/>
                      <a:gd name="T21" fmla="*/ 93 h 191"/>
                      <a:gd name="T22" fmla="*/ 224 w 251"/>
                      <a:gd name="T23" fmla="*/ 36 h 191"/>
                      <a:gd name="T24" fmla="*/ 233 w 251"/>
                      <a:gd name="T25" fmla="*/ 36 h 191"/>
                      <a:gd name="T26" fmla="*/ 251 w 251"/>
                      <a:gd name="T27" fmla="*/ 18 h 191"/>
                      <a:gd name="T28" fmla="*/ 233 w 251"/>
                      <a:gd name="T29" fmla="*/ 0 h 191"/>
                      <a:gd name="T30" fmla="*/ 188 w 251"/>
                      <a:gd name="T31" fmla="*/ 93 h 191"/>
                      <a:gd name="T32" fmla="*/ 126 w 251"/>
                      <a:gd name="T33" fmla="*/ 155 h 191"/>
                      <a:gd name="T34" fmla="*/ 125 w 251"/>
                      <a:gd name="T35" fmla="*/ 155 h 191"/>
                      <a:gd name="T36" fmla="*/ 63 w 251"/>
                      <a:gd name="T37" fmla="*/ 93 h 191"/>
                      <a:gd name="T38" fmla="*/ 63 w 251"/>
                      <a:gd name="T39" fmla="*/ 36 h 191"/>
                      <a:gd name="T40" fmla="*/ 188 w 251"/>
                      <a:gd name="T41" fmla="*/ 36 h 191"/>
                      <a:gd name="T42" fmla="*/ 188 w 251"/>
                      <a:gd name="T43" fmla="*/ 93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1" h="191">
                        <a:moveTo>
                          <a:pt x="233" y="0"/>
                        </a:moveTo>
                        <a:cubicBezTo>
                          <a:pt x="206" y="0"/>
                          <a:pt x="206" y="0"/>
                          <a:pt x="206" y="0"/>
                        </a:cubicBezTo>
                        <a:cubicBezTo>
                          <a:pt x="45" y="0"/>
                          <a:pt x="45" y="0"/>
                          <a:pt x="45" y="0"/>
                        </a:cubicBezTo>
                        <a:cubicBezTo>
                          <a:pt x="18" y="0"/>
                          <a:pt x="18" y="0"/>
                          <a:pt x="18" y="0"/>
                        </a:cubicBezTo>
                        <a:cubicBezTo>
                          <a:pt x="8" y="0"/>
                          <a:pt x="0" y="8"/>
                          <a:pt x="0" y="18"/>
                        </a:cubicBezTo>
                        <a:cubicBezTo>
                          <a:pt x="0" y="28"/>
                          <a:pt x="8" y="36"/>
                          <a:pt x="18" y="36"/>
                        </a:cubicBezTo>
                        <a:cubicBezTo>
                          <a:pt x="27" y="36"/>
                          <a:pt x="27" y="36"/>
                          <a:pt x="27" y="36"/>
                        </a:cubicBezTo>
                        <a:cubicBezTo>
                          <a:pt x="27" y="93"/>
                          <a:pt x="27" y="93"/>
                          <a:pt x="27" y="93"/>
                        </a:cubicBezTo>
                        <a:cubicBezTo>
                          <a:pt x="27" y="147"/>
                          <a:pt x="71" y="191"/>
                          <a:pt x="125" y="191"/>
                        </a:cubicBezTo>
                        <a:cubicBezTo>
                          <a:pt x="126" y="191"/>
                          <a:pt x="126" y="191"/>
                          <a:pt x="126" y="191"/>
                        </a:cubicBezTo>
                        <a:cubicBezTo>
                          <a:pt x="180" y="191"/>
                          <a:pt x="224" y="147"/>
                          <a:pt x="224" y="93"/>
                        </a:cubicBezTo>
                        <a:cubicBezTo>
                          <a:pt x="224" y="36"/>
                          <a:pt x="224" y="36"/>
                          <a:pt x="224" y="36"/>
                        </a:cubicBezTo>
                        <a:cubicBezTo>
                          <a:pt x="233" y="36"/>
                          <a:pt x="233" y="36"/>
                          <a:pt x="233" y="36"/>
                        </a:cubicBezTo>
                        <a:cubicBezTo>
                          <a:pt x="243" y="36"/>
                          <a:pt x="251" y="28"/>
                          <a:pt x="251" y="18"/>
                        </a:cubicBezTo>
                        <a:cubicBezTo>
                          <a:pt x="251" y="8"/>
                          <a:pt x="243" y="0"/>
                          <a:pt x="233" y="0"/>
                        </a:cubicBezTo>
                        <a:close/>
                        <a:moveTo>
                          <a:pt x="188" y="93"/>
                        </a:moveTo>
                        <a:cubicBezTo>
                          <a:pt x="188" y="128"/>
                          <a:pt x="160" y="155"/>
                          <a:pt x="126" y="155"/>
                        </a:cubicBezTo>
                        <a:cubicBezTo>
                          <a:pt x="125" y="155"/>
                          <a:pt x="125" y="155"/>
                          <a:pt x="125" y="155"/>
                        </a:cubicBezTo>
                        <a:cubicBezTo>
                          <a:pt x="91" y="155"/>
                          <a:pt x="63" y="128"/>
                          <a:pt x="63" y="93"/>
                        </a:cubicBezTo>
                        <a:cubicBezTo>
                          <a:pt x="63" y="36"/>
                          <a:pt x="63" y="36"/>
                          <a:pt x="63" y="36"/>
                        </a:cubicBezTo>
                        <a:cubicBezTo>
                          <a:pt x="188" y="36"/>
                          <a:pt x="188" y="36"/>
                          <a:pt x="188" y="36"/>
                        </a:cubicBezTo>
                        <a:lnTo>
                          <a:pt x="188" y="9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9"/>
                  <p:cNvSpPr>
                    <a:spLocks/>
                  </p:cNvSpPr>
                  <p:nvPr/>
                </p:nvSpPr>
                <p:spPr bwMode="auto">
                  <a:xfrm>
                    <a:off x="-511175" y="3321051"/>
                    <a:ext cx="87313" cy="230188"/>
                  </a:xfrm>
                  <a:custGeom>
                    <a:avLst/>
                    <a:gdLst>
                      <a:gd name="T0" fmla="*/ 0 w 23"/>
                      <a:gd name="T1" fmla="*/ 11 h 61"/>
                      <a:gd name="T2" fmla="*/ 0 w 23"/>
                      <a:gd name="T3" fmla="*/ 49 h 61"/>
                      <a:gd name="T4" fmla="*/ 11 w 23"/>
                      <a:gd name="T5" fmla="*/ 61 h 61"/>
                      <a:gd name="T6" fmla="*/ 23 w 23"/>
                      <a:gd name="T7" fmla="*/ 49 h 61"/>
                      <a:gd name="T8" fmla="*/ 23 w 23"/>
                      <a:gd name="T9" fmla="*/ 11 h 61"/>
                      <a:gd name="T10" fmla="*/ 11 w 23"/>
                      <a:gd name="T11" fmla="*/ 0 h 61"/>
                      <a:gd name="T12" fmla="*/ 0 w 23"/>
                      <a:gd name="T13" fmla="*/ 11 h 61"/>
                    </a:gdLst>
                    <a:ahLst/>
                    <a:cxnLst>
                      <a:cxn ang="0">
                        <a:pos x="T0" y="T1"/>
                      </a:cxn>
                      <a:cxn ang="0">
                        <a:pos x="T2" y="T3"/>
                      </a:cxn>
                      <a:cxn ang="0">
                        <a:pos x="T4" y="T5"/>
                      </a:cxn>
                      <a:cxn ang="0">
                        <a:pos x="T6" y="T7"/>
                      </a:cxn>
                      <a:cxn ang="0">
                        <a:pos x="T8" y="T9"/>
                      </a:cxn>
                      <a:cxn ang="0">
                        <a:pos x="T10" y="T11"/>
                      </a:cxn>
                      <a:cxn ang="0">
                        <a:pos x="T12" y="T13"/>
                      </a:cxn>
                    </a:cxnLst>
                    <a:rect l="0" t="0" r="r" b="b"/>
                    <a:pathLst>
                      <a:path w="23" h="61">
                        <a:moveTo>
                          <a:pt x="0" y="11"/>
                        </a:moveTo>
                        <a:cubicBezTo>
                          <a:pt x="0" y="49"/>
                          <a:pt x="0" y="49"/>
                          <a:pt x="0" y="49"/>
                        </a:cubicBezTo>
                        <a:cubicBezTo>
                          <a:pt x="0" y="55"/>
                          <a:pt x="5" y="61"/>
                          <a:pt x="11" y="61"/>
                        </a:cubicBezTo>
                        <a:cubicBezTo>
                          <a:pt x="18" y="60"/>
                          <a:pt x="23" y="55"/>
                          <a:pt x="23" y="49"/>
                        </a:cubicBezTo>
                        <a:cubicBezTo>
                          <a:pt x="23" y="11"/>
                          <a:pt x="23" y="11"/>
                          <a:pt x="23" y="11"/>
                        </a:cubicBezTo>
                        <a:cubicBezTo>
                          <a:pt x="23" y="5"/>
                          <a:pt x="18" y="0"/>
                          <a:pt x="11" y="0"/>
                        </a:cubicBezTo>
                        <a:cubicBezTo>
                          <a:pt x="5" y="0"/>
                          <a:pt x="0" y="5"/>
                          <a:pt x="0" y="1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10"/>
                  <p:cNvSpPr>
                    <a:spLocks/>
                  </p:cNvSpPr>
                  <p:nvPr/>
                </p:nvSpPr>
                <p:spPr bwMode="auto">
                  <a:xfrm>
                    <a:off x="-920750" y="3211513"/>
                    <a:ext cx="166688" cy="219075"/>
                  </a:xfrm>
                  <a:custGeom>
                    <a:avLst/>
                    <a:gdLst>
                      <a:gd name="T0" fmla="*/ 23 w 44"/>
                      <a:gd name="T1" fmla="*/ 51 h 58"/>
                      <a:gd name="T2" fmla="*/ 41 w 44"/>
                      <a:gd name="T3" fmla="*/ 19 h 58"/>
                      <a:gd name="T4" fmla="*/ 37 w 44"/>
                      <a:gd name="T5" fmla="*/ 3 h 58"/>
                      <a:gd name="T6" fmla="*/ 22 w 44"/>
                      <a:gd name="T7" fmla="*/ 7 h 58"/>
                      <a:gd name="T8" fmla="*/ 3 w 44"/>
                      <a:gd name="T9" fmla="*/ 40 h 58"/>
                      <a:gd name="T10" fmla="*/ 7 w 44"/>
                      <a:gd name="T11" fmla="*/ 55 h 58"/>
                      <a:gd name="T12" fmla="*/ 23 w 44"/>
                      <a:gd name="T13" fmla="*/ 51 h 58"/>
                    </a:gdLst>
                    <a:ahLst/>
                    <a:cxnLst>
                      <a:cxn ang="0">
                        <a:pos x="T0" y="T1"/>
                      </a:cxn>
                      <a:cxn ang="0">
                        <a:pos x="T2" y="T3"/>
                      </a:cxn>
                      <a:cxn ang="0">
                        <a:pos x="T4" y="T5"/>
                      </a:cxn>
                      <a:cxn ang="0">
                        <a:pos x="T6" y="T7"/>
                      </a:cxn>
                      <a:cxn ang="0">
                        <a:pos x="T8" y="T9"/>
                      </a:cxn>
                      <a:cxn ang="0">
                        <a:pos x="T10" y="T11"/>
                      </a:cxn>
                      <a:cxn ang="0">
                        <a:pos x="T12" y="T13"/>
                      </a:cxn>
                    </a:cxnLst>
                    <a:rect l="0" t="0" r="r" b="b"/>
                    <a:pathLst>
                      <a:path w="44" h="58">
                        <a:moveTo>
                          <a:pt x="23" y="51"/>
                        </a:moveTo>
                        <a:cubicBezTo>
                          <a:pt x="41" y="19"/>
                          <a:pt x="41" y="19"/>
                          <a:pt x="41" y="19"/>
                        </a:cubicBezTo>
                        <a:cubicBezTo>
                          <a:pt x="44" y="13"/>
                          <a:pt x="42" y="6"/>
                          <a:pt x="37" y="3"/>
                        </a:cubicBezTo>
                        <a:cubicBezTo>
                          <a:pt x="32" y="0"/>
                          <a:pt x="25" y="2"/>
                          <a:pt x="22" y="7"/>
                        </a:cubicBezTo>
                        <a:cubicBezTo>
                          <a:pt x="3" y="40"/>
                          <a:pt x="3" y="40"/>
                          <a:pt x="3" y="40"/>
                        </a:cubicBezTo>
                        <a:cubicBezTo>
                          <a:pt x="0" y="45"/>
                          <a:pt x="2" y="52"/>
                          <a:pt x="7" y="55"/>
                        </a:cubicBezTo>
                        <a:cubicBezTo>
                          <a:pt x="13" y="58"/>
                          <a:pt x="19" y="57"/>
                          <a:pt x="23" y="5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Freeform 11"/>
                  <p:cNvSpPr>
                    <a:spLocks/>
                  </p:cNvSpPr>
                  <p:nvPr/>
                </p:nvSpPr>
                <p:spPr bwMode="auto">
                  <a:xfrm>
                    <a:off x="-193675" y="3208338"/>
                    <a:ext cx="171450" cy="222250"/>
                  </a:xfrm>
                  <a:custGeom>
                    <a:avLst/>
                    <a:gdLst>
                      <a:gd name="T0" fmla="*/ 3 w 45"/>
                      <a:gd name="T1" fmla="*/ 19 h 59"/>
                      <a:gd name="T2" fmla="*/ 22 w 45"/>
                      <a:gd name="T3" fmla="*/ 52 h 59"/>
                      <a:gd name="T4" fmla="*/ 38 w 45"/>
                      <a:gd name="T5" fmla="*/ 56 h 59"/>
                      <a:gd name="T6" fmla="*/ 42 w 45"/>
                      <a:gd name="T7" fmla="*/ 40 h 59"/>
                      <a:gd name="T8" fmla="*/ 23 w 45"/>
                      <a:gd name="T9" fmla="*/ 8 h 59"/>
                      <a:gd name="T10" fmla="*/ 8 w 45"/>
                      <a:gd name="T11" fmla="*/ 4 h 59"/>
                      <a:gd name="T12" fmla="*/ 3 w 45"/>
                      <a:gd name="T13" fmla="*/ 19 h 59"/>
                    </a:gdLst>
                    <a:ahLst/>
                    <a:cxnLst>
                      <a:cxn ang="0">
                        <a:pos x="T0" y="T1"/>
                      </a:cxn>
                      <a:cxn ang="0">
                        <a:pos x="T2" y="T3"/>
                      </a:cxn>
                      <a:cxn ang="0">
                        <a:pos x="T4" y="T5"/>
                      </a:cxn>
                      <a:cxn ang="0">
                        <a:pos x="T6" y="T7"/>
                      </a:cxn>
                      <a:cxn ang="0">
                        <a:pos x="T8" y="T9"/>
                      </a:cxn>
                      <a:cxn ang="0">
                        <a:pos x="T10" y="T11"/>
                      </a:cxn>
                      <a:cxn ang="0">
                        <a:pos x="T12" y="T13"/>
                      </a:cxn>
                    </a:cxnLst>
                    <a:rect l="0" t="0" r="r" b="b"/>
                    <a:pathLst>
                      <a:path w="45" h="59">
                        <a:moveTo>
                          <a:pt x="3" y="19"/>
                        </a:moveTo>
                        <a:cubicBezTo>
                          <a:pt x="22" y="52"/>
                          <a:pt x="22" y="52"/>
                          <a:pt x="22" y="52"/>
                        </a:cubicBezTo>
                        <a:cubicBezTo>
                          <a:pt x="26" y="57"/>
                          <a:pt x="33" y="59"/>
                          <a:pt x="38" y="56"/>
                        </a:cubicBezTo>
                        <a:cubicBezTo>
                          <a:pt x="43" y="53"/>
                          <a:pt x="45" y="46"/>
                          <a:pt x="42" y="40"/>
                        </a:cubicBezTo>
                        <a:cubicBezTo>
                          <a:pt x="23" y="8"/>
                          <a:pt x="23" y="8"/>
                          <a:pt x="23" y="8"/>
                        </a:cubicBezTo>
                        <a:cubicBezTo>
                          <a:pt x="20" y="2"/>
                          <a:pt x="13" y="0"/>
                          <a:pt x="8" y="4"/>
                        </a:cubicBezTo>
                        <a:cubicBezTo>
                          <a:pt x="2" y="7"/>
                          <a:pt x="0" y="14"/>
                          <a:pt x="3" y="1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sp>
          <p:nvSpPr>
            <p:cNvPr id="185" name="TextBox 184"/>
            <p:cNvSpPr txBox="1"/>
            <p:nvPr/>
          </p:nvSpPr>
          <p:spPr>
            <a:xfrm>
              <a:off x="5319083" y="2634670"/>
              <a:ext cx="640080" cy="461665"/>
            </a:xfrm>
            <a:prstGeom prst="rect">
              <a:avLst/>
            </a:prstGeom>
            <a:noFill/>
          </p:spPr>
          <p:txBody>
            <a:bodyPr wrap="square" lIns="0" rIns="0" rtlCol="0" anchor="t">
              <a:spAutoFit/>
            </a:bodyPr>
            <a:lstStyle>
              <a:defPPr>
                <a:defRPr lang="en-US"/>
              </a:defPPr>
              <a:lvl1pPr algn="ctr">
                <a:lnSpc>
                  <a:spcPct val="85000"/>
                </a:lnSpc>
                <a:defRPr sz="700">
                  <a:ea typeface="微软雅黑" pitchFamily="34" charset="-122"/>
                </a:defRPr>
              </a:lvl1pPr>
            </a:lstStyle>
            <a:p>
              <a:r>
                <a:rPr lang="en-US" sz="1000" dirty="0">
                  <a:solidFill>
                    <a:schemeClr val="tx1">
                      <a:lumMod val="75000"/>
                    </a:schemeClr>
                  </a:solidFill>
                </a:rPr>
                <a:t>Dense </a:t>
              </a:r>
              <a:r>
                <a:rPr lang="en-US" sz="1000" dirty="0" smtClean="0">
                  <a:solidFill>
                    <a:schemeClr val="tx1">
                      <a:lumMod val="75000"/>
                    </a:schemeClr>
                  </a:solidFill>
                </a:rPr>
                <a:t>Sensor Network</a:t>
              </a:r>
              <a:endParaRPr lang="en-US" sz="1000" dirty="0">
                <a:solidFill>
                  <a:schemeClr val="tx1">
                    <a:lumMod val="75000"/>
                  </a:schemeClr>
                </a:solidFill>
              </a:endParaRPr>
            </a:p>
            <a:p>
              <a:r>
                <a:rPr lang="en-US" sz="1000" dirty="0">
                  <a:solidFill>
                    <a:schemeClr val="tx1">
                      <a:lumMod val="75000"/>
                    </a:schemeClr>
                  </a:solidFill>
                </a:rPr>
                <a:t> (Light, Motion, </a:t>
              </a:r>
            </a:p>
            <a:p>
              <a:r>
                <a:rPr lang="en-US" sz="1000" dirty="0">
                  <a:solidFill>
                    <a:schemeClr val="tx1">
                      <a:lumMod val="75000"/>
                    </a:schemeClr>
                  </a:solidFill>
                </a:rPr>
                <a:t>CO2/CO, etc.)</a:t>
              </a:r>
            </a:p>
          </p:txBody>
        </p:sp>
      </p:grpSp>
      <p:grpSp>
        <p:nvGrpSpPr>
          <p:cNvPr id="37" name="Group 36"/>
          <p:cNvGrpSpPr/>
          <p:nvPr/>
        </p:nvGrpSpPr>
        <p:grpSpPr>
          <a:xfrm>
            <a:off x="6617152" y="2118095"/>
            <a:ext cx="853440" cy="1208647"/>
            <a:chOff x="4548807" y="2118957"/>
            <a:chExt cx="640080" cy="906486"/>
          </a:xfrm>
        </p:grpSpPr>
        <p:cxnSp>
          <p:nvCxnSpPr>
            <p:cNvPr id="53" name="Straight Connector 52"/>
            <p:cNvCxnSpPr>
              <a:endCxn id="179" idx="0"/>
            </p:cNvCxnSpPr>
            <p:nvPr/>
          </p:nvCxnSpPr>
          <p:spPr>
            <a:xfrm>
              <a:off x="4868847" y="2118957"/>
              <a:ext cx="0" cy="104233"/>
            </a:xfrm>
            <a:prstGeom prst="line">
              <a:avLst/>
            </a:prstGeom>
            <a:ln w="190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178" name="Group 177"/>
            <p:cNvGrpSpPr/>
            <p:nvPr/>
          </p:nvGrpSpPr>
          <p:grpSpPr>
            <a:xfrm>
              <a:off x="4663107" y="2223190"/>
              <a:ext cx="411480" cy="411480"/>
              <a:chOff x="6673850" y="2285900"/>
              <a:chExt cx="914400" cy="914400"/>
            </a:xfrm>
          </p:grpSpPr>
          <p:sp>
            <p:nvSpPr>
              <p:cNvPr id="179" name="Oval 178"/>
              <p:cNvSpPr/>
              <p:nvPr/>
            </p:nvSpPr>
            <p:spPr>
              <a:xfrm>
                <a:off x="6673850" y="2285900"/>
                <a:ext cx="914400" cy="914400"/>
              </a:xfrm>
              <a:prstGeom prst="ellipse">
                <a:avLst/>
              </a:prstGeom>
              <a:solidFill>
                <a:schemeClr val="accent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100" dirty="0"/>
              </a:p>
            </p:txBody>
          </p:sp>
          <p:grpSp>
            <p:nvGrpSpPr>
              <p:cNvPr id="180" name="Group 179"/>
              <p:cNvGrpSpPr/>
              <p:nvPr/>
            </p:nvGrpSpPr>
            <p:grpSpPr>
              <a:xfrm flipH="1">
                <a:off x="6878237" y="2517512"/>
                <a:ext cx="505627" cy="576409"/>
                <a:chOff x="-947738" y="2465388"/>
                <a:chExt cx="952501" cy="1085851"/>
              </a:xfrm>
              <a:solidFill>
                <a:schemeClr val="bg1"/>
              </a:solidFill>
            </p:grpSpPr>
            <p:sp>
              <p:nvSpPr>
                <p:cNvPr id="181" name="Freeform 5"/>
                <p:cNvSpPr>
                  <a:spLocks noEditPoints="1"/>
                </p:cNvSpPr>
                <p:nvPr/>
              </p:nvSpPr>
              <p:spPr bwMode="auto">
                <a:xfrm>
                  <a:off x="-947738" y="2465388"/>
                  <a:ext cx="952501" cy="720725"/>
                </a:xfrm>
                <a:custGeom>
                  <a:avLst/>
                  <a:gdLst>
                    <a:gd name="T0" fmla="*/ 233 w 251"/>
                    <a:gd name="T1" fmla="*/ 0 h 191"/>
                    <a:gd name="T2" fmla="*/ 206 w 251"/>
                    <a:gd name="T3" fmla="*/ 0 h 191"/>
                    <a:gd name="T4" fmla="*/ 45 w 251"/>
                    <a:gd name="T5" fmla="*/ 0 h 191"/>
                    <a:gd name="T6" fmla="*/ 18 w 251"/>
                    <a:gd name="T7" fmla="*/ 0 h 191"/>
                    <a:gd name="T8" fmla="*/ 0 w 251"/>
                    <a:gd name="T9" fmla="*/ 18 h 191"/>
                    <a:gd name="T10" fmla="*/ 18 w 251"/>
                    <a:gd name="T11" fmla="*/ 36 h 191"/>
                    <a:gd name="T12" fmla="*/ 27 w 251"/>
                    <a:gd name="T13" fmla="*/ 36 h 191"/>
                    <a:gd name="T14" fmla="*/ 27 w 251"/>
                    <a:gd name="T15" fmla="*/ 93 h 191"/>
                    <a:gd name="T16" fmla="*/ 125 w 251"/>
                    <a:gd name="T17" fmla="*/ 191 h 191"/>
                    <a:gd name="T18" fmla="*/ 126 w 251"/>
                    <a:gd name="T19" fmla="*/ 191 h 191"/>
                    <a:gd name="T20" fmla="*/ 224 w 251"/>
                    <a:gd name="T21" fmla="*/ 93 h 191"/>
                    <a:gd name="T22" fmla="*/ 224 w 251"/>
                    <a:gd name="T23" fmla="*/ 36 h 191"/>
                    <a:gd name="T24" fmla="*/ 233 w 251"/>
                    <a:gd name="T25" fmla="*/ 36 h 191"/>
                    <a:gd name="T26" fmla="*/ 251 w 251"/>
                    <a:gd name="T27" fmla="*/ 18 h 191"/>
                    <a:gd name="T28" fmla="*/ 233 w 251"/>
                    <a:gd name="T29" fmla="*/ 0 h 191"/>
                    <a:gd name="T30" fmla="*/ 188 w 251"/>
                    <a:gd name="T31" fmla="*/ 93 h 191"/>
                    <a:gd name="T32" fmla="*/ 126 w 251"/>
                    <a:gd name="T33" fmla="*/ 155 h 191"/>
                    <a:gd name="T34" fmla="*/ 125 w 251"/>
                    <a:gd name="T35" fmla="*/ 155 h 191"/>
                    <a:gd name="T36" fmla="*/ 63 w 251"/>
                    <a:gd name="T37" fmla="*/ 93 h 191"/>
                    <a:gd name="T38" fmla="*/ 63 w 251"/>
                    <a:gd name="T39" fmla="*/ 36 h 191"/>
                    <a:gd name="T40" fmla="*/ 188 w 251"/>
                    <a:gd name="T41" fmla="*/ 36 h 191"/>
                    <a:gd name="T42" fmla="*/ 188 w 251"/>
                    <a:gd name="T43" fmla="*/ 93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1" h="191">
                      <a:moveTo>
                        <a:pt x="233" y="0"/>
                      </a:moveTo>
                      <a:cubicBezTo>
                        <a:pt x="206" y="0"/>
                        <a:pt x="206" y="0"/>
                        <a:pt x="206" y="0"/>
                      </a:cubicBezTo>
                      <a:cubicBezTo>
                        <a:pt x="45" y="0"/>
                        <a:pt x="45" y="0"/>
                        <a:pt x="45" y="0"/>
                      </a:cubicBezTo>
                      <a:cubicBezTo>
                        <a:pt x="18" y="0"/>
                        <a:pt x="18" y="0"/>
                        <a:pt x="18" y="0"/>
                      </a:cubicBezTo>
                      <a:cubicBezTo>
                        <a:pt x="8" y="0"/>
                        <a:pt x="0" y="8"/>
                        <a:pt x="0" y="18"/>
                      </a:cubicBezTo>
                      <a:cubicBezTo>
                        <a:pt x="0" y="28"/>
                        <a:pt x="8" y="36"/>
                        <a:pt x="18" y="36"/>
                      </a:cubicBezTo>
                      <a:cubicBezTo>
                        <a:pt x="27" y="36"/>
                        <a:pt x="27" y="36"/>
                        <a:pt x="27" y="36"/>
                      </a:cubicBezTo>
                      <a:cubicBezTo>
                        <a:pt x="27" y="93"/>
                        <a:pt x="27" y="93"/>
                        <a:pt x="27" y="93"/>
                      </a:cubicBezTo>
                      <a:cubicBezTo>
                        <a:pt x="27" y="147"/>
                        <a:pt x="71" y="191"/>
                        <a:pt x="125" y="191"/>
                      </a:cubicBezTo>
                      <a:cubicBezTo>
                        <a:pt x="126" y="191"/>
                        <a:pt x="126" y="191"/>
                        <a:pt x="126" y="191"/>
                      </a:cubicBezTo>
                      <a:cubicBezTo>
                        <a:pt x="180" y="191"/>
                        <a:pt x="224" y="147"/>
                        <a:pt x="224" y="93"/>
                      </a:cubicBezTo>
                      <a:cubicBezTo>
                        <a:pt x="224" y="36"/>
                        <a:pt x="224" y="36"/>
                        <a:pt x="224" y="36"/>
                      </a:cubicBezTo>
                      <a:cubicBezTo>
                        <a:pt x="233" y="36"/>
                        <a:pt x="233" y="36"/>
                        <a:pt x="233" y="36"/>
                      </a:cubicBezTo>
                      <a:cubicBezTo>
                        <a:pt x="243" y="36"/>
                        <a:pt x="251" y="28"/>
                        <a:pt x="251" y="18"/>
                      </a:cubicBezTo>
                      <a:cubicBezTo>
                        <a:pt x="251" y="8"/>
                        <a:pt x="243" y="0"/>
                        <a:pt x="233" y="0"/>
                      </a:cubicBezTo>
                      <a:close/>
                      <a:moveTo>
                        <a:pt x="188" y="93"/>
                      </a:moveTo>
                      <a:cubicBezTo>
                        <a:pt x="188" y="128"/>
                        <a:pt x="160" y="155"/>
                        <a:pt x="126" y="155"/>
                      </a:cubicBezTo>
                      <a:cubicBezTo>
                        <a:pt x="125" y="155"/>
                        <a:pt x="125" y="155"/>
                        <a:pt x="125" y="155"/>
                      </a:cubicBezTo>
                      <a:cubicBezTo>
                        <a:pt x="91" y="155"/>
                        <a:pt x="63" y="128"/>
                        <a:pt x="63" y="93"/>
                      </a:cubicBezTo>
                      <a:cubicBezTo>
                        <a:pt x="63" y="36"/>
                        <a:pt x="63" y="36"/>
                        <a:pt x="63" y="36"/>
                      </a:cubicBezTo>
                      <a:cubicBezTo>
                        <a:pt x="188" y="36"/>
                        <a:pt x="188" y="36"/>
                        <a:pt x="188" y="36"/>
                      </a:cubicBezTo>
                      <a:lnTo>
                        <a:pt x="188" y="9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9"/>
                <p:cNvSpPr>
                  <a:spLocks/>
                </p:cNvSpPr>
                <p:nvPr/>
              </p:nvSpPr>
              <p:spPr bwMode="auto">
                <a:xfrm>
                  <a:off x="-511175" y="3321051"/>
                  <a:ext cx="87313" cy="230188"/>
                </a:xfrm>
                <a:custGeom>
                  <a:avLst/>
                  <a:gdLst>
                    <a:gd name="T0" fmla="*/ 0 w 23"/>
                    <a:gd name="T1" fmla="*/ 11 h 61"/>
                    <a:gd name="T2" fmla="*/ 0 w 23"/>
                    <a:gd name="T3" fmla="*/ 49 h 61"/>
                    <a:gd name="T4" fmla="*/ 11 w 23"/>
                    <a:gd name="T5" fmla="*/ 61 h 61"/>
                    <a:gd name="T6" fmla="*/ 23 w 23"/>
                    <a:gd name="T7" fmla="*/ 49 h 61"/>
                    <a:gd name="T8" fmla="*/ 23 w 23"/>
                    <a:gd name="T9" fmla="*/ 11 h 61"/>
                    <a:gd name="T10" fmla="*/ 11 w 23"/>
                    <a:gd name="T11" fmla="*/ 0 h 61"/>
                    <a:gd name="T12" fmla="*/ 0 w 23"/>
                    <a:gd name="T13" fmla="*/ 11 h 61"/>
                  </a:gdLst>
                  <a:ahLst/>
                  <a:cxnLst>
                    <a:cxn ang="0">
                      <a:pos x="T0" y="T1"/>
                    </a:cxn>
                    <a:cxn ang="0">
                      <a:pos x="T2" y="T3"/>
                    </a:cxn>
                    <a:cxn ang="0">
                      <a:pos x="T4" y="T5"/>
                    </a:cxn>
                    <a:cxn ang="0">
                      <a:pos x="T6" y="T7"/>
                    </a:cxn>
                    <a:cxn ang="0">
                      <a:pos x="T8" y="T9"/>
                    </a:cxn>
                    <a:cxn ang="0">
                      <a:pos x="T10" y="T11"/>
                    </a:cxn>
                    <a:cxn ang="0">
                      <a:pos x="T12" y="T13"/>
                    </a:cxn>
                  </a:cxnLst>
                  <a:rect l="0" t="0" r="r" b="b"/>
                  <a:pathLst>
                    <a:path w="23" h="61">
                      <a:moveTo>
                        <a:pt x="0" y="11"/>
                      </a:moveTo>
                      <a:cubicBezTo>
                        <a:pt x="0" y="49"/>
                        <a:pt x="0" y="49"/>
                        <a:pt x="0" y="49"/>
                      </a:cubicBezTo>
                      <a:cubicBezTo>
                        <a:pt x="0" y="55"/>
                        <a:pt x="5" y="61"/>
                        <a:pt x="11" y="61"/>
                      </a:cubicBezTo>
                      <a:cubicBezTo>
                        <a:pt x="18" y="60"/>
                        <a:pt x="23" y="55"/>
                        <a:pt x="23" y="49"/>
                      </a:cubicBezTo>
                      <a:cubicBezTo>
                        <a:pt x="23" y="11"/>
                        <a:pt x="23" y="11"/>
                        <a:pt x="23" y="11"/>
                      </a:cubicBezTo>
                      <a:cubicBezTo>
                        <a:pt x="23" y="5"/>
                        <a:pt x="18" y="0"/>
                        <a:pt x="11" y="0"/>
                      </a:cubicBezTo>
                      <a:cubicBezTo>
                        <a:pt x="5" y="0"/>
                        <a:pt x="0" y="5"/>
                        <a:pt x="0" y="1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10"/>
                <p:cNvSpPr>
                  <a:spLocks/>
                </p:cNvSpPr>
                <p:nvPr/>
              </p:nvSpPr>
              <p:spPr bwMode="auto">
                <a:xfrm>
                  <a:off x="-920750" y="3211513"/>
                  <a:ext cx="166688" cy="219075"/>
                </a:xfrm>
                <a:custGeom>
                  <a:avLst/>
                  <a:gdLst>
                    <a:gd name="T0" fmla="*/ 23 w 44"/>
                    <a:gd name="T1" fmla="*/ 51 h 58"/>
                    <a:gd name="T2" fmla="*/ 41 w 44"/>
                    <a:gd name="T3" fmla="*/ 19 h 58"/>
                    <a:gd name="T4" fmla="*/ 37 w 44"/>
                    <a:gd name="T5" fmla="*/ 3 h 58"/>
                    <a:gd name="T6" fmla="*/ 22 w 44"/>
                    <a:gd name="T7" fmla="*/ 7 h 58"/>
                    <a:gd name="T8" fmla="*/ 3 w 44"/>
                    <a:gd name="T9" fmla="*/ 40 h 58"/>
                    <a:gd name="T10" fmla="*/ 7 w 44"/>
                    <a:gd name="T11" fmla="*/ 55 h 58"/>
                    <a:gd name="T12" fmla="*/ 23 w 44"/>
                    <a:gd name="T13" fmla="*/ 51 h 58"/>
                  </a:gdLst>
                  <a:ahLst/>
                  <a:cxnLst>
                    <a:cxn ang="0">
                      <a:pos x="T0" y="T1"/>
                    </a:cxn>
                    <a:cxn ang="0">
                      <a:pos x="T2" y="T3"/>
                    </a:cxn>
                    <a:cxn ang="0">
                      <a:pos x="T4" y="T5"/>
                    </a:cxn>
                    <a:cxn ang="0">
                      <a:pos x="T6" y="T7"/>
                    </a:cxn>
                    <a:cxn ang="0">
                      <a:pos x="T8" y="T9"/>
                    </a:cxn>
                    <a:cxn ang="0">
                      <a:pos x="T10" y="T11"/>
                    </a:cxn>
                    <a:cxn ang="0">
                      <a:pos x="T12" y="T13"/>
                    </a:cxn>
                  </a:cxnLst>
                  <a:rect l="0" t="0" r="r" b="b"/>
                  <a:pathLst>
                    <a:path w="44" h="58">
                      <a:moveTo>
                        <a:pt x="23" y="51"/>
                      </a:moveTo>
                      <a:cubicBezTo>
                        <a:pt x="41" y="19"/>
                        <a:pt x="41" y="19"/>
                        <a:pt x="41" y="19"/>
                      </a:cubicBezTo>
                      <a:cubicBezTo>
                        <a:pt x="44" y="13"/>
                        <a:pt x="42" y="6"/>
                        <a:pt x="37" y="3"/>
                      </a:cubicBezTo>
                      <a:cubicBezTo>
                        <a:pt x="32" y="0"/>
                        <a:pt x="25" y="2"/>
                        <a:pt x="22" y="7"/>
                      </a:cubicBezTo>
                      <a:cubicBezTo>
                        <a:pt x="3" y="40"/>
                        <a:pt x="3" y="40"/>
                        <a:pt x="3" y="40"/>
                      </a:cubicBezTo>
                      <a:cubicBezTo>
                        <a:pt x="0" y="45"/>
                        <a:pt x="2" y="52"/>
                        <a:pt x="7" y="55"/>
                      </a:cubicBezTo>
                      <a:cubicBezTo>
                        <a:pt x="13" y="58"/>
                        <a:pt x="19" y="57"/>
                        <a:pt x="23" y="5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11"/>
                <p:cNvSpPr>
                  <a:spLocks/>
                </p:cNvSpPr>
                <p:nvPr/>
              </p:nvSpPr>
              <p:spPr bwMode="auto">
                <a:xfrm>
                  <a:off x="-193675" y="3208338"/>
                  <a:ext cx="171450" cy="222250"/>
                </a:xfrm>
                <a:custGeom>
                  <a:avLst/>
                  <a:gdLst>
                    <a:gd name="T0" fmla="*/ 3 w 45"/>
                    <a:gd name="T1" fmla="*/ 19 h 59"/>
                    <a:gd name="T2" fmla="*/ 22 w 45"/>
                    <a:gd name="T3" fmla="*/ 52 h 59"/>
                    <a:gd name="T4" fmla="*/ 38 w 45"/>
                    <a:gd name="T5" fmla="*/ 56 h 59"/>
                    <a:gd name="T6" fmla="*/ 42 w 45"/>
                    <a:gd name="T7" fmla="*/ 40 h 59"/>
                    <a:gd name="T8" fmla="*/ 23 w 45"/>
                    <a:gd name="T9" fmla="*/ 8 h 59"/>
                    <a:gd name="T10" fmla="*/ 8 w 45"/>
                    <a:gd name="T11" fmla="*/ 4 h 59"/>
                    <a:gd name="T12" fmla="*/ 3 w 45"/>
                    <a:gd name="T13" fmla="*/ 19 h 59"/>
                  </a:gdLst>
                  <a:ahLst/>
                  <a:cxnLst>
                    <a:cxn ang="0">
                      <a:pos x="T0" y="T1"/>
                    </a:cxn>
                    <a:cxn ang="0">
                      <a:pos x="T2" y="T3"/>
                    </a:cxn>
                    <a:cxn ang="0">
                      <a:pos x="T4" y="T5"/>
                    </a:cxn>
                    <a:cxn ang="0">
                      <a:pos x="T6" y="T7"/>
                    </a:cxn>
                    <a:cxn ang="0">
                      <a:pos x="T8" y="T9"/>
                    </a:cxn>
                    <a:cxn ang="0">
                      <a:pos x="T10" y="T11"/>
                    </a:cxn>
                    <a:cxn ang="0">
                      <a:pos x="T12" y="T13"/>
                    </a:cxn>
                  </a:cxnLst>
                  <a:rect l="0" t="0" r="r" b="b"/>
                  <a:pathLst>
                    <a:path w="45" h="59">
                      <a:moveTo>
                        <a:pt x="3" y="19"/>
                      </a:moveTo>
                      <a:cubicBezTo>
                        <a:pt x="22" y="52"/>
                        <a:pt x="22" y="52"/>
                        <a:pt x="22" y="52"/>
                      </a:cubicBezTo>
                      <a:cubicBezTo>
                        <a:pt x="26" y="57"/>
                        <a:pt x="33" y="59"/>
                        <a:pt x="38" y="56"/>
                      </a:cubicBezTo>
                      <a:cubicBezTo>
                        <a:pt x="43" y="53"/>
                        <a:pt x="45" y="46"/>
                        <a:pt x="42" y="40"/>
                      </a:cubicBezTo>
                      <a:cubicBezTo>
                        <a:pt x="23" y="8"/>
                        <a:pt x="23" y="8"/>
                        <a:pt x="23" y="8"/>
                      </a:cubicBezTo>
                      <a:cubicBezTo>
                        <a:pt x="20" y="2"/>
                        <a:pt x="13" y="0"/>
                        <a:pt x="8" y="4"/>
                      </a:cubicBezTo>
                      <a:cubicBezTo>
                        <a:pt x="2" y="7"/>
                        <a:pt x="0" y="14"/>
                        <a:pt x="3" y="1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86" name="TextBox 185"/>
            <p:cNvSpPr txBox="1"/>
            <p:nvPr/>
          </p:nvSpPr>
          <p:spPr>
            <a:xfrm>
              <a:off x="4548807" y="2661882"/>
              <a:ext cx="640080" cy="363561"/>
            </a:xfrm>
            <a:prstGeom prst="rect">
              <a:avLst/>
            </a:prstGeom>
            <a:noFill/>
          </p:spPr>
          <p:txBody>
            <a:bodyPr wrap="square" lIns="0" rIns="0" rtlCol="0" anchor="t">
              <a:spAutoFit/>
            </a:bodyPr>
            <a:lstStyle>
              <a:defPPr>
                <a:defRPr lang="en-US"/>
              </a:defPPr>
              <a:lvl1pPr algn="ctr">
                <a:lnSpc>
                  <a:spcPct val="85000"/>
                </a:lnSpc>
                <a:defRPr sz="700">
                  <a:ea typeface="微软雅黑" pitchFamily="34" charset="-122"/>
                </a:defRPr>
              </a:lvl1pPr>
            </a:lstStyle>
            <a:p>
              <a:r>
                <a:rPr lang="en-US" sz="1000" dirty="0" smtClean="0">
                  <a:solidFill>
                    <a:schemeClr val="tx1">
                      <a:lumMod val="75000"/>
                    </a:schemeClr>
                  </a:solidFill>
                </a:rPr>
                <a:t>Commercial LED </a:t>
              </a:r>
              <a:r>
                <a:rPr lang="en-US" sz="1000" dirty="0" err="1" smtClean="0">
                  <a:solidFill>
                    <a:schemeClr val="tx1">
                      <a:lumMod val="75000"/>
                    </a:schemeClr>
                  </a:solidFill>
                </a:rPr>
                <a:t>PoE</a:t>
              </a:r>
              <a:r>
                <a:rPr lang="en-US" sz="1000" dirty="0" smtClean="0">
                  <a:solidFill>
                    <a:schemeClr val="tx1">
                      <a:lumMod val="75000"/>
                    </a:schemeClr>
                  </a:solidFill>
                </a:rPr>
                <a:t> Fixtures</a:t>
              </a:r>
              <a:endParaRPr lang="en-US" sz="1000" dirty="0">
                <a:solidFill>
                  <a:schemeClr val="tx1">
                    <a:lumMod val="75000"/>
                  </a:schemeClr>
                </a:solidFill>
              </a:endParaRPr>
            </a:p>
          </p:txBody>
        </p:sp>
      </p:grpSp>
      <p:grpSp>
        <p:nvGrpSpPr>
          <p:cNvPr id="41" name="Group 40"/>
          <p:cNvGrpSpPr/>
          <p:nvPr/>
        </p:nvGrpSpPr>
        <p:grpSpPr>
          <a:xfrm>
            <a:off x="9557981" y="2247389"/>
            <a:ext cx="853440" cy="1033388"/>
            <a:chOff x="7629911" y="2223190"/>
            <a:chExt cx="640080" cy="775041"/>
          </a:xfrm>
        </p:grpSpPr>
        <p:grpSp>
          <p:nvGrpSpPr>
            <p:cNvPr id="17" name="Group 16"/>
            <p:cNvGrpSpPr/>
            <p:nvPr/>
          </p:nvGrpSpPr>
          <p:grpSpPr>
            <a:xfrm>
              <a:off x="7744211" y="2223190"/>
              <a:ext cx="411480" cy="411480"/>
              <a:chOff x="9127097" y="2540405"/>
              <a:chExt cx="485484" cy="485482"/>
            </a:xfrm>
          </p:grpSpPr>
          <p:sp>
            <p:nvSpPr>
              <p:cNvPr id="125" name="Oval 124"/>
              <p:cNvSpPr/>
              <p:nvPr/>
            </p:nvSpPr>
            <p:spPr>
              <a:xfrm>
                <a:off x="9127097" y="2540405"/>
                <a:ext cx="485484" cy="485482"/>
              </a:xfrm>
              <a:prstGeom prst="ellipse">
                <a:avLst/>
              </a:prstGeom>
              <a:solidFill>
                <a:schemeClr val="accent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400" dirty="0">
                  <a:solidFill>
                    <a:schemeClr val="tx1"/>
                  </a:solidFill>
                </a:endParaRPr>
              </a:p>
            </p:txBody>
          </p:sp>
          <p:sp>
            <p:nvSpPr>
              <p:cNvPr id="187" name="Freeform 113"/>
              <p:cNvSpPr>
                <a:spLocks noEditPoints="1"/>
              </p:cNvSpPr>
              <p:nvPr/>
            </p:nvSpPr>
            <p:spPr bwMode="auto">
              <a:xfrm>
                <a:off x="9289499" y="2635152"/>
                <a:ext cx="160680" cy="295989"/>
              </a:xfrm>
              <a:custGeom>
                <a:avLst/>
                <a:gdLst/>
                <a:ahLst/>
                <a:cxnLst>
                  <a:cxn ang="0">
                    <a:pos x="9" y="0"/>
                  </a:cxn>
                  <a:cxn ang="0">
                    <a:pos x="0" y="411"/>
                  </a:cxn>
                  <a:cxn ang="0">
                    <a:pos x="77" y="341"/>
                  </a:cxn>
                  <a:cxn ang="0">
                    <a:pos x="146" y="411"/>
                  </a:cxn>
                  <a:cxn ang="0">
                    <a:pos x="223" y="9"/>
                  </a:cxn>
                  <a:cxn ang="0">
                    <a:pos x="69" y="317"/>
                  </a:cxn>
                  <a:cxn ang="0">
                    <a:pos x="18" y="282"/>
                  </a:cxn>
                  <a:cxn ang="0">
                    <a:pos x="69" y="317"/>
                  </a:cxn>
                  <a:cxn ang="0">
                    <a:pos x="18" y="222"/>
                  </a:cxn>
                  <a:cxn ang="0">
                    <a:pos x="69" y="257"/>
                  </a:cxn>
                  <a:cxn ang="0">
                    <a:pos x="69" y="197"/>
                  </a:cxn>
                  <a:cxn ang="0">
                    <a:pos x="18" y="163"/>
                  </a:cxn>
                  <a:cxn ang="0">
                    <a:pos x="69" y="197"/>
                  </a:cxn>
                  <a:cxn ang="0">
                    <a:pos x="18" y="137"/>
                  </a:cxn>
                  <a:cxn ang="0">
                    <a:pos x="69" y="103"/>
                  </a:cxn>
                  <a:cxn ang="0">
                    <a:pos x="69" y="77"/>
                  </a:cxn>
                  <a:cxn ang="0">
                    <a:pos x="18" y="43"/>
                  </a:cxn>
                  <a:cxn ang="0">
                    <a:pos x="69" y="77"/>
                  </a:cxn>
                  <a:cxn ang="0">
                    <a:pos x="86" y="317"/>
                  </a:cxn>
                  <a:cxn ang="0">
                    <a:pos x="137" y="282"/>
                  </a:cxn>
                  <a:cxn ang="0">
                    <a:pos x="86" y="257"/>
                  </a:cxn>
                  <a:cxn ang="0">
                    <a:pos x="137" y="222"/>
                  </a:cxn>
                  <a:cxn ang="0">
                    <a:pos x="86" y="257"/>
                  </a:cxn>
                  <a:cxn ang="0">
                    <a:pos x="86" y="197"/>
                  </a:cxn>
                  <a:cxn ang="0">
                    <a:pos x="137" y="163"/>
                  </a:cxn>
                  <a:cxn ang="0">
                    <a:pos x="137" y="137"/>
                  </a:cxn>
                  <a:cxn ang="0">
                    <a:pos x="86" y="103"/>
                  </a:cxn>
                  <a:cxn ang="0">
                    <a:pos x="137" y="137"/>
                  </a:cxn>
                  <a:cxn ang="0">
                    <a:pos x="86" y="77"/>
                  </a:cxn>
                  <a:cxn ang="0">
                    <a:pos x="137" y="43"/>
                  </a:cxn>
                  <a:cxn ang="0">
                    <a:pos x="206" y="317"/>
                  </a:cxn>
                  <a:cxn ang="0">
                    <a:pos x="154" y="282"/>
                  </a:cxn>
                  <a:cxn ang="0">
                    <a:pos x="206" y="317"/>
                  </a:cxn>
                  <a:cxn ang="0">
                    <a:pos x="154" y="222"/>
                  </a:cxn>
                  <a:cxn ang="0">
                    <a:pos x="206" y="257"/>
                  </a:cxn>
                  <a:cxn ang="0">
                    <a:pos x="206" y="197"/>
                  </a:cxn>
                  <a:cxn ang="0">
                    <a:pos x="154" y="163"/>
                  </a:cxn>
                  <a:cxn ang="0">
                    <a:pos x="206" y="197"/>
                  </a:cxn>
                  <a:cxn ang="0">
                    <a:pos x="154" y="137"/>
                  </a:cxn>
                  <a:cxn ang="0">
                    <a:pos x="206" y="103"/>
                  </a:cxn>
                  <a:cxn ang="0">
                    <a:pos x="206" y="77"/>
                  </a:cxn>
                  <a:cxn ang="0">
                    <a:pos x="154" y="43"/>
                  </a:cxn>
                  <a:cxn ang="0">
                    <a:pos x="206" y="77"/>
                  </a:cxn>
                </a:cxnLst>
                <a:rect l="0" t="0" r="r" b="b"/>
                <a:pathLst>
                  <a:path w="223" h="411">
                    <a:moveTo>
                      <a:pt x="214" y="0"/>
                    </a:moveTo>
                    <a:cubicBezTo>
                      <a:pt x="9" y="0"/>
                      <a:pt x="9" y="0"/>
                      <a:pt x="9" y="0"/>
                    </a:cubicBezTo>
                    <a:cubicBezTo>
                      <a:pt x="4" y="0"/>
                      <a:pt x="0" y="4"/>
                      <a:pt x="0" y="9"/>
                    </a:cubicBezTo>
                    <a:cubicBezTo>
                      <a:pt x="0" y="411"/>
                      <a:pt x="0" y="411"/>
                      <a:pt x="0" y="411"/>
                    </a:cubicBezTo>
                    <a:cubicBezTo>
                      <a:pt x="77" y="411"/>
                      <a:pt x="77" y="411"/>
                      <a:pt x="77" y="411"/>
                    </a:cubicBezTo>
                    <a:cubicBezTo>
                      <a:pt x="77" y="341"/>
                      <a:pt x="77" y="341"/>
                      <a:pt x="77" y="341"/>
                    </a:cubicBezTo>
                    <a:cubicBezTo>
                      <a:pt x="146" y="341"/>
                      <a:pt x="146" y="341"/>
                      <a:pt x="146" y="341"/>
                    </a:cubicBezTo>
                    <a:cubicBezTo>
                      <a:pt x="146" y="411"/>
                      <a:pt x="146" y="411"/>
                      <a:pt x="146" y="411"/>
                    </a:cubicBezTo>
                    <a:cubicBezTo>
                      <a:pt x="223" y="411"/>
                      <a:pt x="223" y="411"/>
                      <a:pt x="223" y="411"/>
                    </a:cubicBezTo>
                    <a:cubicBezTo>
                      <a:pt x="223" y="9"/>
                      <a:pt x="223" y="9"/>
                      <a:pt x="223" y="9"/>
                    </a:cubicBezTo>
                    <a:cubicBezTo>
                      <a:pt x="223" y="4"/>
                      <a:pt x="219" y="0"/>
                      <a:pt x="214" y="0"/>
                    </a:cubicBezTo>
                    <a:close/>
                    <a:moveTo>
                      <a:pt x="69" y="317"/>
                    </a:moveTo>
                    <a:cubicBezTo>
                      <a:pt x="18" y="317"/>
                      <a:pt x="18" y="317"/>
                      <a:pt x="18" y="317"/>
                    </a:cubicBezTo>
                    <a:cubicBezTo>
                      <a:pt x="18" y="282"/>
                      <a:pt x="18" y="282"/>
                      <a:pt x="18" y="282"/>
                    </a:cubicBezTo>
                    <a:cubicBezTo>
                      <a:pt x="69" y="282"/>
                      <a:pt x="69" y="282"/>
                      <a:pt x="69" y="282"/>
                    </a:cubicBezTo>
                    <a:lnTo>
                      <a:pt x="69" y="317"/>
                    </a:lnTo>
                    <a:close/>
                    <a:moveTo>
                      <a:pt x="18" y="257"/>
                    </a:moveTo>
                    <a:cubicBezTo>
                      <a:pt x="18" y="222"/>
                      <a:pt x="18" y="222"/>
                      <a:pt x="18" y="222"/>
                    </a:cubicBezTo>
                    <a:cubicBezTo>
                      <a:pt x="69" y="222"/>
                      <a:pt x="69" y="222"/>
                      <a:pt x="69" y="222"/>
                    </a:cubicBezTo>
                    <a:cubicBezTo>
                      <a:pt x="69" y="257"/>
                      <a:pt x="69" y="257"/>
                      <a:pt x="69" y="257"/>
                    </a:cubicBezTo>
                    <a:lnTo>
                      <a:pt x="18" y="257"/>
                    </a:lnTo>
                    <a:close/>
                    <a:moveTo>
                      <a:pt x="69" y="197"/>
                    </a:moveTo>
                    <a:cubicBezTo>
                      <a:pt x="18" y="197"/>
                      <a:pt x="18" y="197"/>
                      <a:pt x="18" y="197"/>
                    </a:cubicBezTo>
                    <a:cubicBezTo>
                      <a:pt x="18" y="163"/>
                      <a:pt x="18" y="163"/>
                      <a:pt x="18" y="163"/>
                    </a:cubicBezTo>
                    <a:cubicBezTo>
                      <a:pt x="69" y="163"/>
                      <a:pt x="69" y="163"/>
                      <a:pt x="69" y="163"/>
                    </a:cubicBezTo>
                    <a:lnTo>
                      <a:pt x="69" y="197"/>
                    </a:lnTo>
                    <a:close/>
                    <a:moveTo>
                      <a:pt x="69" y="137"/>
                    </a:moveTo>
                    <a:cubicBezTo>
                      <a:pt x="18" y="137"/>
                      <a:pt x="18" y="137"/>
                      <a:pt x="18" y="137"/>
                    </a:cubicBezTo>
                    <a:cubicBezTo>
                      <a:pt x="18" y="103"/>
                      <a:pt x="18" y="103"/>
                      <a:pt x="18" y="103"/>
                    </a:cubicBezTo>
                    <a:cubicBezTo>
                      <a:pt x="69" y="103"/>
                      <a:pt x="69" y="103"/>
                      <a:pt x="69" y="103"/>
                    </a:cubicBezTo>
                    <a:lnTo>
                      <a:pt x="69" y="137"/>
                    </a:lnTo>
                    <a:close/>
                    <a:moveTo>
                      <a:pt x="69" y="77"/>
                    </a:moveTo>
                    <a:cubicBezTo>
                      <a:pt x="18" y="77"/>
                      <a:pt x="18" y="77"/>
                      <a:pt x="18" y="77"/>
                    </a:cubicBezTo>
                    <a:cubicBezTo>
                      <a:pt x="18" y="43"/>
                      <a:pt x="18" y="43"/>
                      <a:pt x="18" y="43"/>
                    </a:cubicBezTo>
                    <a:cubicBezTo>
                      <a:pt x="69" y="43"/>
                      <a:pt x="69" y="43"/>
                      <a:pt x="69" y="43"/>
                    </a:cubicBezTo>
                    <a:lnTo>
                      <a:pt x="69" y="77"/>
                    </a:lnTo>
                    <a:close/>
                    <a:moveTo>
                      <a:pt x="137" y="317"/>
                    </a:moveTo>
                    <a:cubicBezTo>
                      <a:pt x="86" y="317"/>
                      <a:pt x="86" y="317"/>
                      <a:pt x="86" y="317"/>
                    </a:cubicBezTo>
                    <a:cubicBezTo>
                      <a:pt x="86" y="282"/>
                      <a:pt x="86" y="282"/>
                      <a:pt x="86" y="282"/>
                    </a:cubicBezTo>
                    <a:cubicBezTo>
                      <a:pt x="137" y="282"/>
                      <a:pt x="137" y="282"/>
                      <a:pt x="137" y="282"/>
                    </a:cubicBezTo>
                    <a:lnTo>
                      <a:pt x="137" y="317"/>
                    </a:lnTo>
                    <a:close/>
                    <a:moveTo>
                      <a:pt x="86" y="257"/>
                    </a:moveTo>
                    <a:cubicBezTo>
                      <a:pt x="86" y="222"/>
                      <a:pt x="86" y="222"/>
                      <a:pt x="86" y="222"/>
                    </a:cubicBezTo>
                    <a:cubicBezTo>
                      <a:pt x="137" y="222"/>
                      <a:pt x="137" y="222"/>
                      <a:pt x="137" y="222"/>
                    </a:cubicBezTo>
                    <a:cubicBezTo>
                      <a:pt x="137" y="257"/>
                      <a:pt x="137" y="257"/>
                      <a:pt x="137" y="257"/>
                    </a:cubicBezTo>
                    <a:lnTo>
                      <a:pt x="86" y="257"/>
                    </a:lnTo>
                    <a:close/>
                    <a:moveTo>
                      <a:pt x="137" y="197"/>
                    </a:moveTo>
                    <a:cubicBezTo>
                      <a:pt x="86" y="197"/>
                      <a:pt x="86" y="197"/>
                      <a:pt x="86" y="197"/>
                    </a:cubicBezTo>
                    <a:cubicBezTo>
                      <a:pt x="86" y="163"/>
                      <a:pt x="86" y="163"/>
                      <a:pt x="86" y="163"/>
                    </a:cubicBezTo>
                    <a:cubicBezTo>
                      <a:pt x="137" y="163"/>
                      <a:pt x="137" y="163"/>
                      <a:pt x="137" y="163"/>
                    </a:cubicBezTo>
                    <a:lnTo>
                      <a:pt x="137" y="197"/>
                    </a:lnTo>
                    <a:close/>
                    <a:moveTo>
                      <a:pt x="137" y="137"/>
                    </a:moveTo>
                    <a:cubicBezTo>
                      <a:pt x="86" y="137"/>
                      <a:pt x="86" y="137"/>
                      <a:pt x="86" y="137"/>
                    </a:cubicBezTo>
                    <a:cubicBezTo>
                      <a:pt x="86" y="103"/>
                      <a:pt x="86" y="103"/>
                      <a:pt x="86" y="103"/>
                    </a:cubicBezTo>
                    <a:cubicBezTo>
                      <a:pt x="137" y="103"/>
                      <a:pt x="137" y="103"/>
                      <a:pt x="137" y="103"/>
                    </a:cubicBezTo>
                    <a:lnTo>
                      <a:pt x="137" y="137"/>
                    </a:lnTo>
                    <a:close/>
                    <a:moveTo>
                      <a:pt x="137" y="77"/>
                    </a:moveTo>
                    <a:cubicBezTo>
                      <a:pt x="86" y="77"/>
                      <a:pt x="86" y="77"/>
                      <a:pt x="86" y="77"/>
                    </a:cubicBezTo>
                    <a:cubicBezTo>
                      <a:pt x="86" y="43"/>
                      <a:pt x="86" y="43"/>
                      <a:pt x="86" y="43"/>
                    </a:cubicBezTo>
                    <a:cubicBezTo>
                      <a:pt x="137" y="43"/>
                      <a:pt x="137" y="43"/>
                      <a:pt x="137" y="43"/>
                    </a:cubicBezTo>
                    <a:lnTo>
                      <a:pt x="137" y="77"/>
                    </a:lnTo>
                    <a:close/>
                    <a:moveTo>
                      <a:pt x="206" y="317"/>
                    </a:moveTo>
                    <a:cubicBezTo>
                      <a:pt x="154" y="317"/>
                      <a:pt x="154" y="317"/>
                      <a:pt x="154" y="317"/>
                    </a:cubicBezTo>
                    <a:cubicBezTo>
                      <a:pt x="154" y="282"/>
                      <a:pt x="154" y="282"/>
                      <a:pt x="154" y="282"/>
                    </a:cubicBezTo>
                    <a:cubicBezTo>
                      <a:pt x="206" y="282"/>
                      <a:pt x="206" y="282"/>
                      <a:pt x="206" y="282"/>
                    </a:cubicBezTo>
                    <a:lnTo>
                      <a:pt x="206" y="317"/>
                    </a:lnTo>
                    <a:close/>
                    <a:moveTo>
                      <a:pt x="154" y="257"/>
                    </a:moveTo>
                    <a:cubicBezTo>
                      <a:pt x="154" y="222"/>
                      <a:pt x="154" y="222"/>
                      <a:pt x="154" y="222"/>
                    </a:cubicBezTo>
                    <a:cubicBezTo>
                      <a:pt x="206" y="222"/>
                      <a:pt x="206" y="222"/>
                      <a:pt x="206" y="222"/>
                    </a:cubicBezTo>
                    <a:cubicBezTo>
                      <a:pt x="206" y="257"/>
                      <a:pt x="206" y="257"/>
                      <a:pt x="206" y="257"/>
                    </a:cubicBezTo>
                    <a:lnTo>
                      <a:pt x="154" y="257"/>
                    </a:lnTo>
                    <a:close/>
                    <a:moveTo>
                      <a:pt x="206" y="197"/>
                    </a:moveTo>
                    <a:cubicBezTo>
                      <a:pt x="154" y="197"/>
                      <a:pt x="154" y="197"/>
                      <a:pt x="154" y="197"/>
                    </a:cubicBezTo>
                    <a:cubicBezTo>
                      <a:pt x="154" y="163"/>
                      <a:pt x="154" y="163"/>
                      <a:pt x="154" y="163"/>
                    </a:cubicBezTo>
                    <a:cubicBezTo>
                      <a:pt x="206" y="163"/>
                      <a:pt x="206" y="163"/>
                      <a:pt x="206" y="163"/>
                    </a:cubicBezTo>
                    <a:lnTo>
                      <a:pt x="206" y="197"/>
                    </a:lnTo>
                    <a:close/>
                    <a:moveTo>
                      <a:pt x="206" y="137"/>
                    </a:moveTo>
                    <a:cubicBezTo>
                      <a:pt x="154" y="137"/>
                      <a:pt x="154" y="137"/>
                      <a:pt x="154" y="137"/>
                    </a:cubicBezTo>
                    <a:cubicBezTo>
                      <a:pt x="154" y="103"/>
                      <a:pt x="154" y="103"/>
                      <a:pt x="154" y="103"/>
                    </a:cubicBezTo>
                    <a:cubicBezTo>
                      <a:pt x="206" y="103"/>
                      <a:pt x="206" y="103"/>
                      <a:pt x="206" y="103"/>
                    </a:cubicBezTo>
                    <a:lnTo>
                      <a:pt x="206" y="137"/>
                    </a:lnTo>
                    <a:close/>
                    <a:moveTo>
                      <a:pt x="206" y="77"/>
                    </a:moveTo>
                    <a:cubicBezTo>
                      <a:pt x="154" y="77"/>
                      <a:pt x="154" y="77"/>
                      <a:pt x="154" y="77"/>
                    </a:cubicBezTo>
                    <a:cubicBezTo>
                      <a:pt x="154" y="43"/>
                      <a:pt x="154" y="43"/>
                      <a:pt x="154" y="43"/>
                    </a:cubicBezTo>
                    <a:cubicBezTo>
                      <a:pt x="206" y="43"/>
                      <a:pt x="206" y="43"/>
                      <a:pt x="206" y="43"/>
                    </a:cubicBezTo>
                    <a:lnTo>
                      <a:pt x="206" y="77"/>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88" name="TextBox 187"/>
            <p:cNvSpPr txBox="1"/>
            <p:nvPr/>
          </p:nvSpPr>
          <p:spPr>
            <a:xfrm>
              <a:off x="7629911" y="2634670"/>
              <a:ext cx="640080" cy="363561"/>
            </a:xfrm>
            <a:prstGeom prst="rect">
              <a:avLst/>
            </a:prstGeom>
            <a:noFill/>
          </p:spPr>
          <p:txBody>
            <a:bodyPr wrap="square" lIns="0" rIns="0" rtlCol="0" anchor="t">
              <a:spAutoFit/>
            </a:bodyPr>
            <a:lstStyle>
              <a:defPPr>
                <a:defRPr lang="en-US"/>
              </a:defPPr>
              <a:lvl1pPr algn="ctr">
                <a:lnSpc>
                  <a:spcPct val="85000"/>
                </a:lnSpc>
                <a:defRPr sz="700">
                  <a:ea typeface="微软雅黑" pitchFamily="34" charset="-122"/>
                </a:defRPr>
              </a:lvl1pPr>
            </a:lstStyle>
            <a:p>
              <a:r>
                <a:rPr lang="en-US" sz="1000" dirty="0" smtClean="0">
                  <a:solidFill>
                    <a:schemeClr val="tx1">
                      <a:lumMod val="75000"/>
                    </a:schemeClr>
                  </a:solidFill>
                </a:rPr>
                <a:t>Building </a:t>
              </a:r>
              <a:r>
                <a:rPr lang="en-US" sz="1000" dirty="0" err="1" smtClean="0">
                  <a:solidFill>
                    <a:schemeClr val="tx1">
                      <a:lumMod val="75000"/>
                    </a:schemeClr>
                  </a:solidFill>
                </a:rPr>
                <a:t>Mgmt</a:t>
              </a:r>
              <a:r>
                <a:rPr lang="en-US" sz="1000" dirty="0" smtClean="0">
                  <a:solidFill>
                    <a:schemeClr val="tx1">
                      <a:lumMod val="75000"/>
                    </a:schemeClr>
                  </a:solidFill>
                </a:rPr>
                <a:t> (Connected </a:t>
              </a:r>
              <a:r>
                <a:rPr lang="en-US" sz="1000" dirty="0">
                  <a:solidFill>
                    <a:schemeClr val="tx1">
                      <a:lumMod val="75000"/>
                    </a:schemeClr>
                  </a:solidFill>
                </a:rPr>
                <a:t>HVAC)</a:t>
              </a:r>
            </a:p>
          </p:txBody>
        </p:sp>
      </p:grpSp>
      <p:sp>
        <p:nvSpPr>
          <p:cNvPr id="241" name="TextBox 240"/>
          <p:cNvSpPr txBox="1"/>
          <p:nvPr/>
        </p:nvSpPr>
        <p:spPr>
          <a:xfrm>
            <a:off x="7992582" y="1745442"/>
            <a:ext cx="3008199" cy="307777"/>
          </a:xfrm>
          <a:prstGeom prst="rect">
            <a:avLst/>
          </a:prstGeom>
          <a:noFill/>
        </p:spPr>
        <p:txBody>
          <a:bodyPr wrap="square" rtlCol="0">
            <a:spAutoFit/>
          </a:bodyPr>
          <a:lstStyle/>
          <a:p>
            <a:pPr algn="r"/>
            <a:r>
              <a:rPr lang="en-US" sz="1400" dirty="0">
                <a:solidFill>
                  <a:schemeClr val="tx1">
                    <a:lumMod val="75000"/>
                  </a:schemeClr>
                </a:solidFill>
              </a:rPr>
              <a:t>Digital </a:t>
            </a:r>
            <a:r>
              <a:rPr lang="en-US" sz="1400" dirty="0" smtClean="0">
                <a:solidFill>
                  <a:schemeClr val="tx1">
                    <a:lumMod val="75000"/>
                  </a:schemeClr>
                </a:solidFill>
              </a:rPr>
              <a:t>Building Applications</a:t>
            </a:r>
            <a:endParaRPr lang="en-US" sz="1400" dirty="0">
              <a:solidFill>
                <a:schemeClr val="tx1">
                  <a:lumMod val="75000"/>
                </a:schemeClr>
              </a:solidFill>
            </a:endParaRPr>
          </a:p>
        </p:txBody>
      </p:sp>
      <p:sp>
        <p:nvSpPr>
          <p:cNvPr id="239" name="TextBox 238"/>
          <p:cNvSpPr txBox="1"/>
          <p:nvPr/>
        </p:nvSpPr>
        <p:spPr>
          <a:xfrm>
            <a:off x="8949268" y="3855905"/>
            <a:ext cx="2705703" cy="369332"/>
          </a:xfrm>
          <a:prstGeom prst="rect">
            <a:avLst/>
          </a:prstGeom>
          <a:solidFill>
            <a:srgbClr val="00B0F0"/>
          </a:solidFill>
        </p:spPr>
        <p:txBody>
          <a:bodyPr wrap="square" rtlCol="0">
            <a:spAutoFit/>
          </a:bodyPr>
          <a:lstStyle/>
          <a:p>
            <a:pPr algn="ctr"/>
            <a:r>
              <a:rPr lang="en-US" dirty="0" smtClean="0">
                <a:solidFill>
                  <a:schemeClr val="bg1"/>
                </a:solidFill>
                <a:ea typeface="Arial" charset="0"/>
                <a:cs typeface="Arial" charset="0"/>
              </a:rPr>
              <a:t>2-Event Classification</a:t>
            </a:r>
            <a:endParaRPr lang="en-US" baseline="30000" dirty="0">
              <a:solidFill>
                <a:schemeClr val="bg1"/>
              </a:solidFill>
              <a:ea typeface="Arial" charset="0"/>
              <a:cs typeface="Arial" charset="0"/>
            </a:endParaRPr>
          </a:p>
        </p:txBody>
      </p:sp>
      <p:sp>
        <p:nvSpPr>
          <p:cNvPr id="82" name="TextBox 81"/>
          <p:cNvSpPr txBox="1"/>
          <p:nvPr/>
        </p:nvSpPr>
        <p:spPr>
          <a:xfrm>
            <a:off x="8971007" y="4280782"/>
            <a:ext cx="2746861" cy="1479892"/>
          </a:xfrm>
          <a:prstGeom prst="rect">
            <a:avLst/>
          </a:prstGeom>
          <a:noFill/>
        </p:spPr>
        <p:txBody>
          <a:bodyPr wrap="square" rtlCol="0">
            <a:spAutoFit/>
          </a:bodyPr>
          <a:lstStyle/>
          <a:p>
            <a:pPr marL="285750" lvl="1" indent="-285750">
              <a:lnSpc>
                <a:spcPct val="110000"/>
              </a:lnSpc>
              <a:spcBef>
                <a:spcPts val="1067"/>
              </a:spcBef>
              <a:buFont typeface="Wingdings" charset="2"/>
              <a:buChar char="§"/>
            </a:pPr>
            <a:r>
              <a:rPr lang="en-US" sz="1500" dirty="0">
                <a:solidFill>
                  <a:schemeClr val="tx1">
                    <a:lumMod val="75000"/>
                  </a:schemeClr>
                </a:solidFill>
              </a:rPr>
              <a:t>S</a:t>
            </a:r>
            <a:r>
              <a:rPr lang="en-US" sz="1500" dirty="0" smtClean="0">
                <a:solidFill>
                  <a:schemeClr val="tx1">
                    <a:lumMod val="75000"/>
                  </a:schemeClr>
                </a:solidFill>
              </a:rPr>
              <a:t>implified power negotiation without LLDP</a:t>
            </a:r>
          </a:p>
          <a:p>
            <a:pPr marL="285750" lvl="1" indent="-285750">
              <a:lnSpc>
                <a:spcPct val="110000"/>
              </a:lnSpc>
              <a:spcBef>
                <a:spcPts val="1067"/>
              </a:spcBef>
              <a:buFont typeface="Wingdings" charset="2"/>
              <a:buChar char="§"/>
            </a:pPr>
            <a:r>
              <a:rPr lang="en-US" sz="1500" dirty="0">
                <a:solidFill>
                  <a:schemeClr val="tx1">
                    <a:lumMod val="75000"/>
                  </a:schemeClr>
                </a:solidFill>
              </a:rPr>
              <a:t>P</a:t>
            </a:r>
            <a:r>
              <a:rPr lang="en-US" sz="1500" dirty="0" smtClean="0">
                <a:solidFill>
                  <a:schemeClr val="tx1">
                    <a:lumMod val="75000"/>
                  </a:schemeClr>
                </a:solidFill>
              </a:rPr>
              <a:t>hysical layer negotiation &lt; 1s based on class/type</a:t>
            </a:r>
          </a:p>
          <a:p>
            <a:pPr marL="285750" indent="-285750">
              <a:buFont typeface="Wingdings" charset="2"/>
              <a:buChar char="§"/>
            </a:pPr>
            <a:endParaRPr lang="en-US" sz="1500" dirty="0">
              <a:solidFill>
                <a:schemeClr val="tx1">
                  <a:lumMod val="75000"/>
                </a:schemeClr>
              </a:solidFill>
            </a:endParaRPr>
          </a:p>
        </p:txBody>
      </p:sp>
      <p:pic>
        <p:nvPicPr>
          <p:cNvPr id="84" name="Picture 83" descr="KR46029.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452" y="1331186"/>
            <a:ext cx="1851462" cy="1481170"/>
          </a:xfrm>
          <a:prstGeom prst="rect">
            <a:avLst/>
          </a:prstGeom>
        </p:spPr>
      </p:pic>
      <p:sp>
        <p:nvSpPr>
          <p:cNvPr id="8" name="Trapezoid 7"/>
          <p:cNvSpPr/>
          <p:nvPr/>
        </p:nvSpPr>
        <p:spPr>
          <a:xfrm rot="5400000">
            <a:off x="5949978" y="1788239"/>
            <a:ext cx="228602" cy="639159"/>
          </a:xfrm>
          <a:prstGeom prst="trapezoid">
            <a:avLst>
              <a:gd name="adj" fmla="val 43254"/>
            </a:avLst>
          </a:prstGeom>
          <a:gradFill flip="none" rotWithShape="1">
            <a:gsLst>
              <a:gs pos="0">
                <a:schemeClr val="bg1">
                  <a:lumMod val="95000"/>
                </a:schemeClr>
              </a:gs>
              <a:gs pos="74000">
                <a:schemeClr val="accent3">
                  <a:lumMod val="45000"/>
                  <a:lumOff val="55000"/>
                </a:schemeClr>
              </a:gs>
              <a:gs pos="83000">
                <a:schemeClr val="bg1">
                  <a:lumMod val="75000"/>
                </a:schemeClr>
              </a:gs>
              <a:gs pos="100000">
                <a:schemeClr val="bg1">
                  <a:lumMod val="75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86" name="Group 85"/>
          <p:cNvGrpSpPr/>
          <p:nvPr/>
        </p:nvGrpSpPr>
        <p:grpSpPr>
          <a:xfrm>
            <a:off x="10487230" y="96086"/>
            <a:ext cx="1404813" cy="1404813"/>
            <a:chOff x="9855854" y="719083"/>
            <a:chExt cx="1404813" cy="1404813"/>
          </a:xfrm>
        </p:grpSpPr>
        <p:sp>
          <p:nvSpPr>
            <p:cNvPr id="88" name="32-Point Star 87"/>
            <p:cNvSpPr/>
            <p:nvPr/>
          </p:nvSpPr>
          <p:spPr>
            <a:xfrm>
              <a:off x="9855854" y="719083"/>
              <a:ext cx="1404813" cy="1404813"/>
            </a:xfrm>
            <a:prstGeom prst="star32">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9" name="Rectangle 88"/>
            <p:cNvSpPr/>
            <p:nvPr/>
          </p:nvSpPr>
          <p:spPr>
            <a:xfrm>
              <a:off x="9972203" y="1089400"/>
              <a:ext cx="1172116" cy="646331"/>
            </a:xfrm>
            <a:prstGeom prst="rect">
              <a:avLst/>
            </a:prstGeom>
          </p:spPr>
          <p:txBody>
            <a:bodyPr wrap="none">
              <a:spAutoFit/>
            </a:bodyPr>
            <a:lstStyle/>
            <a:p>
              <a:pPr algn="ctr"/>
              <a:r>
                <a:rPr lang="en-US" dirty="0" smtClean="0">
                  <a:solidFill>
                    <a:schemeClr val="tx1">
                      <a:lumMod val="50000"/>
                    </a:schemeClr>
                  </a:solidFill>
                </a:rPr>
                <a:t>Perpetual</a:t>
              </a:r>
            </a:p>
            <a:p>
              <a:pPr algn="ctr"/>
              <a:r>
                <a:rPr lang="en-US" dirty="0" smtClean="0">
                  <a:solidFill>
                    <a:schemeClr val="tx1">
                      <a:lumMod val="50000"/>
                    </a:schemeClr>
                  </a:solidFill>
                </a:rPr>
                <a:t>UPOE</a:t>
              </a:r>
              <a:endParaRPr lang="en-US" dirty="0">
                <a:solidFill>
                  <a:schemeClr val="tx1">
                    <a:lumMod val="50000"/>
                  </a:schemeClr>
                </a:solidFill>
              </a:endParaRPr>
            </a:p>
          </p:txBody>
        </p:sp>
      </p:grpSp>
      <p:pic>
        <p:nvPicPr>
          <p:cNvPr id="78" name="Picture 77"/>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9953" b="89573" l="0" r="100000">
                        <a14:foregroundMark x1="15300" y1="40284" x2="1400" y2="41469"/>
                        <a14:foregroundMark x1="85650" y1="40758" x2="99450" y2="41469"/>
                        <a14:foregroundMark x1="70350" y1="42654" x2="69650" y2="42417"/>
                        <a14:foregroundMark x1="63100" y1="40521" x2="62600" y2="40284"/>
                        <a14:foregroundMark x1="23750" y1="45972" x2="26150" y2="45972"/>
                        <a14:foregroundMark x1="31100" y1="48104" x2="33250" y2="48104"/>
                        <a14:foregroundMark x1="38200" y1="50474" x2="41150" y2="50948"/>
                        <a14:foregroundMark x1="45850" y1="52370" x2="48350" y2="52607"/>
                        <a14:foregroundMark x1="53300" y1="52844" x2="55650" y2="52844"/>
                        <a14:foregroundMark x1="60350" y1="52370" x2="63150" y2="52133"/>
                        <a14:foregroundMark x1="67900" y1="51185" x2="70750" y2="50474"/>
                        <a14:foregroundMark x1="75950" y1="47867" x2="75150" y2="48815"/>
                        <a14:foregroundMark x1="43250" y1="33175" x2="56900" y2="36256"/>
                        <a14:foregroundMark x1="52700" y1="25118" x2="56800" y2="23223"/>
                        <a14:foregroundMark x1="47550" y1="21801" x2="49800" y2="21327"/>
                        <a14:foregroundMark x1="40250" y1="23460" x2="42650" y2="23223"/>
                        <a14:foregroundMark x1="32600" y1="29384" x2="35300" y2="27488"/>
                        <a14:foregroundMark x1="60050" y1="29147" x2="64350" y2="28199"/>
                        <a14:foregroundMark x1="47200" y1="22275" x2="44400" y2="26777"/>
                        <a14:foregroundMark x1="40200" y1="37204" x2="42700" y2="33649"/>
                        <a14:foregroundMark x1="32850" y1="39100" x2="34350" y2="36730"/>
                        <a14:foregroundMark x1="50300" y1="33175" x2="52400" y2="32938"/>
                        <a14:foregroundMark x1="57450" y1="34834" x2="59600" y2="34597"/>
                        <a14:foregroundMark x1="28850" y1="56635" x2="50900" y2="66825"/>
                        <a14:foregroundMark x1="56350" y1="67062" x2="65400" y2="59716"/>
                        <a14:foregroundMark x1="52600" y1="65403" x2="51000" y2="64692"/>
                        <a14:foregroundMark x1="53150" y1="65166" x2="54700" y2="63270"/>
                        <a14:foregroundMark x1="55250" y1="68720" x2="55700" y2="67773"/>
                        <a14:foregroundMark x1="61650" y1="65166" x2="62100" y2="64455"/>
                        <a14:foregroundMark x1="71400" y1="55924" x2="69700" y2="58768"/>
                        <a14:foregroundMark x1="63850" y1="39810" x2="66150" y2="37915"/>
                        <a14:foregroundMark x1="69750" y1="33175" x2="71550" y2="34123"/>
                        <a14:foregroundMark x1="77100" y1="38626" x2="79500" y2="39336"/>
                        <a14:foregroundMark x1="71950" y1="34597" x2="72500" y2="35545"/>
                        <a14:foregroundMark x1="54950" y1="22512" x2="55750" y2="22038"/>
                        <a14:foregroundMark x1="78950" y1="51659" x2="76950" y2="54502"/>
                        <a14:foregroundMark x1="26950" y1="34360" x2="25500" y2="36019"/>
                        <a14:foregroundMark x1="19250" y1="39336" x2="20200" y2="38152"/>
                        <a14:foregroundMark x1="18100" y1="39336" x2="18850" y2="38863"/>
                        <a14:foregroundMark x1="26000" y1="56398" x2="28600" y2="56398"/>
                        <a14:foregroundMark x1="25100" y1="56635" x2="25650" y2="56635"/>
                        <a14:backgroundMark x1="3600" y1="22275" x2="47800" y2="11611"/>
                        <a14:backgroundMark x1="58750" y1="13744" x2="99600" y2="24645"/>
                        <a14:backgroundMark x1="48450" y1="49763" x2="54800" y2="45498"/>
                        <a14:backgroundMark x1="55650" y1="46919" x2="64700" y2="45972"/>
                        <a14:backgroundMark x1="65200" y1="46209" x2="72150" y2="46209"/>
                        <a14:backgroundMark x1="47700" y1="44313" x2="28050" y2="43839"/>
                        <a14:backgroundMark x1="23700" y1="43839" x2="27900" y2="43602"/>
                        <a14:backgroundMark x1="23300" y1="44076" x2="22800" y2="43839"/>
                        <a14:backgroundMark x1="72100" y1="47156" x2="75400" y2="46209"/>
                        <a14:backgroundMark x1="75800" y1="45972" x2="76150" y2="45972"/>
                        <a14:backgroundMark x1="43350" y1="30095" x2="58350" y2="30806"/>
                        <a14:backgroundMark x1="58700" y1="31991" x2="61900" y2="32938"/>
                        <a14:backgroundMark x1="64700" y1="35545" x2="65550" y2="35071"/>
                        <a14:backgroundMark x1="42850" y1="28673" x2="42100" y2="30332"/>
                        <a14:backgroundMark x1="38800" y1="31280" x2="41100" y2="30095"/>
                        <a14:backgroundMark x1="28200" y1="52844" x2="49950" y2="61611"/>
                        <a14:backgroundMark x1="50450" y1="60427" x2="64300" y2="57583"/>
                        <a14:backgroundMark x1="46450" y1="62322" x2="42700" y2="61611"/>
                        <a14:backgroundMark x1="39500" y1="59953" x2="35700" y2="58294"/>
                      </a14:backgroundRemoval>
                    </a14:imgEffect>
                  </a14:imgLayer>
                </a14:imgProps>
              </a:ext>
              <a:ext uri="{28A0092B-C50C-407E-A947-70E740481C1C}">
                <a14:useLocalDpi xmlns:a14="http://schemas.microsoft.com/office/drawing/2010/main"/>
              </a:ext>
            </a:extLst>
          </a:blip>
          <a:srcRect/>
          <a:stretch/>
        </p:blipFill>
        <p:spPr>
          <a:xfrm>
            <a:off x="1727872" y="1534719"/>
            <a:ext cx="4039182" cy="1251984"/>
          </a:xfrm>
          <a:prstGeom prst="rect">
            <a:avLst/>
          </a:prstGeom>
        </p:spPr>
      </p:pic>
      <p:sp>
        <p:nvSpPr>
          <p:cNvPr id="103" name="Rectangle 3"/>
          <p:cNvSpPr/>
          <p:nvPr/>
        </p:nvSpPr>
        <p:spPr>
          <a:xfrm>
            <a:off x="3952101" y="1745442"/>
            <a:ext cx="134449" cy="730600"/>
          </a:xfrm>
          <a:custGeom>
            <a:avLst/>
            <a:gdLst>
              <a:gd name="connsiteX0" fmla="*/ 0 w 571500"/>
              <a:gd name="connsiteY0" fmla="*/ 0 h 914400"/>
              <a:gd name="connsiteX1" fmla="*/ 571500 w 571500"/>
              <a:gd name="connsiteY1" fmla="*/ 0 h 914400"/>
              <a:gd name="connsiteX2" fmla="*/ 571500 w 571500"/>
              <a:gd name="connsiteY2" fmla="*/ 914400 h 914400"/>
              <a:gd name="connsiteX3" fmla="*/ 0 w 571500"/>
              <a:gd name="connsiteY3" fmla="*/ 914400 h 914400"/>
              <a:gd name="connsiteX4" fmla="*/ 0 w 571500"/>
              <a:gd name="connsiteY4" fmla="*/ 0 h 914400"/>
              <a:gd name="connsiteX0" fmla="*/ 0 w 571500"/>
              <a:gd name="connsiteY0" fmla="*/ 0 h 914400"/>
              <a:gd name="connsiteX1" fmla="*/ 571500 w 571500"/>
              <a:gd name="connsiteY1" fmla="*/ 0 h 914400"/>
              <a:gd name="connsiteX2" fmla="*/ 571500 w 571500"/>
              <a:gd name="connsiteY2" fmla="*/ 914400 h 914400"/>
              <a:gd name="connsiteX3" fmla="*/ 0 w 571500"/>
              <a:gd name="connsiteY3" fmla="*/ 914400 h 914400"/>
              <a:gd name="connsiteX4" fmla="*/ 91440 w 571500"/>
              <a:gd name="connsiteY4" fmla="*/ 91440 h 914400"/>
              <a:gd name="connsiteX0" fmla="*/ 0 w 571500"/>
              <a:gd name="connsiteY0" fmla="*/ 0 h 914400"/>
              <a:gd name="connsiteX1" fmla="*/ 571500 w 571500"/>
              <a:gd name="connsiteY1" fmla="*/ 0 h 914400"/>
              <a:gd name="connsiteX2" fmla="*/ 571500 w 571500"/>
              <a:gd name="connsiteY2" fmla="*/ 914400 h 914400"/>
              <a:gd name="connsiteX3" fmla="*/ 0 w 571500"/>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571500" h="914400">
                <a:moveTo>
                  <a:pt x="0" y="0"/>
                </a:moveTo>
                <a:lnTo>
                  <a:pt x="571500" y="0"/>
                </a:lnTo>
                <a:lnTo>
                  <a:pt x="571500" y="914400"/>
                </a:lnTo>
                <a:lnTo>
                  <a:pt x="0" y="914400"/>
                </a:lnTo>
              </a:path>
            </a:pathLst>
          </a:custGeom>
          <a:noFill/>
          <a:ln cap="rnd">
            <a:solidFill>
              <a:schemeClr val="tx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104" name="Group 103"/>
          <p:cNvGrpSpPr/>
          <p:nvPr/>
        </p:nvGrpSpPr>
        <p:grpSpPr>
          <a:xfrm flipH="1">
            <a:off x="3383920" y="1774778"/>
            <a:ext cx="130275" cy="256567"/>
            <a:chOff x="2631958" y="1993900"/>
            <a:chExt cx="109538" cy="1003300"/>
          </a:xfrm>
        </p:grpSpPr>
        <p:sp>
          <p:nvSpPr>
            <p:cNvPr id="105" name="Rectangle 3"/>
            <p:cNvSpPr/>
            <p:nvPr/>
          </p:nvSpPr>
          <p:spPr>
            <a:xfrm>
              <a:off x="2646246" y="1993900"/>
              <a:ext cx="95250" cy="1003300"/>
            </a:xfrm>
            <a:custGeom>
              <a:avLst/>
              <a:gdLst>
                <a:gd name="connsiteX0" fmla="*/ 0 w 571500"/>
                <a:gd name="connsiteY0" fmla="*/ 0 h 914400"/>
                <a:gd name="connsiteX1" fmla="*/ 571500 w 571500"/>
                <a:gd name="connsiteY1" fmla="*/ 0 h 914400"/>
                <a:gd name="connsiteX2" fmla="*/ 571500 w 571500"/>
                <a:gd name="connsiteY2" fmla="*/ 914400 h 914400"/>
                <a:gd name="connsiteX3" fmla="*/ 0 w 571500"/>
                <a:gd name="connsiteY3" fmla="*/ 914400 h 914400"/>
                <a:gd name="connsiteX4" fmla="*/ 0 w 571500"/>
                <a:gd name="connsiteY4" fmla="*/ 0 h 914400"/>
                <a:gd name="connsiteX0" fmla="*/ 0 w 571500"/>
                <a:gd name="connsiteY0" fmla="*/ 0 h 914400"/>
                <a:gd name="connsiteX1" fmla="*/ 571500 w 571500"/>
                <a:gd name="connsiteY1" fmla="*/ 0 h 914400"/>
                <a:gd name="connsiteX2" fmla="*/ 571500 w 571500"/>
                <a:gd name="connsiteY2" fmla="*/ 914400 h 914400"/>
                <a:gd name="connsiteX3" fmla="*/ 0 w 571500"/>
                <a:gd name="connsiteY3" fmla="*/ 914400 h 914400"/>
                <a:gd name="connsiteX4" fmla="*/ 91440 w 571500"/>
                <a:gd name="connsiteY4" fmla="*/ 91440 h 914400"/>
                <a:gd name="connsiteX0" fmla="*/ 0 w 571500"/>
                <a:gd name="connsiteY0" fmla="*/ 0 h 914400"/>
                <a:gd name="connsiteX1" fmla="*/ 571500 w 571500"/>
                <a:gd name="connsiteY1" fmla="*/ 0 h 914400"/>
                <a:gd name="connsiteX2" fmla="*/ 571500 w 571500"/>
                <a:gd name="connsiteY2" fmla="*/ 914400 h 914400"/>
                <a:gd name="connsiteX3" fmla="*/ 0 w 571500"/>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571500" h="914400">
                  <a:moveTo>
                    <a:pt x="0" y="0"/>
                  </a:moveTo>
                  <a:lnTo>
                    <a:pt x="571500" y="0"/>
                  </a:lnTo>
                  <a:lnTo>
                    <a:pt x="571500" y="914400"/>
                  </a:lnTo>
                  <a:lnTo>
                    <a:pt x="0" y="914400"/>
                  </a:lnTo>
                </a:path>
              </a:pathLst>
            </a:custGeom>
            <a:noFill/>
            <a:ln cap="rnd">
              <a:solidFill>
                <a:schemeClr val="bg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6" name="Rectangle 3"/>
            <p:cNvSpPr/>
            <p:nvPr/>
          </p:nvSpPr>
          <p:spPr>
            <a:xfrm>
              <a:off x="2631958" y="1993900"/>
              <a:ext cx="95250" cy="1003300"/>
            </a:xfrm>
            <a:custGeom>
              <a:avLst/>
              <a:gdLst>
                <a:gd name="connsiteX0" fmla="*/ 0 w 571500"/>
                <a:gd name="connsiteY0" fmla="*/ 0 h 914400"/>
                <a:gd name="connsiteX1" fmla="*/ 571500 w 571500"/>
                <a:gd name="connsiteY1" fmla="*/ 0 h 914400"/>
                <a:gd name="connsiteX2" fmla="*/ 571500 w 571500"/>
                <a:gd name="connsiteY2" fmla="*/ 914400 h 914400"/>
                <a:gd name="connsiteX3" fmla="*/ 0 w 571500"/>
                <a:gd name="connsiteY3" fmla="*/ 914400 h 914400"/>
                <a:gd name="connsiteX4" fmla="*/ 0 w 571500"/>
                <a:gd name="connsiteY4" fmla="*/ 0 h 914400"/>
                <a:gd name="connsiteX0" fmla="*/ 0 w 571500"/>
                <a:gd name="connsiteY0" fmla="*/ 0 h 914400"/>
                <a:gd name="connsiteX1" fmla="*/ 571500 w 571500"/>
                <a:gd name="connsiteY1" fmla="*/ 0 h 914400"/>
                <a:gd name="connsiteX2" fmla="*/ 571500 w 571500"/>
                <a:gd name="connsiteY2" fmla="*/ 914400 h 914400"/>
                <a:gd name="connsiteX3" fmla="*/ 0 w 571500"/>
                <a:gd name="connsiteY3" fmla="*/ 914400 h 914400"/>
                <a:gd name="connsiteX4" fmla="*/ 91440 w 571500"/>
                <a:gd name="connsiteY4" fmla="*/ 91440 h 914400"/>
                <a:gd name="connsiteX0" fmla="*/ 0 w 571500"/>
                <a:gd name="connsiteY0" fmla="*/ 0 h 914400"/>
                <a:gd name="connsiteX1" fmla="*/ 571500 w 571500"/>
                <a:gd name="connsiteY1" fmla="*/ 0 h 914400"/>
                <a:gd name="connsiteX2" fmla="*/ 571500 w 571500"/>
                <a:gd name="connsiteY2" fmla="*/ 914400 h 914400"/>
                <a:gd name="connsiteX3" fmla="*/ 0 w 571500"/>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571500" h="914400">
                  <a:moveTo>
                    <a:pt x="0" y="0"/>
                  </a:moveTo>
                  <a:lnTo>
                    <a:pt x="571500" y="0"/>
                  </a:lnTo>
                  <a:lnTo>
                    <a:pt x="571500" y="914400"/>
                  </a:lnTo>
                  <a:lnTo>
                    <a:pt x="0" y="914400"/>
                  </a:lnTo>
                </a:path>
              </a:pathLst>
            </a:custGeom>
            <a:noFill/>
            <a:ln cap="rnd">
              <a:solidFill>
                <a:schemeClr val="tx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110" name="TextBox 109"/>
          <p:cNvSpPr txBox="1"/>
          <p:nvPr/>
        </p:nvSpPr>
        <p:spPr>
          <a:xfrm>
            <a:off x="2890947" y="1477818"/>
            <a:ext cx="606255" cy="338554"/>
          </a:xfrm>
          <a:prstGeom prst="rect">
            <a:avLst/>
          </a:prstGeom>
          <a:noFill/>
        </p:spPr>
        <p:txBody>
          <a:bodyPr wrap="none" rtlCol="0">
            <a:spAutoFit/>
          </a:bodyPr>
          <a:lstStyle/>
          <a:p>
            <a:pPr algn="r"/>
            <a:r>
              <a:rPr lang="en-US" sz="1600" dirty="0" smtClean="0"/>
              <a:t>30W</a:t>
            </a:r>
            <a:endParaRPr lang="en-US" sz="1600" dirty="0"/>
          </a:p>
        </p:txBody>
      </p:sp>
      <p:sp>
        <p:nvSpPr>
          <p:cNvPr id="111" name="TextBox 110"/>
          <p:cNvSpPr txBox="1"/>
          <p:nvPr/>
        </p:nvSpPr>
        <p:spPr>
          <a:xfrm>
            <a:off x="2943847" y="2422551"/>
            <a:ext cx="606255" cy="338554"/>
          </a:xfrm>
          <a:prstGeom prst="rect">
            <a:avLst/>
          </a:prstGeom>
          <a:noFill/>
        </p:spPr>
        <p:txBody>
          <a:bodyPr wrap="none" rtlCol="0">
            <a:spAutoFit/>
          </a:bodyPr>
          <a:lstStyle/>
          <a:p>
            <a:pPr algn="r"/>
            <a:r>
              <a:rPr lang="en-US" sz="1600" dirty="0" smtClean="0"/>
              <a:t>30W</a:t>
            </a:r>
            <a:endParaRPr lang="en-US" sz="1600" dirty="0"/>
          </a:p>
        </p:txBody>
      </p:sp>
      <p:sp>
        <p:nvSpPr>
          <p:cNvPr id="112" name="TextBox 111"/>
          <p:cNvSpPr txBox="1"/>
          <p:nvPr/>
        </p:nvSpPr>
        <p:spPr>
          <a:xfrm>
            <a:off x="3858026" y="2468214"/>
            <a:ext cx="1159292" cy="369332"/>
          </a:xfrm>
          <a:prstGeom prst="rect">
            <a:avLst/>
          </a:prstGeom>
          <a:noFill/>
        </p:spPr>
        <p:txBody>
          <a:bodyPr wrap="none" rtlCol="0">
            <a:spAutoFit/>
          </a:bodyPr>
          <a:lstStyle/>
          <a:p>
            <a:r>
              <a:rPr lang="en-US" b="1" dirty="0" smtClean="0">
                <a:solidFill>
                  <a:schemeClr val="tx2"/>
                </a:solidFill>
              </a:rPr>
              <a:t>60W </a:t>
            </a:r>
            <a:r>
              <a:rPr lang="en-US" dirty="0" smtClean="0">
                <a:solidFill>
                  <a:schemeClr val="tx2"/>
                </a:solidFill>
              </a:rPr>
              <a:t>total</a:t>
            </a:r>
            <a:endParaRPr lang="en-US" dirty="0">
              <a:solidFill>
                <a:schemeClr val="tx2"/>
              </a:solidFill>
            </a:endParaRPr>
          </a:p>
        </p:txBody>
      </p:sp>
      <p:grpSp>
        <p:nvGrpSpPr>
          <p:cNvPr id="113" name="Group 112"/>
          <p:cNvGrpSpPr/>
          <p:nvPr/>
        </p:nvGrpSpPr>
        <p:grpSpPr>
          <a:xfrm flipH="1">
            <a:off x="3383920" y="2165190"/>
            <a:ext cx="130275" cy="256567"/>
            <a:chOff x="2631958" y="1993900"/>
            <a:chExt cx="109538" cy="1003300"/>
          </a:xfrm>
        </p:grpSpPr>
        <p:sp>
          <p:nvSpPr>
            <p:cNvPr id="114" name="Rectangle 3"/>
            <p:cNvSpPr/>
            <p:nvPr/>
          </p:nvSpPr>
          <p:spPr>
            <a:xfrm>
              <a:off x="2646246" y="1993900"/>
              <a:ext cx="95250" cy="1003300"/>
            </a:xfrm>
            <a:custGeom>
              <a:avLst/>
              <a:gdLst>
                <a:gd name="connsiteX0" fmla="*/ 0 w 571500"/>
                <a:gd name="connsiteY0" fmla="*/ 0 h 914400"/>
                <a:gd name="connsiteX1" fmla="*/ 571500 w 571500"/>
                <a:gd name="connsiteY1" fmla="*/ 0 h 914400"/>
                <a:gd name="connsiteX2" fmla="*/ 571500 w 571500"/>
                <a:gd name="connsiteY2" fmla="*/ 914400 h 914400"/>
                <a:gd name="connsiteX3" fmla="*/ 0 w 571500"/>
                <a:gd name="connsiteY3" fmla="*/ 914400 h 914400"/>
                <a:gd name="connsiteX4" fmla="*/ 0 w 571500"/>
                <a:gd name="connsiteY4" fmla="*/ 0 h 914400"/>
                <a:gd name="connsiteX0" fmla="*/ 0 w 571500"/>
                <a:gd name="connsiteY0" fmla="*/ 0 h 914400"/>
                <a:gd name="connsiteX1" fmla="*/ 571500 w 571500"/>
                <a:gd name="connsiteY1" fmla="*/ 0 h 914400"/>
                <a:gd name="connsiteX2" fmla="*/ 571500 w 571500"/>
                <a:gd name="connsiteY2" fmla="*/ 914400 h 914400"/>
                <a:gd name="connsiteX3" fmla="*/ 0 w 571500"/>
                <a:gd name="connsiteY3" fmla="*/ 914400 h 914400"/>
                <a:gd name="connsiteX4" fmla="*/ 91440 w 571500"/>
                <a:gd name="connsiteY4" fmla="*/ 91440 h 914400"/>
                <a:gd name="connsiteX0" fmla="*/ 0 w 571500"/>
                <a:gd name="connsiteY0" fmla="*/ 0 h 914400"/>
                <a:gd name="connsiteX1" fmla="*/ 571500 w 571500"/>
                <a:gd name="connsiteY1" fmla="*/ 0 h 914400"/>
                <a:gd name="connsiteX2" fmla="*/ 571500 w 571500"/>
                <a:gd name="connsiteY2" fmla="*/ 914400 h 914400"/>
                <a:gd name="connsiteX3" fmla="*/ 0 w 571500"/>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571500" h="914400">
                  <a:moveTo>
                    <a:pt x="0" y="0"/>
                  </a:moveTo>
                  <a:lnTo>
                    <a:pt x="571500" y="0"/>
                  </a:lnTo>
                  <a:lnTo>
                    <a:pt x="571500" y="914400"/>
                  </a:lnTo>
                  <a:lnTo>
                    <a:pt x="0" y="914400"/>
                  </a:lnTo>
                </a:path>
              </a:pathLst>
            </a:custGeom>
            <a:noFill/>
            <a:ln cap="rnd">
              <a:solidFill>
                <a:schemeClr val="bg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15" name="Rectangle 3"/>
            <p:cNvSpPr/>
            <p:nvPr/>
          </p:nvSpPr>
          <p:spPr>
            <a:xfrm>
              <a:off x="2631958" y="1993900"/>
              <a:ext cx="95250" cy="1003300"/>
            </a:xfrm>
            <a:custGeom>
              <a:avLst/>
              <a:gdLst>
                <a:gd name="connsiteX0" fmla="*/ 0 w 571500"/>
                <a:gd name="connsiteY0" fmla="*/ 0 h 914400"/>
                <a:gd name="connsiteX1" fmla="*/ 571500 w 571500"/>
                <a:gd name="connsiteY1" fmla="*/ 0 h 914400"/>
                <a:gd name="connsiteX2" fmla="*/ 571500 w 571500"/>
                <a:gd name="connsiteY2" fmla="*/ 914400 h 914400"/>
                <a:gd name="connsiteX3" fmla="*/ 0 w 571500"/>
                <a:gd name="connsiteY3" fmla="*/ 914400 h 914400"/>
                <a:gd name="connsiteX4" fmla="*/ 0 w 571500"/>
                <a:gd name="connsiteY4" fmla="*/ 0 h 914400"/>
                <a:gd name="connsiteX0" fmla="*/ 0 w 571500"/>
                <a:gd name="connsiteY0" fmla="*/ 0 h 914400"/>
                <a:gd name="connsiteX1" fmla="*/ 571500 w 571500"/>
                <a:gd name="connsiteY1" fmla="*/ 0 h 914400"/>
                <a:gd name="connsiteX2" fmla="*/ 571500 w 571500"/>
                <a:gd name="connsiteY2" fmla="*/ 914400 h 914400"/>
                <a:gd name="connsiteX3" fmla="*/ 0 w 571500"/>
                <a:gd name="connsiteY3" fmla="*/ 914400 h 914400"/>
                <a:gd name="connsiteX4" fmla="*/ 91440 w 571500"/>
                <a:gd name="connsiteY4" fmla="*/ 91440 h 914400"/>
                <a:gd name="connsiteX0" fmla="*/ 0 w 571500"/>
                <a:gd name="connsiteY0" fmla="*/ 0 h 914400"/>
                <a:gd name="connsiteX1" fmla="*/ 571500 w 571500"/>
                <a:gd name="connsiteY1" fmla="*/ 0 h 914400"/>
                <a:gd name="connsiteX2" fmla="*/ 571500 w 571500"/>
                <a:gd name="connsiteY2" fmla="*/ 914400 h 914400"/>
                <a:gd name="connsiteX3" fmla="*/ 0 w 571500"/>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571500" h="914400">
                  <a:moveTo>
                    <a:pt x="0" y="0"/>
                  </a:moveTo>
                  <a:lnTo>
                    <a:pt x="571500" y="0"/>
                  </a:lnTo>
                  <a:lnTo>
                    <a:pt x="571500" y="914400"/>
                  </a:lnTo>
                  <a:lnTo>
                    <a:pt x="0" y="914400"/>
                  </a:lnTo>
                </a:path>
              </a:pathLst>
            </a:custGeom>
            <a:noFill/>
            <a:ln cap="rnd">
              <a:solidFill>
                <a:schemeClr val="tx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116" name="TextBox 115"/>
          <p:cNvSpPr txBox="1"/>
          <p:nvPr/>
        </p:nvSpPr>
        <p:spPr>
          <a:xfrm>
            <a:off x="5311225" y="1669892"/>
            <a:ext cx="742511" cy="338554"/>
          </a:xfrm>
          <a:prstGeom prst="rect">
            <a:avLst/>
          </a:prstGeom>
          <a:noFill/>
        </p:spPr>
        <p:txBody>
          <a:bodyPr wrap="none" rtlCol="0">
            <a:spAutoFit/>
          </a:bodyPr>
          <a:lstStyle/>
          <a:p>
            <a:r>
              <a:rPr lang="en-US" sz="1600" b="1" dirty="0" smtClean="0"/>
              <a:t>Cat5e</a:t>
            </a:r>
            <a:endParaRPr lang="en-US" sz="2000" b="1" dirty="0"/>
          </a:p>
        </p:txBody>
      </p:sp>
      <p:sp>
        <p:nvSpPr>
          <p:cNvPr id="118" name="Rectangle 117"/>
          <p:cNvSpPr/>
          <p:nvPr/>
        </p:nvSpPr>
        <p:spPr>
          <a:xfrm>
            <a:off x="0" y="6244210"/>
            <a:ext cx="12216994" cy="640080"/>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2"/>
                </a:solidFill>
                <a:latin typeface="Arial" charset="0"/>
                <a:ea typeface="Arial" charset="0"/>
                <a:cs typeface="Arial" charset="0"/>
              </a:rPr>
              <a:t>UPOE supports an Expanding Ecosystem of </a:t>
            </a:r>
            <a:r>
              <a:rPr lang="en-US" sz="2000" b="1" dirty="0" err="1" smtClean="0">
                <a:solidFill>
                  <a:schemeClr val="bg2"/>
                </a:solidFill>
                <a:latin typeface="Arial" charset="0"/>
                <a:ea typeface="Arial" charset="0"/>
                <a:cs typeface="Arial" charset="0"/>
              </a:rPr>
              <a:t>PoE</a:t>
            </a:r>
            <a:r>
              <a:rPr lang="en-US" sz="2000" b="1" dirty="0" smtClean="0">
                <a:solidFill>
                  <a:schemeClr val="bg2"/>
                </a:solidFill>
                <a:latin typeface="Arial" charset="0"/>
                <a:ea typeface="Arial" charset="0"/>
                <a:cs typeface="Arial" charset="0"/>
              </a:rPr>
              <a:t> devices</a:t>
            </a:r>
            <a:endParaRPr lang="en-US" sz="2000" b="1" dirty="0">
              <a:solidFill>
                <a:schemeClr val="bg2"/>
              </a:solidFill>
              <a:latin typeface="Arial" charset="0"/>
              <a:ea typeface="Arial" charset="0"/>
              <a:cs typeface="Arial" charset="0"/>
            </a:endParaRPr>
          </a:p>
        </p:txBody>
      </p:sp>
    </p:spTree>
    <p:extLst>
      <p:ext uri="{BB962C8B-B14F-4D97-AF65-F5344CB8AC3E}">
        <p14:creationId xmlns:p14="http://schemas.microsoft.com/office/powerpoint/2010/main" val="3620731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2"/>
          <p:cNvPicPr>
            <a:picLocks noChangeAspect="1"/>
          </p:cNvPicPr>
          <p:nvPr/>
        </p:nvPicPr>
        <p:blipFill>
          <a:blip r:embed="rId3"/>
          <a:srcRect/>
          <a:stretch>
            <a:fillRect/>
          </a:stretch>
        </p:blipFill>
        <p:spPr bwMode="auto">
          <a:xfrm>
            <a:off x="1588" y="1588"/>
            <a:ext cx="1587" cy="1587"/>
          </a:xfrm>
          <a:prstGeom prst="rect">
            <a:avLst/>
          </a:prstGeom>
          <a:noFill/>
        </p:spPr>
      </p:pic>
      <p:pic>
        <p:nvPicPr>
          <p:cNvPr id="30722" name="Picture 2" descr="http://blogs.bard.edu/cepblog/files/2016/01/energy_saving.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1381"/>
            <a:ext cx="12190414" cy="6247364"/>
          </a:xfrm>
          <a:prstGeom prst="rect">
            <a:avLst/>
          </a:prstGeom>
          <a:noFill/>
          <a:extLst>
            <a:ext uri="{909E8E84-426E-40dd-AFC4-6F175D3DCCD1}">
              <a14:hiddenFill xmlns:a14="http://schemas.microsoft.com/office/drawing/2010/main" xmlns="">
                <a:solidFill>
                  <a:srgbClr val="FFFFFF"/>
                </a:solidFill>
              </a14:hiddenFill>
            </a:ext>
          </a:extLst>
        </p:spPr>
      </p:pic>
      <p:sp>
        <p:nvSpPr>
          <p:cNvPr id="56" name="Rectangle 55"/>
          <p:cNvSpPr/>
          <p:nvPr/>
        </p:nvSpPr>
        <p:spPr>
          <a:xfrm rot="5400000">
            <a:off x="2658547" y="-2665407"/>
            <a:ext cx="6891149" cy="12208246"/>
          </a:xfrm>
          <a:prstGeom prst="rect">
            <a:avLst/>
          </a:prstGeom>
          <a:solidFill>
            <a:schemeClr val="bg1">
              <a:alpha val="8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1461" tIns="25731" rIns="51461" bIns="25731" spcCol="0" rtlCol="0" anchor="ctr"/>
          <a:lstStyle/>
          <a:p>
            <a:pPr algn="ctr" defTabSz="342991"/>
            <a:endParaRPr lang="en-US" dirty="0">
              <a:solidFill>
                <a:schemeClr val="bg1"/>
              </a:solidFill>
              <a:latin typeface="Arial" charset="0"/>
              <a:ea typeface="Arial" charset="0"/>
              <a:cs typeface="Arial" charset="0"/>
            </a:endParaRPr>
          </a:p>
        </p:txBody>
      </p:sp>
      <p:grpSp>
        <p:nvGrpSpPr>
          <p:cNvPr id="14" name="Group 13"/>
          <p:cNvGrpSpPr/>
          <p:nvPr/>
        </p:nvGrpSpPr>
        <p:grpSpPr>
          <a:xfrm>
            <a:off x="617728" y="4075281"/>
            <a:ext cx="5341683" cy="1682496"/>
            <a:chOff x="463296" y="2969377"/>
            <a:chExt cx="4006262" cy="1261872"/>
          </a:xfrm>
        </p:grpSpPr>
        <p:grpSp>
          <p:nvGrpSpPr>
            <p:cNvPr id="36" name="Group 35"/>
            <p:cNvGrpSpPr/>
            <p:nvPr/>
          </p:nvGrpSpPr>
          <p:grpSpPr>
            <a:xfrm>
              <a:off x="463296" y="2969377"/>
              <a:ext cx="4006262" cy="1261872"/>
              <a:chOff x="463296" y="2629334"/>
              <a:chExt cx="4006262" cy="1261872"/>
            </a:xfrm>
          </p:grpSpPr>
          <p:sp>
            <p:nvSpPr>
              <p:cNvPr id="37" name="Rectangle 36"/>
              <p:cNvSpPr/>
              <p:nvPr/>
            </p:nvSpPr>
            <p:spPr>
              <a:xfrm flipV="1">
                <a:off x="463296" y="2630958"/>
                <a:ext cx="2365248" cy="1260248"/>
              </a:xfrm>
              <a:prstGeom prst="rect">
                <a:avLst/>
              </a:prstGeom>
              <a:gradFill flip="none" rotWithShape="1">
                <a:gsLst>
                  <a:gs pos="1667">
                    <a:schemeClr val="bg2">
                      <a:lumMod val="95000"/>
                      <a:alpha val="35000"/>
                    </a:schemeClr>
                  </a:gs>
                  <a:gs pos="100000">
                    <a:schemeClr val="bg2">
                      <a:lumMod val="85000"/>
                      <a:alpha val="35000"/>
                    </a:schemeClr>
                  </a:gs>
                </a:gsLst>
                <a:lin ang="10800000" scaled="1"/>
                <a:tileRect/>
              </a:gradFill>
              <a:ln>
                <a:gradFill flip="none" rotWithShape="1">
                  <a:gsLst>
                    <a:gs pos="0">
                      <a:schemeClr val="bg1">
                        <a:lumMod val="65000"/>
                        <a:alpha val="0"/>
                      </a:schemeClr>
                    </a:gs>
                    <a:gs pos="100000">
                      <a:srgbClr val="A9A9A9">
                        <a:alpha val="34902"/>
                      </a:srgbClr>
                    </a:gs>
                  </a:gsLst>
                  <a:lin ang="10800000" scaled="1"/>
                  <a:tileRect/>
                </a:gradFill>
              </a:ln>
              <a:effectLst/>
            </p:spPr>
            <p:txBody>
              <a:bodyPr wrap="square" lIns="30404" tIns="30404" rIns="30404" bIns="30404" rtlCol="0" anchor="t" anchorCtr="1">
                <a:noAutofit/>
              </a:bodyPr>
              <a:lstStyle/>
              <a:p>
                <a:pPr algn="ctr" defTabSz="972193">
                  <a:lnSpc>
                    <a:spcPct val="90000"/>
                  </a:lnSpc>
                  <a:spcBef>
                    <a:spcPct val="50000"/>
                  </a:spcBef>
                </a:pPr>
                <a:endParaRPr lang="he-IL" sz="1700" kern="0" dirty="0">
                  <a:solidFill>
                    <a:srgbClr val="B7D333"/>
                  </a:solidFill>
                </a:endParaRPr>
              </a:p>
            </p:txBody>
          </p:sp>
          <p:sp>
            <p:nvSpPr>
              <p:cNvPr id="38" name="Trapezoid 9"/>
              <p:cNvSpPr/>
              <p:nvPr/>
            </p:nvSpPr>
            <p:spPr>
              <a:xfrm rot="5400000">
                <a:off x="3018115" y="2439763"/>
                <a:ext cx="1261872" cy="1641014"/>
              </a:xfrm>
              <a:prstGeom prst="triangle">
                <a:avLst>
                  <a:gd name="adj" fmla="val 0"/>
                </a:avLst>
              </a:prstGeom>
              <a:gradFill flip="none" rotWithShape="1">
                <a:gsLst>
                  <a:gs pos="15000">
                    <a:schemeClr val="bg2">
                      <a:lumMod val="95000"/>
                      <a:alpha val="35000"/>
                    </a:schemeClr>
                  </a:gs>
                  <a:gs pos="100000">
                    <a:schemeClr val="bg2">
                      <a:lumMod val="85000"/>
                      <a:alpha val="0"/>
                    </a:schemeClr>
                  </a:gs>
                </a:gsLst>
                <a:lin ang="16200000" scaled="1"/>
                <a:tileRect/>
              </a:gradFill>
              <a:ln>
                <a:noFill/>
              </a:ln>
              <a:effectLst/>
            </p:spPr>
            <p:txBody>
              <a:bodyPr wrap="square" lIns="30404" tIns="30404" rIns="30404" bIns="30404" rtlCol="0" anchor="t" anchorCtr="1">
                <a:noAutofit/>
              </a:bodyPr>
              <a:lstStyle/>
              <a:p>
                <a:pPr algn="ctr" defTabSz="972193">
                  <a:lnSpc>
                    <a:spcPct val="90000"/>
                  </a:lnSpc>
                  <a:spcBef>
                    <a:spcPct val="50000"/>
                  </a:spcBef>
                </a:pPr>
                <a:endParaRPr lang="en-US" sz="1700" kern="0" dirty="0">
                  <a:solidFill>
                    <a:srgbClr val="B7D333"/>
                  </a:solidFill>
                </a:endParaRPr>
              </a:p>
            </p:txBody>
          </p:sp>
        </p:grpSp>
        <p:sp>
          <p:nvSpPr>
            <p:cNvPr id="66" name="Rectangle 65"/>
            <p:cNvSpPr/>
            <p:nvPr/>
          </p:nvSpPr>
          <p:spPr>
            <a:xfrm>
              <a:off x="491700" y="3061704"/>
              <a:ext cx="2608586" cy="1165704"/>
            </a:xfrm>
            <a:prstGeom prst="rect">
              <a:avLst/>
            </a:prstGeom>
          </p:spPr>
          <p:txBody>
            <a:bodyPr wrap="square">
              <a:spAutoFit/>
            </a:bodyPr>
            <a:lstStyle/>
            <a:p>
              <a:endParaRPr lang="en-US" dirty="0" smtClean="0"/>
            </a:p>
            <a:p>
              <a:r>
                <a:rPr lang="en-US" sz="2000" dirty="0" smtClean="0">
                  <a:solidFill>
                    <a:schemeClr val="tx2"/>
                  </a:solidFill>
                </a:rPr>
                <a:t>No </a:t>
              </a:r>
              <a:r>
                <a:rPr lang="en-US" sz="2000" dirty="0" err="1" smtClean="0">
                  <a:solidFill>
                    <a:schemeClr val="tx2"/>
                  </a:solidFill>
                </a:rPr>
                <a:t>PoE</a:t>
              </a:r>
              <a:r>
                <a:rPr lang="en-US" sz="2000" dirty="0" smtClean="0">
                  <a:solidFill>
                    <a:schemeClr val="tx2"/>
                  </a:solidFill>
                </a:rPr>
                <a:t> Draw</a:t>
              </a:r>
              <a:endParaRPr lang="en-US" sz="2000" dirty="0">
                <a:solidFill>
                  <a:schemeClr val="tx2"/>
                </a:solidFill>
              </a:endParaRPr>
            </a:p>
            <a:p>
              <a:r>
                <a:rPr lang="en-US" sz="1900" dirty="0"/>
                <a:t>Switch </a:t>
              </a:r>
              <a:r>
                <a:rPr lang="en-US" sz="1900" dirty="0" smtClean="0"/>
                <a:t>Idle Mode with </a:t>
              </a:r>
              <a:r>
                <a:rPr lang="en-US" sz="1900" dirty="0" smtClean="0"/>
                <a:t>up to </a:t>
              </a:r>
              <a:r>
                <a:rPr lang="en-US" sz="1900" dirty="0" smtClean="0">
                  <a:solidFill>
                    <a:srgbClr val="FF0000"/>
                  </a:solidFill>
                </a:rPr>
                <a:t>50% savings   </a:t>
              </a:r>
            </a:p>
            <a:p>
              <a:endParaRPr lang="en-US" sz="1900" dirty="0" smtClean="0"/>
            </a:p>
          </p:txBody>
        </p:sp>
      </p:grpSp>
      <p:grpSp>
        <p:nvGrpSpPr>
          <p:cNvPr id="11" name="Group 10"/>
          <p:cNvGrpSpPr/>
          <p:nvPr/>
        </p:nvGrpSpPr>
        <p:grpSpPr>
          <a:xfrm>
            <a:off x="617728" y="2285152"/>
            <a:ext cx="5341683" cy="1682496"/>
            <a:chOff x="463296" y="1626780"/>
            <a:chExt cx="4006262" cy="1261872"/>
          </a:xfrm>
        </p:grpSpPr>
        <p:grpSp>
          <p:nvGrpSpPr>
            <p:cNvPr id="33" name="Group 32"/>
            <p:cNvGrpSpPr/>
            <p:nvPr/>
          </p:nvGrpSpPr>
          <p:grpSpPr>
            <a:xfrm>
              <a:off x="463296" y="1626780"/>
              <a:ext cx="4006262" cy="1261872"/>
              <a:chOff x="463296" y="1152262"/>
              <a:chExt cx="4006262" cy="1261872"/>
            </a:xfrm>
          </p:grpSpPr>
          <p:sp>
            <p:nvSpPr>
              <p:cNvPr id="34" name="Rectangle 33"/>
              <p:cNvSpPr/>
              <p:nvPr/>
            </p:nvSpPr>
            <p:spPr>
              <a:xfrm flipV="1">
                <a:off x="463296" y="1152262"/>
                <a:ext cx="2365248" cy="1260248"/>
              </a:xfrm>
              <a:prstGeom prst="rect">
                <a:avLst/>
              </a:prstGeom>
              <a:gradFill flip="none" rotWithShape="1">
                <a:gsLst>
                  <a:gs pos="1667">
                    <a:schemeClr val="bg2">
                      <a:lumMod val="95000"/>
                      <a:alpha val="35000"/>
                    </a:schemeClr>
                  </a:gs>
                  <a:gs pos="100000">
                    <a:schemeClr val="bg2">
                      <a:lumMod val="85000"/>
                      <a:alpha val="35000"/>
                    </a:schemeClr>
                  </a:gs>
                </a:gsLst>
                <a:lin ang="10800000" scaled="1"/>
                <a:tileRect/>
              </a:gradFill>
              <a:ln>
                <a:gradFill flip="none" rotWithShape="1">
                  <a:gsLst>
                    <a:gs pos="0">
                      <a:schemeClr val="bg1">
                        <a:lumMod val="65000"/>
                        <a:alpha val="0"/>
                      </a:schemeClr>
                    </a:gs>
                    <a:gs pos="100000">
                      <a:srgbClr val="A9A9A9">
                        <a:alpha val="34902"/>
                      </a:srgbClr>
                    </a:gs>
                  </a:gsLst>
                  <a:lin ang="10800000" scaled="1"/>
                  <a:tileRect/>
                </a:gradFill>
              </a:ln>
              <a:effectLst/>
            </p:spPr>
            <p:txBody>
              <a:bodyPr wrap="square" lIns="30404" tIns="30404" rIns="30404" bIns="30404" rtlCol="0" anchor="t" anchorCtr="1">
                <a:noAutofit/>
              </a:bodyPr>
              <a:lstStyle/>
              <a:p>
                <a:pPr algn="ctr" defTabSz="972193">
                  <a:lnSpc>
                    <a:spcPct val="90000"/>
                  </a:lnSpc>
                  <a:spcBef>
                    <a:spcPct val="50000"/>
                  </a:spcBef>
                </a:pPr>
                <a:endParaRPr lang="he-IL" sz="1700" kern="0" dirty="0">
                  <a:solidFill>
                    <a:srgbClr val="B7D333"/>
                  </a:solidFill>
                </a:endParaRPr>
              </a:p>
            </p:txBody>
          </p:sp>
          <p:sp>
            <p:nvSpPr>
              <p:cNvPr id="35" name="Trapezoid 9"/>
              <p:cNvSpPr/>
              <p:nvPr/>
            </p:nvSpPr>
            <p:spPr>
              <a:xfrm rot="5400000">
                <a:off x="3018115" y="962691"/>
                <a:ext cx="1261872" cy="1641014"/>
              </a:xfrm>
              <a:prstGeom prst="triangle">
                <a:avLst>
                  <a:gd name="adj" fmla="val 100000"/>
                </a:avLst>
              </a:prstGeom>
              <a:gradFill flip="none" rotWithShape="1">
                <a:gsLst>
                  <a:gs pos="15000">
                    <a:schemeClr val="bg2">
                      <a:lumMod val="95000"/>
                      <a:alpha val="35000"/>
                    </a:schemeClr>
                  </a:gs>
                  <a:gs pos="100000">
                    <a:schemeClr val="bg2">
                      <a:lumMod val="85000"/>
                      <a:alpha val="0"/>
                    </a:schemeClr>
                  </a:gs>
                </a:gsLst>
                <a:lin ang="16200000" scaled="1"/>
                <a:tileRect/>
              </a:gradFill>
              <a:ln>
                <a:noFill/>
              </a:ln>
              <a:effectLst/>
            </p:spPr>
            <p:txBody>
              <a:bodyPr wrap="square" lIns="30404" tIns="30404" rIns="30404" bIns="30404" rtlCol="0" anchor="t" anchorCtr="1">
                <a:noAutofit/>
              </a:bodyPr>
              <a:lstStyle/>
              <a:p>
                <a:pPr algn="ctr" defTabSz="972193">
                  <a:lnSpc>
                    <a:spcPct val="90000"/>
                  </a:lnSpc>
                  <a:spcBef>
                    <a:spcPct val="50000"/>
                  </a:spcBef>
                </a:pPr>
                <a:endParaRPr lang="en-US" sz="1700" kern="0" dirty="0">
                  <a:solidFill>
                    <a:srgbClr val="B7D333"/>
                  </a:solidFill>
                </a:endParaRPr>
              </a:p>
            </p:txBody>
          </p:sp>
        </p:grpSp>
        <p:sp>
          <p:nvSpPr>
            <p:cNvPr id="7" name="Rectangle 6"/>
            <p:cNvSpPr/>
            <p:nvPr/>
          </p:nvSpPr>
          <p:spPr>
            <a:xfrm>
              <a:off x="491700" y="1749885"/>
              <a:ext cx="2608586" cy="957955"/>
            </a:xfrm>
            <a:prstGeom prst="rect">
              <a:avLst/>
            </a:prstGeom>
          </p:spPr>
          <p:txBody>
            <a:bodyPr wrap="square">
              <a:spAutoFit/>
            </a:bodyPr>
            <a:lstStyle/>
            <a:p>
              <a:r>
                <a:rPr lang="en-US" sz="2000" dirty="0" smtClean="0">
                  <a:solidFill>
                    <a:schemeClr val="tx2"/>
                  </a:solidFill>
                </a:rPr>
                <a:t>Everything </a:t>
              </a:r>
              <a:r>
                <a:rPr lang="en-US" sz="2000" dirty="0">
                  <a:solidFill>
                    <a:schemeClr val="tx2"/>
                  </a:solidFill>
                </a:rPr>
                <a:t>Active</a:t>
              </a:r>
            </a:p>
            <a:p>
              <a:r>
                <a:rPr lang="en-US" sz="1900" dirty="0" smtClean="0">
                  <a:solidFill>
                    <a:srgbClr val="FF0000"/>
                  </a:solidFill>
                </a:rPr>
                <a:t>10% Power </a:t>
              </a:r>
              <a:r>
                <a:rPr lang="en-US" sz="1900" dirty="0">
                  <a:solidFill>
                    <a:srgbClr val="FF0000"/>
                  </a:solidFill>
                </a:rPr>
                <a:t>Saving</a:t>
              </a:r>
              <a:r>
                <a:rPr lang="en-US" sz="1900" dirty="0"/>
                <a:t>. </a:t>
              </a:r>
              <a:br>
                <a:rPr lang="en-US" sz="1900" dirty="0"/>
              </a:br>
              <a:r>
                <a:rPr lang="en-US" sz="1900" dirty="0" smtClean="0"/>
                <a:t>Efficient design, 80</a:t>
              </a:r>
              <a:r>
                <a:rPr lang="en-US" sz="1900" dirty="0"/>
                <a:t>-Plus </a:t>
              </a:r>
              <a:r>
                <a:rPr lang="en-US" sz="1900" dirty="0" smtClean="0"/>
                <a:t>Gold Power Supplies</a:t>
              </a:r>
              <a:endParaRPr lang="en-US" sz="1900" dirty="0"/>
            </a:p>
          </p:txBody>
        </p:sp>
      </p:grpSp>
      <p:grpSp>
        <p:nvGrpSpPr>
          <p:cNvPr id="12" name="Group 11"/>
          <p:cNvGrpSpPr/>
          <p:nvPr/>
        </p:nvGrpSpPr>
        <p:grpSpPr>
          <a:xfrm>
            <a:off x="6232589" y="2285152"/>
            <a:ext cx="5341683" cy="1682496"/>
            <a:chOff x="4674442" y="1626780"/>
            <a:chExt cx="4006262" cy="1261872"/>
          </a:xfrm>
        </p:grpSpPr>
        <p:grpSp>
          <p:nvGrpSpPr>
            <p:cNvPr id="39" name="Group 38"/>
            <p:cNvGrpSpPr/>
            <p:nvPr/>
          </p:nvGrpSpPr>
          <p:grpSpPr>
            <a:xfrm>
              <a:off x="4674442" y="1626780"/>
              <a:ext cx="4006262" cy="1261872"/>
              <a:chOff x="4674442" y="1152262"/>
              <a:chExt cx="4006262" cy="1261872"/>
            </a:xfrm>
          </p:grpSpPr>
          <p:sp>
            <p:nvSpPr>
              <p:cNvPr id="40" name="Rectangle 39"/>
              <p:cNvSpPr/>
              <p:nvPr/>
            </p:nvSpPr>
            <p:spPr>
              <a:xfrm flipH="1" flipV="1">
                <a:off x="6315456" y="1152262"/>
                <a:ext cx="2365248" cy="1260248"/>
              </a:xfrm>
              <a:prstGeom prst="rect">
                <a:avLst/>
              </a:prstGeom>
              <a:gradFill flip="none" rotWithShape="1">
                <a:gsLst>
                  <a:gs pos="1667">
                    <a:schemeClr val="bg2">
                      <a:lumMod val="95000"/>
                      <a:alpha val="35000"/>
                    </a:schemeClr>
                  </a:gs>
                  <a:gs pos="100000">
                    <a:schemeClr val="bg2">
                      <a:lumMod val="85000"/>
                      <a:alpha val="35000"/>
                    </a:schemeClr>
                  </a:gs>
                </a:gsLst>
                <a:lin ang="10800000" scaled="1"/>
                <a:tileRect/>
              </a:gradFill>
              <a:ln>
                <a:gradFill flip="none" rotWithShape="1">
                  <a:gsLst>
                    <a:gs pos="0">
                      <a:schemeClr val="bg1">
                        <a:lumMod val="65000"/>
                        <a:alpha val="0"/>
                      </a:schemeClr>
                    </a:gs>
                    <a:gs pos="100000">
                      <a:srgbClr val="A9A9A9">
                        <a:alpha val="34902"/>
                      </a:srgbClr>
                    </a:gs>
                  </a:gsLst>
                  <a:lin ang="10800000" scaled="1"/>
                  <a:tileRect/>
                </a:gradFill>
              </a:ln>
              <a:effectLst/>
            </p:spPr>
            <p:txBody>
              <a:bodyPr wrap="square" lIns="30404" tIns="30404" rIns="30404" bIns="30404" rtlCol="0" anchor="t" anchorCtr="1">
                <a:noAutofit/>
              </a:bodyPr>
              <a:lstStyle/>
              <a:p>
                <a:pPr algn="ctr" defTabSz="972193">
                  <a:lnSpc>
                    <a:spcPct val="90000"/>
                  </a:lnSpc>
                  <a:spcBef>
                    <a:spcPct val="50000"/>
                  </a:spcBef>
                </a:pPr>
                <a:endParaRPr lang="he-IL" sz="1700" kern="0" dirty="0">
                  <a:solidFill>
                    <a:srgbClr val="B7D333"/>
                  </a:solidFill>
                </a:endParaRPr>
              </a:p>
            </p:txBody>
          </p:sp>
          <p:sp>
            <p:nvSpPr>
              <p:cNvPr id="41" name="Trapezoid 9"/>
              <p:cNvSpPr/>
              <p:nvPr/>
            </p:nvSpPr>
            <p:spPr>
              <a:xfrm rot="16200000" flipH="1">
                <a:off x="4864013" y="962691"/>
                <a:ext cx="1261872" cy="1641014"/>
              </a:xfrm>
              <a:prstGeom prst="triangle">
                <a:avLst>
                  <a:gd name="adj" fmla="val 100000"/>
                </a:avLst>
              </a:prstGeom>
              <a:gradFill flip="none" rotWithShape="1">
                <a:gsLst>
                  <a:gs pos="15000">
                    <a:schemeClr val="bg2">
                      <a:lumMod val="95000"/>
                      <a:alpha val="35000"/>
                    </a:schemeClr>
                  </a:gs>
                  <a:gs pos="100000">
                    <a:schemeClr val="bg2">
                      <a:lumMod val="85000"/>
                      <a:alpha val="0"/>
                    </a:schemeClr>
                  </a:gs>
                </a:gsLst>
                <a:lin ang="16200000" scaled="1"/>
                <a:tileRect/>
              </a:gradFill>
              <a:ln>
                <a:noFill/>
              </a:ln>
              <a:effectLst/>
            </p:spPr>
            <p:txBody>
              <a:bodyPr wrap="square" lIns="30404" tIns="30404" rIns="30404" bIns="30404" rtlCol="0" anchor="t" anchorCtr="1">
                <a:noAutofit/>
              </a:bodyPr>
              <a:lstStyle/>
              <a:p>
                <a:pPr algn="ctr" defTabSz="972193">
                  <a:lnSpc>
                    <a:spcPct val="90000"/>
                  </a:lnSpc>
                  <a:spcBef>
                    <a:spcPct val="50000"/>
                  </a:spcBef>
                </a:pPr>
                <a:endParaRPr lang="en-US" sz="1700" kern="0" dirty="0">
                  <a:solidFill>
                    <a:srgbClr val="B7D333"/>
                  </a:solidFill>
                </a:endParaRPr>
              </a:p>
            </p:txBody>
          </p:sp>
        </p:grpSp>
        <p:sp>
          <p:nvSpPr>
            <p:cNvPr id="64" name="Rectangle 63"/>
            <p:cNvSpPr/>
            <p:nvPr/>
          </p:nvSpPr>
          <p:spPr>
            <a:xfrm>
              <a:off x="6072118" y="1749885"/>
              <a:ext cx="2608586" cy="738664"/>
            </a:xfrm>
            <a:prstGeom prst="rect">
              <a:avLst/>
            </a:prstGeom>
          </p:spPr>
          <p:txBody>
            <a:bodyPr wrap="square">
              <a:spAutoFit/>
            </a:bodyPr>
            <a:lstStyle/>
            <a:p>
              <a:r>
                <a:rPr lang="en-US" sz="2000" dirty="0" smtClean="0">
                  <a:solidFill>
                    <a:schemeClr val="tx2"/>
                  </a:solidFill>
                </a:rPr>
                <a:t>Low </a:t>
              </a:r>
              <a:r>
                <a:rPr lang="en-US" sz="2000" dirty="0">
                  <a:solidFill>
                    <a:schemeClr val="tx2"/>
                  </a:solidFill>
                </a:rPr>
                <a:t>Ethernet Traffic </a:t>
              </a:r>
            </a:p>
            <a:p>
              <a:r>
                <a:rPr lang="en-US" sz="1900" dirty="0"/>
                <a:t>Power Savings </a:t>
              </a:r>
              <a:r>
                <a:rPr lang="en-US" sz="1900" dirty="0" smtClean="0"/>
                <a:t>with EEE </a:t>
              </a:r>
              <a:r>
                <a:rPr lang="en-US" sz="1900" dirty="0"/>
                <a:t>or Energy Efficient Ethernet</a:t>
              </a:r>
            </a:p>
          </p:txBody>
        </p:sp>
      </p:grpSp>
      <p:grpSp>
        <p:nvGrpSpPr>
          <p:cNvPr id="13" name="Group 12"/>
          <p:cNvGrpSpPr/>
          <p:nvPr/>
        </p:nvGrpSpPr>
        <p:grpSpPr>
          <a:xfrm>
            <a:off x="6232589" y="4075281"/>
            <a:ext cx="5341683" cy="1682496"/>
            <a:chOff x="4674442" y="2969377"/>
            <a:chExt cx="4006262" cy="1261872"/>
          </a:xfrm>
        </p:grpSpPr>
        <p:grpSp>
          <p:nvGrpSpPr>
            <p:cNvPr id="42" name="Group 41"/>
            <p:cNvGrpSpPr/>
            <p:nvPr/>
          </p:nvGrpSpPr>
          <p:grpSpPr>
            <a:xfrm>
              <a:off x="4674442" y="2969377"/>
              <a:ext cx="4006262" cy="1261872"/>
              <a:chOff x="4674442" y="2629334"/>
              <a:chExt cx="4006262" cy="1261872"/>
            </a:xfrm>
          </p:grpSpPr>
          <p:sp>
            <p:nvSpPr>
              <p:cNvPr id="43" name="Rectangle 42"/>
              <p:cNvSpPr/>
              <p:nvPr/>
            </p:nvSpPr>
            <p:spPr>
              <a:xfrm flipH="1" flipV="1">
                <a:off x="6315456" y="2630958"/>
                <a:ext cx="2365248" cy="1260248"/>
              </a:xfrm>
              <a:prstGeom prst="rect">
                <a:avLst/>
              </a:prstGeom>
              <a:gradFill flip="none" rotWithShape="1">
                <a:gsLst>
                  <a:gs pos="1667">
                    <a:schemeClr val="bg2">
                      <a:lumMod val="95000"/>
                      <a:alpha val="35000"/>
                    </a:schemeClr>
                  </a:gs>
                  <a:gs pos="100000">
                    <a:schemeClr val="bg2">
                      <a:lumMod val="85000"/>
                      <a:alpha val="35000"/>
                    </a:schemeClr>
                  </a:gs>
                </a:gsLst>
                <a:lin ang="10800000" scaled="1"/>
                <a:tileRect/>
              </a:gradFill>
              <a:ln>
                <a:gradFill flip="none" rotWithShape="1">
                  <a:gsLst>
                    <a:gs pos="0">
                      <a:schemeClr val="bg1">
                        <a:lumMod val="65000"/>
                        <a:alpha val="0"/>
                      </a:schemeClr>
                    </a:gs>
                    <a:gs pos="100000">
                      <a:srgbClr val="A9A9A9">
                        <a:alpha val="34902"/>
                      </a:srgbClr>
                    </a:gs>
                  </a:gsLst>
                  <a:lin ang="10800000" scaled="1"/>
                  <a:tileRect/>
                </a:gradFill>
              </a:ln>
              <a:effectLst/>
            </p:spPr>
            <p:txBody>
              <a:bodyPr wrap="square" lIns="30404" tIns="30404" rIns="30404" bIns="30404" rtlCol="0" anchor="t" anchorCtr="1">
                <a:noAutofit/>
              </a:bodyPr>
              <a:lstStyle/>
              <a:p>
                <a:pPr algn="ctr" defTabSz="972193">
                  <a:lnSpc>
                    <a:spcPct val="90000"/>
                  </a:lnSpc>
                  <a:spcBef>
                    <a:spcPct val="50000"/>
                  </a:spcBef>
                </a:pPr>
                <a:endParaRPr lang="he-IL" sz="1700" kern="0" dirty="0">
                  <a:solidFill>
                    <a:srgbClr val="B7D333"/>
                  </a:solidFill>
                </a:endParaRPr>
              </a:p>
            </p:txBody>
          </p:sp>
          <p:sp>
            <p:nvSpPr>
              <p:cNvPr id="44" name="Trapezoid 9"/>
              <p:cNvSpPr/>
              <p:nvPr/>
            </p:nvSpPr>
            <p:spPr>
              <a:xfrm rot="16200000" flipH="1">
                <a:off x="4864013" y="2439763"/>
                <a:ext cx="1261872" cy="1641014"/>
              </a:xfrm>
              <a:prstGeom prst="triangle">
                <a:avLst>
                  <a:gd name="adj" fmla="val 0"/>
                </a:avLst>
              </a:prstGeom>
              <a:gradFill flip="none" rotWithShape="1">
                <a:gsLst>
                  <a:gs pos="15000">
                    <a:schemeClr val="bg2">
                      <a:lumMod val="95000"/>
                      <a:alpha val="35000"/>
                    </a:schemeClr>
                  </a:gs>
                  <a:gs pos="100000">
                    <a:schemeClr val="bg2">
                      <a:lumMod val="85000"/>
                      <a:alpha val="0"/>
                    </a:schemeClr>
                  </a:gs>
                </a:gsLst>
                <a:lin ang="16200000" scaled="1"/>
                <a:tileRect/>
              </a:gradFill>
              <a:ln>
                <a:noFill/>
              </a:ln>
              <a:effectLst/>
            </p:spPr>
            <p:txBody>
              <a:bodyPr wrap="square" lIns="30404" tIns="30404" rIns="30404" bIns="30404" rtlCol="0" anchor="t" anchorCtr="1">
                <a:noAutofit/>
              </a:bodyPr>
              <a:lstStyle/>
              <a:p>
                <a:pPr algn="ctr" defTabSz="972193">
                  <a:lnSpc>
                    <a:spcPct val="90000"/>
                  </a:lnSpc>
                  <a:spcBef>
                    <a:spcPct val="50000"/>
                  </a:spcBef>
                </a:pPr>
                <a:endParaRPr lang="en-US" sz="1700" kern="0" dirty="0">
                  <a:solidFill>
                    <a:srgbClr val="B7D333"/>
                  </a:solidFill>
                </a:endParaRPr>
              </a:p>
            </p:txBody>
          </p:sp>
        </p:grpSp>
        <p:sp>
          <p:nvSpPr>
            <p:cNvPr id="68" name="Rectangle 67"/>
            <p:cNvSpPr/>
            <p:nvPr/>
          </p:nvSpPr>
          <p:spPr>
            <a:xfrm>
              <a:off x="6072118" y="3200204"/>
              <a:ext cx="2608586" cy="715580"/>
            </a:xfrm>
            <a:prstGeom prst="rect">
              <a:avLst/>
            </a:prstGeom>
          </p:spPr>
          <p:txBody>
            <a:bodyPr wrap="square">
              <a:spAutoFit/>
            </a:bodyPr>
            <a:lstStyle/>
            <a:p>
              <a:r>
                <a:rPr lang="en-US" sz="2000" dirty="0" smtClean="0">
                  <a:solidFill>
                    <a:schemeClr val="tx2"/>
                  </a:solidFill>
                </a:rPr>
                <a:t>No Ethernet Traffic</a:t>
              </a:r>
            </a:p>
            <a:p>
              <a:r>
                <a:rPr lang="en-US" dirty="0" smtClean="0">
                  <a:solidFill>
                    <a:schemeClr val="tx1">
                      <a:lumMod val="50000"/>
                    </a:schemeClr>
                  </a:solidFill>
                </a:rPr>
                <a:t>Switch Hibernate Mode with </a:t>
              </a:r>
              <a:r>
                <a:rPr lang="en-US" dirty="0" smtClean="0">
                  <a:solidFill>
                    <a:schemeClr val="tx1">
                      <a:lumMod val="50000"/>
                    </a:schemeClr>
                  </a:solidFill>
                </a:rPr>
                <a:t>up to </a:t>
              </a:r>
              <a:r>
                <a:rPr lang="en-US" dirty="0" smtClean="0">
                  <a:solidFill>
                    <a:srgbClr val="FF0000"/>
                  </a:solidFill>
                </a:rPr>
                <a:t>75% savings</a:t>
              </a:r>
            </a:p>
          </p:txBody>
        </p:sp>
      </p:grpSp>
      <p:sp>
        <p:nvSpPr>
          <p:cNvPr id="55" name="Rectangle 54"/>
          <p:cNvSpPr/>
          <p:nvPr/>
        </p:nvSpPr>
        <p:spPr>
          <a:xfrm>
            <a:off x="0" y="-11381"/>
            <a:ext cx="12192000" cy="1361386"/>
          </a:xfrm>
          <a:prstGeom prst="rect">
            <a:avLst/>
          </a:prstGeom>
          <a:gradFill flip="none" rotWithShape="1">
            <a:gsLst>
              <a:gs pos="100000">
                <a:schemeClr val="bg1"/>
              </a:gs>
              <a:gs pos="58000">
                <a:srgbClr val="FFFFFF">
                  <a:alpha val="76000"/>
                </a:srgbClr>
              </a:gs>
              <a:gs pos="0">
                <a:schemeClr val="bg1">
                  <a:alpha val="0"/>
                </a:scheme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1461" tIns="25731" rIns="51461" bIns="25731" spcCol="0" rtlCol="0" anchor="ctr"/>
          <a:lstStyle/>
          <a:p>
            <a:pPr algn="ctr" defTabSz="342991"/>
            <a:endParaRPr lang="en-US" dirty="0">
              <a:solidFill>
                <a:schemeClr val="bg1"/>
              </a:solidFill>
              <a:latin typeface="Arial" panose="020B0604020202020204" pitchFamily="34" charset="0"/>
              <a:cs typeface="Arial" panose="020B0604020202020204" pitchFamily="34" charset="0"/>
            </a:endParaRPr>
          </a:p>
        </p:txBody>
      </p:sp>
      <p:sp>
        <p:nvSpPr>
          <p:cNvPr id="889862" name="Rectangle 6"/>
          <p:cNvSpPr>
            <a:spLocks noChangeArrowheads="1"/>
          </p:cNvSpPr>
          <p:nvPr/>
        </p:nvSpPr>
        <p:spPr bwMode="auto">
          <a:xfrm>
            <a:off x="1452033" y="3413351"/>
            <a:ext cx="9290051" cy="603008"/>
          </a:xfrm>
          <a:prstGeom prst="rect">
            <a:avLst/>
          </a:prstGeom>
          <a:noFill/>
          <a:ln w="9525" algn="ctr">
            <a:noFill/>
            <a:miter lim="800000"/>
            <a:headEnd/>
            <a:tailEnd/>
          </a:ln>
          <a:effectLst>
            <a:outerShdw dist="17961" dir="2700000" algn="ctr" rotWithShape="0">
              <a:schemeClr val="bg2"/>
            </a:outerShdw>
          </a:effectLst>
        </p:spPr>
        <p:txBody>
          <a:bodyPr lIns="109496" tIns="54747" rIns="109496" bIns="54747">
            <a:spAutoFit/>
          </a:bodyPr>
          <a:lstStyle/>
          <a:p>
            <a:pPr marL="609585" indent="-609585" defTabSz="1085824" eaLnBrk="0" hangingPunct="0">
              <a:spcAft>
                <a:spcPct val="40000"/>
              </a:spcAft>
              <a:buFontTx/>
              <a:buAutoNum type="arabicPeriod"/>
            </a:pPr>
            <a:endParaRPr lang="en-US" sz="3200"/>
          </a:p>
        </p:txBody>
      </p:sp>
      <p:sp>
        <p:nvSpPr>
          <p:cNvPr id="97" name="Title 1"/>
          <p:cNvSpPr txBox="1">
            <a:spLocks/>
          </p:cNvSpPr>
          <p:nvPr/>
        </p:nvSpPr>
        <p:spPr>
          <a:xfrm>
            <a:off x="281519" y="-37883"/>
            <a:ext cx="11451815" cy="1121664"/>
          </a:xfrm>
          <a:prstGeom prst="rect">
            <a:avLst/>
          </a:prstGeom>
        </p:spPr>
        <p:txBody>
          <a:bodyPr vert="horz" lIns="109713" tIns="60952" rIns="109713" bIns="60952" rtlCol="0" anchor="b" anchorCtr="0">
            <a:noAutofit/>
          </a:bodyPr>
          <a:lstStyle/>
          <a:p>
            <a:pPr defTabSz="1219031" fontAlgn="auto">
              <a:lnSpc>
                <a:spcPct val="80000"/>
              </a:lnSpc>
              <a:spcAft>
                <a:spcPts val="0"/>
              </a:spcAft>
              <a:defRPr/>
            </a:pPr>
            <a:endParaRPr lang="en-US" sz="4800" spc="-133" dirty="0">
              <a:latin typeface="+mj-lt"/>
              <a:ea typeface="+mj-ea"/>
              <a:cs typeface="+mj-cs"/>
            </a:endParaRPr>
          </a:p>
        </p:txBody>
      </p:sp>
      <p:sp>
        <p:nvSpPr>
          <p:cNvPr id="2" name="Title 1"/>
          <p:cNvSpPr>
            <a:spLocks noGrp="1"/>
          </p:cNvSpPr>
          <p:nvPr>
            <p:ph type="title"/>
          </p:nvPr>
        </p:nvSpPr>
        <p:spPr>
          <a:xfrm>
            <a:off x="216883" y="105571"/>
            <a:ext cx="10652112" cy="496667"/>
          </a:xfrm>
        </p:spPr>
        <p:txBody>
          <a:bodyPr/>
          <a:lstStyle/>
          <a:p>
            <a:pPr lvl="0">
              <a:lnSpc>
                <a:spcPct val="100000"/>
              </a:lnSpc>
            </a:pPr>
            <a:r>
              <a:rPr lang="en-US" sz="2800" dirty="0" smtClean="0"/>
              <a:t>5x </a:t>
            </a:r>
            <a:r>
              <a:rPr lang="en-US" sz="2800" dirty="0" smtClean="0"/>
              <a:t>Improvement in Switch Power</a:t>
            </a:r>
            <a:endParaRPr lang="en-US" sz="2800" dirty="0"/>
          </a:p>
        </p:txBody>
      </p:sp>
      <p:sp>
        <p:nvSpPr>
          <p:cNvPr id="9" name="Arc 8"/>
          <p:cNvSpPr/>
          <p:nvPr/>
        </p:nvSpPr>
        <p:spPr>
          <a:xfrm>
            <a:off x="4499558" y="2419046"/>
            <a:ext cx="3192885" cy="3192885"/>
          </a:xfrm>
          <a:prstGeom prst="arc">
            <a:avLst>
              <a:gd name="adj1" fmla="val 8838953"/>
              <a:gd name="adj2" fmla="val 16047291"/>
            </a:avLst>
          </a:prstGeom>
          <a:noFill/>
          <a:ln w="19050" cap="rnd">
            <a:solidFill>
              <a:schemeClr val="tx2"/>
            </a:solidFill>
            <a:prstDash val="sysDot"/>
            <a:headEnd type="oval"/>
            <a:tailEnd type="triangle"/>
          </a:ln>
        </p:spPr>
        <p:style>
          <a:lnRef idx="1">
            <a:schemeClr val="accent1"/>
          </a:lnRef>
          <a:fillRef idx="0">
            <a:schemeClr val="accent1"/>
          </a:fillRef>
          <a:effectRef idx="0">
            <a:schemeClr val="accent1"/>
          </a:effectRef>
          <a:fontRef idx="minor">
            <a:schemeClr val="tx1"/>
          </a:fontRef>
        </p:style>
        <p:txBody>
          <a:bodyPr lIns="121917" tIns="60958" rIns="121917" bIns="60958" rtlCol="0" anchor="ctr"/>
          <a:lstStyle/>
          <a:p>
            <a:pPr algn="ctr"/>
            <a:endParaRPr lang="en-US">
              <a:solidFill>
                <a:schemeClr val="bg1">
                  <a:lumMod val="75000"/>
                </a:schemeClr>
              </a:solidFill>
            </a:endParaRPr>
          </a:p>
        </p:txBody>
      </p:sp>
      <p:sp>
        <p:nvSpPr>
          <p:cNvPr id="59" name="Arc 58"/>
          <p:cNvSpPr/>
          <p:nvPr/>
        </p:nvSpPr>
        <p:spPr>
          <a:xfrm>
            <a:off x="4499558" y="2419046"/>
            <a:ext cx="3192885" cy="3192885"/>
          </a:xfrm>
          <a:prstGeom prst="arc">
            <a:avLst>
              <a:gd name="adj1" fmla="val 16196320"/>
              <a:gd name="adj2" fmla="val 17987654"/>
            </a:avLst>
          </a:prstGeom>
          <a:noFill/>
          <a:ln w="19050" cap="rnd">
            <a:solidFill>
              <a:schemeClr val="accent1"/>
            </a:solidFill>
            <a:prstDash val="sysDot"/>
            <a:headEnd type="oval"/>
            <a:tailEnd type="triangle"/>
          </a:ln>
        </p:spPr>
        <p:style>
          <a:lnRef idx="1">
            <a:schemeClr val="accent1"/>
          </a:lnRef>
          <a:fillRef idx="0">
            <a:schemeClr val="accent1"/>
          </a:fillRef>
          <a:effectRef idx="0">
            <a:schemeClr val="accent1"/>
          </a:effectRef>
          <a:fontRef idx="minor">
            <a:schemeClr val="tx1"/>
          </a:fontRef>
        </p:style>
        <p:txBody>
          <a:bodyPr lIns="121917" tIns="60958" rIns="121917" bIns="60958" rtlCol="0" anchor="ctr"/>
          <a:lstStyle/>
          <a:p>
            <a:pPr algn="ctr"/>
            <a:endParaRPr lang="en-US">
              <a:solidFill>
                <a:schemeClr val="bg1">
                  <a:lumMod val="75000"/>
                </a:schemeClr>
              </a:solidFill>
            </a:endParaRPr>
          </a:p>
        </p:txBody>
      </p:sp>
      <p:sp>
        <p:nvSpPr>
          <p:cNvPr id="61" name="Arc 60"/>
          <p:cNvSpPr/>
          <p:nvPr/>
        </p:nvSpPr>
        <p:spPr>
          <a:xfrm>
            <a:off x="4499558" y="2419046"/>
            <a:ext cx="3192885" cy="3192885"/>
          </a:xfrm>
          <a:prstGeom prst="arc">
            <a:avLst>
              <a:gd name="adj1" fmla="val 18112795"/>
              <a:gd name="adj2" fmla="val 3440389"/>
            </a:avLst>
          </a:prstGeom>
          <a:noFill/>
          <a:ln w="19050" cap="rnd">
            <a:solidFill>
              <a:schemeClr val="accent4"/>
            </a:solidFill>
            <a:prstDash val="sysDot"/>
            <a:headEnd type="oval"/>
            <a:tailEnd type="triangle"/>
          </a:ln>
        </p:spPr>
        <p:style>
          <a:lnRef idx="1">
            <a:schemeClr val="accent1"/>
          </a:lnRef>
          <a:fillRef idx="0">
            <a:schemeClr val="accent1"/>
          </a:fillRef>
          <a:effectRef idx="0">
            <a:schemeClr val="accent1"/>
          </a:effectRef>
          <a:fontRef idx="minor">
            <a:schemeClr val="tx1"/>
          </a:fontRef>
        </p:style>
        <p:txBody>
          <a:bodyPr lIns="121917" tIns="60958" rIns="121917" bIns="60958" rtlCol="0" anchor="ctr"/>
          <a:lstStyle/>
          <a:p>
            <a:pPr algn="ctr"/>
            <a:endParaRPr lang="en-US">
              <a:solidFill>
                <a:schemeClr val="bg1">
                  <a:lumMod val="75000"/>
                </a:schemeClr>
              </a:solidFill>
            </a:endParaRPr>
          </a:p>
        </p:txBody>
      </p:sp>
      <p:sp>
        <p:nvSpPr>
          <p:cNvPr id="63" name="Arc 62"/>
          <p:cNvSpPr/>
          <p:nvPr/>
        </p:nvSpPr>
        <p:spPr>
          <a:xfrm>
            <a:off x="4233334" y="2152822"/>
            <a:ext cx="3725333" cy="3725333"/>
          </a:xfrm>
          <a:prstGeom prst="arc">
            <a:avLst>
              <a:gd name="adj1" fmla="val 10757687"/>
              <a:gd name="adj2" fmla="val 8868489"/>
            </a:avLst>
          </a:prstGeom>
          <a:noFill/>
          <a:ln w="19050" cap="rnd">
            <a:solidFill>
              <a:schemeClr val="accent6"/>
            </a:solidFill>
            <a:prstDash val="sysDot"/>
            <a:headEnd type="oval"/>
            <a:tailEnd type="triangle"/>
          </a:ln>
        </p:spPr>
        <p:style>
          <a:lnRef idx="1">
            <a:schemeClr val="accent1"/>
          </a:lnRef>
          <a:fillRef idx="0">
            <a:schemeClr val="accent1"/>
          </a:fillRef>
          <a:effectRef idx="0">
            <a:schemeClr val="accent1"/>
          </a:effectRef>
          <a:fontRef idx="minor">
            <a:schemeClr val="tx1"/>
          </a:fontRef>
        </p:style>
        <p:txBody>
          <a:bodyPr lIns="121917" tIns="60958" rIns="121917" bIns="60958" rtlCol="0" anchor="ctr"/>
          <a:lstStyle/>
          <a:p>
            <a:pPr algn="ctr"/>
            <a:endParaRPr lang="en-US">
              <a:solidFill>
                <a:schemeClr val="bg1">
                  <a:lumMod val="75000"/>
                </a:schemeClr>
              </a:solidFill>
            </a:endParaRPr>
          </a:p>
        </p:txBody>
      </p:sp>
      <p:sp>
        <p:nvSpPr>
          <p:cNvPr id="69" name="Arc 68"/>
          <p:cNvSpPr/>
          <p:nvPr/>
        </p:nvSpPr>
        <p:spPr>
          <a:xfrm>
            <a:off x="4233334" y="2152822"/>
            <a:ext cx="3725333" cy="3725333"/>
          </a:xfrm>
          <a:prstGeom prst="arc">
            <a:avLst>
              <a:gd name="adj1" fmla="val 10757687"/>
              <a:gd name="adj2" fmla="val 8868489"/>
            </a:avLst>
          </a:prstGeom>
          <a:noFill/>
          <a:ln w="19050" cap="rnd">
            <a:solidFill>
              <a:schemeClr val="accent6"/>
            </a:solidFill>
            <a:prstDash val="sysDot"/>
            <a:headEnd type="oval"/>
            <a:tailEnd type="triangle"/>
          </a:ln>
        </p:spPr>
        <p:style>
          <a:lnRef idx="1">
            <a:schemeClr val="accent1"/>
          </a:lnRef>
          <a:fillRef idx="0">
            <a:schemeClr val="accent1"/>
          </a:fillRef>
          <a:effectRef idx="0">
            <a:schemeClr val="accent1"/>
          </a:effectRef>
          <a:fontRef idx="minor">
            <a:schemeClr val="tx1"/>
          </a:fontRef>
        </p:style>
        <p:txBody>
          <a:bodyPr lIns="121917" tIns="60958" rIns="121917" bIns="60958" rtlCol="0" anchor="ctr"/>
          <a:lstStyle/>
          <a:p>
            <a:pPr algn="ctr"/>
            <a:endParaRPr lang="en-US">
              <a:solidFill>
                <a:schemeClr val="bg1">
                  <a:lumMod val="75000"/>
                </a:schemeClr>
              </a:solidFill>
            </a:endParaRPr>
          </a:p>
        </p:txBody>
      </p:sp>
      <p:grpSp>
        <p:nvGrpSpPr>
          <p:cNvPr id="4" name="Group 3"/>
          <p:cNvGrpSpPr/>
          <p:nvPr/>
        </p:nvGrpSpPr>
        <p:grpSpPr>
          <a:xfrm>
            <a:off x="5242326" y="3164112"/>
            <a:ext cx="1707349" cy="1702752"/>
            <a:chOff x="3781425" y="2136086"/>
            <a:chExt cx="1581150" cy="1576892"/>
          </a:xfrm>
        </p:grpSpPr>
        <p:sp>
          <p:nvSpPr>
            <p:cNvPr id="47" name="Oval 46"/>
            <p:cNvSpPr>
              <a:spLocks noChangeArrowheads="1"/>
            </p:cNvSpPr>
            <p:nvPr/>
          </p:nvSpPr>
          <p:spPr bwMode="gray">
            <a:xfrm>
              <a:off x="3781425" y="2136086"/>
              <a:ext cx="1581150" cy="1576892"/>
            </a:xfrm>
            <a:prstGeom prst="ellipse">
              <a:avLst/>
            </a:prstGeom>
            <a:solidFill>
              <a:schemeClr val="tx2"/>
            </a:solidFill>
            <a:ln>
              <a:noFill/>
            </a:ln>
            <a:effectLs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700" b="1" dirty="0"/>
                <a:t>▲</a:t>
              </a:r>
            </a:p>
          </p:txBody>
        </p:sp>
        <p:sp>
          <p:nvSpPr>
            <p:cNvPr id="45" name="Freeform 365"/>
            <p:cNvSpPr>
              <a:spLocks/>
            </p:cNvSpPr>
            <p:nvPr/>
          </p:nvSpPr>
          <p:spPr bwMode="auto">
            <a:xfrm>
              <a:off x="4077118" y="2493474"/>
              <a:ext cx="989766" cy="862118"/>
            </a:xfrm>
            <a:custGeom>
              <a:avLst/>
              <a:gdLst>
                <a:gd name="T0" fmla="*/ 19584 w 233"/>
                <a:gd name="T1" fmla="*/ 50977 h 207"/>
                <a:gd name="T2" fmla="*/ 22489 w 233"/>
                <a:gd name="T3" fmla="*/ 50977 h 207"/>
                <a:gd name="T4" fmla="*/ 28278 w 233"/>
                <a:gd name="T5" fmla="*/ 35482 h 207"/>
                <a:gd name="T6" fmla="*/ 56829 w 233"/>
                <a:gd name="T7" fmla="*/ 0 h 207"/>
                <a:gd name="T8" fmla="*/ 15895 w 233"/>
                <a:gd name="T9" fmla="*/ 35733 h 207"/>
                <a:gd name="T10" fmla="*/ 48439 w 233"/>
                <a:gd name="T11" fmla="*/ 6908 h 207"/>
                <a:gd name="T12" fmla="*/ 19584 w 233"/>
                <a:gd name="T13" fmla="*/ 50977 h 207"/>
                <a:gd name="T14" fmla="*/ 0 60000 65536"/>
                <a:gd name="T15" fmla="*/ 0 60000 65536"/>
                <a:gd name="T16" fmla="*/ 0 60000 65536"/>
                <a:gd name="T17" fmla="*/ 0 60000 65536"/>
                <a:gd name="T18" fmla="*/ 0 60000 65536"/>
                <a:gd name="T19" fmla="*/ 0 60000 65536"/>
                <a:gd name="T20" fmla="*/ 0 60000 65536"/>
                <a:gd name="T21" fmla="*/ 0 w 233"/>
                <a:gd name="T22" fmla="*/ 0 h 207"/>
                <a:gd name="T23" fmla="*/ 233 w 233"/>
                <a:gd name="T24" fmla="*/ 207 h 2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3" h="207">
                  <a:moveTo>
                    <a:pt x="68" y="207"/>
                  </a:moveTo>
                  <a:cubicBezTo>
                    <a:pt x="78" y="207"/>
                    <a:pt x="78" y="207"/>
                    <a:pt x="78" y="207"/>
                  </a:cubicBezTo>
                  <a:cubicBezTo>
                    <a:pt x="76" y="173"/>
                    <a:pt x="77" y="148"/>
                    <a:pt x="98" y="144"/>
                  </a:cubicBezTo>
                  <a:cubicBezTo>
                    <a:pt x="118" y="140"/>
                    <a:pt x="233" y="118"/>
                    <a:pt x="197" y="0"/>
                  </a:cubicBezTo>
                  <a:cubicBezTo>
                    <a:pt x="128" y="4"/>
                    <a:pt x="0" y="57"/>
                    <a:pt x="55" y="145"/>
                  </a:cubicBezTo>
                  <a:cubicBezTo>
                    <a:pt x="63" y="105"/>
                    <a:pt x="101" y="51"/>
                    <a:pt x="168" y="28"/>
                  </a:cubicBezTo>
                  <a:cubicBezTo>
                    <a:pt x="94" y="94"/>
                    <a:pt x="77" y="97"/>
                    <a:pt x="68" y="207"/>
                  </a:cubicBezTo>
                  <a:close/>
                </a:path>
              </a:pathLst>
            </a:custGeom>
            <a:solidFill>
              <a:srgbClr val="FFFFFF"/>
            </a:solidFill>
            <a:ln w="9525">
              <a:noFill/>
              <a:round/>
              <a:headEnd/>
              <a:tailEnd/>
            </a:ln>
            <a:effectLst/>
          </p:spPr>
          <p:txBody>
            <a:bodyPr/>
            <a:lstStyle/>
            <a:p>
              <a:endParaRPr lang="en-US"/>
            </a:p>
          </p:txBody>
        </p:sp>
      </p:grpSp>
      <p:grpSp>
        <p:nvGrpSpPr>
          <p:cNvPr id="6" name="Group 4"/>
          <p:cNvGrpSpPr>
            <a:grpSpLocks noChangeAspect="1"/>
          </p:cNvGrpSpPr>
          <p:nvPr/>
        </p:nvGrpSpPr>
        <p:grpSpPr bwMode="auto">
          <a:xfrm>
            <a:off x="4653550" y="2573038"/>
            <a:ext cx="2884901" cy="2884901"/>
            <a:chOff x="1875" y="615"/>
            <a:chExt cx="2010" cy="2010"/>
          </a:xfrm>
          <a:solidFill>
            <a:schemeClr val="tx1">
              <a:lumMod val="60000"/>
              <a:lumOff val="40000"/>
            </a:schemeClr>
          </a:solidFill>
        </p:grpSpPr>
        <p:sp>
          <p:nvSpPr>
            <p:cNvPr id="10" name="Freeform 5"/>
            <p:cNvSpPr>
              <a:spLocks/>
            </p:cNvSpPr>
            <p:nvPr/>
          </p:nvSpPr>
          <p:spPr bwMode="auto">
            <a:xfrm>
              <a:off x="2833" y="615"/>
              <a:ext cx="94" cy="303"/>
            </a:xfrm>
            <a:custGeom>
              <a:avLst/>
              <a:gdLst>
                <a:gd name="T0" fmla="*/ 20 w 40"/>
                <a:gd name="T1" fmla="*/ 128 h 128"/>
                <a:gd name="T2" fmla="*/ 0 w 40"/>
                <a:gd name="T3" fmla="*/ 108 h 128"/>
                <a:gd name="T4" fmla="*/ 0 w 40"/>
                <a:gd name="T5" fmla="*/ 20 h 128"/>
                <a:gd name="T6" fmla="*/ 20 w 40"/>
                <a:gd name="T7" fmla="*/ 0 h 128"/>
                <a:gd name="T8" fmla="*/ 40 w 40"/>
                <a:gd name="T9" fmla="*/ 20 h 128"/>
                <a:gd name="T10" fmla="*/ 40 w 40"/>
                <a:gd name="T11" fmla="*/ 108 h 128"/>
                <a:gd name="T12" fmla="*/ 20 w 40"/>
                <a:gd name="T13" fmla="*/ 128 h 128"/>
              </a:gdLst>
              <a:ahLst/>
              <a:cxnLst>
                <a:cxn ang="0">
                  <a:pos x="T0" y="T1"/>
                </a:cxn>
                <a:cxn ang="0">
                  <a:pos x="T2" y="T3"/>
                </a:cxn>
                <a:cxn ang="0">
                  <a:pos x="T4" y="T5"/>
                </a:cxn>
                <a:cxn ang="0">
                  <a:pos x="T6" y="T7"/>
                </a:cxn>
                <a:cxn ang="0">
                  <a:pos x="T8" y="T9"/>
                </a:cxn>
                <a:cxn ang="0">
                  <a:pos x="T10" y="T11"/>
                </a:cxn>
                <a:cxn ang="0">
                  <a:pos x="T12" y="T13"/>
                </a:cxn>
              </a:cxnLst>
              <a:rect l="0" t="0" r="r" b="b"/>
              <a:pathLst>
                <a:path w="40" h="128">
                  <a:moveTo>
                    <a:pt x="20" y="128"/>
                  </a:moveTo>
                  <a:cubicBezTo>
                    <a:pt x="9" y="128"/>
                    <a:pt x="0" y="119"/>
                    <a:pt x="0" y="108"/>
                  </a:cubicBezTo>
                  <a:cubicBezTo>
                    <a:pt x="0" y="20"/>
                    <a:pt x="0" y="20"/>
                    <a:pt x="0" y="20"/>
                  </a:cubicBezTo>
                  <a:cubicBezTo>
                    <a:pt x="0" y="9"/>
                    <a:pt x="9" y="0"/>
                    <a:pt x="20" y="0"/>
                  </a:cubicBezTo>
                  <a:cubicBezTo>
                    <a:pt x="31" y="0"/>
                    <a:pt x="40" y="9"/>
                    <a:pt x="40" y="20"/>
                  </a:cubicBezTo>
                  <a:cubicBezTo>
                    <a:pt x="40" y="108"/>
                    <a:pt x="40" y="108"/>
                    <a:pt x="40" y="108"/>
                  </a:cubicBezTo>
                  <a:cubicBezTo>
                    <a:pt x="40" y="119"/>
                    <a:pt x="31" y="128"/>
                    <a:pt x="20" y="128"/>
                  </a:cubicBezTo>
                  <a:close/>
                </a:path>
              </a:pathLst>
            </a:custGeom>
            <a:solidFill>
              <a:srgbClr val="00B0F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6"/>
            <p:cNvSpPr>
              <a:spLocks/>
            </p:cNvSpPr>
            <p:nvPr/>
          </p:nvSpPr>
          <p:spPr bwMode="auto">
            <a:xfrm>
              <a:off x="2833" y="2322"/>
              <a:ext cx="94" cy="303"/>
            </a:xfrm>
            <a:custGeom>
              <a:avLst/>
              <a:gdLst>
                <a:gd name="T0" fmla="*/ 20 w 40"/>
                <a:gd name="T1" fmla="*/ 128 h 128"/>
                <a:gd name="T2" fmla="*/ 0 w 40"/>
                <a:gd name="T3" fmla="*/ 108 h 128"/>
                <a:gd name="T4" fmla="*/ 0 w 40"/>
                <a:gd name="T5" fmla="*/ 20 h 128"/>
                <a:gd name="T6" fmla="*/ 20 w 40"/>
                <a:gd name="T7" fmla="*/ 0 h 128"/>
                <a:gd name="T8" fmla="*/ 40 w 40"/>
                <a:gd name="T9" fmla="*/ 20 h 128"/>
                <a:gd name="T10" fmla="*/ 40 w 40"/>
                <a:gd name="T11" fmla="*/ 108 h 128"/>
                <a:gd name="T12" fmla="*/ 20 w 40"/>
                <a:gd name="T13" fmla="*/ 128 h 128"/>
              </a:gdLst>
              <a:ahLst/>
              <a:cxnLst>
                <a:cxn ang="0">
                  <a:pos x="T0" y="T1"/>
                </a:cxn>
                <a:cxn ang="0">
                  <a:pos x="T2" y="T3"/>
                </a:cxn>
                <a:cxn ang="0">
                  <a:pos x="T4" y="T5"/>
                </a:cxn>
                <a:cxn ang="0">
                  <a:pos x="T6" y="T7"/>
                </a:cxn>
                <a:cxn ang="0">
                  <a:pos x="T8" y="T9"/>
                </a:cxn>
                <a:cxn ang="0">
                  <a:pos x="T10" y="T11"/>
                </a:cxn>
                <a:cxn ang="0">
                  <a:pos x="T12" y="T13"/>
                </a:cxn>
              </a:cxnLst>
              <a:rect l="0" t="0" r="r" b="b"/>
              <a:pathLst>
                <a:path w="40" h="128">
                  <a:moveTo>
                    <a:pt x="20" y="128"/>
                  </a:moveTo>
                  <a:cubicBezTo>
                    <a:pt x="9" y="128"/>
                    <a:pt x="0" y="119"/>
                    <a:pt x="0" y="108"/>
                  </a:cubicBezTo>
                  <a:cubicBezTo>
                    <a:pt x="0" y="20"/>
                    <a:pt x="0" y="20"/>
                    <a:pt x="0" y="20"/>
                  </a:cubicBezTo>
                  <a:cubicBezTo>
                    <a:pt x="0" y="9"/>
                    <a:pt x="9" y="0"/>
                    <a:pt x="20" y="0"/>
                  </a:cubicBezTo>
                  <a:cubicBezTo>
                    <a:pt x="31" y="0"/>
                    <a:pt x="40" y="9"/>
                    <a:pt x="40" y="20"/>
                  </a:cubicBezTo>
                  <a:cubicBezTo>
                    <a:pt x="40" y="108"/>
                    <a:pt x="40" y="108"/>
                    <a:pt x="40" y="108"/>
                  </a:cubicBezTo>
                  <a:cubicBezTo>
                    <a:pt x="40" y="119"/>
                    <a:pt x="31" y="128"/>
                    <a:pt x="20" y="128"/>
                  </a:cubicBezTo>
                  <a:close/>
                </a:path>
              </a:pathLst>
            </a:custGeom>
            <a:solidFill>
              <a:srgbClr val="00B0F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7"/>
            <p:cNvSpPr>
              <a:spLocks/>
            </p:cNvSpPr>
            <p:nvPr/>
          </p:nvSpPr>
          <p:spPr bwMode="auto">
            <a:xfrm>
              <a:off x="3582" y="1573"/>
              <a:ext cx="303" cy="94"/>
            </a:xfrm>
            <a:custGeom>
              <a:avLst/>
              <a:gdLst>
                <a:gd name="T0" fmla="*/ 108 w 128"/>
                <a:gd name="T1" fmla="*/ 40 h 40"/>
                <a:gd name="T2" fmla="*/ 20 w 128"/>
                <a:gd name="T3" fmla="*/ 40 h 40"/>
                <a:gd name="T4" fmla="*/ 0 w 128"/>
                <a:gd name="T5" fmla="*/ 20 h 40"/>
                <a:gd name="T6" fmla="*/ 20 w 128"/>
                <a:gd name="T7" fmla="*/ 0 h 40"/>
                <a:gd name="T8" fmla="*/ 108 w 128"/>
                <a:gd name="T9" fmla="*/ 0 h 40"/>
                <a:gd name="T10" fmla="*/ 128 w 128"/>
                <a:gd name="T11" fmla="*/ 20 h 40"/>
                <a:gd name="T12" fmla="*/ 108 w 128"/>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128" h="40">
                  <a:moveTo>
                    <a:pt x="108" y="40"/>
                  </a:moveTo>
                  <a:cubicBezTo>
                    <a:pt x="20" y="40"/>
                    <a:pt x="20" y="40"/>
                    <a:pt x="20" y="40"/>
                  </a:cubicBezTo>
                  <a:cubicBezTo>
                    <a:pt x="9" y="40"/>
                    <a:pt x="0" y="31"/>
                    <a:pt x="0" y="20"/>
                  </a:cubicBezTo>
                  <a:cubicBezTo>
                    <a:pt x="0" y="9"/>
                    <a:pt x="9" y="0"/>
                    <a:pt x="20" y="0"/>
                  </a:cubicBezTo>
                  <a:cubicBezTo>
                    <a:pt x="108" y="0"/>
                    <a:pt x="108" y="0"/>
                    <a:pt x="108" y="0"/>
                  </a:cubicBezTo>
                  <a:cubicBezTo>
                    <a:pt x="119" y="0"/>
                    <a:pt x="128" y="9"/>
                    <a:pt x="128" y="20"/>
                  </a:cubicBezTo>
                  <a:cubicBezTo>
                    <a:pt x="128" y="31"/>
                    <a:pt x="119" y="40"/>
                    <a:pt x="108" y="40"/>
                  </a:cubicBezTo>
                  <a:close/>
                </a:path>
              </a:pathLst>
            </a:custGeom>
            <a:solidFill>
              <a:srgbClr val="00B0F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8"/>
            <p:cNvSpPr>
              <a:spLocks/>
            </p:cNvSpPr>
            <p:nvPr/>
          </p:nvSpPr>
          <p:spPr bwMode="auto">
            <a:xfrm>
              <a:off x="1875" y="1573"/>
              <a:ext cx="303" cy="94"/>
            </a:xfrm>
            <a:custGeom>
              <a:avLst/>
              <a:gdLst>
                <a:gd name="T0" fmla="*/ 108 w 128"/>
                <a:gd name="T1" fmla="*/ 40 h 40"/>
                <a:gd name="T2" fmla="*/ 20 w 128"/>
                <a:gd name="T3" fmla="*/ 40 h 40"/>
                <a:gd name="T4" fmla="*/ 0 w 128"/>
                <a:gd name="T5" fmla="*/ 20 h 40"/>
                <a:gd name="T6" fmla="*/ 20 w 128"/>
                <a:gd name="T7" fmla="*/ 0 h 40"/>
                <a:gd name="T8" fmla="*/ 108 w 128"/>
                <a:gd name="T9" fmla="*/ 0 h 40"/>
                <a:gd name="T10" fmla="*/ 128 w 128"/>
                <a:gd name="T11" fmla="*/ 20 h 40"/>
                <a:gd name="T12" fmla="*/ 108 w 128"/>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128" h="40">
                  <a:moveTo>
                    <a:pt x="108" y="40"/>
                  </a:moveTo>
                  <a:cubicBezTo>
                    <a:pt x="20" y="40"/>
                    <a:pt x="20" y="40"/>
                    <a:pt x="20" y="40"/>
                  </a:cubicBezTo>
                  <a:cubicBezTo>
                    <a:pt x="9" y="40"/>
                    <a:pt x="0" y="31"/>
                    <a:pt x="0" y="20"/>
                  </a:cubicBezTo>
                  <a:cubicBezTo>
                    <a:pt x="0" y="9"/>
                    <a:pt x="9" y="0"/>
                    <a:pt x="20" y="0"/>
                  </a:cubicBezTo>
                  <a:cubicBezTo>
                    <a:pt x="108" y="0"/>
                    <a:pt x="108" y="0"/>
                    <a:pt x="108" y="0"/>
                  </a:cubicBezTo>
                  <a:cubicBezTo>
                    <a:pt x="119" y="0"/>
                    <a:pt x="128" y="9"/>
                    <a:pt x="128" y="20"/>
                  </a:cubicBezTo>
                  <a:cubicBezTo>
                    <a:pt x="128" y="31"/>
                    <a:pt x="119" y="40"/>
                    <a:pt x="108" y="40"/>
                  </a:cubicBezTo>
                  <a:close/>
                </a:path>
              </a:pathLst>
            </a:custGeom>
            <a:solidFill>
              <a:srgbClr val="00B0F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9"/>
            <p:cNvSpPr>
              <a:spLocks/>
            </p:cNvSpPr>
            <p:nvPr/>
          </p:nvSpPr>
          <p:spPr bwMode="auto">
            <a:xfrm>
              <a:off x="3193" y="731"/>
              <a:ext cx="211" cy="284"/>
            </a:xfrm>
            <a:custGeom>
              <a:avLst/>
              <a:gdLst>
                <a:gd name="T0" fmla="*/ 23 w 89"/>
                <a:gd name="T1" fmla="*/ 120 h 120"/>
                <a:gd name="T2" fmla="*/ 13 w 89"/>
                <a:gd name="T3" fmla="*/ 117 h 120"/>
                <a:gd name="T4" fmla="*/ 5 w 89"/>
                <a:gd name="T5" fmla="*/ 90 h 120"/>
                <a:gd name="T6" fmla="*/ 49 w 89"/>
                <a:gd name="T7" fmla="*/ 13 h 120"/>
                <a:gd name="T8" fmla="*/ 76 w 89"/>
                <a:gd name="T9" fmla="*/ 5 h 120"/>
                <a:gd name="T10" fmla="*/ 83 w 89"/>
                <a:gd name="T11" fmla="*/ 33 h 120"/>
                <a:gd name="T12" fmla="*/ 40 w 89"/>
                <a:gd name="T13" fmla="*/ 109 h 120"/>
                <a:gd name="T14" fmla="*/ 23 w 89"/>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20">
                  <a:moveTo>
                    <a:pt x="23" y="120"/>
                  </a:moveTo>
                  <a:cubicBezTo>
                    <a:pt x="19" y="120"/>
                    <a:pt x="16" y="119"/>
                    <a:pt x="13" y="117"/>
                  </a:cubicBezTo>
                  <a:cubicBezTo>
                    <a:pt x="3" y="112"/>
                    <a:pt x="0" y="99"/>
                    <a:pt x="5" y="90"/>
                  </a:cubicBezTo>
                  <a:cubicBezTo>
                    <a:pt x="49" y="13"/>
                    <a:pt x="49" y="13"/>
                    <a:pt x="49" y="13"/>
                  </a:cubicBezTo>
                  <a:cubicBezTo>
                    <a:pt x="54" y="3"/>
                    <a:pt x="66" y="0"/>
                    <a:pt x="76" y="5"/>
                  </a:cubicBezTo>
                  <a:cubicBezTo>
                    <a:pt x="85" y="11"/>
                    <a:pt x="89" y="23"/>
                    <a:pt x="83" y="33"/>
                  </a:cubicBezTo>
                  <a:cubicBezTo>
                    <a:pt x="40" y="109"/>
                    <a:pt x="40" y="109"/>
                    <a:pt x="40" y="109"/>
                  </a:cubicBezTo>
                  <a:cubicBezTo>
                    <a:pt x="37" y="116"/>
                    <a:pt x="30" y="120"/>
                    <a:pt x="23" y="120"/>
                  </a:cubicBezTo>
                  <a:close/>
                </a:path>
              </a:pathLst>
            </a:custGeom>
            <a:solidFill>
              <a:srgbClr val="00B0F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0"/>
            <p:cNvSpPr>
              <a:spLocks/>
            </p:cNvSpPr>
            <p:nvPr/>
          </p:nvSpPr>
          <p:spPr bwMode="auto">
            <a:xfrm>
              <a:off x="2356" y="2220"/>
              <a:ext cx="211" cy="282"/>
            </a:xfrm>
            <a:custGeom>
              <a:avLst/>
              <a:gdLst>
                <a:gd name="T0" fmla="*/ 23 w 89"/>
                <a:gd name="T1" fmla="*/ 119 h 119"/>
                <a:gd name="T2" fmla="*/ 13 w 89"/>
                <a:gd name="T3" fmla="*/ 117 h 119"/>
                <a:gd name="T4" fmla="*/ 6 w 89"/>
                <a:gd name="T5" fmla="*/ 89 h 119"/>
                <a:gd name="T6" fmla="*/ 49 w 89"/>
                <a:gd name="T7" fmla="*/ 13 h 119"/>
                <a:gd name="T8" fmla="*/ 76 w 89"/>
                <a:gd name="T9" fmla="*/ 5 h 119"/>
                <a:gd name="T10" fmla="*/ 84 w 89"/>
                <a:gd name="T11" fmla="*/ 32 h 119"/>
                <a:gd name="T12" fmla="*/ 40 w 89"/>
                <a:gd name="T13" fmla="*/ 109 h 119"/>
                <a:gd name="T14" fmla="*/ 23 w 89"/>
                <a:gd name="T15" fmla="*/ 119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19">
                  <a:moveTo>
                    <a:pt x="23" y="119"/>
                  </a:moveTo>
                  <a:cubicBezTo>
                    <a:pt x="20" y="119"/>
                    <a:pt x="16" y="118"/>
                    <a:pt x="13" y="117"/>
                  </a:cubicBezTo>
                  <a:cubicBezTo>
                    <a:pt x="4" y="111"/>
                    <a:pt x="0" y="99"/>
                    <a:pt x="6" y="89"/>
                  </a:cubicBezTo>
                  <a:cubicBezTo>
                    <a:pt x="49" y="13"/>
                    <a:pt x="49" y="13"/>
                    <a:pt x="49" y="13"/>
                  </a:cubicBezTo>
                  <a:cubicBezTo>
                    <a:pt x="54" y="3"/>
                    <a:pt x="66" y="0"/>
                    <a:pt x="76" y="5"/>
                  </a:cubicBezTo>
                  <a:cubicBezTo>
                    <a:pt x="86" y="10"/>
                    <a:pt x="89" y="23"/>
                    <a:pt x="84" y="32"/>
                  </a:cubicBezTo>
                  <a:cubicBezTo>
                    <a:pt x="40" y="109"/>
                    <a:pt x="40" y="109"/>
                    <a:pt x="40" y="109"/>
                  </a:cubicBezTo>
                  <a:cubicBezTo>
                    <a:pt x="37" y="116"/>
                    <a:pt x="30" y="119"/>
                    <a:pt x="23" y="119"/>
                  </a:cubicBezTo>
                  <a:close/>
                </a:path>
              </a:pathLst>
            </a:custGeom>
            <a:solidFill>
              <a:srgbClr val="00B0F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1"/>
            <p:cNvSpPr>
              <a:spLocks/>
            </p:cNvSpPr>
            <p:nvPr/>
          </p:nvSpPr>
          <p:spPr bwMode="auto">
            <a:xfrm>
              <a:off x="3480" y="1933"/>
              <a:ext cx="289" cy="204"/>
            </a:xfrm>
            <a:custGeom>
              <a:avLst/>
              <a:gdLst>
                <a:gd name="T0" fmla="*/ 99 w 122"/>
                <a:gd name="T1" fmla="*/ 86 h 86"/>
                <a:gd name="T2" fmla="*/ 89 w 122"/>
                <a:gd name="T3" fmla="*/ 83 h 86"/>
                <a:gd name="T4" fmla="*/ 13 w 122"/>
                <a:gd name="T5" fmla="*/ 40 h 86"/>
                <a:gd name="T6" fmla="*/ 5 w 122"/>
                <a:gd name="T7" fmla="*/ 13 h 86"/>
                <a:gd name="T8" fmla="*/ 32 w 122"/>
                <a:gd name="T9" fmla="*/ 5 h 86"/>
                <a:gd name="T10" fmla="*/ 109 w 122"/>
                <a:gd name="T11" fmla="*/ 48 h 86"/>
                <a:gd name="T12" fmla="*/ 117 w 122"/>
                <a:gd name="T13" fmla="*/ 76 h 86"/>
                <a:gd name="T14" fmla="*/ 99 w 122"/>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86">
                  <a:moveTo>
                    <a:pt x="99" y="86"/>
                  </a:moveTo>
                  <a:cubicBezTo>
                    <a:pt x="96" y="86"/>
                    <a:pt x="93" y="85"/>
                    <a:pt x="89" y="83"/>
                  </a:cubicBezTo>
                  <a:cubicBezTo>
                    <a:pt x="13" y="40"/>
                    <a:pt x="13" y="40"/>
                    <a:pt x="13" y="40"/>
                  </a:cubicBezTo>
                  <a:cubicBezTo>
                    <a:pt x="3" y="35"/>
                    <a:pt x="0" y="23"/>
                    <a:pt x="5" y="13"/>
                  </a:cubicBezTo>
                  <a:cubicBezTo>
                    <a:pt x="10" y="3"/>
                    <a:pt x="23" y="0"/>
                    <a:pt x="32" y="5"/>
                  </a:cubicBezTo>
                  <a:cubicBezTo>
                    <a:pt x="109" y="48"/>
                    <a:pt x="109" y="48"/>
                    <a:pt x="109" y="48"/>
                  </a:cubicBezTo>
                  <a:cubicBezTo>
                    <a:pt x="119" y="54"/>
                    <a:pt x="122" y="66"/>
                    <a:pt x="117" y="76"/>
                  </a:cubicBezTo>
                  <a:cubicBezTo>
                    <a:pt x="113" y="82"/>
                    <a:pt x="106" y="86"/>
                    <a:pt x="99" y="86"/>
                  </a:cubicBezTo>
                  <a:close/>
                </a:path>
              </a:pathLst>
            </a:custGeom>
            <a:solidFill>
              <a:srgbClr val="00B0F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2"/>
            <p:cNvSpPr>
              <a:spLocks/>
            </p:cNvSpPr>
            <p:nvPr/>
          </p:nvSpPr>
          <p:spPr bwMode="auto">
            <a:xfrm>
              <a:off x="1991" y="1096"/>
              <a:ext cx="289" cy="204"/>
            </a:xfrm>
            <a:custGeom>
              <a:avLst/>
              <a:gdLst>
                <a:gd name="T0" fmla="*/ 100 w 122"/>
                <a:gd name="T1" fmla="*/ 86 h 86"/>
                <a:gd name="T2" fmla="*/ 90 w 122"/>
                <a:gd name="T3" fmla="*/ 84 h 86"/>
                <a:gd name="T4" fmla="*/ 13 w 122"/>
                <a:gd name="T5" fmla="*/ 40 h 86"/>
                <a:gd name="T6" fmla="*/ 5 w 122"/>
                <a:gd name="T7" fmla="*/ 13 h 86"/>
                <a:gd name="T8" fmla="*/ 33 w 122"/>
                <a:gd name="T9" fmla="*/ 6 h 86"/>
                <a:gd name="T10" fmla="*/ 109 w 122"/>
                <a:gd name="T11" fmla="*/ 49 h 86"/>
                <a:gd name="T12" fmla="*/ 117 w 122"/>
                <a:gd name="T13" fmla="*/ 76 h 86"/>
                <a:gd name="T14" fmla="*/ 100 w 122"/>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86">
                  <a:moveTo>
                    <a:pt x="100" y="86"/>
                  </a:moveTo>
                  <a:cubicBezTo>
                    <a:pt x="96" y="86"/>
                    <a:pt x="93" y="85"/>
                    <a:pt x="90" y="84"/>
                  </a:cubicBezTo>
                  <a:cubicBezTo>
                    <a:pt x="13" y="40"/>
                    <a:pt x="13" y="40"/>
                    <a:pt x="13" y="40"/>
                  </a:cubicBezTo>
                  <a:cubicBezTo>
                    <a:pt x="3" y="35"/>
                    <a:pt x="0" y="23"/>
                    <a:pt x="5" y="13"/>
                  </a:cubicBezTo>
                  <a:cubicBezTo>
                    <a:pt x="11" y="4"/>
                    <a:pt x="23" y="0"/>
                    <a:pt x="33" y="6"/>
                  </a:cubicBezTo>
                  <a:cubicBezTo>
                    <a:pt x="109" y="49"/>
                    <a:pt x="109" y="49"/>
                    <a:pt x="109" y="49"/>
                  </a:cubicBezTo>
                  <a:cubicBezTo>
                    <a:pt x="119" y="54"/>
                    <a:pt x="122" y="66"/>
                    <a:pt x="117" y="76"/>
                  </a:cubicBezTo>
                  <a:cubicBezTo>
                    <a:pt x="113" y="83"/>
                    <a:pt x="107" y="86"/>
                    <a:pt x="100" y="86"/>
                  </a:cubicBezTo>
                  <a:close/>
                </a:path>
              </a:pathLst>
            </a:custGeom>
            <a:solidFill>
              <a:srgbClr val="00B0F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3"/>
            <p:cNvSpPr>
              <a:spLocks/>
            </p:cNvSpPr>
            <p:nvPr/>
          </p:nvSpPr>
          <p:spPr bwMode="auto">
            <a:xfrm>
              <a:off x="3447" y="1030"/>
              <a:ext cx="280" cy="218"/>
            </a:xfrm>
            <a:custGeom>
              <a:avLst/>
              <a:gdLst>
                <a:gd name="T0" fmla="*/ 23 w 118"/>
                <a:gd name="T1" fmla="*/ 92 h 92"/>
                <a:gd name="T2" fmla="*/ 6 w 118"/>
                <a:gd name="T3" fmla="*/ 83 h 92"/>
                <a:gd name="T4" fmla="*/ 11 w 118"/>
                <a:gd name="T5" fmla="*/ 55 h 92"/>
                <a:gd name="T6" fmla="*/ 84 w 118"/>
                <a:gd name="T7" fmla="*/ 6 h 92"/>
                <a:gd name="T8" fmla="*/ 112 w 118"/>
                <a:gd name="T9" fmla="*/ 11 h 92"/>
                <a:gd name="T10" fmla="*/ 107 w 118"/>
                <a:gd name="T11" fmla="*/ 39 h 92"/>
                <a:gd name="T12" fmla="*/ 34 w 118"/>
                <a:gd name="T13" fmla="*/ 88 h 92"/>
                <a:gd name="T14" fmla="*/ 23 w 118"/>
                <a:gd name="T15" fmla="*/ 92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92">
                  <a:moveTo>
                    <a:pt x="23" y="92"/>
                  </a:moveTo>
                  <a:cubicBezTo>
                    <a:pt x="16" y="92"/>
                    <a:pt x="10" y="89"/>
                    <a:pt x="6" y="83"/>
                  </a:cubicBezTo>
                  <a:cubicBezTo>
                    <a:pt x="0" y="74"/>
                    <a:pt x="2" y="61"/>
                    <a:pt x="11" y="55"/>
                  </a:cubicBezTo>
                  <a:cubicBezTo>
                    <a:pt x="84" y="6"/>
                    <a:pt x="84" y="6"/>
                    <a:pt x="84" y="6"/>
                  </a:cubicBezTo>
                  <a:cubicBezTo>
                    <a:pt x="93" y="0"/>
                    <a:pt x="106" y="2"/>
                    <a:pt x="112" y="11"/>
                  </a:cubicBezTo>
                  <a:cubicBezTo>
                    <a:pt x="118" y="20"/>
                    <a:pt x="116" y="33"/>
                    <a:pt x="107" y="39"/>
                  </a:cubicBezTo>
                  <a:cubicBezTo>
                    <a:pt x="34" y="88"/>
                    <a:pt x="34" y="88"/>
                    <a:pt x="34" y="88"/>
                  </a:cubicBezTo>
                  <a:cubicBezTo>
                    <a:pt x="30" y="91"/>
                    <a:pt x="26" y="92"/>
                    <a:pt x="23" y="92"/>
                  </a:cubicBezTo>
                  <a:close/>
                </a:path>
              </a:pathLst>
            </a:custGeom>
            <a:solidFill>
              <a:srgbClr val="00B0F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4"/>
            <p:cNvSpPr>
              <a:spLocks/>
            </p:cNvSpPr>
            <p:nvPr/>
          </p:nvSpPr>
          <p:spPr bwMode="auto">
            <a:xfrm>
              <a:off x="2034" y="1985"/>
              <a:ext cx="279" cy="221"/>
            </a:xfrm>
            <a:custGeom>
              <a:avLst/>
              <a:gdLst>
                <a:gd name="T0" fmla="*/ 23 w 118"/>
                <a:gd name="T1" fmla="*/ 93 h 93"/>
                <a:gd name="T2" fmla="*/ 6 w 118"/>
                <a:gd name="T3" fmla="*/ 84 h 93"/>
                <a:gd name="T4" fmla="*/ 11 w 118"/>
                <a:gd name="T5" fmla="*/ 56 h 93"/>
                <a:gd name="T6" fmla="*/ 84 w 118"/>
                <a:gd name="T7" fmla="*/ 7 h 93"/>
                <a:gd name="T8" fmla="*/ 112 w 118"/>
                <a:gd name="T9" fmla="*/ 12 h 93"/>
                <a:gd name="T10" fmla="*/ 107 w 118"/>
                <a:gd name="T11" fmla="*/ 40 h 93"/>
                <a:gd name="T12" fmla="*/ 34 w 118"/>
                <a:gd name="T13" fmla="*/ 89 h 93"/>
                <a:gd name="T14" fmla="*/ 23 w 118"/>
                <a:gd name="T15" fmla="*/ 93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93">
                  <a:moveTo>
                    <a:pt x="23" y="93"/>
                  </a:moveTo>
                  <a:cubicBezTo>
                    <a:pt x="16" y="93"/>
                    <a:pt x="10" y="90"/>
                    <a:pt x="6" y="84"/>
                  </a:cubicBezTo>
                  <a:cubicBezTo>
                    <a:pt x="0" y="75"/>
                    <a:pt x="2" y="62"/>
                    <a:pt x="11" y="56"/>
                  </a:cubicBezTo>
                  <a:cubicBezTo>
                    <a:pt x="84" y="7"/>
                    <a:pt x="84" y="7"/>
                    <a:pt x="84" y="7"/>
                  </a:cubicBezTo>
                  <a:cubicBezTo>
                    <a:pt x="93" y="0"/>
                    <a:pt x="106" y="3"/>
                    <a:pt x="112" y="12"/>
                  </a:cubicBezTo>
                  <a:cubicBezTo>
                    <a:pt x="118" y="21"/>
                    <a:pt x="116" y="34"/>
                    <a:pt x="107" y="40"/>
                  </a:cubicBezTo>
                  <a:cubicBezTo>
                    <a:pt x="34" y="89"/>
                    <a:pt x="34" y="89"/>
                    <a:pt x="34" y="89"/>
                  </a:cubicBezTo>
                  <a:cubicBezTo>
                    <a:pt x="30" y="92"/>
                    <a:pt x="26" y="93"/>
                    <a:pt x="23" y="93"/>
                  </a:cubicBezTo>
                  <a:close/>
                </a:path>
              </a:pathLst>
            </a:custGeom>
            <a:solidFill>
              <a:srgbClr val="00B0F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5"/>
            <p:cNvSpPr>
              <a:spLocks/>
            </p:cNvSpPr>
            <p:nvPr/>
          </p:nvSpPr>
          <p:spPr bwMode="auto">
            <a:xfrm>
              <a:off x="3248" y="2187"/>
              <a:ext cx="223" cy="272"/>
            </a:xfrm>
            <a:custGeom>
              <a:avLst/>
              <a:gdLst>
                <a:gd name="T0" fmla="*/ 72 w 94"/>
                <a:gd name="T1" fmla="*/ 115 h 115"/>
                <a:gd name="T2" fmla="*/ 55 w 94"/>
                <a:gd name="T3" fmla="*/ 107 h 115"/>
                <a:gd name="T4" fmla="*/ 6 w 94"/>
                <a:gd name="T5" fmla="*/ 34 h 115"/>
                <a:gd name="T6" fmla="*/ 11 w 94"/>
                <a:gd name="T7" fmla="*/ 6 h 115"/>
                <a:gd name="T8" fmla="*/ 39 w 94"/>
                <a:gd name="T9" fmla="*/ 11 h 115"/>
                <a:gd name="T10" fmla="*/ 88 w 94"/>
                <a:gd name="T11" fmla="*/ 84 h 115"/>
                <a:gd name="T12" fmla="*/ 83 w 94"/>
                <a:gd name="T13" fmla="*/ 112 h 115"/>
                <a:gd name="T14" fmla="*/ 72 w 94"/>
                <a:gd name="T15" fmla="*/ 115 h 1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15">
                  <a:moveTo>
                    <a:pt x="72" y="115"/>
                  </a:moveTo>
                  <a:cubicBezTo>
                    <a:pt x="65" y="115"/>
                    <a:pt x="59" y="112"/>
                    <a:pt x="55" y="107"/>
                  </a:cubicBezTo>
                  <a:cubicBezTo>
                    <a:pt x="6" y="34"/>
                    <a:pt x="6" y="34"/>
                    <a:pt x="6" y="34"/>
                  </a:cubicBezTo>
                  <a:cubicBezTo>
                    <a:pt x="0" y="25"/>
                    <a:pt x="2" y="12"/>
                    <a:pt x="11" y="6"/>
                  </a:cubicBezTo>
                  <a:cubicBezTo>
                    <a:pt x="20" y="0"/>
                    <a:pt x="33" y="2"/>
                    <a:pt x="39" y="11"/>
                  </a:cubicBezTo>
                  <a:cubicBezTo>
                    <a:pt x="88" y="84"/>
                    <a:pt x="88" y="84"/>
                    <a:pt x="88" y="84"/>
                  </a:cubicBezTo>
                  <a:cubicBezTo>
                    <a:pt x="94" y="93"/>
                    <a:pt x="92" y="106"/>
                    <a:pt x="83" y="112"/>
                  </a:cubicBezTo>
                  <a:cubicBezTo>
                    <a:pt x="79" y="114"/>
                    <a:pt x="76" y="115"/>
                    <a:pt x="72" y="115"/>
                  </a:cubicBezTo>
                  <a:close/>
                </a:path>
              </a:pathLst>
            </a:custGeom>
            <a:solidFill>
              <a:srgbClr val="00B0F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6"/>
            <p:cNvSpPr>
              <a:spLocks/>
            </p:cNvSpPr>
            <p:nvPr/>
          </p:nvSpPr>
          <p:spPr bwMode="auto">
            <a:xfrm>
              <a:off x="2290" y="773"/>
              <a:ext cx="225" cy="273"/>
            </a:xfrm>
            <a:custGeom>
              <a:avLst/>
              <a:gdLst>
                <a:gd name="T0" fmla="*/ 72 w 95"/>
                <a:gd name="T1" fmla="*/ 115 h 115"/>
                <a:gd name="T2" fmla="*/ 55 w 95"/>
                <a:gd name="T3" fmla="*/ 107 h 115"/>
                <a:gd name="T4" fmla="*/ 6 w 95"/>
                <a:gd name="T5" fmla="*/ 34 h 115"/>
                <a:gd name="T6" fmla="*/ 11 w 95"/>
                <a:gd name="T7" fmla="*/ 6 h 115"/>
                <a:gd name="T8" fmla="*/ 39 w 95"/>
                <a:gd name="T9" fmla="*/ 11 h 115"/>
                <a:gd name="T10" fmla="*/ 88 w 95"/>
                <a:gd name="T11" fmla="*/ 84 h 115"/>
                <a:gd name="T12" fmla="*/ 83 w 95"/>
                <a:gd name="T13" fmla="*/ 112 h 115"/>
                <a:gd name="T14" fmla="*/ 72 w 95"/>
                <a:gd name="T15" fmla="*/ 115 h 1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5" h="115">
                  <a:moveTo>
                    <a:pt x="72" y="115"/>
                  </a:moveTo>
                  <a:cubicBezTo>
                    <a:pt x="65" y="115"/>
                    <a:pt x="59" y="112"/>
                    <a:pt x="55" y="107"/>
                  </a:cubicBezTo>
                  <a:cubicBezTo>
                    <a:pt x="6" y="34"/>
                    <a:pt x="6" y="34"/>
                    <a:pt x="6" y="34"/>
                  </a:cubicBezTo>
                  <a:cubicBezTo>
                    <a:pt x="0" y="25"/>
                    <a:pt x="2" y="12"/>
                    <a:pt x="11" y="6"/>
                  </a:cubicBezTo>
                  <a:cubicBezTo>
                    <a:pt x="20" y="0"/>
                    <a:pt x="33" y="2"/>
                    <a:pt x="39" y="11"/>
                  </a:cubicBezTo>
                  <a:cubicBezTo>
                    <a:pt x="88" y="84"/>
                    <a:pt x="88" y="84"/>
                    <a:pt x="88" y="84"/>
                  </a:cubicBezTo>
                  <a:cubicBezTo>
                    <a:pt x="95" y="93"/>
                    <a:pt x="92" y="106"/>
                    <a:pt x="83" y="112"/>
                  </a:cubicBezTo>
                  <a:cubicBezTo>
                    <a:pt x="80" y="114"/>
                    <a:pt x="76" y="115"/>
                    <a:pt x="72" y="115"/>
                  </a:cubicBezTo>
                  <a:close/>
                </a:path>
              </a:pathLst>
            </a:custGeom>
            <a:solidFill>
              <a:srgbClr val="00B0F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9" name="Rectangle 48"/>
          <p:cNvSpPr/>
          <p:nvPr/>
        </p:nvSpPr>
        <p:spPr>
          <a:xfrm>
            <a:off x="1586" y="6239691"/>
            <a:ext cx="12190414" cy="640080"/>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43834" lvl="1" indent="-243834" algn="ctr">
              <a:buSzPct val="80000"/>
            </a:pPr>
            <a:r>
              <a:rPr lang="en-US" sz="2000" b="1" dirty="0" smtClean="0">
                <a:solidFill>
                  <a:schemeClr val="bg2"/>
                </a:solidFill>
              </a:rPr>
              <a:t>Integrated with Cisco Energy Manager for total energy visibility and control</a:t>
            </a:r>
          </a:p>
        </p:txBody>
      </p:sp>
      <p:grpSp>
        <p:nvGrpSpPr>
          <p:cNvPr id="50" name="Group 49"/>
          <p:cNvGrpSpPr/>
          <p:nvPr/>
        </p:nvGrpSpPr>
        <p:grpSpPr>
          <a:xfrm>
            <a:off x="10630374" y="24659"/>
            <a:ext cx="1404813" cy="1404813"/>
            <a:chOff x="9855854" y="719083"/>
            <a:chExt cx="1404813" cy="1404813"/>
          </a:xfrm>
        </p:grpSpPr>
        <p:sp>
          <p:nvSpPr>
            <p:cNvPr id="53" name="32-Point Star 52"/>
            <p:cNvSpPr/>
            <p:nvPr/>
          </p:nvSpPr>
          <p:spPr>
            <a:xfrm>
              <a:off x="9855854" y="719083"/>
              <a:ext cx="1404813" cy="1404813"/>
            </a:xfrm>
            <a:prstGeom prst="star32">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4" name="Rectangle 53"/>
            <p:cNvSpPr/>
            <p:nvPr/>
          </p:nvSpPr>
          <p:spPr>
            <a:xfrm>
              <a:off x="10126098" y="1089400"/>
              <a:ext cx="864339" cy="646331"/>
            </a:xfrm>
            <a:prstGeom prst="rect">
              <a:avLst/>
            </a:prstGeom>
          </p:spPr>
          <p:txBody>
            <a:bodyPr wrap="none">
              <a:spAutoFit/>
            </a:bodyPr>
            <a:lstStyle/>
            <a:p>
              <a:pPr algn="ctr"/>
              <a:r>
                <a:rPr lang="en-US" dirty="0" smtClean="0">
                  <a:solidFill>
                    <a:schemeClr val="tx1">
                      <a:lumMod val="50000"/>
                    </a:schemeClr>
                  </a:solidFill>
                </a:rPr>
                <a:t>Switch</a:t>
              </a:r>
            </a:p>
            <a:p>
              <a:pPr algn="ctr"/>
              <a:r>
                <a:rPr lang="en-US" dirty="0" smtClean="0">
                  <a:solidFill>
                    <a:schemeClr val="tx1">
                      <a:lumMod val="50000"/>
                    </a:schemeClr>
                  </a:solidFill>
                </a:rPr>
                <a:t>Power</a:t>
              </a:r>
              <a:endParaRPr lang="en-US" dirty="0">
                <a:solidFill>
                  <a:schemeClr val="tx1">
                    <a:lumMod val="50000"/>
                  </a:schemeClr>
                </a:solidFill>
              </a:endParaRPr>
            </a:p>
          </p:txBody>
        </p:sp>
      </p:grpSp>
    </p:spTree>
    <p:extLst>
      <p:ext uri="{BB962C8B-B14F-4D97-AF65-F5344CB8AC3E}">
        <p14:creationId xmlns:p14="http://schemas.microsoft.com/office/powerpoint/2010/main" val="2892463543"/>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ject 5"/>
          <p:cNvPicPr>
            <a:picLocks noChangeAspect="1"/>
          </p:cNvPicPr>
          <p:nvPr/>
        </p:nvPicPr>
        <p:blipFill>
          <a:blip r:embed="rId3"/>
          <a:srcRect/>
          <a:stretch>
            <a:fillRect/>
          </a:stretch>
        </p:blipFill>
        <p:spPr bwMode="auto">
          <a:xfrm>
            <a:off x="1588" y="1588"/>
            <a:ext cx="1587" cy="1587"/>
          </a:xfrm>
          <a:prstGeom prst="rect">
            <a:avLst/>
          </a:prstGeom>
          <a:noFill/>
        </p:spPr>
      </p:pic>
      <p:pic>
        <p:nvPicPr>
          <p:cNvPr id="31746" name="Picture 2" descr="http://www.mydigitalshield.com/wp-content/uploads/2015/02/Network-Security-2015.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0" y="2561"/>
            <a:ext cx="12208245"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56" name="Rectangle 55"/>
          <p:cNvSpPr/>
          <p:nvPr/>
        </p:nvSpPr>
        <p:spPr>
          <a:xfrm rot="5400000">
            <a:off x="2658548" y="-2665407"/>
            <a:ext cx="6891149" cy="12208246"/>
          </a:xfrm>
          <a:prstGeom prst="rect">
            <a:avLst/>
          </a:pr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1461" tIns="25731" rIns="51461" bIns="25731" spcCol="0" rtlCol="0" anchor="ctr"/>
          <a:lstStyle/>
          <a:p>
            <a:pPr algn="ctr" defTabSz="342991"/>
            <a:endParaRPr lang="en-US" dirty="0">
              <a:solidFill>
                <a:schemeClr val="bg1"/>
              </a:solidFill>
              <a:latin typeface="Arial" charset="0"/>
              <a:ea typeface="Arial" charset="0"/>
              <a:cs typeface="Arial" charset="0"/>
            </a:endParaRPr>
          </a:p>
        </p:txBody>
      </p:sp>
      <p:sp>
        <p:nvSpPr>
          <p:cNvPr id="57" name="Rectangle 56"/>
          <p:cNvSpPr/>
          <p:nvPr/>
        </p:nvSpPr>
        <p:spPr>
          <a:xfrm>
            <a:off x="0" y="-11381"/>
            <a:ext cx="12192000" cy="1226011"/>
          </a:xfrm>
          <a:prstGeom prst="rect">
            <a:avLst/>
          </a:prstGeom>
          <a:gradFill flip="none" rotWithShape="1">
            <a:gsLst>
              <a:gs pos="100000">
                <a:schemeClr val="bg1"/>
              </a:gs>
              <a:gs pos="58000">
                <a:srgbClr val="FFFFFF">
                  <a:alpha val="76000"/>
                </a:srgbClr>
              </a:gs>
              <a:gs pos="0">
                <a:schemeClr val="bg1">
                  <a:alpha val="0"/>
                </a:scheme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1461" tIns="25731" rIns="51461" bIns="25731" spcCol="0" rtlCol="0" anchor="ctr"/>
          <a:lstStyle/>
          <a:p>
            <a:pPr algn="ctr" defTabSz="342991"/>
            <a:endParaRPr lang="en-US" dirty="0">
              <a:solidFill>
                <a:schemeClr val="bg1"/>
              </a:solidFill>
              <a:latin typeface="Arial" panose="020B0604020202020204" pitchFamily="34" charset="0"/>
              <a:cs typeface="Arial" panose="020B0604020202020204" pitchFamily="34" charset="0"/>
            </a:endParaRPr>
          </a:p>
        </p:txBody>
      </p:sp>
      <p:sp>
        <p:nvSpPr>
          <p:cNvPr id="43" name="Title 1"/>
          <p:cNvSpPr>
            <a:spLocks noGrp="1"/>
          </p:cNvSpPr>
          <p:nvPr>
            <p:ph type="title"/>
          </p:nvPr>
        </p:nvSpPr>
        <p:spPr>
          <a:xfrm>
            <a:off x="258342" y="137965"/>
            <a:ext cx="11127318" cy="473371"/>
          </a:xfrm>
        </p:spPr>
        <p:txBody>
          <a:bodyPr anchor="t"/>
          <a:lstStyle/>
          <a:p>
            <a:r>
              <a:rPr lang="en-US" sz="2800" dirty="0" smtClean="0"/>
              <a:t>Automated Security</a:t>
            </a:r>
            <a:endParaRPr lang="en-US" sz="2800" dirty="0"/>
          </a:p>
        </p:txBody>
      </p:sp>
      <p:grpSp>
        <p:nvGrpSpPr>
          <p:cNvPr id="22" name="Group 21"/>
          <p:cNvGrpSpPr/>
          <p:nvPr/>
        </p:nvGrpSpPr>
        <p:grpSpPr>
          <a:xfrm>
            <a:off x="3929243" y="524812"/>
            <a:ext cx="8054476" cy="5550860"/>
            <a:chOff x="2881441" y="629121"/>
            <a:chExt cx="8054476" cy="5550860"/>
          </a:xfrm>
        </p:grpSpPr>
        <p:grpSp>
          <p:nvGrpSpPr>
            <p:cNvPr id="10" name="Group 9"/>
            <p:cNvGrpSpPr/>
            <p:nvPr/>
          </p:nvGrpSpPr>
          <p:grpSpPr>
            <a:xfrm>
              <a:off x="4889428" y="1680659"/>
              <a:ext cx="3794989" cy="3794989"/>
              <a:chOff x="4017361" y="1678695"/>
              <a:chExt cx="3794989" cy="3794989"/>
            </a:xfrm>
          </p:grpSpPr>
          <p:pic>
            <p:nvPicPr>
              <p:cNvPr id="35" name="Picture 3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17361" y="1678695"/>
                <a:ext cx="3794989" cy="3794989"/>
              </a:xfrm>
              <a:prstGeom prst="rect">
                <a:avLst/>
              </a:prstGeom>
            </p:spPr>
          </p:pic>
          <p:grpSp>
            <p:nvGrpSpPr>
              <p:cNvPr id="7" name="Group 6"/>
              <p:cNvGrpSpPr/>
              <p:nvPr/>
            </p:nvGrpSpPr>
            <p:grpSpPr>
              <a:xfrm>
                <a:off x="4843571" y="2438554"/>
                <a:ext cx="2250078" cy="2250071"/>
                <a:chOff x="4617535" y="2490872"/>
                <a:chExt cx="2761172" cy="2761164"/>
              </a:xfrm>
            </p:grpSpPr>
            <p:sp>
              <p:nvSpPr>
                <p:cNvPr id="64" name="Oval 63"/>
                <p:cNvSpPr/>
                <p:nvPr/>
              </p:nvSpPr>
              <p:spPr>
                <a:xfrm>
                  <a:off x="4617535" y="2490872"/>
                  <a:ext cx="2761172" cy="2761164"/>
                </a:xfrm>
                <a:prstGeom prst="ellipse">
                  <a:avLst/>
                </a:prstGeom>
                <a:noFill/>
                <a:ln w="381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charset="0"/>
                    <a:ea typeface="Arial" charset="0"/>
                    <a:cs typeface="Arial" charset="0"/>
                  </a:endParaRPr>
                </a:p>
              </p:txBody>
            </p:sp>
            <p:grpSp>
              <p:nvGrpSpPr>
                <p:cNvPr id="9" name="Group 8"/>
                <p:cNvGrpSpPr/>
                <p:nvPr/>
              </p:nvGrpSpPr>
              <p:grpSpPr>
                <a:xfrm>
                  <a:off x="5026582" y="2981099"/>
                  <a:ext cx="1965520" cy="1894093"/>
                  <a:chOff x="5007566" y="1576170"/>
                  <a:chExt cx="1522908" cy="1467567"/>
                </a:xfrm>
                <a:solidFill>
                  <a:srgbClr val="57B74E"/>
                </a:solidFill>
              </p:grpSpPr>
              <p:sp>
                <p:nvSpPr>
                  <p:cNvPr id="34" name="Rectangle 33"/>
                  <p:cNvSpPr/>
                  <p:nvPr/>
                </p:nvSpPr>
                <p:spPr>
                  <a:xfrm>
                    <a:off x="5007566" y="2399870"/>
                    <a:ext cx="1522908" cy="643867"/>
                  </a:xfrm>
                  <a:prstGeom prst="rect">
                    <a:avLst/>
                  </a:prstGeom>
                  <a:noFill/>
                  <a:ln>
                    <a:noFill/>
                  </a:ln>
                </p:spPr>
                <p:txBody>
                  <a:bodyPr wrap="square">
                    <a:spAutoFit/>
                  </a:bodyPr>
                  <a:lstStyle/>
                  <a:p>
                    <a:pPr algn="ctr"/>
                    <a:r>
                      <a:rPr lang="en-US" sz="2400" dirty="0">
                        <a:solidFill>
                          <a:schemeClr val="tx1">
                            <a:lumMod val="75000"/>
                          </a:schemeClr>
                        </a:solidFill>
                        <a:ea typeface="Arial" charset="0"/>
                        <a:cs typeface="Arial" charset="0"/>
                        <a:sym typeface="Arial"/>
                      </a:rPr>
                      <a:t>Seamless Security</a:t>
                    </a:r>
                  </a:p>
                </p:txBody>
              </p:sp>
              <p:sp>
                <p:nvSpPr>
                  <p:cNvPr id="54" name="Rounded Rectangle 123"/>
                  <p:cNvSpPr>
                    <a:spLocks noChangeAspect="1"/>
                  </p:cNvSpPr>
                  <p:nvPr/>
                </p:nvSpPr>
                <p:spPr>
                  <a:xfrm>
                    <a:off x="5456232" y="1576170"/>
                    <a:ext cx="575502" cy="701839"/>
                  </a:xfrm>
                  <a:custGeom>
                    <a:avLst/>
                    <a:gdLst>
                      <a:gd name="connsiteX0" fmla="*/ 839415 w 1652127"/>
                      <a:gd name="connsiteY0" fmla="*/ 254729 h 2014807"/>
                      <a:gd name="connsiteX1" fmla="*/ 422261 w 1652127"/>
                      <a:gd name="connsiteY1" fmla="*/ 671883 h 2014807"/>
                      <a:gd name="connsiteX2" fmla="*/ 422261 w 1652127"/>
                      <a:gd name="connsiteY2" fmla="*/ 878792 h 2014807"/>
                      <a:gd name="connsiteX3" fmla="*/ 1256569 w 1652127"/>
                      <a:gd name="connsiteY3" fmla="*/ 878792 h 2014807"/>
                      <a:gd name="connsiteX4" fmla="*/ 1256569 w 1652127"/>
                      <a:gd name="connsiteY4" fmla="*/ 671884 h 2014807"/>
                      <a:gd name="connsiteX5" fmla="*/ 839415 w 1652127"/>
                      <a:gd name="connsiteY5" fmla="*/ 254730 h 2014807"/>
                      <a:gd name="connsiteX6" fmla="*/ 839415 w 1652127"/>
                      <a:gd name="connsiteY6" fmla="*/ 254729 h 2014807"/>
                      <a:gd name="connsiteX7" fmla="*/ 839415 w 1652127"/>
                      <a:gd name="connsiteY7" fmla="*/ 0 h 2014807"/>
                      <a:gd name="connsiteX8" fmla="*/ 1511299 w 1652127"/>
                      <a:gd name="connsiteY8" fmla="*/ 671884 h 2014807"/>
                      <a:gd name="connsiteX9" fmla="*/ 1511299 w 1652127"/>
                      <a:gd name="connsiteY9" fmla="*/ 878792 h 2014807"/>
                      <a:gd name="connsiteX10" fmla="*/ 1652127 w 1652127"/>
                      <a:gd name="connsiteY10" fmla="*/ 878792 h 2014807"/>
                      <a:gd name="connsiteX11" fmla="*/ 1652127 w 1652127"/>
                      <a:gd name="connsiteY11" fmla="*/ 1055980 h 2014807"/>
                      <a:gd name="connsiteX12" fmla="*/ 1652127 w 1652127"/>
                      <a:gd name="connsiteY12" fmla="*/ 1174923 h 2014807"/>
                      <a:gd name="connsiteX13" fmla="*/ 1652127 w 1652127"/>
                      <a:gd name="connsiteY13" fmla="*/ 1813380 h 2014807"/>
                      <a:gd name="connsiteX14" fmla="*/ 1450700 w 1652127"/>
                      <a:gd name="connsiteY14" fmla="*/ 2014807 h 2014807"/>
                      <a:gd name="connsiteX15" fmla="*/ 201427 w 1652127"/>
                      <a:gd name="connsiteY15" fmla="*/ 2014807 h 2014807"/>
                      <a:gd name="connsiteX16" fmla="*/ 0 w 1652127"/>
                      <a:gd name="connsiteY16" fmla="*/ 1813380 h 2014807"/>
                      <a:gd name="connsiteX17" fmla="*/ 0 w 1652127"/>
                      <a:gd name="connsiteY17" fmla="*/ 878792 h 2014807"/>
                      <a:gd name="connsiteX18" fmla="*/ 167531 w 1652127"/>
                      <a:gd name="connsiteY18" fmla="*/ 878792 h 2014807"/>
                      <a:gd name="connsiteX19" fmla="*/ 167531 w 1652127"/>
                      <a:gd name="connsiteY19" fmla="*/ 671884 h 2014807"/>
                      <a:gd name="connsiteX20" fmla="*/ 839415 w 1652127"/>
                      <a:gd name="connsiteY20" fmla="*/ 0 h 2014807"/>
                      <a:gd name="connsiteX0" fmla="*/ 839415 w 1652127"/>
                      <a:gd name="connsiteY0" fmla="*/ 254729 h 2014807"/>
                      <a:gd name="connsiteX1" fmla="*/ 422261 w 1652127"/>
                      <a:gd name="connsiteY1" fmla="*/ 671883 h 2014807"/>
                      <a:gd name="connsiteX2" fmla="*/ 422261 w 1652127"/>
                      <a:gd name="connsiteY2" fmla="*/ 878792 h 2014807"/>
                      <a:gd name="connsiteX3" fmla="*/ 1256569 w 1652127"/>
                      <a:gd name="connsiteY3" fmla="*/ 878792 h 2014807"/>
                      <a:gd name="connsiteX4" fmla="*/ 1256569 w 1652127"/>
                      <a:gd name="connsiteY4" fmla="*/ 671884 h 2014807"/>
                      <a:gd name="connsiteX5" fmla="*/ 839415 w 1652127"/>
                      <a:gd name="connsiteY5" fmla="*/ 254730 h 2014807"/>
                      <a:gd name="connsiteX6" fmla="*/ 839415 w 1652127"/>
                      <a:gd name="connsiteY6" fmla="*/ 254729 h 2014807"/>
                      <a:gd name="connsiteX7" fmla="*/ 839415 w 1652127"/>
                      <a:gd name="connsiteY7" fmla="*/ 0 h 2014807"/>
                      <a:gd name="connsiteX8" fmla="*/ 1511299 w 1652127"/>
                      <a:gd name="connsiteY8" fmla="*/ 671884 h 2014807"/>
                      <a:gd name="connsiteX9" fmla="*/ 1511299 w 1652127"/>
                      <a:gd name="connsiteY9" fmla="*/ 878792 h 2014807"/>
                      <a:gd name="connsiteX10" fmla="*/ 1652127 w 1652127"/>
                      <a:gd name="connsiteY10" fmla="*/ 878792 h 2014807"/>
                      <a:gd name="connsiteX11" fmla="*/ 1652127 w 1652127"/>
                      <a:gd name="connsiteY11" fmla="*/ 1174923 h 2014807"/>
                      <a:gd name="connsiteX12" fmla="*/ 1652127 w 1652127"/>
                      <a:gd name="connsiteY12" fmla="*/ 1813380 h 2014807"/>
                      <a:gd name="connsiteX13" fmla="*/ 1450700 w 1652127"/>
                      <a:gd name="connsiteY13" fmla="*/ 2014807 h 2014807"/>
                      <a:gd name="connsiteX14" fmla="*/ 201427 w 1652127"/>
                      <a:gd name="connsiteY14" fmla="*/ 2014807 h 2014807"/>
                      <a:gd name="connsiteX15" fmla="*/ 0 w 1652127"/>
                      <a:gd name="connsiteY15" fmla="*/ 1813380 h 2014807"/>
                      <a:gd name="connsiteX16" fmla="*/ 0 w 1652127"/>
                      <a:gd name="connsiteY16" fmla="*/ 878792 h 2014807"/>
                      <a:gd name="connsiteX17" fmla="*/ 167531 w 1652127"/>
                      <a:gd name="connsiteY17" fmla="*/ 878792 h 2014807"/>
                      <a:gd name="connsiteX18" fmla="*/ 167531 w 1652127"/>
                      <a:gd name="connsiteY18" fmla="*/ 671884 h 2014807"/>
                      <a:gd name="connsiteX19" fmla="*/ 839415 w 1652127"/>
                      <a:gd name="connsiteY19" fmla="*/ 0 h 2014807"/>
                      <a:gd name="connsiteX0" fmla="*/ 839415 w 1652127"/>
                      <a:gd name="connsiteY0" fmla="*/ 254729 h 2014807"/>
                      <a:gd name="connsiteX1" fmla="*/ 422261 w 1652127"/>
                      <a:gd name="connsiteY1" fmla="*/ 671883 h 2014807"/>
                      <a:gd name="connsiteX2" fmla="*/ 422261 w 1652127"/>
                      <a:gd name="connsiteY2" fmla="*/ 878792 h 2014807"/>
                      <a:gd name="connsiteX3" fmla="*/ 1256569 w 1652127"/>
                      <a:gd name="connsiteY3" fmla="*/ 878792 h 2014807"/>
                      <a:gd name="connsiteX4" fmla="*/ 1256569 w 1652127"/>
                      <a:gd name="connsiteY4" fmla="*/ 671884 h 2014807"/>
                      <a:gd name="connsiteX5" fmla="*/ 839415 w 1652127"/>
                      <a:gd name="connsiteY5" fmla="*/ 254730 h 2014807"/>
                      <a:gd name="connsiteX6" fmla="*/ 839415 w 1652127"/>
                      <a:gd name="connsiteY6" fmla="*/ 254729 h 2014807"/>
                      <a:gd name="connsiteX7" fmla="*/ 839415 w 1652127"/>
                      <a:gd name="connsiteY7" fmla="*/ 0 h 2014807"/>
                      <a:gd name="connsiteX8" fmla="*/ 1511299 w 1652127"/>
                      <a:gd name="connsiteY8" fmla="*/ 671884 h 2014807"/>
                      <a:gd name="connsiteX9" fmla="*/ 1511299 w 1652127"/>
                      <a:gd name="connsiteY9" fmla="*/ 878792 h 2014807"/>
                      <a:gd name="connsiteX10" fmla="*/ 1652127 w 1652127"/>
                      <a:gd name="connsiteY10" fmla="*/ 878792 h 2014807"/>
                      <a:gd name="connsiteX11" fmla="*/ 1652127 w 1652127"/>
                      <a:gd name="connsiteY11" fmla="*/ 1813380 h 2014807"/>
                      <a:gd name="connsiteX12" fmla="*/ 1450700 w 1652127"/>
                      <a:gd name="connsiteY12" fmla="*/ 2014807 h 2014807"/>
                      <a:gd name="connsiteX13" fmla="*/ 201427 w 1652127"/>
                      <a:gd name="connsiteY13" fmla="*/ 2014807 h 2014807"/>
                      <a:gd name="connsiteX14" fmla="*/ 0 w 1652127"/>
                      <a:gd name="connsiteY14" fmla="*/ 1813380 h 2014807"/>
                      <a:gd name="connsiteX15" fmla="*/ 0 w 1652127"/>
                      <a:gd name="connsiteY15" fmla="*/ 878792 h 2014807"/>
                      <a:gd name="connsiteX16" fmla="*/ 167531 w 1652127"/>
                      <a:gd name="connsiteY16" fmla="*/ 878792 h 2014807"/>
                      <a:gd name="connsiteX17" fmla="*/ 167531 w 1652127"/>
                      <a:gd name="connsiteY17" fmla="*/ 671884 h 2014807"/>
                      <a:gd name="connsiteX18" fmla="*/ 839415 w 1652127"/>
                      <a:gd name="connsiteY18" fmla="*/ 0 h 2014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52127" h="2014807">
                        <a:moveTo>
                          <a:pt x="839415" y="254729"/>
                        </a:moveTo>
                        <a:cubicBezTo>
                          <a:pt x="609027" y="254729"/>
                          <a:pt x="422261" y="441495"/>
                          <a:pt x="422261" y="671883"/>
                        </a:cubicBezTo>
                        <a:lnTo>
                          <a:pt x="422261" y="878792"/>
                        </a:lnTo>
                        <a:lnTo>
                          <a:pt x="1256569" y="878792"/>
                        </a:lnTo>
                        <a:lnTo>
                          <a:pt x="1256569" y="671884"/>
                        </a:lnTo>
                        <a:cubicBezTo>
                          <a:pt x="1256569" y="441496"/>
                          <a:pt x="1069803" y="254730"/>
                          <a:pt x="839415" y="254730"/>
                        </a:cubicBezTo>
                        <a:lnTo>
                          <a:pt x="839415" y="254729"/>
                        </a:lnTo>
                        <a:close/>
                        <a:moveTo>
                          <a:pt x="839415" y="0"/>
                        </a:moveTo>
                        <a:cubicBezTo>
                          <a:pt x="1210486" y="0"/>
                          <a:pt x="1511299" y="300813"/>
                          <a:pt x="1511299" y="671884"/>
                        </a:cubicBezTo>
                        <a:lnTo>
                          <a:pt x="1511299" y="878792"/>
                        </a:lnTo>
                        <a:lnTo>
                          <a:pt x="1652127" y="878792"/>
                        </a:lnTo>
                        <a:lnTo>
                          <a:pt x="1652127" y="1813380"/>
                        </a:lnTo>
                        <a:cubicBezTo>
                          <a:pt x="1652127" y="1924625"/>
                          <a:pt x="1561945" y="2014807"/>
                          <a:pt x="1450700" y="2014807"/>
                        </a:cubicBezTo>
                        <a:lnTo>
                          <a:pt x="201427" y="2014807"/>
                        </a:lnTo>
                        <a:cubicBezTo>
                          <a:pt x="90182" y="2014807"/>
                          <a:pt x="0" y="1924625"/>
                          <a:pt x="0" y="1813380"/>
                        </a:cubicBezTo>
                        <a:lnTo>
                          <a:pt x="0" y="878792"/>
                        </a:lnTo>
                        <a:lnTo>
                          <a:pt x="167531" y="878792"/>
                        </a:lnTo>
                        <a:lnTo>
                          <a:pt x="167531" y="671884"/>
                        </a:lnTo>
                        <a:cubicBezTo>
                          <a:pt x="167531" y="300813"/>
                          <a:pt x="468344" y="0"/>
                          <a:pt x="839415" y="0"/>
                        </a:cubicBezTo>
                        <a:close/>
                      </a:path>
                    </a:pathLst>
                  </a:custGeom>
                  <a:solidFill>
                    <a:schemeClr val="tx2"/>
                  </a:solidFill>
                  <a:ln>
                    <a:solidFill>
                      <a:schemeClr val="tx2"/>
                    </a:solidFill>
                  </a:ln>
                </p:spPr>
                <p:txBody>
                  <a:bodyPr vert="horz" wrap="square" lIns="91448" tIns="45725" rIns="91448" bIns="45725" numCol="1" anchor="t" anchorCtr="0" compatLnSpc="1">
                    <a:prstTxWarp prst="textNoShape">
                      <a:avLst/>
                    </a:prstTxWarp>
                  </a:bodyPr>
                  <a:lstStyle/>
                  <a:p>
                    <a:endParaRPr lang="en-US" sz="2400" dirty="0">
                      <a:solidFill>
                        <a:schemeClr val="bg1"/>
                      </a:solidFill>
                      <a:ea typeface="Arial" charset="0"/>
                      <a:cs typeface="Arial" charset="0"/>
                    </a:endParaRPr>
                  </a:p>
                </p:txBody>
              </p:sp>
            </p:grpSp>
          </p:grpSp>
        </p:grpSp>
        <p:sp>
          <p:nvSpPr>
            <p:cNvPr id="5" name="Oval 4"/>
            <p:cNvSpPr/>
            <p:nvPr/>
          </p:nvSpPr>
          <p:spPr>
            <a:xfrm>
              <a:off x="4097867" y="839336"/>
              <a:ext cx="5520267" cy="5340645"/>
            </a:xfrm>
            <a:prstGeom prst="ellipse">
              <a:avLst/>
            </a:prstGeom>
            <a:noFill/>
            <a:ln w="571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2" name="Chevron 11"/>
            <p:cNvSpPr/>
            <p:nvPr/>
          </p:nvSpPr>
          <p:spPr>
            <a:xfrm rot="15840000">
              <a:off x="3929145" y="3839912"/>
              <a:ext cx="462525" cy="467589"/>
            </a:xfrm>
            <a:prstGeom prst="chevron">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38" name="Chevron 37"/>
            <p:cNvSpPr/>
            <p:nvPr/>
          </p:nvSpPr>
          <p:spPr>
            <a:xfrm rot="17460000">
              <a:off x="4139082" y="2172745"/>
              <a:ext cx="462525" cy="467589"/>
            </a:xfrm>
            <a:prstGeom prst="chevron">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39" name="Chevron 38"/>
            <p:cNvSpPr/>
            <p:nvPr/>
          </p:nvSpPr>
          <p:spPr>
            <a:xfrm>
              <a:off x="6609159" y="629121"/>
              <a:ext cx="462525" cy="467589"/>
            </a:xfrm>
            <a:prstGeom prst="chevron">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40" name="Chevron 39"/>
            <p:cNvSpPr/>
            <p:nvPr/>
          </p:nvSpPr>
          <p:spPr>
            <a:xfrm rot="4020000">
              <a:off x="9166093" y="2225430"/>
              <a:ext cx="462525" cy="467589"/>
            </a:xfrm>
            <a:prstGeom prst="chevron">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41" name="Chevron 40"/>
            <p:cNvSpPr/>
            <p:nvPr/>
          </p:nvSpPr>
          <p:spPr>
            <a:xfrm rot="6180000">
              <a:off x="9315171" y="3884029"/>
              <a:ext cx="462525" cy="467589"/>
            </a:xfrm>
            <a:prstGeom prst="chevron">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44" name="Rounded Rectangle 43"/>
            <p:cNvSpPr/>
            <p:nvPr/>
          </p:nvSpPr>
          <p:spPr>
            <a:xfrm>
              <a:off x="3316550" y="4414798"/>
              <a:ext cx="1839887" cy="1026459"/>
            </a:xfrm>
            <a:prstGeom prst="roundRect">
              <a:avLst/>
            </a:prstGeom>
            <a:solidFill>
              <a:schemeClr val="bg1"/>
            </a:solidFill>
            <a:ln>
              <a:noFill/>
            </a:ln>
            <a:effectLst>
              <a:outerShdw blurRad="203200" dist="381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latin typeface="CiscoSans Light" charset="0"/>
                <a:ea typeface="CiscoSans Light" charset="0"/>
                <a:cs typeface="CiscoSans Light" charset="0"/>
              </a:endParaRPr>
            </a:p>
          </p:txBody>
        </p:sp>
        <p:sp>
          <p:nvSpPr>
            <p:cNvPr id="2" name="TextBox 1"/>
            <p:cNvSpPr txBox="1"/>
            <p:nvPr/>
          </p:nvSpPr>
          <p:spPr>
            <a:xfrm>
              <a:off x="3325373" y="4559299"/>
              <a:ext cx="1868554" cy="738664"/>
            </a:xfrm>
            <a:prstGeom prst="rect">
              <a:avLst/>
            </a:prstGeom>
            <a:noFill/>
          </p:spPr>
          <p:txBody>
            <a:bodyPr wrap="square" rtlCol="0">
              <a:spAutoFit/>
            </a:bodyPr>
            <a:lstStyle/>
            <a:p>
              <a:pPr algn="ctr" defTabSz="915096">
                <a:spcBef>
                  <a:spcPts val="1200"/>
                </a:spcBef>
                <a:buClr>
                  <a:srgbClr val="FFFFFF"/>
                </a:buClr>
                <a:buSzPct val="100000"/>
              </a:pPr>
              <a:r>
                <a:rPr lang="en-US" sz="1400" dirty="0">
                  <a:solidFill>
                    <a:schemeClr val="tx1">
                      <a:lumMod val="75000"/>
                    </a:schemeClr>
                  </a:solidFill>
                  <a:ea typeface="Arial" charset="0"/>
                  <a:cs typeface="Arial" charset="0"/>
                </a:rPr>
                <a:t>DNA ready with</a:t>
              </a:r>
              <a:br>
                <a:rPr lang="en-US" sz="1400" dirty="0">
                  <a:solidFill>
                    <a:schemeClr val="tx1">
                      <a:lumMod val="75000"/>
                    </a:schemeClr>
                  </a:solidFill>
                  <a:ea typeface="Arial" charset="0"/>
                  <a:cs typeface="Arial" charset="0"/>
                </a:rPr>
              </a:br>
              <a:r>
                <a:rPr lang="en-US" sz="1400" dirty="0">
                  <a:solidFill>
                    <a:schemeClr val="tx1">
                      <a:lumMod val="75000"/>
                    </a:schemeClr>
                  </a:solidFill>
                  <a:ea typeface="Arial" charset="0"/>
                  <a:cs typeface="Arial" charset="0"/>
                </a:rPr>
                <a:t>support for  </a:t>
              </a:r>
              <a:r>
                <a:rPr lang="en-US" sz="1400" dirty="0" smtClean="0">
                  <a:solidFill>
                    <a:schemeClr val="tx1">
                      <a:lumMod val="75000"/>
                    </a:schemeClr>
                  </a:solidFill>
                  <a:ea typeface="Arial" charset="0"/>
                  <a:cs typeface="Arial" charset="0"/>
                </a:rPr>
                <a:t>       APIC-EM</a:t>
              </a:r>
              <a:endParaRPr lang="en-US" sz="1400" dirty="0">
                <a:solidFill>
                  <a:schemeClr val="tx1">
                    <a:lumMod val="75000"/>
                  </a:schemeClr>
                </a:solidFill>
                <a:ea typeface="Arial" charset="0"/>
                <a:cs typeface="Arial" charset="0"/>
              </a:endParaRPr>
            </a:p>
          </p:txBody>
        </p:sp>
        <p:sp>
          <p:nvSpPr>
            <p:cNvPr id="45" name="Rounded Rectangle 44"/>
            <p:cNvSpPr/>
            <p:nvPr/>
          </p:nvSpPr>
          <p:spPr>
            <a:xfrm>
              <a:off x="2881441" y="2723634"/>
              <a:ext cx="2080246" cy="1026459"/>
            </a:xfrm>
            <a:prstGeom prst="roundRect">
              <a:avLst/>
            </a:prstGeom>
            <a:solidFill>
              <a:schemeClr val="bg1"/>
            </a:solidFill>
            <a:ln>
              <a:noFill/>
            </a:ln>
            <a:effectLst>
              <a:outerShdw blurRad="203200" dist="381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latin typeface="CiscoSans Light" charset="0"/>
                <a:ea typeface="CiscoSans Light" charset="0"/>
                <a:cs typeface="CiscoSans Light" charset="0"/>
              </a:endParaRPr>
            </a:p>
          </p:txBody>
        </p:sp>
        <p:sp>
          <p:nvSpPr>
            <p:cNvPr id="18" name="TextBox 17"/>
            <p:cNvSpPr txBox="1"/>
            <p:nvPr/>
          </p:nvSpPr>
          <p:spPr>
            <a:xfrm>
              <a:off x="2888356" y="2881421"/>
              <a:ext cx="2090465" cy="706347"/>
            </a:xfrm>
            <a:prstGeom prst="rect">
              <a:avLst/>
            </a:prstGeom>
            <a:noFill/>
          </p:spPr>
          <p:txBody>
            <a:bodyPr wrap="square" rtlCol="0">
              <a:spAutoFit/>
            </a:bodyPr>
            <a:lstStyle/>
            <a:p>
              <a:pPr algn="ctr">
                <a:lnSpc>
                  <a:spcPct val="95000"/>
                </a:lnSpc>
              </a:pPr>
              <a:r>
                <a:rPr lang="en-US" sz="1400" b="1" dirty="0">
                  <a:solidFill>
                    <a:schemeClr val="tx1">
                      <a:lumMod val="75000"/>
                    </a:schemeClr>
                  </a:solidFill>
                </a:rPr>
                <a:t>Network Plug n </a:t>
              </a:r>
              <a:r>
                <a:rPr lang="en-US" sz="1400" b="1" dirty="0" smtClean="0">
                  <a:solidFill>
                    <a:schemeClr val="tx1">
                      <a:lumMod val="75000"/>
                    </a:schemeClr>
                  </a:solidFill>
                </a:rPr>
                <a:t>Play for enterprise-wide network </a:t>
              </a:r>
              <a:r>
                <a:rPr lang="en-US" sz="1400" b="1" dirty="0">
                  <a:solidFill>
                    <a:schemeClr val="tx1">
                      <a:lumMod val="75000"/>
                    </a:schemeClr>
                  </a:solidFill>
                </a:rPr>
                <a:t>configuration</a:t>
              </a:r>
              <a:endParaRPr lang="en-US" sz="1400" b="1" dirty="0">
                <a:solidFill>
                  <a:schemeClr val="tx1">
                    <a:lumMod val="75000"/>
                  </a:schemeClr>
                </a:solidFill>
                <a:latin typeface="+mn-lt"/>
              </a:endParaRPr>
            </a:p>
          </p:txBody>
        </p:sp>
        <p:sp>
          <p:nvSpPr>
            <p:cNvPr id="46" name="Rounded Rectangle 45"/>
            <p:cNvSpPr/>
            <p:nvPr/>
          </p:nvSpPr>
          <p:spPr>
            <a:xfrm>
              <a:off x="4259650" y="892666"/>
              <a:ext cx="2080246" cy="1026459"/>
            </a:xfrm>
            <a:prstGeom prst="roundRect">
              <a:avLst/>
            </a:prstGeom>
            <a:solidFill>
              <a:schemeClr val="bg1"/>
            </a:solidFill>
            <a:ln>
              <a:noFill/>
            </a:ln>
            <a:effectLst>
              <a:outerShdw blurRad="203200" dist="381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latin typeface="CiscoSans Light" charset="0"/>
                <a:ea typeface="CiscoSans Light" charset="0"/>
                <a:cs typeface="CiscoSans Light" charset="0"/>
              </a:endParaRPr>
            </a:p>
          </p:txBody>
        </p:sp>
        <p:sp>
          <p:nvSpPr>
            <p:cNvPr id="17" name="TextBox 16"/>
            <p:cNvSpPr txBox="1"/>
            <p:nvPr/>
          </p:nvSpPr>
          <p:spPr>
            <a:xfrm>
              <a:off x="4259650" y="1011123"/>
              <a:ext cx="2080246" cy="523220"/>
            </a:xfrm>
            <a:prstGeom prst="rect">
              <a:avLst/>
            </a:prstGeom>
            <a:noFill/>
          </p:spPr>
          <p:txBody>
            <a:bodyPr wrap="square" rtlCol="0">
              <a:spAutoFit/>
            </a:bodyPr>
            <a:lstStyle/>
            <a:p>
              <a:pPr algn="ctr" defTabSz="915096">
                <a:spcBef>
                  <a:spcPts val="1200"/>
                </a:spcBef>
                <a:buClr>
                  <a:srgbClr val="FFFFFF"/>
                </a:buClr>
                <a:buSzPct val="100000"/>
              </a:pPr>
              <a:r>
                <a:rPr lang="en-US" sz="1400" dirty="0" smtClean="0">
                  <a:solidFill>
                    <a:schemeClr val="tx1">
                      <a:lumMod val="75000"/>
                    </a:schemeClr>
                  </a:solidFill>
                  <a:ea typeface="Arial" charset="0"/>
                  <a:cs typeface="Arial" charset="0"/>
                </a:rPr>
                <a:t>Policy-based </a:t>
              </a:r>
              <a:r>
                <a:rPr lang="en-US" sz="1400" dirty="0">
                  <a:solidFill>
                    <a:schemeClr val="tx1">
                      <a:lumMod val="75000"/>
                    </a:schemeClr>
                  </a:solidFill>
                  <a:ea typeface="Arial" charset="0"/>
                  <a:cs typeface="Arial" charset="0"/>
                </a:rPr>
                <a:t>access</a:t>
              </a:r>
              <a:br>
                <a:rPr lang="en-US" sz="1400" dirty="0">
                  <a:solidFill>
                    <a:schemeClr val="tx1">
                      <a:lumMod val="75000"/>
                    </a:schemeClr>
                  </a:solidFill>
                  <a:ea typeface="Arial" charset="0"/>
                  <a:cs typeface="Arial" charset="0"/>
                </a:rPr>
              </a:br>
              <a:r>
                <a:rPr lang="en-US" sz="1400" dirty="0">
                  <a:solidFill>
                    <a:schemeClr val="tx1">
                      <a:lumMod val="75000"/>
                    </a:schemeClr>
                  </a:solidFill>
                  <a:ea typeface="Arial" charset="0"/>
                  <a:cs typeface="Arial" charset="0"/>
                </a:rPr>
                <a:t>&amp; automation</a:t>
              </a:r>
            </a:p>
          </p:txBody>
        </p:sp>
        <p:sp>
          <p:nvSpPr>
            <p:cNvPr id="47" name="Rounded Rectangle 46"/>
            <p:cNvSpPr/>
            <p:nvPr/>
          </p:nvSpPr>
          <p:spPr>
            <a:xfrm>
              <a:off x="7372481" y="876150"/>
              <a:ext cx="2080246" cy="1026459"/>
            </a:xfrm>
            <a:prstGeom prst="roundRect">
              <a:avLst/>
            </a:prstGeom>
            <a:solidFill>
              <a:schemeClr val="bg1"/>
            </a:solidFill>
            <a:ln>
              <a:noFill/>
            </a:ln>
            <a:effectLst>
              <a:outerShdw blurRad="203200" dist="381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latin typeface="CiscoSans Light" charset="0"/>
                <a:ea typeface="CiscoSans Light" charset="0"/>
                <a:cs typeface="CiscoSans Light" charset="0"/>
              </a:endParaRPr>
            </a:p>
          </p:txBody>
        </p:sp>
        <p:sp>
          <p:nvSpPr>
            <p:cNvPr id="19" name="TextBox 18"/>
            <p:cNvSpPr txBox="1"/>
            <p:nvPr/>
          </p:nvSpPr>
          <p:spPr>
            <a:xfrm>
              <a:off x="7368899" y="1014099"/>
              <a:ext cx="2087409" cy="706347"/>
            </a:xfrm>
            <a:prstGeom prst="rect">
              <a:avLst/>
            </a:prstGeom>
            <a:noFill/>
          </p:spPr>
          <p:txBody>
            <a:bodyPr wrap="square" rtlCol="0">
              <a:spAutoFit/>
            </a:bodyPr>
            <a:lstStyle/>
            <a:p>
              <a:pPr algn="ctr">
                <a:lnSpc>
                  <a:spcPct val="95000"/>
                </a:lnSpc>
              </a:pPr>
              <a:r>
                <a:rPr lang="en-US" sz="1400" dirty="0" smtClean="0">
                  <a:solidFill>
                    <a:schemeClr val="tx1">
                      <a:lumMod val="75000"/>
                    </a:schemeClr>
                  </a:solidFill>
                </a:rPr>
                <a:t>Identity Services defines &amp;</a:t>
              </a:r>
              <a:br>
                <a:rPr lang="en-US" sz="1400" dirty="0" smtClean="0">
                  <a:solidFill>
                    <a:schemeClr val="tx1">
                      <a:lumMod val="75000"/>
                    </a:schemeClr>
                  </a:solidFill>
                </a:rPr>
              </a:br>
              <a:r>
                <a:rPr lang="en-US" sz="1400" dirty="0" smtClean="0">
                  <a:solidFill>
                    <a:schemeClr val="tx1">
                      <a:lumMod val="75000"/>
                    </a:schemeClr>
                  </a:solidFill>
                </a:rPr>
                <a:t>segments the network</a:t>
              </a:r>
              <a:endParaRPr lang="en-US" sz="1400" dirty="0">
                <a:solidFill>
                  <a:schemeClr val="tx1">
                    <a:lumMod val="75000"/>
                  </a:schemeClr>
                </a:solidFill>
              </a:endParaRPr>
            </a:p>
          </p:txBody>
        </p:sp>
        <p:sp>
          <p:nvSpPr>
            <p:cNvPr id="50" name="Rounded Rectangle 49"/>
            <p:cNvSpPr/>
            <p:nvPr/>
          </p:nvSpPr>
          <p:spPr>
            <a:xfrm>
              <a:off x="8738117" y="2757466"/>
              <a:ext cx="2080246" cy="1026459"/>
            </a:xfrm>
            <a:prstGeom prst="roundRect">
              <a:avLst/>
            </a:prstGeom>
            <a:solidFill>
              <a:schemeClr val="bg1"/>
            </a:solidFill>
            <a:ln>
              <a:noFill/>
            </a:ln>
            <a:effectLst>
              <a:outerShdw blurRad="203200" dist="381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latin typeface="CiscoSans Light" charset="0"/>
                <a:ea typeface="CiscoSans Light" charset="0"/>
                <a:cs typeface="CiscoSans Light" charset="0"/>
              </a:endParaRPr>
            </a:p>
          </p:txBody>
        </p:sp>
        <p:sp>
          <p:nvSpPr>
            <p:cNvPr id="42" name="TextBox 41"/>
            <p:cNvSpPr txBox="1"/>
            <p:nvPr/>
          </p:nvSpPr>
          <p:spPr>
            <a:xfrm>
              <a:off x="8660759" y="2837509"/>
              <a:ext cx="2275158" cy="912814"/>
            </a:xfrm>
            <a:prstGeom prst="rect">
              <a:avLst/>
            </a:prstGeom>
            <a:noFill/>
          </p:spPr>
          <p:txBody>
            <a:bodyPr wrap="square" rtlCol="0">
              <a:spAutoFit/>
            </a:bodyPr>
            <a:lstStyle/>
            <a:p>
              <a:pPr algn="ctr">
                <a:lnSpc>
                  <a:spcPct val="95000"/>
                </a:lnSpc>
              </a:pPr>
              <a:r>
                <a:rPr lang="en-US" sz="1400" dirty="0">
                  <a:solidFill>
                    <a:schemeClr val="tx1">
                      <a:lumMod val="75000"/>
                    </a:schemeClr>
                  </a:solidFill>
                  <a:ea typeface="Arial" charset="0"/>
                  <a:cs typeface="Arial" charset="0"/>
                </a:rPr>
                <a:t>S</a:t>
              </a:r>
              <a:r>
                <a:rPr lang="en-US" sz="1400" dirty="0" smtClean="0">
                  <a:solidFill>
                    <a:schemeClr val="tx1">
                      <a:lumMod val="75000"/>
                    </a:schemeClr>
                  </a:solidFill>
                  <a:ea typeface="Arial" charset="0"/>
                  <a:cs typeface="Arial" charset="0"/>
                </a:rPr>
                <a:t>egmented from </a:t>
              </a:r>
              <a:r>
                <a:rPr lang="en-US" sz="1400" dirty="0">
                  <a:solidFill>
                    <a:schemeClr val="tx1">
                      <a:lumMod val="75000"/>
                    </a:schemeClr>
                  </a:solidFill>
                  <a:ea typeface="Arial" charset="0"/>
                  <a:cs typeface="Arial" charset="0"/>
                </a:rPr>
                <a:t>other </a:t>
              </a:r>
              <a:r>
                <a:rPr lang="en-US" sz="1400" dirty="0" smtClean="0">
                  <a:solidFill>
                    <a:schemeClr val="tx1">
                      <a:lumMod val="75000"/>
                    </a:schemeClr>
                  </a:solidFill>
                  <a:ea typeface="Arial" charset="0"/>
                  <a:cs typeface="Arial" charset="0"/>
                </a:rPr>
                <a:t>network devices</a:t>
              </a:r>
            </a:p>
            <a:p>
              <a:pPr algn="ctr">
                <a:lnSpc>
                  <a:spcPct val="95000"/>
                </a:lnSpc>
              </a:pPr>
              <a:r>
                <a:rPr lang="en-US" sz="1400" dirty="0" smtClean="0">
                  <a:solidFill>
                    <a:schemeClr val="tx1">
                      <a:lumMod val="75000"/>
                    </a:schemeClr>
                  </a:solidFill>
                  <a:ea typeface="Arial" charset="0"/>
                  <a:cs typeface="Arial" charset="0"/>
                </a:rPr>
                <a:t>With </a:t>
              </a:r>
              <a:r>
                <a:rPr lang="en-US" sz="1400" dirty="0" err="1" smtClean="0">
                  <a:solidFill>
                    <a:schemeClr val="tx1">
                      <a:lumMod val="75000"/>
                    </a:schemeClr>
                  </a:solidFill>
                  <a:ea typeface="Arial" charset="0"/>
                  <a:cs typeface="Arial" charset="0"/>
                </a:rPr>
                <a:t>Trustsec</a:t>
              </a:r>
              <a:r>
                <a:rPr lang="en-US" sz="1400" dirty="0" smtClean="0">
                  <a:solidFill>
                    <a:schemeClr val="tx1">
                      <a:lumMod val="75000"/>
                    </a:schemeClr>
                  </a:solidFill>
                  <a:ea typeface="Arial" charset="0"/>
                  <a:cs typeface="Arial" charset="0"/>
                </a:rPr>
                <a:t> on upstream </a:t>
              </a:r>
              <a:r>
                <a:rPr lang="en-US" sz="1400" dirty="0" smtClean="0">
                  <a:solidFill>
                    <a:schemeClr val="tx1">
                      <a:lumMod val="75000"/>
                    </a:schemeClr>
                  </a:solidFill>
                  <a:ea typeface="Arial" charset="0"/>
                  <a:cs typeface="Arial" charset="0"/>
                </a:rPr>
                <a:t>switches</a:t>
              </a:r>
              <a:endParaRPr lang="en-US" sz="1400" dirty="0">
                <a:solidFill>
                  <a:schemeClr val="tx1">
                    <a:lumMod val="75000"/>
                  </a:schemeClr>
                </a:solidFill>
                <a:ea typeface="Arial" charset="0"/>
                <a:cs typeface="Arial" charset="0"/>
              </a:endParaRPr>
            </a:p>
          </p:txBody>
        </p:sp>
        <p:sp>
          <p:nvSpPr>
            <p:cNvPr id="51" name="Rounded Rectangle 50"/>
            <p:cNvSpPr/>
            <p:nvPr/>
          </p:nvSpPr>
          <p:spPr>
            <a:xfrm>
              <a:off x="8357232" y="4414797"/>
              <a:ext cx="2080246" cy="1026459"/>
            </a:xfrm>
            <a:prstGeom prst="roundRect">
              <a:avLst/>
            </a:prstGeom>
            <a:solidFill>
              <a:schemeClr val="bg1"/>
            </a:solidFill>
            <a:ln>
              <a:noFill/>
            </a:ln>
            <a:effectLst>
              <a:outerShdw blurRad="203200" dist="381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latin typeface="CiscoSans Light" charset="0"/>
                <a:ea typeface="CiscoSans Light" charset="0"/>
                <a:cs typeface="CiscoSans Light" charset="0"/>
              </a:endParaRPr>
            </a:p>
          </p:txBody>
        </p:sp>
        <p:grpSp>
          <p:nvGrpSpPr>
            <p:cNvPr id="16" name="Group 15"/>
            <p:cNvGrpSpPr/>
            <p:nvPr/>
          </p:nvGrpSpPr>
          <p:grpSpPr>
            <a:xfrm>
              <a:off x="8245280" y="4492958"/>
              <a:ext cx="2404464" cy="792203"/>
              <a:chOff x="7683548" y="4340485"/>
              <a:chExt cx="2404464" cy="792203"/>
            </a:xfrm>
          </p:grpSpPr>
          <p:sp>
            <p:nvSpPr>
              <p:cNvPr id="3" name="Isosceles Triangle 2"/>
              <p:cNvSpPr/>
              <p:nvPr/>
            </p:nvSpPr>
            <p:spPr>
              <a:xfrm rot="10800000">
                <a:off x="9439342" y="4557335"/>
                <a:ext cx="304349" cy="77307"/>
              </a:xfrm>
              <a:prstGeom prst="triangle">
                <a:avLst/>
              </a:pr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Isosceles Triangle 20"/>
              <p:cNvSpPr/>
              <p:nvPr/>
            </p:nvSpPr>
            <p:spPr>
              <a:xfrm rot="10800000">
                <a:off x="9439342" y="5055381"/>
                <a:ext cx="304349" cy="77307"/>
              </a:xfrm>
              <a:prstGeom prst="triangle">
                <a:avLst/>
              </a:pr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7683548" y="4340485"/>
                <a:ext cx="2404464" cy="708143"/>
              </a:xfrm>
              <a:prstGeom prst="rect">
                <a:avLst/>
              </a:prstGeom>
              <a:noFill/>
            </p:spPr>
            <p:txBody>
              <a:bodyPr wrap="square" rtlCol="0">
                <a:spAutoFit/>
              </a:bodyPr>
              <a:lstStyle/>
              <a:p>
                <a:pPr algn="ctr">
                  <a:lnSpc>
                    <a:spcPct val="95000"/>
                  </a:lnSpc>
                  <a:spcAft>
                    <a:spcPts val="1800"/>
                  </a:spcAft>
                </a:pPr>
                <a:r>
                  <a:rPr lang="en-US" sz="1400" dirty="0">
                    <a:solidFill>
                      <a:schemeClr val="tx1">
                        <a:lumMod val="75000"/>
                      </a:schemeClr>
                    </a:solidFill>
                  </a:rPr>
                  <a:t>Device </a:t>
                </a:r>
                <a:r>
                  <a:rPr lang="en-US" sz="1400" dirty="0" smtClean="0">
                    <a:solidFill>
                      <a:schemeClr val="tx1">
                        <a:lumMod val="75000"/>
                      </a:schemeClr>
                    </a:solidFill>
                  </a:rPr>
                  <a:t>Profiling</a:t>
                </a:r>
                <a:r>
                  <a:rPr lang="en-US" sz="1400" dirty="0">
                    <a:solidFill>
                      <a:schemeClr val="tx1">
                        <a:lumMod val="75000"/>
                      </a:schemeClr>
                    </a:solidFill>
                    <a:sym typeface="Wingdings" panose="05000000000000000000" pitchFamily="2" charset="2"/>
                  </a:rPr>
                  <a:t> </a:t>
                </a:r>
                <a:r>
                  <a:rPr lang="en-US" sz="1400" dirty="0" smtClean="0">
                    <a:solidFill>
                      <a:schemeClr val="tx1">
                        <a:lumMod val="75000"/>
                      </a:schemeClr>
                    </a:solidFill>
                    <a:sym typeface="Wingdings" panose="05000000000000000000" pitchFamily="2" charset="2"/>
                  </a:rPr>
                  <a:t>               Auto-segmentation Authentication</a:t>
                </a:r>
                <a:endParaRPr lang="en-US" sz="1400" dirty="0">
                  <a:solidFill>
                    <a:schemeClr val="tx1">
                      <a:lumMod val="75000"/>
                    </a:schemeClr>
                  </a:solidFill>
                  <a:latin typeface="+mn-lt"/>
                </a:endParaRPr>
              </a:p>
            </p:txBody>
          </p:sp>
        </p:grpSp>
      </p:grpSp>
      <p:grpSp>
        <p:nvGrpSpPr>
          <p:cNvPr id="8" name="Group 7"/>
          <p:cNvGrpSpPr/>
          <p:nvPr/>
        </p:nvGrpSpPr>
        <p:grpSpPr>
          <a:xfrm>
            <a:off x="365279" y="1295481"/>
            <a:ext cx="3127729" cy="881780"/>
            <a:chOff x="365279" y="1944705"/>
            <a:chExt cx="3127729" cy="881780"/>
          </a:xfrm>
        </p:grpSpPr>
        <p:sp>
          <p:nvSpPr>
            <p:cNvPr id="4" name="TextBox 3"/>
            <p:cNvSpPr txBox="1"/>
            <p:nvPr/>
          </p:nvSpPr>
          <p:spPr>
            <a:xfrm>
              <a:off x="498649" y="1944705"/>
              <a:ext cx="2994359" cy="881780"/>
            </a:xfrm>
            <a:prstGeom prst="rect">
              <a:avLst/>
            </a:prstGeom>
            <a:noFill/>
            <a:effectLst>
              <a:outerShdw blurRad="50800" dist="38100" dir="2700000" algn="tl" rotWithShape="0">
                <a:prstClr val="black">
                  <a:alpha val="20000"/>
                </a:prstClr>
              </a:outerShdw>
            </a:effectLst>
          </p:spPr>
          <p:txBody>
            <a:bodyPr wrap="square" rtlCol="0">
              <a:spAutoFit/>
            </a:bodyPr>
            <a:lstStyle/>
            <a:p>
              <a:pPr>
                <a:lnSpc>
                  <a:spcPct val="95000"/>
                </a:lnSpc>
              </a:pPr>
              <a:r>
                <a:rPr lang="en-US" b="1" dirty="0" smtClean="0">
                  <a:solidFill>
                    <a:schemeClr val="tx1">
                      <a:lumMod val="75000"/>
                    </a:schemeClr>
                  </a:solidFill>
                </a:rPr>
                <a:t>Device profiling:</a:t>
              </a:r>
              <a:r>
                <a:rPr lang="en-US" dirty="0" smtClean="0">
                  <a:solidFill>
                    <a:schemeClr val="tx1">
                      <a:lumMod val="75000"/>
                    </a:schemeClr>
                  </a:solidFill>
                </a:rPr>
                <a:t> Each port goes through policy-based configuration</a:t>
              </a:r>
              <a:endParaRPr lang="en-US" dirty="0">
                <a:solidFill>
                  <a:schemeClr val="tx1">
                    <a:lumMod val="75000"/>
                  </a:schemeClr>
                </a:solidFill>
                <a:latin typeface="+mn-lt"/>
              </a:endParaRPr>
            </a:p>
          </p:txBody>
        </p:sp>
        <p:sp>
          <p:nvSpPr>
            <p:cNvPr id="23" name="Rectangle 22"/>
            <p:cNvSpPr/>
            <p:nvPr/>
          </p:nvSpPr>
          <p:spPr>
            <a:xfrm>
              <a:off x="365279" y="2028800"/>
              <a:ext cx="45719" cy="713591"/>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13" name="Group 12"/>
          <p:cNvGrpSpPr/>
          <p:nvPr/>
        </p:nvGrpSpPr>
        <p:grpSpPr>
          <a:xfrm>
            <a:off x="365279" y="4058041"/>
            <a:ext cx="3425705" cy="1511599"/>
            <a:chOff x="372913" y="4496953"/>
            <a:chExt cx="3425705" cy="1511599"/>
          </a:xfrm>
        </p:grpSpPr>
        <p:sp>
          <p:nvSpPr>
            <p:cNvPr id="48" name="Rectangle 47"/>
            <p:cNvSpPr/>
            <p:nvPr/>
          </p:nvSpPr>
          <p:spPr>
            <a:xfrm>
              <a:off x="491618" y="4496953"/>
              <a:ext cx="3307000" cy="1511599"/>
            </a:xfrm>
            <a:prstGeom prst="rect">
              <a:avLst/>
            </a:prstGeom>
            <a:no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tx1">
                      <a:lumMod val="75000"/>
                    </a:schemeClr>
                  </a:solidFill>
                  <a:latin typeface="Arial" panose="020B0604020202020204" pitchFamily="34" charset="0"/>
                  <a:cs typeface="Arial" panose="020B0604020202020204" pitchFamily="34" charset="0"/>
                  <a:sym typeface="Wingdings" panose="05000000000000000000" pitchFamily="2" charset="2"/>
                </a:rPr>
                <a:t>Authentication:</a:t>
              </a:r>
              <a:r>
                <a:rPr lang="en-US" dirty="0" smtClean="0">
                  <a:solidFill>
                    <a:schemeClr val="tx1">
                      <a:lumMod val="75000"/>
                    </a:schemeClr>
                  </a:solidFill>
                  <a:latin typeface="Arial" panose="020B0604020202020204" pitchFamily="34" charset="0"/>
                  <a:cs typeface="Arial" panose="020B0604020202020204" pitchFamily="34" charset="0"/>
                  <a:sym typeface="Wingdings" panose="05000000000000000000" pitchFamily="2" charset="2"/>
                </a:rPr>
                <a:t> </a:t>
              </a:r>
              <a:r>
                <a:rPr lang="en-US" dirty="0" err="1" smtClean="0">
                  <a:solidFill>
                    <a:schemeClr val="tx1"/>
                  </a:solidFill>
                </a:rPr>
                <a:t>IoT</a:t>
              </a:r>
              <a:r>
                <a:rPr lang="en-US" dirty="0" smtClean="0">
                  <a:solidFill>
                    <a:schemeClr val="tx1"/>
                  </a:solidFill>
                </a:rPr>
                <a:t> </a:t>
              </a:r>
              <a:r>
                <a:rPr lang="en-US" dirty="0" smtClean="0">
                  <a:solidFill>
                    <a:schemeClr val="tx1"/>
                  </a:solidFill>
                </a:rPr>
                <a:t>devices, which </a:t>
              </a:r>
              <a:r>
                <a:rPr lang="en-US" dirty="0">
                  <a:solidFill>
                    <a:schemeClr val="tx1"/>
                  </a:solidFill>
                </a:rPr>
                <a:t>are automatically segmented from other network </a:t>
              </a:r>
              <a:r>
                <a:rPr lang="en-US" dirty="0" smtClean="0">
                  <a:solidFill>
                    <a:schemeClr val="tx1"/>
                  </a:solidFill>
                </a:rPr>
                <a:t>devices</a:t>
              </a:r>
              <a:r>
                <a:rPr lang="en-US" dirty="0">
                  <a:solidFill>
                    <a:schemeClr val="tx1">
                      <a:lumMod val="75000"/>
                    </a:schemeClr>
                  </a:solidFill>
                  <a:latin typeface="Arial" panose="020B0604020202020204" pitchFamily="34" charset="0"/>
                  <a:cs typeface="Arial" panose="020B0604020202020204" pitchFamily="34" charset="0"/>
                </a:rPr>
                <a:t> </a:t>
              </a:r>
              <a:r>
                <a:rPr lang="en-US" dirty="0" smtClean="0">
                  <a:solidFill>
                    <a:schemeClr val="tx1">
                      <a:lumMod val="75000"/>
                    </a:schemeClr>
                  </a:solidFill>
                  <a:latin typeface="Arial" panose="020B0604020202020204" pitchFamily="34" charset="0"/>
                  <a:cs typeface="Arial" panose="020B0604020202020204" pitchFamily="34" charset="0"/>
                </a:rPr>
                <a:t>need role-based access</a:t>
              </a:r>
              <a:endParaRPr lang="en-US" dirty="0">
                <a:solidFill>
                  <a:schemeClr val="tx1"/>
                </a:solidFill>
              </a:endParaRPr>
            </a:p>
          </p:txBody>
        </p:sp>
        <p:sp>
          <p:nvSpPr>
            <p:cNvPr id="52" name="Rectangle 51"/>
            <p:cNvSpPr/>
            <p:nvPr/>
          </p:nvSpPr>
          <p:spPr>
            <a:xfrm>
              <a:off x="372913" y="4595309"/>
              <a:ext cx="45719" cy="1314886"/>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49" name="Group 48"/>
          <p:cNvGrpSpPr/>
          <p:nvPr/>
        </p:nvGrpSpPr>
        <p:grpSpPr>
          <a:xfrm>
            <a:off x="10630374" y="24659"/>
            <a:ext cx="1404813" cy="1404813"/>
            <a:chOff x="9855854" y="719083"/>
            <a:chExt cx="1404813" cy="1404813"/>
          </a:xfrm>
        </p:grpSpPr>
        <p:sp>
          <p:nvSpPr>
            <p:cNvPr id="53" name="32-Point Star 52"/>
            <p:cNvSpPr/>
            <p:nvPr/>
          </p:nvSpPr>
          <p:spPr>
            <a:xfrm>
              <a:off x="9855854" y="719083"/>
              <a:ext cx="1404813" cy="1404813"/>
            </a:xfrm>
            <a:prstGeom prst="star32">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5" name="Rectangle 54"/>
            <p:cNvSpPr/>
            <p:nvPr/>
          </p:nvSpPr>
          <p:spPr>
            <a:xfrm>
              <a:off x="10049148" y="1089400"/>
              <a:ext cx="1018228" cy="646331"/>
            </a:xfrm>
            <a:prstGeom prst="rect">
              <a:avLst/>
            </a:prstGeom>
          </p:spPr>
          <p:txBody>
            <a:bodyPr wrap="none">
              <a:spAutoFit/>
            </a:bodyPr>
            <a:lstStyle/>
            <a:p>
              <a:pPr algn="ctr"/>
              <a:r>
                <a:rPr lang="en-US" dirty="0" smtClean="0">
                  <a:solidFill>
                    <a:schemeClr val="tx1">
                      <a:lumMod val="50000"/>
                    </a:schemeClr>
                  </a:solidFill>
                </a:rPr>
                <a:t>Robust</a:t>
              </a:r>
            </a:p>
            <a:p>
              <a:pPr algn="ctr"/>
              <a:r>
                <a:rPr lang="en-US" dirty="0" smtClean="0">
                  <a:solidFill>
                    <a:schemeClr val="tx1">
                      <a:lumMod val="50000"/>
                    </a:schemeClr>
                  </a:solidFill>
                </a:rPr>
                <a:t>Security</a:t>
              </a:r>
              <a:endParaRPr lang="en-US" dirty="0">
                <a:solidFill>
                  <a:schemeClr val="tx1">
                    <a:lumMod val="50000"/>
                  </a:schemeClr>
                </a:solidFill>
              </a:endParaRPr>
            </a:p>
          </p:txBody>
        </p:sp>
      </p:grpSp>
      <p:grpSp>
        <p:nvGrpSpPr>
          <p:cNvPr id="11" name="Group 10"/>
          <p:cNvGrpSpPr/>
          <p:nvPr/>
        </p:nvGrpSpPr>
        <p:grpSpPr>
          <a:xfrm>
            <a:off x="365279" y="2543872"/>
            <a:ext cx="3291315" cy="1147558"/>
            <a:chOff x="374064" y="3174856"/>
            <a:chExt cx="3291315" cy="1147558"/>
          </a:xfrm>
        </p:grpSpPr>
        <p:sp>
          <p:nvSpPr>
            <p:cNvPr id="58" name="TextBox 57"/>
            <p:cNvSpPr txBox="1"/>
            <p:nvPr/>
          </p:nvSpPr>
          <p:spPr>
            <a:xfrm>
              <a:off x="491618" y="3174856"/>
              <a:ext cx="3173761" cy="1147558"/>
            </a:xfrm>
            <a:prstGeom prst="rect">
              <a:avLst/>
            </a:prstGeom>
            <a:noFill/>
            <a:effectLst>
              <a:outerShdw blurRad="50800" dist="38100" dir="2700000" algn="tl" rotWithShape="0">
                <a:prstClr val="black">
                  <a:alpha val="20000"/>
                </a:prstClr>
              </a:outerShdw>
            </a:effectLst>
          </p:spPr>
          <p:txBody>
            <a:bodyPr wrap="square" rtlCol="0">
              <a:spAutoFit/>
            </a:bodyPr>
            <a:lstStyle/>
            <a:p>
              <a:pPr>
                <a:lnSpc>
                  <a:spcPct val="95000"/>
                </a:lnSpc>
              </a:pPr>
              <a:r>
                <a:rPr lang="en-US" b="1" dirty="0" smtClean="0">
                  <a:solidFill>
                    <a:schemeClr val="tx1">
                      <a:lumMod val="75000"/>
                    </a:schemeClr>
                  </a:solidFill>
                </a:rPr>
                <a:t>Segmentation:</a:t>
              </a:r>
              <a:r>
                <a:rPr lang="en-US" dirty="0" smtClean="0">
                  <a:solidFill>
                    <a:schemeClr val="tx1">
                      <a:lumMod val="75000"/>
                    </a:schemeClr>
                  </a:solidFill>
                </a:rPr>
                <a:t> Ethernet ports </a:t>
              </a:r>
              <a:r>
                <a:rPr lang="en-US" dirty="0">
                  <a:solidFill>
                    <a:schemeClr val="tx1">
                      <a:lumMod val="75000"/>
                    </a:schemeClr>
                  </a:solidFill>
                </a:rPr>
                <a:t>can only be used </a:t>
              </a:r>
              <a:r>
                <a:rPr lang="en-US" dirty="0" smtClean="0">
                  <a:solidFill>
                    <a:schemeClr val="tx1">
                      <a:lumMod val="75000"/>
                    </a:schemeClr>
                  </a:solidFill>
                </a:rPr>
                <a:t>for own area and </a:t>
              </a:r>
              <a:r>
                <a:rPr lang="en-US" dirty="0">
                  <a:solidFill>
                    <a:schemeClr val="tx1">
                      <a:lumMod val="75000"/>
                    </a:schemeClr>
                  </a:solidFill>
                </a:rPr>
                <a:t>not to access other network areas</a:t>
              </a:r>
              <a:endParaRPr lang="en-US" dirty="0">
                <a:solidFill>
                  <a:schemeClr val="tx1">
                    <a:lumMod val="75000"/>
                  </a:schemeClr>
                </a:solidFill>
                <a:latin typeface="+mn-lt"/>
              </a:endParaRPr>
            </a:p>
          </p:txBody>
        </p:sp>
        <p:sp>
          <p:nvSpPr>
            <p:cNvPr id="59" name="Rectangle 58"/>
            <p:cNvSpPr/>
            <p:nvPr/>
          </p:nvSpPr>
          <p:spPr>
            <a:xfrm>
              <a:off x="374064" y="3344784"/>
              <a:ext cx="46717" cy="807703"/>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60" name="Rectangle 59"/>
          <p:cNvSpPr/>
          <p:nvPr/>
        </p:nvSpPr>
        <p:spPr>
          <a:xfrm>
            <a:off x="4232" y="6273208"/>
            <a:ext cx="12187768" cy="581552"/>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r>
              <a:rPr lang="en-US" sz="1900" b="1" dirty="0" smtClean="0">
                <a:solidFill>
                  <a:srgbClr val="FFFFFF"/>
                </a:solidFill>
                <a:latin typeface="Arial" charset="0"/>
                <a:ea typeface="Arial" charset="0"/>
                <a:cs typeface="Arial" charset="0"/>
              </a:rPr>
              <a:t>Infrastructure with integrated </a:t>
            </a:r>
            <a:r>
              <a:rPr lang="en-US" sz="1900" b="1" dirty="0" smtClean="0">
                <a:solidFill>
                  <a:srgbClr val="FFFFFF"/>
                </a:solidFill>
                <a:latin typeface="Arial" charset="0"/>
                <a:ea typeface="Arial" charset="0"/>
                <a:cs typeface="Arial" charset="0"/>
              </a:rPr>
              <a:t>threat defense across the network</a:t>
            </a:r>
            <a:endParaRPr lang="en-US" sz="1900" b="1" dirty="0">
              <a:solidFill>
                <a:srgbClr val="FFFFFF"/>
              </a:solidFill>
              <a:latin typeface="Arial" charset="0"/>
              <a:ea typeface="Arial" charset="0"/>
              <a:cs typeface="Arial" charset="0"/>
            </a:endParaRPr>
          </a:p>
        </p:txBody>
      </p:sp>
    </p:spTree>
    <p:extLst>
      <p:ext uri="{BB962C8B-B14F-4D97-AF65-F5344CB8AC3E}">
        <p14:creationId xmlns:p14="http://schemas.microsoft.com/office/powerpoint/2010/main" val="3656254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ject 4"/>
          <p:cNvPicPr>
            <a:picLocks noChangeAspect="1"/>
          </p:cNvPicPr>
          <p:nvPr/>
        </p:nvPicPr>
        <p:blipFill>
          <a:blip r:embed="rId3"/>
          <a:srcRect/>
          <a:stretch>
            <a:fillRect/>
          </a:stretch>
        </p:blipFill>
        <p:spPr bwMode="auto">
          <a:xfrm>
            <a:off x="1588" y="1588"/>
            <a:ext cx="1587" cy="1587"/>
          </a:xfrm>
          <a:prstGeom prst="rect">
            <a:avLst/>
          </a:prstGeom>
          <a:noFill/>
        </p:spPr>
      </p:pic>
      <p:sp>
        <p:nvSpPr>
          <p:cNvPr id="110" name="Rounded Rectangle 109"/>
          <p:cNvSpPr/>
          <p:nvPr/>
        </p:nvSpPr>
        <p:spPr>
          <a:xfrm>
            <a:off x="680857" y="5589994"/>
            <a:ext cx="1576187" cy="1026459"/>
          </a:xfrm>
          <a:prstGeom prst="roundRect">
            <a:avLst/>
          </a:prstGeom>
          <a:solidFill>
            <a:schemeClr val="bg1"/>
          </a:solidFill>
          <a:ln>
            <a:noFill/>
          </a:ln>
          <a:effectLst>
            <a:outerShdw blurRad="203200" dist="381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latin typeface="CiscoSans Light" charset="0"/>
              <a:ea typeface="CiscoSans Light" charset="0"/>
              <a:cs typeface="CiscoSans Light" charset="0"/>
            </a:endParaRPr>
          </a:p>
        </p:txBody>
      </p:sp>
      <p:sp>
        <p:nvSpPr>
          <p:cNvPr id="111" name="Rounded Rectangle 110"/>
          <p:cNvSpPr/>
          <p:nvPr/>
        </p:nvSpPr>
        <p:spPr>
          <a:xfrm>
            <a:off x="2400422" y="5589994"/>
            <a:ext cx="1576187" cy="1026459"/>
          </a:xfrm>
          <a:prstGeom prst="roundRect">
            <a:avLst/>
          </a:prstGeom>
          <a:solidFill>
            <a:schemeClr val="bg1"/>
          </a:solidFill>
          <a:ln>
            <a:noFill/>
          </a:ln>
          <a:effectLst>
            <a:outerShdw blurRad="203200" dist="381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latin typeface="CiscoSans Light" charset="0"/>
              <a:ea typeface="CiscoSans Light" charset="0"/>
              <a:cs typeface="CiscoSans Light" charset="0"/>
            </a:endParaRPr>
          </a:p>
        </p:txBody>
      </p:sp>
      <p:sp>
        <p:nvSpPr>
          <p:cNvPr id="97" name="Rectangle 96"/>
          <p:cNvSpPr/>
          <p:nvPr/>
        </p:nvSpPr>
        <p:spPr>
          <a:xfrm>
            <a:off x="7643267" y="6358919"/>
            <a:ext cx="3650246" cy="16752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12" name="Rounded Rectangle 111"/>
          <p:cNvSpPr/>
          <p:nvPr/>
        </p:nvSpPr>
        <p:spPr>
          <a:xfrm>
            <a:off x="4119987" y="5589994"/>
            <a:ext cx="2191718" cy="1026459"/>
          </a:xfrm>
          <a:prstGeom prst="roundRect">
            <a:avLst/>
          </a:prstGeom>
          <a:solidFill>
            <a:schemeClr val="bg1"/>
          </a:solidFill>
          <a:ln>
            <a:noFill/>
          </a:ln>
          <a:effectLst>
            <a:outerShdw blurRad="203200" dist="381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latin typeface="CiscoSans Light" charset="0"/>
              <a:ea typeface="CiscoSans Light" charset="0"/>
              <a:cs typeface="CiscoSans Light" charset="0"/>
            </a:endParaRPr>
          </a:p>
        </p:txBody>
      </p:sp>
      <p:sp>
        <p:nvSpPr>
          <p:cNvPr id="113" name="Rounded Rectangle 112"/>
          <p:cNvSpPr/>
          <p:nvPr/>
        </p:nvSpPr>
        <p:spPr>
          <a:xfrm>
            <a:off x="6455083" y="5589994"/>
            <a:ext cx="1576187" cy="1026459"/>
          </a:xfrm>
          <a:prstGeom prst="roundRect">
            <a:avLst/>
          </a:prstGeom>
          <a:solidFill>
            <a:schemeClr val="bg1"/>
          </a:solidFill>
          <a:ln>
            <a:noFill/>
          </a:ln>
          <a:effectLst>
            <a:outerShdw blurRad="203200" dist="381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latin typeface="CiscoSans Light" charset="0"/>
              <a:ea typeface="CiscoSans Light" charset="0"/>
              <a:cs typeface="CiscoSans Light" charset="0"/>
            </a:endParaRPr>
          </a:p>
        </p:txBody>
      </p:sp>
      <p:sp>
        <p:nvSpPr>
          <p:cNvPr id="114" name="Rounded Rectangle 113"/>
          <p:cNvSpPr/>
          <p:nvPr/>
        </p:nvSpPr>
        <p:spPr>
          <a:xfrm>
            <a:off x="8174648" y="5589994"/>
            <a:ext cx="1576187" cy="1026459"/>
          </a:xfrm>
          <a:prstGeom prst="roundRect">
            <a:avLst/>
          </a:prstGeom>
          <a:solidFill>
            <a:schemeClr val="bg1"/>
          </a:solidFill>
          <a:ln>
            <a:noFill/>
          </a:ln>
          <a:effectLst>
            <a:outerShdw blurRad="203200" dist="381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latin typeface="CiscoSans Light" charset="0"/>
              <a:ea typeface="CiscoSans Light" charset="0"/>
              <a:cs typeface="CiscoSans Light" charset="0"/>
            </a:endParaRPr>
          </a:p>
        </p:txBody>
      </p:sp>
      <p:sp>
        <p:nvSpPr>
          <p:cNvPr id="115" name="Rounded Rectangle 114"/>
          <p:cNvSpPr/>
          <p:nvPr/>
        </p:nvSpPr>
        <p:spPr>
          <a:xfrm>
            <a:off x="9894213" y="5589994"/>
            <a:ext cx="1576187" cy="1026459"/>
          </a:xfrm>
          <a:prstGeom prst="roundRect">
            <a:avLst/>
          </a:prstGeom>
          <a:solidFill>
            <a:schemeClr val="bg1"/>
          </a:solidFill>
          <a:ln>
            <a:noFill/>
          </a:ln>
          <a:effectLst>
            <a:outerShdw blurRad="203200" dist="381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latin typeface="CiscoSans Light" charset="0"/>
              <a:ea typeface="CiscoSans Light" charset="0"/>
              <a:cs typeface="CiscoSans Light" charset="0"/>
            </a:endParaRPr>
          </a:p>
        </p:txBody>
      </p:sp>
      <p:sp>
        <p:nvSpPr>
          <p:cNvPr id="2" name="Rectangle 1"/>
          <p:cNvSpPr/>
          <p:nvPr/>
        </p:nvSpPr>
        <p:spPr>
          <a:xfrm>
            <a:off x="284813" y="1242920"/>
            <a:ext cx="3006734" cy="652087"/>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8" name="Rectangle 107"/>
          <p:cNvSpPr/>
          <p:nvPr/>
        </p:nvSpPr>
        <p:spPr>
          <a:xfrm>
            <a:off x="3362728" y="1242920"/>
            <a:ext cx="5270887" cy="652087"/>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9" name="Rectangle 108"/>
          <p:cNvSpPr/>
          <p:nvPr/>
        </p:nvSpPr>
        <p:spPr>
          <a:xfrm>
            <a:off x="8704796" y="1242920"/>
            <a:ext cx="3195364" cy="652087"/>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38" name="TextBox 237"/>
          <p:cNvSpPr txBox="1"/>
          <p:nvPr/>
        </p:nvSpPr>
        <p:spPr>
          <a:xfrm>
            <a:off x="8912348" y="2040043"/>
            <a:ext cx="2691118" cy="1969770"/>
          </a:xfrm>
          <a:prstGeom prst="rect">
            <a:avLst/>
          </a:prstGeom>
          <a:noFill/>
        </p:spPr>
        <p:txBody>
          <a:bodyPr wrap="square" rtlCol="0">
            <a:spAutoFit/>
          </a:bodyPr>
          <a:lstStyle/>
          <a:p>
            <a:pPr marL="285750" indent="-285750">
              <a:spcBef>
                <a:spcPts val="800"/>
              </a:spcBef>
              <a:spcAft>
                <a:spcPts val="400"/>
              </a:spcAft>
              <a:buFont typeface="Wingdings" charset="2"/>
              <a:buChar char="§"/>
            </a:pPr>
            <a:r>
              <a:rPr lang="en-US" sz="1600" dirty="0"/>
              <a:t>Network Admin Remotely Monitors Status of Install While in Progress</a:t>
            </a:r>
          </a:p>
          <a:p>
            <a:pPr marL="285750" indent="-285750">
              <a:spcBef>
                <a:spcPts val="800"/>
              </a:spcBef>
              <a:spcAft>
                <a:spcPts val="400"/>
              </a:spcAft>
              <a:buFont typeface="Wingdings" charset="2"/>
              <a:buChar char="§"/>
            </a:pPr>
            <a:r>
              <a:rPr lang="en-US" sz="1600" dirty="0"/>
              <a:t>Booting Devices Call Out to PnP Server, Requesting Instructions</a:t>
            </a:r>
          </a:p>
        </p:txBody>
      </p:sp>
      <p:grpSp>
        <p:nvGrpSpPr>
          <p:cNvPr id="3" name="Group 2"/>
          <p:cNvGrpSpPr/>
          <p:nvPr/>
        </p:nvGrpSpPr>
        <p:grpSpPr>
          <a:xfrm>
            <a:off x="10025792" y="1334370"/>
            <a:ext cx="439007" cy="458623"/>
            <a:chOff x="10509980" y="2193561"/>
            <a:chExt cx="466821" cy="487680"/>
          </a:xfrm>
        </p:grpSpPr>
        <p:sp>
          <p:nvSpPr>
            <p:cNvPr id="334" name="Freeform 17"/>
            <p:cNvSpPr>
              <a:spLocks/>
            </p:cNvSpPr>
            <p:nvPr/>
          </p:nvSpPr>
          <p:spPr bwMode="auto">
            <a:xfrm>
              <a:off x="10566777" y="2389720"/>
              <a:ext cx="133753" cy="171442"/>
            </a:xfrm>
            <a:custGeom>
              <a:avLst/>
              <a:gdLst>
                <a:gd name="T0" fmla="*/ 37 w 323"/>
                <a:gd name="T1" fmla="*/ 321 h 414"/>
                <a:gd name="T2" fmla="*/ 162 w 323"/>
                <a:gd name="T3" fmla="*/ 414 h 414"/>
                <a:gd name="T4" fmla="*/ 286 w 323"/>
                <a:gd name="T5" fmla="*/ 321 h 414"/>
                <a:gd name="T6" fmla="*/ 310 w 323"/>
                <a:gd name="T7" fmla="*/ 229 h 414"/>
                <a:gd name="T8" fmla="*/ 293 w 323"/>
                <a:gd name="T9" fmla="*/ 84 h 414"/>
                <a:gd name="T10" fmla="*/ 162 w 323"/>
                <a:gd name="T11" fmla="*/ 0 h 414"/>
                <a:gd name="T12" fmla="*/ 30 w 323"/>
                <a:gd name="T13" fmla="*/ 84 h 414"/>
                <a:gd name="T14" fmla="*/ 13 w 323"/>
                <a:gd name="T15" fmla="*/ 229 h 414"/>
                <a:gd name="T16" fmla="*/ 37 w 323"/>
                <a:gd name="T17" fmla="*/ 321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 h="414">
                  <a:moveTo>
                    <a:pt x="37" y="321"/>
                  </a:moveTo>
                  <a:cubicBezTo>
                    <a:pt x="51" y="377"/>
                    <a:pt x="106" y="414"/>
                    <a:pt x="162" y="414"/>
                  </a:cubicBezTo>
                  <a:cubicBezTo>
                    <a:pt x="217" y="414"/>
                    <a:pt x="272" y="377"/>
                    <a:pt x="286" y="321"/>
                  </a:cubicBezTo>
                  <a:cubicBezTo>
                    <a:pt x="310" y="229"/>
                    <a:pt x="310" y="229"/>
                    <a:pt x="310" y="229"/>
                  </a:cubicBezTo>
                  <a:cubicBezTo>
                    <a:pt x="323" y="180"/>
                    <a:pt x="317" y="128"/>
                    <a:pt x="293" y="84"/>
                  </a:cubicBezTo>
                  <a:cubicBezTo>
                    <a:pt x="266" y="34"/>
                    <a:pt x="219" y="0"/>
                    <a:pt x="162" y="0"/>
                  </a:cubicBezTo>
                  <a:cubicBezTo>
                    <a:pt x="104" y="0"/>
                    <a:pt x="57" y="34"/>
                    <a:pt x="30" y="84"/>
                  </a:cubicBezTo>
                  <a:cubicBezTo>
                    <a:pt x="6" y="128"/>
                    <a:pt x="0" y="180"/>
                    <a:pt x="13" y="229"/>
                  </a:cubicBezTo>
                  <a:lnTo>
                    <a:pt x="37" y="32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5" name="Freeform 18"/>
            <p:cNvSpPr>
              <a:spLocks noEditPoints="1"/>
            </p:cNvSpPr>
            <p:nvPr/>
          </p:nvSpPr>
          <p:spPr bwMode="auto">
            <a:xfrm>
              <a:off x="10677741" y="2193561"/>
              <a:ext cx="299060" cy="290995"/>
            </a:xfrm>
            <a:custGeom>
              <a:avLst/>
              <a:gdLst>
                <a:gd name="T0" fmla="*/ 608 w 722"/>
                <a:gd name="T1" fmla="*/ 325 h 703"/>
                <a:gd name="T2" fmla="*/ 599 w 722"/>
                <a:gd name="T3" fmla="*/ 284 h 703"/>
                <a:gd name="T4" fmla="*/ 672 w 722"/>
                <a:gd name="T5" fmla="*/ 173 h 703"/>
                <a:gd name="T6" fmla="*/ 612 w 722"/>
                <a:gd name="T7" fmla="*/ 98 h 703"/>
                <a:gd name="T8" fmla="*/ 488 w 722"/>
                <a:gd name="T9" fmla="*/ 145 h 703"/>
                <a:gd name="T10" fmla="*/ 451 w 722"/>
                <a:gd name="T11" fmla="*/ 127 h 703"/>
                <a:gd name="T12" fmla="*/ 410 w 722"/>
                <a:gd name="T13" fmla="*/ 0 h 703"/>
                <a:gd name="T14" fmla="*/ 313 w 722"/>
                <a:gd name="T15" fmla="*/ 0 h 703"/>
                <a:gd name="T16" fmla="*/ 273 w 722"/>
                <a:gd name="T17" fmla="*/ 127 h 703"/>
                <a:gd name="T18" fmla="*/ 236 w 722"/>
                <a:gd name="T19" fmla="*/ 145 h 703"/>
                <a:gd name="T20" fmla="*/ 111 w 722"/>
                <a:gd name="T21" fmla="*/ 97 h 703"/>
                <a:gd name="T22" fmla="*/ 51 w 722"/>
                <a:gd name="T23" fmla="*/ 173 h 703"/>
                <a:gd name="T24" fmla="*/ 125 w 722"/>
                <a:gd name="T25" fmla="*/ 283 h 703"/>
                <a:gd name="T26" fmla="*/ 116 w 722"/>
                <a:gd name="T27" fmla="*/ 323 h 703"/>
                <a:gd name="T28" fmla="*/ 0 w 722"/>
                <a:gd name="T29" fmla="*/ 391 h 703"/>
                <a:gd name="T30" fmla="*/ 22 w 722"/>
                <a:gd name="T31" fmla="*/ 485 h 703"/>
                <a:gd name="T32" fmla="*/ 155 w 722"/>
                <a:gd name="T33" fmla="*/ 497 h 703"/>
                <a:gd name="T34" fmla="*/ 180 w 722"/>
                <a:gd name="T35" fmla="*/ 528 h 703"/>
                <a:gd name="T36" fmla="*/ 162 w 722"/>
                <a:gd name="T37" fmla="*/ 661 h 703"/>
                <a:gd name="T38" fmla="*/ 249 w 722"/>
                <a:gd name="T39" fmla="*/ 703 h 703"/>
                <a:gd name="T40" fmla="*/ 340 w 722"/>
                <a:gd name="T41" fmla="*/ 606 h 703"/>
                <a:gd name="T42" fmla="*/ 362 w 722"/>
                <a:gd name="T43" fmla="*/ 607 h 703"/>
                <a:gd name="T44" fmla="*/ 381 w 722"/>
                <a:gd name="T45" fmla="*/ 606 h 703"/>
                <a:gd name="T46" fmla="*/ 473 w 722"/>
                <a:gd name="T47" fmla="*/ 703 h 703"/>
                <a:gd name="T48" fmla="*/ 560 w 722"/>
                <a:gd name="T49" fmla="*/ 662 h 703"/>
                <a:gd name="T50" fmla="*/ 541 w 722"/>
                <a:gd name="T51" fmla="*/ 530 h 703"/>
                <a:gd name="T52" fmla="*/ 568 w 722"/>
                <a:gd name="T53" fmla="*/ 498 h 703"/>
                <a:gd name="T54" fmla="*/ 700 w 722"/>
                <a:gd name="T55" fmla="*/ 486 h 703"/>
                <a:gd name="T56" fmla="*/ 722 w 722"/>
                <a:gd name="T57" fmla="*/ 392 h 703"/>
                <a:gd name="T58" fmla="*/ 608 w 722"/>
                <a:gd name="T59" fmla="*/ 325 h 703"/>
                <a:gd name="T60" fmla="*/ 362 w 722"/>
                <a:gd name="T61" fmla="*/ 525 h 703"/>
                <a:gd name="T62" fmla="*/ 196 w 722"/>
                <a:gd name="T63" fmla="*/ 359 h 703"/>
                <a:gd name="T64" fmla="*/ 362 w 722"/>
                <a:gd name="T65" fmla="*/ 193 h 703"/>
                <a:gd name="T66" fmla="*/ 527 w 722"/>
                <a:gd name="T67" fmla="*/ 359 h 703"/>
                <a:gd name="T68" fmla="*/ 362 w 722"/>
                <a:gd name="T69" fmla="*/ 525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22" h="703">
                  <a:moveTo>
                    <a:pt x="608" y="325"/>
                  </a:moveTo>
                  <a:cubicBezTo>
                    <a:pt x="606" y="311"/>
                    <a:pt x="603" y="297"/>
                    <a:pt x="599" y="284"/>
                  </a:cubicBezTo>
                  <a:cubicBezTo>
                    <a:pt x="672" y="173"/>
                    <a:pt x="672" y="173"/>
                    <a:pt x="672" y="173"/>
                  </a:cubicBezTo>
                  <a:cubicBezTo>
                    <a:pt x="612" y="98"/>
                    <a:pt x="612" y="98"/>
                    <a:pt x="612" y="98"/>
                  </a:cubicBezTo>
                  <a:cubicBezTo>
                    <a:pt x="488" y="145"/>
                    <a:pt x="488" y="145"/>
                    <a:pt x="488" y="145"/>
                  </a:cubicBezTo>
                  <a:cubicBezTo>
                    <a:pt x="476" y="138"/>
                    <a:pt x="464" y="132"/>
                    <a:pt x="451" y="127"/>
                  </a:cubicBezTo>
                  <a:cubicBezTo>
                    <a:pt x="410" y="0"/>
                    <a:pt x="410" y="0"/>
                    <a:pt x="410" y="0"/>
                  </a:cubicBezTo>
                  <a:cubicBezTo>
                    <a:pt x="313" y="0"/>
                    <a:pt x="313" y="0"/>
                    <a:pt x="313" y="0"/>
                  </a:cubicBezTo>
                  <a:cubicBezTo>
                    <a:pt x="273" y="127"/>
                    <a:pt x="273" y="127"/>
                    <a:pt x="273" y="127"/>
                  </a:cubicBezTo>
                  <a:cubicBezTo>
                    <a:pt x="260" y="132"/>
                    <a:pt x="248" y="138"/>
                    <a:pt x="236" y="145"/>
                  </a:cubicBezTo>
                  <a:cubicBezTo>
                    <a:pt x="111" y="97"/>
                    <a:pt x="111" y="97"/>
                    <a:pt x="111" y="97"/>
                  </a:cubicBezTo>
                  <a:cubicBezTo>
                    <a:pt x="51" y="173"/>
                    <a:pt x="51" y="173"/>
                    <a:pt x="51" y="173"/>
                  </a:cubicBezTo>
                  <a:cubicBezTo>
                    <a:pt x="125" y="283"/>
                    <a:pt x="125" y="283"/>
                    <a:pt x="125" y="283"/>
                  </a:cubicBezTo>
                  <a:cubicBezTo>
                    <a:pt x="121" y="296"/>
                    <a:pt x="118" y="309"/>
                    <a:pt x="116" y="323"/>
                  </a:cubicBezTo>
                  <a:cubicBezTo>
                    <a:pt x="0" y="391"/>
                    <a:pt x="0" y="391"/>
                    <a:pt x="0" y="391"/>
                  </a:cubicBezTo>
                  <a:cubicBezTo>
                    <a:pt x="22" y="485"/>
                    <a:pt x="22" y="485"/>
                    <a:pt x="22" y="485"/>
                  </a:cubicBezTo>
                  <a:cubicBezTo>
                    <a:pt x="155" y="497"/>
                    <a:pt x="155" y="497"/>
                    <a:pt x="155" y="497"/>
                  </a:cubicBezTo>
                  <a:cubicBezTo>
                    <a:pt x="162" y="508"/>
                    <a:pt x="171" y="518"/>
                    <a:pt x="180" y="528"/>
                  </a:cubicBezTo>
                  <a:cubicBezTo>
                    <a:pt x="162" y="661"/>
                    <a:pt x="162" y="661"/>
                    <a:pt x="162" y="661"/>
                  </a:cubicBezTo>
                  <a:cubicBezTo>
                    <a:pt x="249" y="703"/>
                    <a:pt x="249" y="703"/>
                    <a:pt x="249" y="703"/>
                  </a:cubicBezTo>
                  <a:cubicBezTo>
                    <a:pt x="340" y="606"/>
                    <a:pt x="340" y="606"/>
                    <a:pt x="340" y="606"/>
                  </a:cubicBezTo>
                  <a:cubicBezTo>
                    <a:pt x="347" y="607"/>
                    <a:pt x="354" y="607"/>
                    <a:pt x="362" y="607"/>
                  </a:cubicBezTo>
                  <a:cubicBezTo>
                    <a:pt x="368" y="607"/>
                    <a:pt x="375" y="607"/>
                    <a:pt x="381" y="606"/>
                  </a:cubicBezTo>
                  <a:cubicBezTo>
                    <a:pt x="473" y="703"/>
                    <a:pt x="473" y="703"/>
                    <a:pt x="473" y="703"/>
                  </a:cubicBezTo>
                  <a:cubicBezTo>
                    <a:pt x="560" y="662"/>
                    <a:pt x="560" y="662"/>
                    <a:pt x="560" y="662"/>
                  </a:cubicBezTo>
                  <a:cubicBezTo>
                    <a:pt x="541" y="530"/>
                    <a:pt x="541" y="530"/>
                    <a:pt x="541" y="530"/>
                  </a:cubicBezTo>
                  <a:cubicBezTo>
                    <a:pt x="551" y="520"/>
                    <a:pt x="560" y="509"/>
                    <a:pt x="568" y="498"/>
                  </a:cubicBezTo>
                  <a:cubicBezTo>
                    <a:pt x="700" y="486"/>
                    <a:pt x="700" y="486"/>
                    <a:pt x="700" y="486"/>
                  </a:cubicBezTo>
                  <a:cubicBezTo>
                    <a:pt x="722" y="392"/>
                    <a:pt x="722" y="392"/>
                    <a:pt x="722" y="392"/>
                  </a:cubicBezTo>
                  <a:lnTo>
                    <a:pt x="608" y="325"/>
                  </a:lnTo>
                  <a:close/>
                  <a:moveTo>
                    <a:pt x="362" y="525"/>
                  </a:moveTo>
                  <a:cubicBezTo>
                    <a:pt x="270" y="525"/>
                    <a:pt x="196" y="450"/>
                    <a:pt x="196" y="359"/>
                  </a:cubicBezTo>
                  <a:cubicBezTo>
                    <a:pt x="196" y="267"/>
                    <a:pt x="270" y="193"/>
                    <a:pt x="362" y="193"/>
                  </a:cubicBezTo>
                  <a:cubicBezTo>
                    <a:pt x="453" y="193"/>
                    <a:pt x="527" y="267"/>
                    <a:pt x="527" y="359"/>
                  </a:cubicBezTo>
                  <a:cubicBezTo>
                    <a:pt x="527" y="450"/>
                    <a:pt x="453" y="525"/>
                    <a:pt x="362" y="525"/>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6" name="Freeform 19"/>
            <p:cNvSpPr>
              <a:spLocks/>
            </p:cNvSpPr>
            <p:nvPr/>
          </p:nvSpPr>
          <p:spPr bwMode="auto">
            <a:xfrm>
              <a:off x="10509980" y="2604285"/>
              <a:ext cx="246821" cy="76956"/>
            </a:xfrm>
            <a:custGeom>
              <a:avLst/>
              <a:gdLst>
                <a:gd name="T0" fmla="*/ 294 w 596"/>
                <a:gd name="T1" fmla="*/ 0 h 186"/>
                <a:gd name="T2" fmla="*/ 13 w 596"/>
                <a:gd name="T3" fmla="*/ 63 h 186"/>
                <a:gd name="T4" fmla="*/ 0 w 596"/>
                <a:gd name="T5" fmla="*/ 186 h 186"/>
                <a:gd name="T6" fmla="*/ 596 w 596"/>
                <a:gd name="T7" fmla="*/ 186 h 186"/>
                <a:gd name="T8" fmla="*/ 584 w 596"/>
                <a:gd name="T9" fmla="*/ 67 h 186"/>
                <a:gd name="T10" fmla="*/ 294 w 596"/>
                <a:gd name="T11" fmla="*/ 0 h 186"/>
              </a:gdLst>
              <a:ahLst/>
              <a:cxnLst>
                <a:cxn ang="0">
                  <a:pos x="T0" y="T1"/>
                </a:cxn>
                <a:cxn ang="0">
                  <a:pos x="T2" y="T3"/>
                </a:cxn>
                <a:cxn ang="0">
                  <a:pos x="T4" y="T5"/>
                </a:cxn>
                <a:cxn ang="0">
                  <a:pos x="T6" y="T7"/>
                </a:cxn>
                <a:cxn ang="0">
                  <a:pos x="T8" y="T9"/>
                </a:cxn>
                <a:cxn ang="0">
                  <a:pos x="T10" y="T11"/>
                </a:cxn>
              </a:cxnLst>
              <a:rect l="0" t="0" r="r" b="b"/>
              <a:pathLst>
                <a:path w="596" h="186">
                  <a:moveTo>
                    <a:pt x="294" y="0"/>
                  </a:moveTo>
                  <a:cubicBezTo>
                    <a:pt x="171" y="0"/>
                    <a:pt x="105" y="23"/>
                    <a:pt x="13" y="63"/>
                  </a:cubicBezTo>
                  <a:cubicBezTo>
                    <a:pt x="13" y="63"/>
                    <a:pt x="7" y="113"/>
                    <a:pt x="0" y="186"/>
                  </a:cubicBezTo>
                  <a:cubicBezTo>
                    <a:pt x="596" y="186"/>
                    <a:pt x="596" y="186"/>
                    <a:pt x="596" y="186"/>
                  </a:cubicBezTo>
                  <a:cubicBezTo>
                    <a:pt x="584" y="67"/>
                    <a:pt x="584" y="67"/>
                    <a:pt x="584" y="67"/>
                  </a:cubicBezTo>
                  <a:cubicBezTo>
                    <a:pt x="490" y="25"/>
                    <a:pt x="421" y="0"/>
                    <a:pt x="294" y="0"/>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23" name="TextBox 222"/>
          <p:cNvSpPr txBox="1"/>
          <p:nvPr/>
        </p:nvSpPr>
        <p:spPr>
          <a:xfrm>
            <a:off x="362985" y="2017130"/>
            <a:ext cx="2704971" cy="1374735"/>
          </a:xfrm>
          <a:prstGeom prst="rect">
            <a:avLst/>
          </a:prstGeom>
          <a:noFill/>
        </p:spPr>
        <p:txBody>
          <a:bodyPr wrap="square" rtlCol="0">
            <a:spAutoFit/>
          </a:bodyPr>
          <a:lstStyle/>
          <a:p>
            <a:pPr>
              <a:spcBef>
                <a:spcPts val="400"/>
              </a:spcBef>
              <a:spcAft>
                <a:spcPts val="400"/>
              </a:spcAft>
            </a:pPr>
            <a:r>
              <a:rPr lang="en-US" sz="1600" dirty="0"/>
              <a:t>Pre </a:t>
            </a:r>
            <a:r>
              <a:rPr lang="en-US" sz="1600" dirty="0" smtClean="0"/>
              <a:t>Provision Projects/Sites</a:t>
            </a:r>
            <a:endParaRPr lang="en-US" sz="1600" dirty="0"/>
          </a:p>
          <a:p>
            <a:pPr marL="285750" indent="-285750">
              <a:buFont typeface="Wingdings" charset="2"/>
              <a:buChar char="§"/>
            </a:pPr>
            <a:r>
              <a:rPr lang="en-US" sz="1600" dirty="0"/>
              <a:t>Policies</a:t>
            </a:r>
          </a:p>
          <a:p>
            <a:pPr marL="285750" indent="-285750">
              <a:buFont typeface="Wingdings" charset="2"/>
              <a:buChar char="§"/>
            </a:pPr>
            <a:r>
              <a:rPr lang="en-US" sz="1600" dirty="0"/>
              <a:t>Match Rules </a:t>
            </a:r>
          </a:p>
          <a:p>
            <a:pPr marL="285750" indent="-285750">
              <a:buFont typeface="Wingdings" charset="2"/>
              <a:buChar char="§"/>
            </a:pPr>
            <a:r>
              <a:rPr lang="en-US" sz="1600" dirty="0" err="1"/>
              <a:t>Configs</a:t>
            </a:r>
            <a:r>
              <a:rPr lang="en-US" sz="1600" dirty="0"/>
              <a:t>/Image</a:t>
            </a:r>
          </a:p>
          <a:p>
            <a:pPr marL="285750" indent="-285750">
              <a:buFont typeface="Wingdings" charset="2"/>
              <a:buChar char="§"/>
            </a:pPr>
            <a:r>
              <a:rPr lang="en-US" sz="1600" dirty="0"/>
              <a:t>IP Addressing</a:t>
            </a:r>
          </a:p>
        </p:txBody>
      </p:sp>
      <p:sp>
        <p:nvSpPr>
          <p:cNvPr id="190" name="TextBox 189"/>
          <p:cNvSpPr txBox="1"/>
          <p:nvPr/>
        </p:nvSpPr>
        <p:spPr>
          <a:xfrm>
            <a:off x="497014" y="1350383"/>
            <a:ext cx="2810949" cy="400110"/>
          </a:xfrm>
          <a:prstGeom prst="rect">
            <a:avLst/>
          </a:prstGeom>
          <a:noFill/>
        </p:spPr>
        <p:txBody>
          <a:bodyPr wrap="square" lIns="457200" rIns="0" rtlCol="0" anchor="ctr">
            <a:spAutoFit/>
          </a:bodyPr>
          <a:lstStyle/>
          <a:p>
            <a:pPr algn="ctr"/>
            <a:r>
              <a:rPr lang="en-US" sz="2000" dirty="0" smtClean="0">
                <a:solidFill>
                  <a:schemeClr val="bg1"/>
                </a:solidFill>
                <a:ea typeface="Arial" charset="0"/>
                <a:cs typeface="Arial" charset="0"/>
              </a:rPr>
              <a:t>Network Admin</a:t>
            </a:r>
            <a:endParaRPr lang="en-US" sz="2000" dirty="0">
              <a:solidFill>
                <a:schemeClr val="bg1"/>
              </a:solidFill>
              <a:ea typeface="Arial" charset="0"/>
              <a:cs typeface="Arial" charset="0"/>
            </a:endParaRPr>
          </a:p>
        </p:txBody>
      </p:sp>
      <p:grpSp>
        <p:nvGrpSpPr>
          <p:cNvPr id="333838" name="Group 333837"/>
          <p:cNvGrpSpPr/>
          <p:nvPr/>
        </p:nvGrpSpPr>
        <p:grpSpPr>
          <a:xfrm>
            <a:off x="497014" y="1340104"/>
            <a:ext cx="476653" cy="452889"/>
            <a:chOff x="3348484" y="1396048"/>
            <a:chExt cx="384952" cy="365760"/>
          </a:xfrm>
          <a:solidFill>
            <a:schemeClr val="bg1"/>
          </a:solidFill>
        </p:grpSpPr>
        <p:sp>
          <p:nvSpPr>
            <p:cNvPr id="344" name="Freeform 17"/>
            <p:cNvSpPr>
              <a:spLocks/>
            </p:cNvSpPr>
            <p:nvPr/>
          </p:nvSpPr>
          <p:spPr bwMode="auto">
            <a:xfrm>
              <a:off x="3391082" y="1543167"/>
              <a:ext cx="100315" cy="128581"/>
            </a:xfrm>
            <a:custGeom>
              <a:avLst/>
              <a:gdLst>
                <a:gd name="T0" fmla="*/ 37 w 323"/>
                <a:gd name="T1" fmla="*/ 321 h 414"/>
                <a:gd name="T2" fmla="*/ 162 w 323"/>
                <a:gd name="T3" fmla="*/ 414 h 414"/>
                <a:gd name="T4" fmla="*/ 286 w 323"/>
                <a:gd name="T5" fmla="*/ 321 h 414"/>
                <a:gd name="T6" fmla="*/ 310 w 323"/>
                <a:gd name="T7" fmla="*/ 229 h 414"/>
                <a:gd name="T8" fmla="*/ 293 w 323"/>
                <a:gd name="T9" fmla="*/ 84 h 414"/>
                <a:gd name="T10" fmla="*/ 162 w 323"/>
                <a:gd name="T11" fmla="*/ 0 h 414"/>
                <a:gd name="T12" fmla="*/ 30 w 323"/>
                <a:gd name="T13" fmla="*/ 84 h 414"/>
                <a:gd name="T14" fmla="*/ 13 w 323"/>
                <a:gd name="T15" fmla="*/ 229 h 414"/>
                <a:gd name="T16" fmla="*/ 37 w 323"/>
                <a:gd name="T17" fmla="*/ 321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 h="414">
                  <a:moveTo>
                    <a:pt x="37" y="321"/>
                  </a:moveTo>
                  <a:cubicBezTo>
                    <a:pt x="51" y="377"/>
                    <a:pt x="106" y="414"/>
                    <a:pt x="162" y="414"/>
                  </a:cubicBezTo>
                  <a:cubicBezTo>
                    <a:pt x="217" y="414"/>
                    <a:pt x="272" y="377"/>
                    <a:pt x="286" y="321"/>
                  </a:cubicBezTo>
                  <a:cubicBezTo>
                    <a:pt x="310" y="229"/>
                    <a:pt x="310" y="229"/>
                    <a:pt x="310" y="229"/>
                  </a:cubicBezTo>
                  <a:cubicBezTo>
                    <a:pt x="323" y="180"/>
                    <a:pt x="317" y="128"/>
                    <a:pt x="293" y="84"/>
                  </a:cubicBezTo>
                  <a:cubicBezTo>
                    <a:pt x="266" y="34"/>
                    <a:pt x="219" y="0"/>
                    <a:pt x="162" y="0"/>
                  </a:cubicBezTo>
                  <a:cubicBezTo>
                    <a:pt x="104" y="0"/>
                    <a:pt x="57" y="34"/>
                    <a:pt x="30" y="84"/>
                  </a:cubicBezTo>
                  <a:cubicBezTo>
                    <a:pt x="6" y="128"/>
                    <a:pt x="0" y="180"/>
                    <a:pt x="13" y="229"/>
                  </a:cubicBezTo>
                  <a:lnTo>
                    <a:pt x="37" y="32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6" name="Freeform 19"/>
            <p:cNvSpPr>
              <a:spLocks/>
            </p:cNvSpPr>
            <p:nvPr/>
          </p:nvSpPr>
          <p:spPr bwMode="auto">
            <a:xfrm>
              <a:off x="3348484" y="1704091"/>
              <a:ext cx="185116" cy="57717"/>
            </a:xfrm>
            <a:custGeom>
              <a:avLst/>
              <a:gdLst>
                <a:gd name="T0" fmla="*/ 294 w 596"/>
                <a:gd name="T1" fmla="*/ 0 h 186"/>
                <a:gd name="T2" fmla="*/ 13 w 596"/>
                <a:gd name="T3" fmla="*/ 63 h 186"/>
                <a:gd name="T4" fmla="*/ 0 w 596"/>
                <a:gd name="T5" fmla="*/ 186 h 186"/>
                <a:gd name="T6" fmla="*/ 596 w 596"/>
                <a:gd name="T7" fmla="*/ 186 h 186"/>
                <a:gd name="T8" fmla="*/ 584 w 596"/>
                <a:gd name="T9" fmla="*/ 67 h 186"/>
                <a:gd name="T10" fmla="*/ 294 w 596"/>
                <a:gd name="T11" fmla="*/ 0 h 186"/>
              </a:gdLst>
              <a:ahLst/>
              <a:cxnLst>
                <a:cxn ang="0">
                  <a:pos x="T0" y="T1"/>
                </a:cxn>
                <a:cxn ang="0">
                  <a:pos x="T2" y="T3"/>
                </a:cxn>
                <a:cxn ang="0">
                  <a:pos x="T4" y="T5"/>
                </a:cxn>
                <a:cxn ang="0">
                  <a:pos x="T6" y="T7"/>
                </a:cxn>
                <a:cxn ang="0">
                  <a:pos x="T8" y="T9"/>
                </a:cxn>
                <a:cxn ang="0">
                  <a:pos x="T10" y="T11"/>
                </a:cxn>
              </a:cxnLst>
              <a:rect l="0" t="0" r="r" b="b"/>
              <a:pathLst>
                <a:path w="596" h="186">
                  <a:moveTo>
                    <a:pt x="294" y="0"/>
                  </a:moveTo>
                  <a:cubicBezTo>
                    <a:pt x="171" y="0"/>
                    <a:pt x="105" y="23"/>
                    <a:pt x="13" y="63"/>
                  </a:cubicBezTo>
                  <a:cubicBezTo>
                    <a:pt x="13" y="63"/>
                    <a:pt x="7" y="113"/>
                    <a:pt x="0" y="186"/>
                  </a:cubicBezTo>
                  <a:cubicBezTo>
                    <a:pt x="596" y="186"/>
                    <a:pt x="596" y="186"/>
                    <a:pt x="596" y="186"/>
                  </a:cubicBezTo>
                  <a:cubicBezTo>
                    <a:pt x="584" y="67"/>
                    <a:pt x="584" y="67"/>
                    <a:pt x="584" y="67"/>
                  </a:cubicBezTo>
                  <a:cubicBezTo>
                    <a:pt x="490" y="25"/>
                    <a:pt x="421" y="0"/>
                    <a:pt x="294"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7" name="Freeform 24"/>
            <p:cNvSpPr>
              <a:spLocks noEditPoints="1"/>
            </p:cNvSpPr>
            <p:nvPr/>
          </p:nvSpPr>
          <p:spPr bwMode="auto">
            <a:xfrm>
              <a:off x="3506725" y="1396048"/>
              <a:ext cx="226711" cy="224444"/>
            </a:xfrm>
            <a:custGeom>
              <a:avLst/>
              <a:gdLst/>
              <a:ahLst/>
              <a:cxnLst>
                <a:cxn ang="0">
                  <a:pos x="1329" y="160"/>
                </a:cxn>
                <a:cxn ang="0">
                  <a:pos x="1045" y="28"/>
                </a:cxn>
                <a:cxn ang="0">
                  <a:pos x="220" y="282"/>
                </a:cxn>
                <a:cxn ang="0">
                  <a:pos x="47" y="592"/>
                </a:cxn>
                <a:cxn ang="0">
                  <a:pos x="350" y="1503"/>
                </a:cxn>
                <a:cxn ang="0">
                  <a:pos x="600" y="1628"/>
                </a:cxn>
                <a:cxn ang="0">
                  <a:pos x="1236" y="1564"/>
                </a:cxn>
                <a:cxn ang="0">
                  <a:pos x="1647" y="1034"/>
                </a:cxn>
                <a:cxn ang="0">
                  <a:pos x="1514" y="463"/>
                </a:cxn>
                <a:cxn ang="0">
                  <a:pos x="1456" y="368"/>
                </a:cxn>
                <a:cxn ang="0">
                  <a:pos x="1198" y="647"/>
                </a:cxn>
                <a:cxn ang="0">
                  <a:pos x="1422" y="844"/>
                </a:cxn>
                <a:cxn ang="0">
                  <a:pos x="881" y="266"/>
                </a:cxn>
                <a:cxn ang="0">
                  <a:pos x="759" y="476"/>
                </a:cxn>
                <a:cxn ang="0">
                  <a:pos x="489" y="721"/>
                </a:cxn>
                <a:cxn ang="0">
                  <a:pos x="572" y="354"/>
                </a:cxn>
                <a:cxn ang="0">
                  <a:pos x="865" y="622"/>
                </a:cxn>
                <a:cxn ang="0">
                  <a:pos x="940" y="645"/>
                </a:cxn>
                <a:cxn ang="0">
                  <a:pos x="857" y="918"/>
                </a:cxn>
                <a:cxn ang="0">
                  <a:pos x="1196" y="566"/>
                </a:cxn>
                <a:cxn ang="0">
                  <a:pos x="1352" y="417"/>
                </a:cxn>
                <a:cxn ang="0">
                  <a:pos x="1342" y="451"/>
                </a:cxn>
                <a:cxn ang="0">
                  <a:pos x="1302" y="250"/>
                </a:cxn>
                <a:cxn ang="0">
                  <a:pos x="1098" y="127"/>
                </a:cxn>
                <a:cxn ang="0">
                  <a:pos x="1110" y="581"/>
                </a:cxn>
                <a:cxn ang="0">
                  <a:pos x="1022" y="104"/>
                </a:cxn>
                <a:cxn ang="0">
                  <a:pos x="791" y="89"/>
                </a:cxn>
                <a:cxn ang="0">
                  <a:pos x="793" y="90"/>
                </a:cxn>
                <a:cxn ang="0">
                  <a:pos x="641" y="223"/>
                </a:cxn>
                <a:cxn ang="0">
                  <a:pos x="760" y="203"/>
                </a:cxn>
                <a:cxn ang="0">
                  <a:pos x="632" y="92"/>
                </a:cxn>
                <a:cxn ang="0">
                  <a:pos x="609" y="98"/>
                </a:cxn>
                <a:cxn ang="0">
                  <a:pos x="362" y="287"/>
                </a:cxn>
                <a:cxn ang="0">
                  <a:pos x="509" y="298"/>
                </a:cxn>
                <a:cxn ang="0">
                  <a:pos x="122" y="615"/>
                </a:cxn>
                <a:cxn ang="0">
                  <a:pos x="255" y="428"/>
                </a:cxn>
                <a:cxn ang="0">
                  <a:pos x="286" y="1340"/>
                </a:cxn>
                <a:cxn ang="0">
                  <a:pos x="310" y="1209"/>
                </a:cxn>
                <a:cxn ang="0">
                  <a:pos x="217" y="1006"/>
                </a:cxn>
                <a:cxn ang="0">
                  <a:pos x="295" y="588"/>
                </a:cxn>
                <a:cxn ang="0">
                  <a:pos x="348" y="1061"/>
                </a:cxn>
                <a:cxn ang="0">
                  <a:pos x="634" y="1382"/>
                </a:cxn>
                <a:cxn ang="0">
                  <a:pos x="436" y="1046"/>
                </a:cxn>
                <a:cxn ang="0">
                  <a:pos x="399" y="1176"/>
                </a:cxn>
                <a:cxn ang="0">
                  <a:pos x="990" y="1444"/>
                </a:cxn>
                <a:cxn ang="0">
                  <a:pos x="1108" y="1024"/>
                </a:cxn>
                <a:cxn ang="0">
                  <a:pos x="732" y="1329"/>
                </a:cxn>
                <a:cxn ang="0">
                  <a:pos x="1263" y="1407"/>
                </a:cxn>
                <a:cxn ang="0">
                  <a:pos x="1394" y="1262"/>
                </a:cxn>
                <a:cxn ang="0">
                  <a:pos x="1126" y="1296"/>
                </a:cxn>
                <a:cxn ang="0">
                  <a:pos x="1395" y="1260"/>
                </a:cxn>
                <a:cxn ang="0">
                  <a:pos x="1417" y="475"/>
                </a:cxn>
                <a:cxn ang="0">
                  <a:pos x="1515" y="736"/>
                </a:cxn>
                <a:cxn ang="0">
                  <a:pos x="1552" y="1078"/>
                </a:cxn>
                <a:cxn ang="0">
                  <a:pos x="1497" y="1170"/>
                </a:cxn>
                <a:cxn ang="0">
                  <a:pos x="1561" y="1051"/>
                </a:cxn>
              </a:cxnLst>
              <a:rect l="0" t="0" r="r" b="b"/>
              <a:pathLst>
                <a:path w="1678" h="1666">
                  <a:moveTo>
                    <a:pt x="1621" y="547"/>
                  </a:moveTo>
                  <a:cubicBezTo>
                    <a:pt x="1570" y="408"/>
                    <a:pt x="1481" y="283"/>
                    <a:pt x="1364" y="187"/>
                  </a:cubicBezTo>
                  <a:cubicBezTo>
                    <a:pt x="1359" y="184"/>
                    <a:pt x="1355" y="180"/>
                    <a:pt x="1350" y="176"/>
                  </a:cubicBezTo>
                  <a:cubicBezTo>
                    <a:pt x="1343" y="171"/>
                    <a:pt x="1336" y="166"/>
                    <a:pt x="1329" y="160"/>
                  </a:cubicBezTo>
                  <a:cubicBezTo>
                    <a:pt x="1267" y="115"/>
                    <a:pt x="1197" y="78"/>
                    <a:pt x="1121" y="51"/>
                  </a:cubicBezTo>
                  <a:cubicBezTo>
                    <a:pt x="1118" y="50"/>
                    <a:pt x="1115" y="49"/>
                    <a:pt x="1112" y="48"/>
                  </a:cubicBezTo>
                  <a:cubicBezTo>
                    <a:pt x="1102" y="44"/>
                    <a:pt x="1092" y="41"/>
                    <a:pt x="1082" y="38"/>
                  </a:cubicBezTo>
                  <a:cubicBezTo>
                    <a:pt x="1070" y="35"/>
                    <a:pt x="1058" y="31"/>
                    <a:pt x="1045" y="28"/>
                  </a:cubicBezTo>
                  <a:cubicBezTo>
                    <a:pt x="967" y="8"/>
                    <a:pt x="888" y="0"/>
                    <a:pt x="811" y="3"/>
                  </a:cubicBezTo>
                  <a:cubicBezTo>
                    <a:pt x="802" y="3"/>
                    <a:pt x="793" y="4"/>
                    <a:pt x="785" y="4"/>
                  </a:cubicBezTo>
                  <a:cubicBezTo>
                    <a:pt x="628" y="15"/>
                    <a:pt x="478" y="70"/>
                    <a:pt x="353" y="161"/>
                  </a:cubicBezTo>
                  <a:cubicBezTo>
                    <a:pt x="305" y="196"/>
                    <a:pt x="260" y="237"/>
                    <a:pt x="220" y="282"/>
                  </a:cubicBezTo>
                  <a:cubicBezTo>
                    <a:pt x="180" y="327"/>
                    <a:pt x="145" y="377"/>
                    <a:pt x="115" y="431"/>
                  </a:cubicBezTo>
                  <a:cubicBezTo>
                    <a:pt x="93" y="470"/>
                    <a:pt x="74" y="512"/>
                    <a:pt x="59" y="556"/>
                  </a:cubicBezTo>
                  <a:cubicBezTo>
                    <a:pt x="58" y="558"/>
                    <a:pt x="57" y="560"/>
                    <a:pt x="56" y="563"/>
                  </a:cubicBezTo>
                  <a:cubicBezTo>
                    <a:pt x="53" y="572"/>
                    <a:pt x="50" y="582"/>
                    <a:pt x="47" y="592"/>
                  </a:cubicBezTo>
                  <a:cubicBezTo>
                    <a:pt x="2" y="738"/>
                    <a:pt x="0" y="888"/>
                    <a:pt x="34" y="1028"/>
                  </a:cubicBezTo>
                  <a:cubicBezTo>
                    <a:pt x="51" y="1096"/>
                    <a:pt x="76" y="1162"/>
                    <a:pt x="109" y="1224"/>
                  </a:cubicBezTo>
                  <a:cubicBezTo>
                    <a:pt x="151" y="1304"/>
                    <a:pt x="208" y="1378"/>
                    <a:pt x="275" y="1441"/>
                  </a:cubicBezTo>
                  <a:cubicBezTo>
                    <a:pt x="299" y="1463"/>
                    <a:pt x="324" y="1484"/>
                    <a:pt x="350" y="1503"/>
                  </a:cubicBezTo>
                  <a:cubicBezTo>
                    <a:pt x="414" y="1549"/>
                    <a:pt x="485" y="1588"/>
                    <a:pt x="563" y="1615"/>
                  </a:cubicBezTo>
                  <a:cubicBezTo>
                    <a:pt x="566" y="1616"/>
                    <a:pt x="568" y="1617"/>
                    <a:pt x="571" y="1618"/>
                  </a:cubicBezTo>
                  <a:cubicBezTo>
                    <a:pt x="580" y="1621"/>
                    <a:pt x="590" y="1625"/>
                    <a:pt x="599" y="1627"/>
                  </a:cubicBezTo>
                  <a:cubicBezTo>
                    <a:pt x="600" y="1628"/>
                    <a:pt x="600" y="1628"/>
                    <a:pt x="600" y="1628"/>
                  </a:cubicBezTo>
                  <a:cubicBezTo>
                    <a:pt x="613" y="1632"/>
                    <a:pt x="626" y="1635"/>
                    <a:pt x="638" y="1638"/>
                  </a:cubicBezTo>
                  <a:cubicBezTo>
                    <a:pt x="719" y="1659"/>
                    <a:pt x="800" y="1666"/>
                    <a:pt x="879" y="1663"/>
                  </a:cubicBezTo>
                  <a:cubicBezTo>
                    <a:pt x="912" y="1661"/>
                    <a:pt x="944" y="1658"/>
                    <a:pt x="976" y="1653"/>
                  </a:cubicBezTo>
                  <a:cubicBezTo>
                    <a:pt x="1067" y="1638"/>
                    <a:pt x="1155" y="1607"/>
                    <a:pt x="1236" y="1564"/>
                  </a:cubicBezTo>
                  <a:cubicBezTo>
                    <a:pt x="1298" y="1531"/>
                    <a:pt x="1355" y="1489"/>
                    <a:pt x="1407" y="1441"/>
                  </a:cubicBezTo>
                  <a:cubicBezTo>
                    <a:pt x="1504" y="1352"/>
                    <a:pt x="1581" y="1237"/>
                    <a:pt x="1627" y="1103"/>
                  </a:cubicBezTo>
                  <a:cubicBezTo>
                    <a:pt x="1630" y="1094"/>
                    <a:pt x="1633" y="1084"/>
                    <a:pt x="1636" y="1074"/>
                  </a:cubicBezTo>
                  <a:cubicBezTo>
                    <a:pt x="1640" y="1061"/>
                    <a:pt x="1644" y="1047"/>
                    <a:pt x="1647" y="1034"/>
                  </a:cubicBezTo>
                  <a:cubicBezTo>
                    <a:pt x="1659" y="985"/>
                    <a:pt x="1667" y="936"/>
                    <a:pt x="1670" y="887"/>
                  </a:cubicBezTo>
                  <a:cubicBezTo>
                    <a:pt x="1678" y="770"/>
                    <a:pt x="1660" y="654"/>
                    <a:pt x="1621" y="547"/>
                  </a:cubicBezTo>
                  <a:close/>
                  <a:moveTo>
                    <a:pt x="1456" y="368"/>
                  </a:moveTo>
                  <a:cubicBezTo>
                    <a:pt x="1480" y="399"/>
                    <a:pt x="1499" y="431"/>
                    <a:pt x="1514" y="463"/>
                  </a:cubicBezTo>
                  <a:cubicBezTo>
                    <a:pt x="1496" y="443"/>
                    <a:pt x="1478" y="423"/>
                    <a:pt x="1459" y="405"/>
                  </a:cubicBezTo>
                  <a:cubicBezTo>
                    <a:pt x="1451" y="393"/>
                    <a:pt x="1442" y="381"/>
                    <a:pt x="1433" y="370"/>
                  </a:cubicBezTo>
                  <a:cubicBezTo>
                    <a:pt x="1432" y="358"/>
                    <a:pt x="1430" y="346"/>
                    <a:pt x="1428" y="334"/>
                  </a:cubicBezTo>
                  <a:cubicBezTo>
                    <a:pt x="1438" y="345"/>
                    <a:pt x="1448" y="356"/>
                    <a:pt x="1456" y="368"/>
                  </a:cubicBezTo>
                  <a:close/>
                  <a:moveTo>
                    <a:pt x="1422" y="844"/>
                  </a:moveTo>
                  <a:cubicBezTo>
                    <a:pt x="1381" y="876"/>
                    <a:pt x="1330" y="901"/>
                    <a:pt x="1271" y="919"/>
                  </a:cubicBezTo>
                  <a:cubicBezTo>
                    <a:pt x="1248" y="926"/>
                    <a:pt x="1223" y="931"/>
                    <a:pt x="1198" y="936"/>
                  </a:cubicBezTo>
                  <a:cubicBezTo>
                    <a:pt x="1207" y="836"/>
                    <a:pt x="1207" y="739"/>
                    <a:pt x="1198" y="647"/>
                  </a:cubicBezTo>
                  <a:cubicBezTo>
                    <a:pt x="1205" y="646"/>
                    <a:pt x="1212" y="644"/>
                    <a:pt x="1218" y="642"/>
                  </a:cubicBezTo>
                  <a:cubicBezTo>
                    <a:pt x="1261" y="629"/>
                    <a:pt x="1300" y="610"/>
                    <a:pt x="1333" y="584"/>
                  </a:cubicBezTo>
                  <a:cubicBezTo>
                    <a:pt x="1343" y="601"/>
                    <a:pt x="1351" y="619"/>
                    <a:pt x="1359" y="637"/>
                  </a:cubicBezTo>
                  <a:cubicBezTo>
                    <a:pt x="1389" y="702"/>
                    <a:pt x="1410" y="772"/>
                    <a:pt x="1422" y="844"/>
                  </a:cubicBezTo>
                  <a:close/>
                  <a:moveTo>
                    <a:pt x="702" y="422"/>
                  </a:moveTo>
                  <a:cubicBezTo>
                    <a:pt x="697" y="416"/>
                    <a:pt x="692" y="410"/>
                    <a:pt x="688" y="405"/>
                  </a:cubicBezTo>
                  <a:cubicBezTo>
                    <a:pt x="667" y="377"/>
                    <a:pt x="652" y="348"/>
                    <a:pt x="644" y="320"/>
                  </a:cubicBezTo>
                  <a:cubicBezTo>
                    <a:pt x="720" y="289"/>
                    <a:pt x="800" y="271"/>
                    <a:pt x="881" y="266"/>
                  </a:cubicBezTo>
                  <a:cubicBezTo>
                    <a:pt x="819" y="308"/>
                    <a:pt x="759" y="360"/>
                    <a:pt x="702" y="422"/>
                  </a:cubicBezTo>
                  <a:close/>
                  <a:moveTo>
                    <a:pt x="960" y="310"/>
                  </a:moveTo>
                  <a:cubicBezTo>
                    <a:pt x="888" y="547"/>
                    <a:pt x="888" y="547"/>
                    <a:pt x="888" y="547"/>
                  </a:cubicBezTo>
                  <a:cubicBezTo>
                    <a:pt x="839" y="528"/>
                    <a:pt x="796" y="504"/>
                    <a:pt x="759" y="476"/>
                  </a:cubicBezTo>
                  <a:cubicBezTo>
                    <a:pt x="784" y="449"/>
                    <a:pt x="809" y="425"/>
                    <a:pt x="834" y="403"/>
                  </a:cubicBezTo>
                  <a:cubicBezTo>
                    <a:pt x="875" y="366"/>
                    <a:pt x="917" y="335"/>
                    <a:pt x="960" y="310"/>
                  </a:cubicBezTo>
                  <a:close/>
                  <a:moveTo>
                    <a:pt x="650" y="481"/>
                  </a:moveTo>
                  <a:cubicBezTo>
                    <a:pt x="591" y="552"/>
                    <a:pt x="538" y="633"/>
                    <a:pt x="489" y="721"/>
                  </a:cubicBezTo>
                  <a:cubicBezTo>
                    <a:pt x="465" y="698"/>
                    <a:pt x="443" y="674"/>
                    <a:pt x="424" y="649"/>
                  </a:cubicBezTo>
                  <a:cubicBezTo>
                    <a:pt x="392" y="607"/>
                    <a:pt x="368" y="564"/>
                    <a:pt x="353" y="520"/>
                  </a:cubicBezTo>
                  <a:cubicBezTo>
                    <a:pt x="411" y="459"/>
                    <a:pt x="477" y="407"/>
                    <a:pt x="548" y="366"/>
                  </a:cubicBezTo>
                  <a:cubicBezTo>
                    <a:pt x="556" y="362"/>
                    <a:pt x="564" y="358"/>
                    <a:pt x="572" y="354"/>
                  </a:cubicBezTo>
                  <a:cubicBezTo>
                    <a:pt x="583" y="388"/>
                    <a:pt x="602" y="422"/>
                    <a:pt x="625" y="453"/>
                  </a:cubicBezTo>
                  <a:cubicBezTo>
                    <a:pt x="633" y="463"/>
                    <a:pt x="641" y="472"/>
                    <a:pt x="650" y="481"/>
                  </a:cubicBezTo>
                  <a:close/>
                  <a:moveTo>
                    <a:pt x="708" y="535"/>
                  </a:moveTo>
                  <a:cubicBezTo>
                    <a:pt x="752" y="570"/>
                    <a:pt x="805" y="600"/>
                    <a:pt x="865" y="622"/>
                  </a:cubicBezTo>
                  <a:cubicBezTo>
                    <a:pt x="782" y="895"/>
                    <a:pt x="782" y="895"/>
                    <a:pt x="782" y="895"/>
                  </a:cubicBezTo>
                  <a:cubicBezTo>
                    <a:pt x="694" y="865"/>
                    <a:pt x="616" y="822"/>
                    <a:pt x="551" y="773"/>
                  </a:cubicBezTo>
                  <a:cubicBezTo>
                    <a:pt x="598" y="685"/>
                    <a:pt x="651" y="605"/>
                    <a:pt x="708" y="535"/>
                  </a:cubicBezTo>
                  <a:close/>
                  <a:moveTo>
                    <a:pt x="940" y="645"/>
                  </a:moveTo>
                  <a:cubicBezTo>
                    <a:pt x="1002" y="660"/>
                    <a:pt x="1063" y="664"/>
                    <a:pt x="1120" y="660"/>
                  </a:cubicBezTo>
                  <a:cubicBezTo>
                    <a:pt x="1121" y="668"/>
                    <a:pt x="1122" y="675"/>
                    <a:pt x="1122" y="683"/>
                  </a:cubicBezTo>
                  <a:cubicBezTo>
                    <a:pt x="1129" y="766"/>
                    <a:pt x="1127" y="854"/>
                    <a:pt x="1118" y="945"/>
                  </a:cubicBezTo>
                  <a:cubicBezTo>
                    <a:pt x="1036" y="950"/>
                    <a:pt x="947" y="941"/>
                    <a:pt x="857" y="918"/>
                  </a:cubicBezTo>
                  <a:lnTo>
                    <a:pt x="940" y="645"/>
                  </a:lnTo>
                  <a:close/>
                  <a:moveTo>
                    <a:pt x="1126" y="341"/>
                  </a:moveTo>
                  <a:cubicBezTo>
                    <a:pt x="1190" y="390"/>
                    <a:pt x="1246" y="449"/>
                    <a:pt x="1292" y="516"/>
                  </a:cubicBezTo>
                  <a:cubicBezTo>
                    <a:pt x="1267" y="538"/>
                    <a:pt x="1234" y="555"/>
                    <a:pt x="1196" y="566"/>
                  </a:cubicBezTo>
                  <a:cubicBezTo>
                    <a:pt x="1193" y="567"/>
                    <a:pt x="1191" y="568"/>
                    <a:pt x="1188" y="568"/>
                  </a:cubicBezTo>
                  <a:cubicBezTo>
                    <a:pt x="1184" y="544"/>
                    <a:pt x="1179" y="519"/>
                    <a:pt x="1174" y="495"/>
                  </a:cubicBezTo>
                  <a:cubicBezTo>
                    <a:pt x="1162" y="441"/>
                    <a:pt x="1145" y="389"/>
                    <a:pt x="1126" y="341"/>
                  </a:cubicBezTo>
                  <a:close/>
                  <a:moveTo>
                    <a:pt x="1352" y="417"/>
                  </a:moveTo>
                  <a:cubicBezTo>
                    <a:pt x="1351" y="423"/>
                    <a:pt x="1350" y="429"/>
                    <a:pt x="1348" y="434"/>
                  </a:cubicBezTo>
                  <a:cubicBezTo>
                    <a:pt x="1348" y="435"/>
                    <a:pt x="1347" y="437"/>
                    <a:pt x="1347" y="438"/>
                  </a:cubicBezTo>
                  <a:cubicBezTo>
                    <a:pt x="1347" y="439"/>
                    <a:pt x="1346" y="441"/>
                    <a:pt x="1345" y="442"/>
                  </a:cubicBezTo>
                  <a:cubicBezTo>
                    <a:pt x="1344" y="445"/>
                    <a:pt x="1343" y="448"/>
                    <a:pt x="1342" y="451"/>
                  </a:cubicBezTo>
                  <a:cubicBezTo>
                    <a:pt x="1318" y="417"/>
                    <a:pt x="1291" y="385"/>
                    <a:pt x="1262" y="356"/>
                  </a:cubicBezTo>
                  <a:cubicBezTo>
                    <a:pt x="1294" y="374"/>
                    <a:pt x="1324" y="394"/>
                    <a:pt x="1352" y="417"/>
                  </a:cubicBezTo>
                  <a:close/>
                  <a:moveTo>
                    <a:pt x="1297" y="243"/>
                  </a:moveTo>
                  <a:cubicBezTo>
                    <a:pt x="1299" y="245"/>
                    <a:pt x="1301" y="247"/>
                    <a:pt x="1302" y="250"/>
                  </a:cubicBezTo>
                  <a:cubicBezTo>
                    <a:pt x="1317" y="269"/>
                    <a:pt x="1329" y="289"/>
                    <a:pt x="1338" y="309"/>
                  </a:cubicBezTo>
                  <a:cubicBezTo>
                    <a:pt x="1291" y="279"/>
                    <a:pt x="1240" y="254"/>
                    <a:pt x="1186" y="234"/>
                  </a:cubicBezTo>
                  <a:cubicBezTo>
                    <a:pt x="1224" y="232"/>
                    <a:pt x="1261" y="235"/>
                    <a:pt x="1297" y="243"/>
                  </a:cubicBezTo>
                  <a:close/>
                  <a:moveTo>
                    <a:pt x="1098" y="127"/>
                  </a:moveTo>
                  <a:cubicBezTo>
                    <a:pt x="1122" y="136"/>
                    <a:pt x="1146" y="146"/>
                    <a:pt x="1169" y="157"/>
                  </a:cubicBezTo>
                  <a:cubicBezTo>
                    <a:pt x="1141" y="159"/>
                    <a:pt x="1112" y="164"/>
                    <a:pt x="1084" y="172"/>
                  </a:cubicBezTo>
                  <a:lnTo>
                    <a:pt x="1098" y="127"/>
                  </a:lnTo>
                  <a:close/>
                  <a:moveTo>
                    <a:pt x="1110" y="581"/>
                  </a:moveTo>
                  <a:cubicBezTo>
                    <a:pt x="1064" y="585"/>
                    <a:pt x="1014" y="581"/>
                    <a:pt x="963" y="570"/>
                  </a:cubicBezTo>
                  <a:cubicBezTo>
                    <a:pt x="1035" y="332"/>
                    <a:pt x="1035" y="332"/>
                    <a:pt x="1035" y="332"/>
                  </a:cubicBezTo>
                  <a:cubicBezTo>
                    <a:pt x="1070" y="404"/>
                    <a:pt x="1095" y="488"/>
                    <a:pt x="1110" y="581"/>
                  </a:cubicBezTo>
                  <a:close/>
                  <a:moveTo>
                    <a:pt x="1022" y="104"/>
                  </a:moveTo>
                  <a:cubicBezTo>
                    <a:pt x="1009" y="148"/>
                    <a:pt x="1009" y="148"/>
                    <a:pt x="1009" y="148"/>
                  </a:cubicBezTo>
                  <a:cubicBezTo>
                    <a:pt x="990" y="127"/>
                    <a:pt x="969" y="107"/>
                    <a:pt x="947" y="89"/>
                  </a:cubicBezTo>
                  <a:cubicBezTo>
                    <a:pt x="972" y="93"/>
                    <a:pt x="997" y="97"/>
                    <a:pt x="1022" y="104"/>
                  </a:cubicBezTo>
                  <a:close/>
                  <a:moveTo>
                    <a:pt x="791" y="89"/>
                  </a:moveTo>
                  <a:cubicBezTo>
                    <a:pt x="792" y="90"/>
                    <a:pt x="792" y="90"/>
                    <a:pt x="793" y="90"/>
                  </a:cubicBezTo>
                  <a:cubicBezTo>
                    <a:pt x="793" y="89"/>
                    <a:pt x="793" y="89"/>
                    <a:pt x="793" y="89"/>
                  </a:cubicBezTo>
                  <a:cubicBezTo>
                    <a:pt x="793" y="89"/>
                    <a:pt x="793" y="89"/>
                    <a:pt x="793" y="89"/>
                  </a:cubicBezTo>
                  <a:cubicBezTo>
                    <a:pt x="793" y="90"/>
                    <a:pt x="793" y="90"/>
                    <a:pt x="793" y="90"/>
                  </a:cubicBezTo>
                  <a:cubicBezTo>
                    <a:pt x="827" y="103"/>
                    <a:pt x="860" y="121"/>
                    <a:pt x="889" y="144"/>
                  </a:cubicBezTo>
                  <a:cubicBezTo>
                    <a:pt x="833" y="130"/>
                    <a:pt x="776" y="123"/>
                    <a:pt x="720" y="122"/>
                  </a:cubicBezTo>
                  <a:cubicBezTo>
                    <a:pt x="741" y="109"/>
                    <a:pt x="764" y="98"/>
                    <a:pt x="791" y="89"/>
                  </a:cubicBezTo>
                  <a:close/>
                  <a:moveTo>
                    <a:pt x="641" y="223"/>
                  </a:moveTo>
                  <a:cubicBezTo>
                    <a:pt x="642" y="222"/>
                    <a:pt x="642" y="221"/>
                    <a:pt x="642" y="220"/>
                  </a:cubicBezTo>
                  <a:cubicBezTo>
                    <a:pt x="643" y="218"/>
                    <a:pt x="644" y="215"/>
                    <a:pt x="645" y="212"/>
                  </a:cubicBezTo>
                  <a:cubicBezTo>
                    <a:pt x="646" y="209"/>
                    <a:pt x="647" y="206"/>
                    <a:pt x="648" y="203"/>
                  </a:cubicBezTo>
                  <a:cubicBezTo>
                    <a:pt x="685" y="200"/>
                    <a:pt x="722" y="200"/>
                    <a:pt x="760" y="203"/>
                  </a:cubicBezTo>
                  <a:cubicBezTo>
                    <a:pt x="718" y="211"/>
                    <a:pt x="678" y="223"/>
                    <a:pt x="638" y="238"/>
                  </a:cubicBezTo>
                  <a:cubicBezTo>
                    <a:pt x="639" y="233"/>
                    <a:pt x="640" y="228"/>
                    <a:pt x="641" y="223"/>
                  </a:cubicBezTo>
                  <a:close/>
                  <a:moveTo>
                    <a:pt x="609" y="98"/>
                  </a:moveTo>
                  <a:cubicBezTo>
                    <a:pt x="616" y="96"/>
                    <a:pt x="624" y="94"/>
                    <a:pt x="632" y="92"/>
                  </a:cubicBezTo>
                  <a:cubicBezTo>
                    <a:pt x="623" y="100"/>
                    <a:pt x="615" y="109"/>
                    <a:pt x="608" y="119"/>
                  </a:cubicBezTo>
                  <a:cubicBezTo>
                    <a:pt x="593" y="124"/>
                    <a:pt x="578" y="129"/>
                    <a:pt x="564" y="135"/>
                  </a:cubicBezTo>
                  <a:cubicBezTo>
                    <a:pt x="538" y="140"/>
                    <a:pt x="512" y="146"/>
                    <a:pt x="487" y="153"/>
                  </a:cubicBezTo>
                  <a:cubicBezTo>
                    <a:pt x="522" y="130"/>
                    <a:pt x="563" y="112"/>
                    <a:pt x="609" y="98"/>
                  </a:cubicBezTo>
                  <a:close/>
                  <a:moveTo>
                    <a:pt x="335" y="377"/>
                  </a:moveTo>
                  <a:cubicBezTo>
                    <a:pt x="337" y="361"/>
                    <a:pt x="341" y="344"/>
                    <a:pt x="345" y="328"/>
                  </a:cubicBezTo>
                  <a:cubicBezTo>
                    <a:pt x="347" y="323"/>
                    <a:pt x="348" y="319"/>
                    <a:pt x="350" y="314"/>
                  </a:cubicBezTo>
                  <a:cubicBezTo>
                    <a:pt x="353" y="305"/>
                    <a:pt x="357" y="296"/>
                    <a:pt x="362" y="287"/>
                  </a:cubicBezTo>
                  <a:cubicBezTo>
                    <a:pt x="425" y="254"/>
                    <a:pt x="493" y="230"/>
                    <a:pt x="562" y="216"/>
                  </a:cubicBezTo>
                  <a:cubicBezTo>
                    <a:pt x="561" y="220"/>
                    <a:pt x="560" y="225"/>
                    <a:pt x="559" y="230"/>
                  </a:cubicBezTo>
                  <a:cubicBezTo>
                    <a:pt x="557" y="244"/>
                    <a:pt x="556" y="258"/>
                    <a:pt x="557" y="273"/>
                  </a:cubicBezTo>
                  <a:cubicBezTo>
                    <a:pt x="541" y="281"/>
                    <a:pt x="525" y="289"/>
                    <a:pt x="509" y="298"/>
                  </a:cubicBezTo>
                  <a:cubicBezTo>
                    <a:pt x="447" y="333"/>
                    <a:pt x="388" y="377"/>
                    <a:pt x="334" y="428"/>
                  </a:cubicBezTo>
                  <a:cubicBezTo>
                    <a:pt x="333" y="411"/>
                    <a:pt x="333" y="394"/>
                    <a:pt x="335" y="377"/>
                  </a:cubicBezTo>
                  <a:close/>
                  <a:moveTo>
                    <a:pt x="122" y="615"/>
                  </a:moveTo>
                  <a:cubicBezTo>
                    <a:pt x="122" y="615"/>
                    <a:pt x="122" y="615"/>
                    <a:pt x="122" y="615"/>
                  </a:cubicBezTo>
                  <a:cubicBezTo>
                    <a:pt x="122" y="615"/>
                    <a:pt x="123" y="614"/>
                    <a:pt x="123" y="614"/>
                  </a:cubicBezTo>
                  <a:cubicBezTo>
                    <a:pt x="125" y="605"/>
                    <a:pt x="128" y="597"/>
                    <a:pt x="131" y="588"/>
                  </a:cubicBezTo>
                  <a:cubicBezTo>
                    <a:pt x="160" y="502"/>
                    <a:pt x="204" y="425"/>
                    <a:pt x="258" y="359"/>
                  </a:cubicBezTo>
                  <a:cubicBezTo>
                    <a:pt x="255" y="382"/>
                    <a:pt x="254" y="405"/>
                    <a:pt x="255" y="428"/>
                  </a:cubicBezTo>
                  <a:cubicBezTo>
                    <a:pt x="256" y="452"/>
                    <a:pt x="260" y="476"/>
                    <a:pt x="265" y="500"/>
                  </a:cubicBezTo>
                  <a:cubicBezTo>
                    <a:pt x="202" y="573"/>
                    <a:pt x="150" y="658"/>
                    <a:pt x="109" y="751"/>
                  </a:cubicBezTo>
                  <a:cubicBezTo>
                    <a:pt x="105" y="705"/>
                    <a:pt x="109" y="659"/>
                    <a:pt x="122" y="615"/>
                  </a:cubicBezTo>
                  <a:close/>
                  <a:moveTo>
                    <a:pt x="286" y="1340"/>
                  </a:moveTo>
                  <a:cubicBezTo>
                    <a:pt x="204" y="1250"/>
                    <a:pt x="145" y="1141"/>
                    <a:pt x="114" y="1023"/>
                  </a:cubicBezTo>
                  <a:cubicBezTo>
                    <a:pt x="115" y="1015"/>
                    <a:pt x="116" y="1008"/>
                    <a:pt x="118" y="1001"/>
                  </a:cubicBezTo>
                  <a:cubicBezTo>
                    <a:pt x="129" y="1019"/>
                    <a:pt x="141" y="1036"/>
                    <a:pt x="155" y="1054"/>
                  </a:cubicBezTo>
                  <a:cubicBezTo>
                    <a:pt x="197" y="1109"/>
                    <a:pt x="250" y="1162"/>
                    <a:pt x="310" y="1209"/>
                  </a:cubicBezTo>
                  <a:cubicBezTo>
                    <a:pt x="300" y="1253"/>
                    <a:pt x="293" y="1297"/>
                    <a:pt x="286" y="1340"/>
                  </a:cubicBezTo>
                  <a:close/>
                  <a:moveTo>
                    <a:pt x="348" y="1061"/>
                  </a:moveTo>
                  <a:cubicBezTo>
                    <a:pt x="342" y="1082"/>
                    <a:pt x="336" y="1103"/>
                    <a:pt x="331" y="1124"/>
                  </a:cubicBezTo>
                  <a:cubicBezTo>
                    <a:pt x="287" y="1087"/>
                    <a:pt x="249" y="1047"/>
                    <a:pt x="217" y="1006"/>
                  </a:cubicBezTo>
                  <a:cubicBezTo>
                    <a:pt x="187" y="966"/>
                    <a:pt x="163" y="925"/>
                    <a:pt x="145" y="884"/>
                  </a:cubicBezTo>
                  <a:cubicBezTo>
                    <a:pt x="145" y="883"/>
                    <a:pt x="145" y="882"/>
                    <a:pt x="146" y="881"/>
                  </a:cubicBezTo>
                  <a:cubicBezTo>
                    <a:pt x="149" y="871"/>
                    <a:pt x="152" y="861"/>
                    <a:pt x="155" y="851"/>
                  </a:cubicBezTo>
                  <a:cubicBezTo>
                    <a:pt x="189" y="753"/>
                    <a:pt x="237" y="665"/>
                    <a:pt x="295" y="588"/>
                  </a:cubicBezTo>
                  <a:cubicBezTo>
                    <a:pt x="312" y="626"/>
                    <a:pt x="335" y="662"/>
                    <a:pt x="361" y="697"/>
                  </a:cubicBezTo>
                  <a:cubicBezTo>
                    <a:pt x="387" y="731"/>
                    <a:pt x="418" y="764"/>
                    <a:pt x="452" y="794"/>
                  </a:cubicBezTo>
                  <a:cubicBezTo>
                    <a:pt x="418" y="866"/>
                    <a:pt x="387" y="942"/>
                    <a:pt x="361" y="1022"/>
                  </a:cubicBezTo>
                  <a:cubicBezTo>
                    <a:pt x="357" y="1035"/>
                    <a:pt x="352" y="1048"/>
                    <a:pt x="348" y="1061"/>
                  </a:cubicBezTo>
                  <a:close/>
                  <a:moveTo>
                    <a:pt x="586" y="1540"/>
                  </a:moveTo>
                  <a:cubicBezTo>
                    <a:pt x="500" y="1509"/>
                    <a:pt x="423" y="1464"/>
                    <a:pt x="357" y="1408"/>
                  </a:cubicBezTo>
                  <a:cubicBezTo>
                    <a:pt x="363" y="1359"/>
                    <a:pt x="370" y="1309"/>
                    <a:pt x="380" y="1259"/>
                  </a:cubicBezTo>
                  <a:cubicBezTo>
                    <a:pt x="456" y="1308"/>
                    <a:pt x="541" y="1350"/>
                    <a:pt x="634" y="1382"/>
                  </a:cubicBezTo>
                  <a:lnTo>
                    <a:pt x="586" y="1540"/>
                  </a:lnTo>
                  <a:close/>
                  <a:moveTo>
                    <a:pt x="399" y="1176"/>
                  </a:moveTo>
                  <a:cubicBezTo>
                    <a:pt x="406" y="1146"/>
                    <a:pt x="414" y="1115"/>
                    <a:pt x="424" y="1084"/>
                  </a:cubicBezTo>
                  <a:cubicBezTo>
                    <a:pt x="428" y="1072"/>
                    <a:pt x="432" y="1059"/>
                    <a:pt x="436" y="1046"/>
                  </a:cubicBezTo>
                  <a:cubicBezTo>
                    <a:pt x="459" y="976"/>
                    <a:pt x="486" y="908"/>
                    <a:pt x="515" y="845"/>
                  </a:cubicBezTo>
                  <a:cubicBezTo>
                    <a:pt x="586" y="896"/>
                    <a:pt x="668" y="939"/>
                    <a:pt x="759" y="971"/>
                  </a:cubicBezTo>
                  <a:cubicBezTo>
                    <a:pt x="657" y="1306"/>
                    <a:pt x="657" y="1306"/>
                    <a:pt x="657" y="1306"/>
                  </a:cubicBezTo>
                  <a:cubicBezTo>
                    <a:pt x="560" y="1273"/>
                    <a:pt x="473" y="1228"/>
                    <a:pt x="399" y="1176"/>
                  </a:cubicBezTo>
                  <a:close/>
                  <a:moveTo>
                    <a:pt x="926" y="1580"/>
                  </a:moveTo>
                  <a:cubicBezTo>
                    <a:pt x="839" y="1590"/>
                    <a:pt x="750" y="1585"/>
                    <a:pt x="661" y="1563"/>
                  </a:cubicBezTo>
                  <a:cubicBezTo>
                    <a:pt x="710" y="1405"/>
                    <a:pt x="710" y="1405"/>
                    <a:pt x="710" y="1405"/>
                  </a:cubicBezTo>
                  <a:cubicBezTo>
                    <a:pt x="805" y="1430"/>
                    <a:pt x="899" y="1443"/>
                    <a:pt x="990" y="1444"/>
                  </a:cubicBezTo>
                  <a:cubicBezTo>
                    <a:pt x="970" y="1491"/>
                    <a:pt x="949" y="1537"/>
                    <a:pt x="926" y="1580"/>
                  </a:cubicBezTo>
                  <a:close/>
                  <a:moveTo>
                    <a:pt x="732" y="1329"/>
                  </a:moveTo>
                  <a:cubicBezTo>
                    <a:pt x="834" y="994"/>
                    <a:pt x="834" y="994"/>
                    <a:pt x="834" y="994"/>
                  </a:cubicBezTo>
                  <a:cubicBezTo>
                    <a:pt x="928" y="1018"/>
                    <a:pt x="1020" y="1028"/>
                    <a:pt x="1108" y="1024"/>
                  </a:cubicBezTo>
                  <a:cubicBezTo>
                    <a:pt x="1095" y="1106"/>
                    <a:pt x="1076" y="1189"/>
                    <a:pt x="1051" y="1273"/>
                  </a:cubicBezTo>
                  <a:cubicBezTo>
                    <a:pt x="1047" y="1286"/>
                    <a:pt x="1043" y="1299"/>
                    <a:pt x="1039" y="1311"/>
                  </a:cubicBezTo>
                  <a:cubicBezTo>
                    <a:pt x="1033" y="1329"/>
                    <a:pt x="1027" y="1347"/>
                    <a:pt x="1020" y="1365"/>
                  </a:cubicBezTo>
                  <a:cubicBezTo>
                    <a:pt x="929" y="1367"/>
                    <a:pt x="831" y="1355"/>
                    <a:pt x="732" y="1329"/>
                  </a:cubicBezTo>
                  <a:close/>
                  <a:moveTo>
                    <a:pt x="1343" y="1393"/>
                  </a:moveTo>
                  <a:cubicBezTo>
                    <a:pt x="1251" y="1475"/>
                    <a:pt x="1141" y="1533"/>
                    <a:pt x="1023" y="1562"/>
                  </a:cubicBezTo>
                  <a:cubicBezTo>
                    <a:pt x="1042" y="1523"/>
                    <a:pt x="1060" y="1483"/>
                    <a:pt x="1076" y="1441"/>
                  </a:cubicBezTo>
                  <a:cubicBezTo>
                    <a:pt x="1142" y="1436"/>
                    <a:pt x="1204" y="1425"/>
                    <a:pt x="1263" y="1407"/>
                  </a:cubicBezTo>
                  <a:cubicBezTo>
                    <a:pt x="1294" y="1398"/>
                    <a:pt x="1323" y="1387"/>
                    <a:pt x="1351" y="1374"/>
                  </a:cubicBezTo>
                  <a:cubicBezTo>
                    <a:pt x="1348" y="1381"/>
                    <a:pt x="1346" y="1387"/>
                    <a:pt x="1343" y="1393"/>
                  </a:cubicBezTo>
                  <a:close/>
                  <a:moveTo>
                    <a:pt x="1395" y="1260"/>
                  </a:moveTo>
                  <a:cubicBezTo>
                    <a:pt x="1394" y="1260"/>
                    <a:pt x="1394" y="1261"/>
                    <a:pt x="1394" y="1262"/>
                  </a:cubicBezTo>
                  <a:cubicBezTo>
                    <a:pt x="1349" y="1291"/>
                    <a:pt x="1298" y="1314"/>
                    <a:pt x="1240" y="1331"/>
                  </a:cubicBezTo>
                  <a:cubicBezTo>
                    <a:pt x="1198" y="1344"/>
                    <a:pt x="1153" y="1353"/>
                    <a:pt x="1106" y="1359"/>
                  </a:cubicBezTo>
                  <a:cubicBezTo>
                    <a:pt x="1109" y="1351"/>
                    <a:pt x="1111" y="1344"/>
                    <a:pt x="1114" y="1336"/>
                  </a:cubicBezTo>
                  <a:cubicBezTo>
                    <a:pt x="1118" y="1323"/>
                    <a:pt x="1122" y="1310"/>
                    <a:pt x="1126" y="1296"/>
                  </a:cubicBezTo>
                  <a:cubicBezTo>
                    <a:pt x="1155" y="1202"/>
                    <a:pt x="1175" y="1109"/>
                    <a:pt x="1188" y="1017"/>
                  </a:cubicBezTo>
                  <a:cubicBezTo>
                    <a:pt x="1225" y="1012"/>
                    <a:pt x="1260" y="1004"/>
                    <a:pt x="1294" y="994"/>
                  </a:cubicBezTo>
                  <a:cubicBezTo>
                    <a:pt x="1344" y="979"/>
                    <a:pt x="1391" y="959"/>
                    <a:pt x="1433" y="933"/>
                  </a:cubicBezTo>
                  <a:cubicBezTo>
                    <a:pt x="1440" y="1039"/>
                    <a:pt x="1428" y="1150"/>
                    <a:pt x="1395" y="1260"/>
                  </a:cubicBezTo>
                  <a:close/>
                  <a:moveTo>
                    <a:pt x="1431" y="604"/>
                  </a:moveTo>
                  <a:cubicBezTo>
                    <a:pt x="1419" y="577"/>
                    <a:pt x="1405" y="551"/>
                    <a:pt x="1390" y="525"/>
                  </a:cubicBezTo>
                  <a:cubicBezTo>
                    <a:pt x="1398" y="514"/>
                    <a:pt x="1405" y="502"/>
                    <a:pt x="1411" y="489"/>
                  </a:cubicBezTo>
                  <a:cubicBezTo>
                    <a:pt x="1414" y="484"/>
                    <a:pt x="1416" y="480"/>
                    <a:pt x="1417" y="475"/>
                  </a:cubicBezTo>
                  <a:cubicBezTo>
                    <a:pt x="1467" y="525"/>
                    <a:pt x="1510" y="582"/>
                    <a:pt x="1544" y="645"/>
                  </a:cubicBezTo>
                  <a:cubicBezTo>
                    <a:pt x="1542" y="660"/>
                    <a:pt x="1539" y="674"/>
                    <a:pt x="1535" y="689"/>
                  </a:cubicBezTo>
                  <a:cubicBezTo>
                    <a:pt x="1533" y="694"/>
                    <a:pt x="1532" y="698"/>
                    <a:pt x="1530" y="703"/>
                  </a:cubicBezTo>
                  <a:cubicBezTo>
                    <a:pt x="1526" y="714"/>
                    <a:pt x="1521" y="725"/>
                    <a:pt x="1515" y="736"/>
                  </a:cubicBezTo>
                  <a:cubicBezTo>
                    <a:pt x="1508" y="751"/>
                    <a:pt x="1499" y="764"/>
                    <a:pt x="1489" y="777"/>
                  </a:cubicBezTo>
                  <a:cubicBezTo>
                    <a:pt x="1476" y="717"/>
                    <a:pt x="1456" y="659"/>
                    <a:pt x="1431" y="604"/>
                  </a:cubicBezTo>
                  <a:close/>
                  <a:moveTo>
                    <a:pt x="1561" y="1051"/>
                  </a:moveTo>
                  <a:cubicBezTo>
                    <a:pt x="1558" y="1060"/>
                    <a:pt x="1555" y="1069"/>
                    <a:pt x="1552" y="1078"/>
                  </a:cubicBezTo>
                  <a:cubicBezTo>
                    <a:pt x="1555" y="1069"/>
                    <a:pt x="1558" y="1061"/>
                    <a:pt x="1560" y="1052"/>
                  </a:cubicBezTo>
                  <a:cubicBezTo>
                    <a:pt x="1560" y="1052"/>
                    <a:pt x="1560" y="1052"/>
                    <a:pt x="1560" y="1052"/>
                  </a:cubicBezTo>
                  <a:cubicBezTo>
                    <a:pt x="1559" y="1058"/>
                    <a:pt x="1557" y="1063"/>
                    <a:pt x="1555" y="1069"/>
                  </a:cubicBezTo>
                  <a:cubicBezTo>
                    <a:pt x="1542" y="1105"/>
                    <a:pt x="1522" y="1139"/>
                    <a:pt x="1497" y="1170"/>
                  </a:cubicBezTo>
                  <a:cubicBezTo>
                    <a:pt x="1515" y="1071"/>
                    <a:pt x="1518" y="972"/>
                    <a:pt x="1507" y="876"/>
                  </a:cubicBezTo>
                  <a:cubicBezTo>
                    <a:pt x="1524" y="860"/>
                    <a:pt x="1540" y="842"/>
                    <a:pt x="1554" y="823"/>
                  </a:cubicBezTo>
                  <a:cubicBezTo>
                    <a:pt x="1568" y="805"/>
                    <a:pt x="1580" y="785"/>
                    <a:pt x="1590" y="764"/>
                  </a:cubicBezTo>
                  <a:cubicBezTo>
                    <a:pt x="1599" y="858"/>
                    <a:pt x="1590" y="955"/>
                    <a:pt x="1561" y="1051"/>
                  </a:cubicBez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a:p>
          </p:txBody>
        </p:sp>
      </p:grpSp>
      <p:grpSp>
        <p:nvGrpSpPr>
          <p:cNvPr id="333833" name="Group 333832"/>
          <p:cNvGrpSpPr/>
          <p:nvPr/>
        </p:nvGrpSpPr>
        <p:grpSpPr>
          <a:xfrm>
            <a:off x="3947335" y="1754292"/>
            <a:ext cx="4370111" cy="2707185"/>
            <a:chOff x="3567953" y="1697126"/>
            <a:chExt cx="3277583" cy="2030389"/>
          </a:xfrm>
        </p:grpSpPr>
        <p:grpSp>
          <p:nvGrpSpPr>
            <p:cNvPr id="333830" name="Group 333829"/>
            <p:cNvGrpSpPr/>
            <p:nvPr/>
          </p:nvGrpSpPr>
          <p:grpSpPr>
            <a:xfrm>
              <a:off x="3567953" y="1810444"/>
              <a:ext cx="3277583" cy="1917071"/>
              <a:chOff x="3567953" y="1962849"/>
              <a:chExt cx="3277583" cy="1917071"/>
            </a:xfrm>
          </p:grpSpPr>
          <p:sp>
            <p:nvSpPr>
              <p:cNvPr id="247" name="Rounded Rectangle 246"/>
              <p:cNvSpPr/>
              <p:nvPr/>
            </p:nvSpPr>
            <p:spPr>
              <a:xfrm>
                <a:off x="3567953" y="2223533"/>
                <a:ext cx="3277581" cy="1656387"/>
              </a:xfrm>
              <a:prstGeom prst="roundRect">
                <a:avLst>
                  <a:gd name="adj" fmla="val 10442"/>
                </a:avLst>
              </a:prstGeom>
              <a:noFill/>
              <a:ln w="25400" cap="rnd">
                <a:solidFill>
                  <a:schemeClr val="tx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72" name="TextBox 271"/>
              <p:cNvSpPr txBox="1"/>
              <p:nvPr/>
            </p:nvSpPr>
            <p:spPr>
              <a:xfrm>
                <a:off x="5285802" y="1962849"/>
                <a:ext cx="1559734" cy="253916"/>
              </a:xfrm>
              <a:prstGeom prst="rect">
                <a:avLst/>
              </a:prstGeom>
              <a:noFill/>
            </p:spPr>
            <p:txBody>
              <a:bodyPr wrap="square" rtlCol="0">
                <a:spAutoFit/>
              </a:bodyPr>
              <a:lstStyle/>
              <a:p>
                <a:pPr algn="ctr"/>
                <a:r>
                  <a:rPr lang="en-US" sz="1600" b="1" dirty="0">
                    <a:solidFill>
                      <a:schemeClr val="tx2"/>
                    </a:solidFill>
                  </a:rPr>
                  <a:t>PnP Server </a:t>
                </a:r>
              </a:p>
            </p:txBody>
          </p:sp>
          <p:grpSp>
            <p:nvGrpSpPr>
              <p:cNvPr id="333825" name="Group 333824"/>
              <p:cNvGrpSpPr/>
              <p:nvPr/>
            </p:nvGrpSpPr>
            <p:grpSpPr>
              <a:xfrm>
                <a:off x="3663214" y="3463564"/>
                <a:ext cx="2514524" cy="397120"/>
                <a:chOff x="3663214" y="3409774"/>
                <a:chExt cx="2514524" cy="397120"/>
              </a:xfrm>
            </p:grpSpPr>
            <p:grpSp>
              <p:nvGrpSpPr>
                <p:cNvPr id="280" name="Group 279"/>
                <p:cNvGrpSpPr/>
                <p:nvPr/>
              </p:nvGrpSpPr>
              <p:grpSpPr>
                <a:xfrm>
                  <a:off x="4555599" y="3409774"/>
                  <a:ext cx="432178" cy="200912"/>
                  <a:chOff x="3007723" y="1797050"/>
                  <a:chExt cx="630283" cy="293007"/>
                </a:xfrm>
              </p:grpSpPr>
              <p:pic>
                <p:nvPicPr>
                  <p:cNvPr id="281" name="Picture 3" descr="\\MV-FS\Projects\Cisco\References\Brand Assets\Kubrick Icons\Device Icons\Device_switch_3062_default_256.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007723" y="1797050"/>
                    <a:ext cx="630283" cy="293007"/>
                  </a:xfrm>
                  <a:prstGeom prst="rect">
                    <a:avLst/>
                  </a:prstGeom>
                  <a:noFill/>
                </p:spPr>
              </p:pic>
              <p:sp>
                <p:nvSpPr>
                  <p:cNvPr id="282" name="Freeform 93"/>
                  <p:cNvSpPr>
                    <a:spLocks noEditPoints="1"/>
                  </p:cNvSpPr>
                  <p:nvPr/>
                </p:nvSpPr>
                <p:spPr bwMode="auto">
                  <a:xfrm>
                    <a:off x="3281453" y="1944903"/>
                    <a:ext cx="86064" cy="118787"/>
                  </a:xfrm>
                  <a:custGeom>
                    <a:avLst/>
                    <a:gdLst/>
                    <a:ahLst/>
                    <a:cxnLst>
                      <a:cxn ang="0">
                        <a:pos x="54" y="54"/>
                      </a:cxn>
                      <a:cxn ang="0">
                        <a:pos x="81" y="27"/>
                      </a:cxn>
                      <a:cxn ang="0">
                        <a:pos x="107" y="54"/>
                      </a:cxn>
                      <a:cxn ang="0">
                        <a:pos x="107" y="75"/>
                      </a:cxn>
                      <a:cxn ang="0">
                        <a:pos x="135" y="75"/>
                      </a:cxn>
                      <a:cxn ang="0">
                        <a:pos x="135" y="54"/>
                      </a:cxn>
                      <a:cxn ang="0">
                        <a:pos x="81" y="0"/>
                      </a:cxn>
                      <a:cxn ang="0">
                        <a:pos x="27" y="54"/>
                      </a:cxn>
                      <a:cxn ang="0">
                        <a:pos x="27" y="75"/>
                      </a:cxn>
                      <a:cxn ang="0">
                        <a:pos x="54" y="75"/>
                      </a:cxn>
                      <a:cxn ang="0">
                        <a:pos x="54" y="54"/>
                      </a:cxn>
                      <a:cxn ang="0">
                        <a:pos x="145" y="87"/>
                      </a:cxn>
                      <a:cxn ang="0">
                        <a:pos x="17" y="87"/>
                      </a:cxn>
                      <a:cxn ang="0">
                        <a:pos x="0" y="104"/>
                      </a:cxn>
                      <a:cxn ang="0">
                        <a:pos x="0" y="206"/>
                      </a:cxn>
                      <a:cxn ang="0">
                        <a:pos x="17" y="222"/>
                      </a:cxn>
                      <a:cxn ang="0">
                        <a:pos x="145" y="222"/>
                      </a:cxn>
                      <a:cxn ang="0">
                        <a:pos x="161" y="206"/>
                      </a:cxn>
                      <a:cxn ang="0">
                        <a:pos x="161" y="104"/>
                      </a:cxn>
                      <a:cxn ang="0">
                        <a:pos x="145" y="87"/>
                      </a:cxn>
                      <a:cxn ang="0">
                        <a:pos x="95" y="170"/>
                      </a:cxn>
                      <a:cxn ang="0">
                        <a:pos x="81" y="182"/>
                      </a:cxn>
                      <a:cxn ang="0">
                        <a:pos x="67" y="170"/>
                      </a:cxn>
                      <a:cxn ang="0">
                        <a:pos x="67" y="131"/>
                      </a:cxn>
                      <a:cxn ang="0">
                        <a:pos x="81" y="118"/>
                      </a:cxn>
                      <a:cxn ang="0">
                        <a:pos x="95" y="131"/>
                      </a:cxn>
                      <a:cxn ang="0">
                        <a:pos x="95" y="170"/>
                      </a:cxn>
                    </a:cxnLst>
                    <a:rect l="0" t="0" r="r" b="b"/>
                    <a:pathLst>
                      <a:path w="161" h="222">
                        <a:moveTo>
                          <a:pt x="54" y="54"/>
                        </a:moveTo>
                        <a:cubicBezTo>
                          <a:pt x="54" y="39"/>
                          <a:pt x="66" y="27"/>
                          <a:pt x="81" y="27"/>
                        </a:cubicBezTo>
                        <a:cubicBezTo>
                          <a:pt x="95" y="27"/>
                          <a:pt x="107" y="39"/>
                          <a:pt x="107" y="54"/>
                        </a:cubicBezTo>
                        <a:cubicBezTo>
                          <a:pt x="107" y="75"/>
                          <a:pt x="107" y="75"/>
                          <a:pt x="107" y="75"/>
                        </a:cubicBezTo>
                        <a:cubicBezTo>
                          <a:pt x="135" y="75"/>
                          <a:pt x="135" y="75"/>
                          <a:pt x="135" y="75"/>
                        </a:cubicBezTo>
                        <a:cubicBezTo>
                          <a:pt x="135" y="54"/>
                          <a:pt x="135" y="54"/>
                          <a:pt x="135" y="54"/>
                        </a:cubicBezTo>
                        <a:cubicBezTo>
                          <a:pt x="135" y="24"/>
                          <a:pt x="111" y="0"/>
                          <a:pt x="81" y="0"/>
                        </a:cubicBezTo>
                        <a:cubicBezTo>
                          <a:pt x="51" y="0"/>
                          <a:pt x="27" y="24"/>
                          <a:pt x="27" y="54"/>
                        </a:cubicBezTo>
                        <a:cubicBezTo>
                          <a:pt x="27" y="75"/>
                          <a:pt x="27" y="75"/>
                          <a:pt x="27" y="75"/>
                        </a:cubicBezTo>
                        <a:cubicBezTo>
                          <a:pt x="54" y="75"/>
                          <a:pt x="54" y="75"/>
                          <a:pt x="54" y="75"/>
                        </a:cubicBezTo>
                        <a:lnTo>
                          <a:pt x="54" y="54"/>
                        </a:lnTo>
                        <a:close/>
                        <a:moveTo>
                          <a:pt x="145" y="87"/>
                        </a:moveTo>
                        <a:cubicBezTo>
                          <a:pt x="17" y="87"/>
                          <a:pt x="17" y="87"/>
                          <a:pt x="17" y="87"/>
                        </a:cubicBezTo>
                        <a:cubicBezTo>
                          <a:pt x="8" y="87"/>
                          <a:pt x="0" y="95"/>
                          <a:pt x="0" y="104"/>
                        </a:cubicBezTo>
                        <a:cubicBezTo>
                          <a:pt x="0" y="206"/>
                          <a:pt x="0" y="206"/>
                          <a:pt x="0" y="206"/>
                        </a:cubicBezTo>
                        <a:cubicBezTo>
                          <a:pt x="0" y="215"/>
                          <a:pt x="8" y="222"/>
                          <a:pt x="17" y="222"/>
                        </a:cubicBezTo>
                        <a:cubicBezTo>
                          <a:pt x="145" y="222"/>
                          <a:pt x="145" y="222"/>
                          <a:pt x="145" y="222"/>
                        </a:cubicBezTo>
                        <a:cubicBezTo>
                          <a:pt x="154" y="222"/>
                          <a:pt x="161" y="215"/>
                          <a:pt x="161" y="206"/>
                        </a:cubicBezTo>
                        <a:cubicBezTo>
                          <a:pt x="161" y="104"/>
                          <a:pt x="161" y="104"/>
                          <a:pt x="161" y="104"/>
                        </a:cubicBezTo>
                        <a:cubicBezTo>
                          <a:pt x="161" y="95"/>
                          <a:pt x="154" y="87"/>
                          <a:pt x="145" y="87"/>
                        </a:cubicBezTo>
                        <a:close/>
                        <a:moveTo>
                          <a:pt x="95" y="170"/>
                        </a:moveTo>
                        <a:cubicBezTo>
                          <a:pt x="95" y="177"/>
                          <a:pt x="88" y="182"/>
                          <a:pt x="81" y="182"/>
                        </a:cubicBezTo>
                        <a:cubicBezTo>
                          <a:pt x="73" y="182"/>
                          <a:pt x="67" y="177"/>
                          <a:pt x="67" y="170"/>
                        </a:cubicBezTo>
                        <a:cubicBezTo>
                          <a:pt x="67" y="131"/>
                          <a:pt x="67" y="131"/>
                          <a:pt x="67" y="131"/>
                        </a:cubicBezTo>
                        <a:cubicBezTo>
                          <a:pt x="67" y="124"/>
                          <a:pt x="73" y="118"/>
                          <a:pt x="81" y="118"/>
                        </a:cubicBezTo>
                        <a:cubicBezTo>
                          <a:pt x="88" y="118"/>
                          <a:pt x="95" y="124"/>
                          <a:pt x="95" y="131"/>
                        </a:cubicBezTo>
                        <a:lnTo>
                          <a:pt x="95" y="170"/>
                        </a:lnTo>
                        <a:close/>
                      </a:path>
                    </a:pathLst>
                  </a:custGeom>
                  <a:solidFill>
                    <a:schemeClr val="bg1"/>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sz="2700"/>
                  </a:p>
                </p:txBody>
              </p:sp>
            </p:grpSp>
            <p:grpSp>
              <p:nvGrpSpPr>
                <p:cNvPr id="274" name="Group 273"/>
                <p:cNvGrpSpPr/>
                <p:nvPr/>
              </p:nvGrpSpPr>
              <p:grpSpPr>
                <a:xfrm>
                  <a:off x="5366892" y="3409774"/>
                  <a:ext cx="432178" cy="200912"/>
                  <a:chOff x="3007723" y="1797050"/>
                  <a:chExt cx="630283" cy="293007"/>
                </a:xfrm>
              </p:grpSpPr>
              <p:pic>
                <p:nvPicPr>
                  <p:cNvPr id="275" name="Picture 3" descr="\\MV-FS\Projects\Cisco\References\Brand Assets\Kubrick Icons\Device Icons\Device_switch_3062_default_256.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007723" y="1797050"/>
                    <a:ext cx="630283" cy="293007"/>
                  </a:xfrm>
                  <a:prstGeom prst="rect">
                    <a:avLst/>
                  </a:prstGeom>
                  <a:noFill/>
                </p:spPr>
              </p:pic>
              <p:sp>
                <p:nvSpPr>
                  <p:cNvPr id="276" name="Freeform 93"/>
                  <p:cNvSpPr>
                    <a:spLocks noEditPoints="1"/>
                  </p:cNvSpPr>
                  <p:nvPr/>
                </p:nvSpPr>
                <p:spPr bwMode="auto">
                  <a:xfrm>
                    <a:off x="3281453" y="1944903"/>
                    <a:ext cx="86064" cy="118787"/>
                  </a:xfrm>
                  <a:custGeom>
                    <a:avLst/>
                    <a:gdLst/>
                    <a:ahLst/>
                    <a:cxnLst>
                      <a:cxn ang="0">
                        <a:pos x="54" y="54"/>
                      </a:cxn>
                      <a:cxn ang="0">
                        <a:pos x="81" y="27"/>
                      </a:cxn>
                      <a:cxn ang="0">
                        <a:pos x="107" y="54"/>
                      </a:cxn>
                      <a:cxn ang="0">
                        <a:pos x="107" y="75"/>
                      </a:cxn>
                      <a:cxn ang="0">
                        <a:pos x="135" y="75"/>
                      </a:cxn>
                      <a:cxn ang="0">
                        <a:pos x="135" y="54"/>
                      </a:cxn>
                      <a:cxn ang="0">
                        <a:pos x="81" y="0"/>
                      </a:cxn>
                      <a:cxn ang="0">
                        <a:pos x="27" y="54"/>
                      </a:cxn>
                      <a:cxn ang="0">
                        <a:pos x="27" y="75"/>
                      </a:cxn>
                      <a:cxn ang="0">
                        <a:pos x="54" y="75"/>
                      </a:cxn>
                      <a:cxn ang="0">
                        <a:pos x="54" y="54"/>
                      </a:cxn>
                      <a:cxn ang="0">
                        <a:pos x="145" y="87"/>
                      </a:cxn>
                      <a:cxn ang="0">
                        <a:pos x="17" y="87"/>
                      </a:cxn>
                      <a:cxn ang="0">
                        <a:pos x="0" y="104"/>
                      </a:cxn>
                      <a:cxn ang="0">
                        <a:pos x="0" y="206"/>
                      </a:cxn>
                      <a:cxn ang="0">
                        <a:pos x="17" y="222"/>
                      </a:cxn>
                      <a:cxn ang="0">
                        <a:pos x="145" y="222"/>
                      </a:cxn>
                      <a:cxn ang="0">
                        <a:pos x="161" y="206"/>
                      </a:cxn>
                      <a:cxn ang="0">
                        <a:pos x="161" y="104"/>
                      </a:cxn>
                      <a:cxn ang="0">
                        <a:pos x="145" y="87"/>
                      </a:cxn>
                      <a:cxn ang="0">
                        <a:pos x="95" y="170"/>
                      </a:cxn>
                      <a:cxn ang="0">
                        <a:pos x="81" y="182"/>
                      </a:cxn>
                      <a:cxn ang="0">
                        <a:pos x="67" y="170"/>
                      </a:cxn>
                      <a:cxn ang="0">
                        <a:pos x="67" y="131"/>
                      </a:cxn>
                      <a:cxn ang="0">
                        <a:pos x="81" y="118"/>
                      </a:cxn>
                      <a:cxn ang="0">
                        <a:pos x="95" y="131"/>
                      </a:cxn>
                      <a:cxn ang="0">
                        <a:pos x="95" y="170"/>
                      </a:cxn>
                    </a:cxnLst>
                    <a:rect l="0" t="0" r="r" b="b"/>
                    <a:pathLst>
                      <a:path w="161" h="222">
                        <a:moveTo>
                          <a:pt x="54" y="54"/>
                        </a:moveTo>
                        <a:cubicBezTo>
                          <a:pt x="54" y="39"/>
                          <a:pt x="66" y="27"/>
                          <a:pt x="81" y="27"/>
                        </a:cubicBezTo>
                        <a:cubicBezTo>
                          <a:pt x="95" y="27"/>
                          <a:pt x="107" y="39"/>
                          <a:pt x="107" y="54"/>
                        </a:cubicBezTo>
                        <a:cubicBezTo>
                          <a:pt x="107" y="75"/>
                          <a:pt x="107" y="75"/>
                          <a:pt x="107" y="75"/>
                        </a:cubicBezTo>
                        <a:cubicBezTo>
                          <a:pt x="135" y="75"/>
                          <a:pt x="135" y="75"/>
                          <a:pt x="135" y="75"/>
                        </a:cubicBezTo>
                        <a:cubicBezTo>
                          <a:pt x="135" y="54"/>
                          <a:pt x="135" y="54"/>
                          <a:pt x="135" y="54"/>
                        </a:cubicBezTo>
                        <a:cubicBezTo>
                          <a:pt x="135" y="24"/>
                          <a:pt x="111" y="0"/>
                          <a:pt x="81" y="0"/>
                        </a:cubicBezTo>
                        <a:cubicBezTo>
                          <a:pt x="51" y="0"/>
                          <a:pt x="27" y="24"/>
                          <a:pt x="27" y="54"/>
                        </a:cubicBezTo>
                        <a:cubicBezTo>
                          <a:pt x="27" y="75"/>
                          <a:pt x="27" y="75"/>
                          <a:pt x="27" y="75"/>
                        </a:cubicBezTo>
                        <a:cubicBezTo>
                          <a:pt x="54" y="75"/>
                          <a:pt x="54" y="75"/>
                          <a:pt x="54" y="75"/>
                        </a:cubicBezTo>
                        <a:lnTo>
                          <a:pt x="54" y="54"/>
                        </a:lnTo>
                        <a:close/>
                        <a:moveTo>
                          <a:pt x="145" y="87"/>
                        </a:moveTo>
                        <a:cubicBezTo>
                          <a:pt x="17" y="87"/>
                          <a:pt x="17" y="87"/>
                          <a:pt x="17" y="87"/>
                        </a:cubicBezTo>
                        <a:cubicBezTo>
                          <a:pt x="8" y="87"/>
                          <a:pt x="0" y="95"/>
                          <a:pt x="0" y="104"/>
                        </a:cubicBezTo>
                        <a:cubicBezTo>
                          <a:pt x="0" y="206"/>
                          <a:pt x="0" y="206"/>
                          <a:pt x="0" y="206"/>
                        </a:cubicBezTo>
                        <a:cubicBezTo>
                          <a:pt x="0" y="215"/>
                          <a:pt x="8" y="222"/>
                          <a:pt x="17" y="222"/>
                        </a:cubicBezTo>
                        <a:cubicBezTo>
                          <a:pt x="145" y="222"/>
                          <a:pt x="145" y="222"/>
                          <a:pt x="145" y="222"/>
                        </a:cubicBezTo>
                        <a:cubicBezTo>
                          <a:pt x="154" y="222"/>
                          <a:pt x="161" y="215"/>
                          <a:pt x="161" y="206"/>
                        </a:cubicBezTo>
                        <a:cubicBezTo>
                          <a:pt x="161" y="104"/>
                          <a:pt x="161" y="104"/>
                          <a:pt x="161" y="104"/>
                        </a:cubicBezTo>
                        <a:cubicBezTo>
                          <a:pt x="161" y="95"/>
                          <a:pt x="154" y="87"/>
                          <a:pt x="145" y="87"/>
                        </a:cubicBezTo>
                        <a:close/>
                        <a:moveTo>
                          <a:pt x="95" y="170"/>
                        </a:moveTo>
                        <a:cubicBezTo>
                          <a:pt x="95" y="177"/>
                          <a:pt x="88" y="182"/>
                          <a:pt x="81" y="182"/>
                        </a:cubicBezTo>
                        <a:cubicBezTo>
                          <a:pt x="73" y="182"/>
                          <a:pt x="67" y="177"/>
                          <a:pt x="67" y="170"/>
                        </a:cubicBezTo>
                        <a:cubicBezTo>
                          <a:pt x="67" y="131"/>
                          <a:pt x="67" y="131"/>
                          <a:pt x="67" y="131"/>
                        </a:cubicBezTo>
                        <a:cubicBezTo>
                          <a:pt x="67" y="124"/>
                          <a:pt x="73" y="118"/>
                          <a:pt x="81" y="118"/>
                        </a:cubicBezTo>
                        <a:cubicBezTo>
                          <a:pt x="88" y="118"/>
                          <a:pt x="95" y="124"/>
                          <a:pt x="95" y="131"/>
                        </a:cubicBezTo>
                        <a:lnTo>
                          <a:pt x="95" y="170"/>
                        </a:lnTo>
                        <a:close/>
                      </a:path>
                    </a:pathLst>
                  </a:custGeom>
                  <a:solidFill>
                    <a:schemeClr val="bg1"/>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sz="2700"/>
                  </a:p>
                </p:txBody>
              </p:sp>
            </p:grpSp>
            <p:sp>
              <p:nvSpPr>
                <p:cNvPr id="286" name="TextBox 285"/>
                <p:cNvSpPr txBox="1"/>
                <p:nvPr/>
              </p:nvSpPr>
              <p:spPr>
                <a:xfrm>
                  <a:off x="4988224" y="3610686"/>
                  <a:ext cx="1189514" cy="196208"/>
                </a:xfrm>
                <a:prstGeom prst="rect">
                  <a:avLst/>
                </a:prstGeom>
                <a:noFill/>
              </p:spPr>
              <p:txBody>
                <a:bodyPr wrap="square" lIns="0" rIns="0" rtlCol="0">
                  <a:spAutoFit/>
                </a:bodyPr>
                <a:lstStyle/>
                <a:p>
                  <a:pPr algn="ctr"/>
                  <a:r>
                    <a:rPr lang="en-US" sz="1100" dirty="0">
                      <a:solidFill>
                        <a:srgbClr val="000000"/>
                      </a:solidFill>
                    </a:rPr>
                    <a:t>Smart Install-Client </a:t>
                  </a:r>
                </a:p>
              </p:txBody>
            </p:sp>
            <p:grpSp>
              <p:nvGrpSpPr>
                <p:cNvPr id="283" name="Group 282"/>
                <p:cNvGrpSpPr/>
                <p:nvPr/>
              </p:nvGrpSpPr>
              <p:grpSpPr>
                <a:xfrm>
                  <a:off x="3744305" y="3409774"/>
                  <a:ext cx="432178" cy="200912"/>
                  <a:chOff x="3007723" y="1797050"/>
                  <a:chExt cx="630283" cy="293007"/>
                </a:xfrm>
              </p:grpSpPr>
              <p:pic>
                <p:nvPicPr>
                  <p:cNvPr id="284" name="Picture 3" descr="\\MV-FS\Projects\Cisco\References\Brand Assets\Kubrick Icons\Device Icons\Device_switch_3062_default_256.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007723" y="1797050"/>
                    <a:ext cx="630283" cy="293007"/>
                  </a:xfrm>
                  <a:prstGeom prst="rect">
                    <a:avLst/>
                  </a:prstGeom>
                  <a:noFill/>
                </p:spPr>
              </p:pic>
              <p:sp>
                <p:nvSpPr>
                  <p:cNvPr id="285" name="Freeform 93"/>
                  <p:cNvSpPr>
                    <a:spLocks noEditPoints="1"/>
                  </p:cNvSpPr>
                  <p:nvPr/>
                </p:nvSpPr>
                <p:spPr bwMode="auto">
                  <a:xfrm>
                    <a:off x="3281453" y="1944903"/>
                    <a:ext cx="86064" cy="118787"/>
                  </a:xfrm>
                  <a:custGeom>
                    <a:avLst/>
                    <a:gdLst/>
                    <a:ahLst/>
                    <a:cxnLst>
                      <a:cxn ang="0">
                        <a:pos x="54" y="54"/>
                      </a:cxn>
                      <a:cxn ang="0">
                        <a:pos x="81" y="27"/>
                      </a:cxn>
                      <a:cxn ang="0">
                        <a:pos x="107" y="54"/>
                      </a:cxn>
                      <a:cxn ang="0">
                        <a:pos x="107" y="75"/>
                      </a:cxn>
                      <a:cxn ang="0">
                        <a:pos x="135" y="75"/>
                      </a:cxn>
                      <a:cxn ang="0">
                        <a:pos x="135" y="54"/>
                      </a:cxn>
                      <a:cxn ang="0">
                        <a:pos x="81" y="0"/>
                      </a:cxn>
                      <a:cxn ang="0">
                        <a:pos x="27" y="54"/>
                      </a:cxn>
                      <a:cxn ang="0">
                        <a:pos x="27" y="75"/>
                      </a:cxn>
                      <a:cxn ang="0">
                        <a:pos x="54" y="75"/>
                      </a:cxn>
                      <a:cxn ang="0">
                        <a:pos x="54" y="54"/>
                      </a:cxn>
                      <a:cxn ang="0">
                        <a:pos x="145" y="87"/>
                      </a:cxn>
                      <a:cxn ang="0">
                        <a:pos x="17" y="87"/>
                      </a:cxn>
                      <a:cxn ang="0">
                        <a:pos x="0" y="104"/>
                      </a:cxn>
                      <a:cxn ang="0">
                        <a:pos x="0" y="206"/>
                      </a:cxn>
                      <a:cxn ang="0">
                        <a:pos x="17" y="222"/>
                      </a:cxn>
                      <a:cxn ang="0">
                        <a:pos x="145" y="222"/>
                      </a:cxn>
                      <a:cxn ang="0">
                        <a:pos x="161" y="206"/>
                      </a:cxn>
                      <a:cxn ang="0">
                        <a:pos x="161" y="104"/>
                      </a:cxn>
                      <a:cxn ang="0">
                        <a:pos x="145" y="87"/>
                      </a:cxn>
                      <a:cxn ang="0">
                        <a:pos x="95" y="170"/>
                      </a:cxn>
                      <a:cxn ang="0">
                        <a:pos x="81" y="182"/>
                      </a:cxn>
                      <a:cxn ang="0">
                        <a:pos x="67" y="170"/>
                      </a:cxn>
                      <a:cxn ang="0">
                        <a:pos x="67" y="131"/>
                      </a:cxn>
                      <a:cxn ang="0">
                        <a:pos x="81" y="118"/>
                      </a:cxn>
                      <a:cxn ang="0">
                        <a:pos x="95" y="131"/>
                      </a:cxn>
                      <a:cxn ang="0">
                        <a:pos x="95" y="170"/>
                      </a:cxn>
                    </a:cxnLst>
                    <a:rect l="0" t="0" r="r" b="b"/>
                    <a:pathLst>
                      <a:path w="161" h="222">
                        <a:moveTo>
                          <a:pt x="54" y="54"/>
                        </a:moveTo>
                        <a:cubicBezTo>
                          <a:pt x="54" y="39"/>
                          <a:pt x="66" y="27"/>
                          <a:pt x="81" y="27"/>
                        </a:cubicBezTo>
                        <a:cubicBezTo>
                          <a:pt x="95" y="27"/>
                          <a:pt x="107" y="39"/>
                          <a:pt x="107" y="54"/>
                        </a:cubicBezTo>
                        <a:cubicBezTo>
                          <a:pt x="107" y="75"/>
                          <a:pt x="107" y="75"/>
                          <a:pt x="107" y="75"/>
                        </a:cubicBezTo>
                        <a:cubicBezTo>
                          <a:pt x="135" y="75"/>
                          <a:pt x="135" y="75"/>
                          <a:pt x="135" y="75"/>
                        </a:cubicBezTo>
                        <a:cubicBezTo>
                          <a:pt x="135" y="54"/>
                          <a:pt x="135" y="54"/>
                          <a:pt x="135" y="54"/>
                        </a:cubicBezTo>
                        <a:cubicBezTo>
                          <a:pt x="135" y="24"/>
                          <a:pt x="111" y="0"/>
                          <a:pt x="81" y="0"/>
                        </a:cubicBezTo>
                        <a:cubicBezTo>
                          <a:pt x="51" y="0"/>
                          <a:pt x="27" y="24"/>
                          <a:pt x="27" y="54"/>
                        </a:cubicBezTo>
                        <a:cubicBezTo>
                          <a:pt x="27" y="75"/>
                          <a:pt x="27" y="75"/>
                          <a:pt x="27" y="75"/>
                        </a:cubicBezTo>
                        <a:cubicBezTo>
                          <a:pt x="54" y="75"/>
                          <a:pt x="54" y="75"/>
                          <a:pt x="54" y="75"/>
                        </a:cubicBezTo>
                        <a:lnTo>
                          <a:pt x="54" y="54"/>
                        </a:lnTo>
                        <a:close/>
                        <a:moveTo>
                          <a:pt x="145" y="87"/>
                        </a:moveTo>
                        <a:cubicBezTo>
                          <a:pt x="17" y="87"/>
                          <a:pt x="17" y="87"/>
                          <a:pt x="17" y="87"/>
                        </a:cubicBezTo>
                        <a:cubicBezTo>
                          <a:pt x="8" y="87"/>
                          <a:pt x="0" y="95"/>
                          <a:pt x="0" y="104"/>
                        </a:cubicBezTo>
                        <a:cubicBezTo>
                          <a:pt x="0" y="206"/>
                          <a:pt x="0" y="206"/>
                          <a:pt x="0" y="206"/>
                        </a:cubicBezTo>
                        <a:cubicBezTo>
                          <a:pt x="0" y="215"/>
                          <a:pt x="8" y="222"/>
                          <a:pt x="17" y="222"/>
                        </a:cubicBezTo>
                        <a:cubicBezTo>
                          <a:pt x="145" y="222"/>
                          <a:pt x="145" y="222"/>
                          <a:pt x="145" y="222"/>
                        </a:cubicBezTo>
                        <a:cubicBezTo>
                          <a:pt x="154" y="222"/>
                          <a:pt x="161" y="215"/>
                          <a:pt x="161" y="206"/>
                        </a:cubicBezTo>
                        <a:cubicBezTo>
                          <a:pt x="161" y="104"/>
                          <a:pt x="161" y="104"/>
                          <a:pt x="161" y="104"/>
                        </a:cubicBezTo>
                        <a:cubicBezTo>
                          <a:pt x="161" y="95"/>
                          <a:pt x="154" y="87"/>
                          <a:pt x="145" y="87"/>
                        </a:cubicBezTo>
                        <a:close/>
                        <a:moveTo>
                          <a:pt x="95" y="170"/>
                        </a:moveTo>
                        <a:cubicBezTo>
                          <a:pt x="95" y="177"/>
                          <a:pt x="88" y="182"/>
                          <a:pt x="81" y="182"/>
                        </a:cubicBezTo>
                        <a:cubicBezTo>
                          <a:pt x="73" y="182"/>
                          <a:pt x="67" y="177"/>
                          <a:pt x="67" y="170"/>
                        </a:cubicBezTo>
                        <a:cubicBezTo>
                          <a:pt x="67" y="131"/>
                          <a:pt x="67" y="131"/>
                          <a:pt x="67" y="131"/>
                        </a:cubicBezTo>
                        <a:cubicBezTo>
                          <a:pt x="67" y="124"/>
                          <a:pt x="73" y="118"/>
                          <a:pt x="81" y="118"/>
                        </a:cubicBezTo>
                        <a:cubicBezTo>
                          <a:pt x="88" y="118"/>
                          <a:pt x="95" y="124"/>
                          <a:pt x="95" y="131"/>
                        </a:cubicBezTo>
                        <a:lnTo>
                          <a:pt x="95" y="170"/>
                        </a:lnTo>
                        <a:close/>
                      </a:path>
                    </a:pathLst>
                  </a:custGeom>
                  <a:solidFill>
                    <a:schemeClr val="bg1"/>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sz="2700"/>
                  </a:p>
                </p:txBody>
              </p:sp>
            </p:grpSp>
            <p:sp>
              <p:nvSpPr>
                <p:cNvPr id="287" name="TextBox 286"/>
                <p:cNvSpPr txBox="1"/>
                <p:nvPr/>
              </p:nvSpPr>
              <p:spPr>
                <a:xfrm>
                  <a:off x="3663214" y="3610686"/>
                  <a:ext cx="594360" cy="196208"/>
                </a:xfrm>
                <a:prstGeom prst="rect">
                  <a:avLst/>
                </a:prstGeom>
                <a:noFill/>
              </p:spPr>
              <p:txBody>
                <a:bodyPr wrap="square" lIns="0" rIns="0" rtlCol="0">
                  <a:spAutoFit/>
                </a:bodyPr>
                <a:lstStyle/>
                <a:p>
                  <a:pPr algn="ctr"/>
                  <a:r>
                    <a:rPr lang="en-US" sz="1100" b="1" dirty="0">
                      <a:solidFill>
                        <a:srgbClr val="000000"/>
                      </a:solidFill>
                    </a:rPr>
                    <a:t>PnP Agent</a:t>
                  </a:r>
                </a:p>
              </p:txBody>
            </p:sp>
          </p:grpSp>
          <p:grpSp>
            <p:nvGrpSpPr>
              <p:cNvPr id="333824" name="Group 333823"/>
              <p:cNvGrpSpPr/>
              <p:nvPr/>
            </p:nvGrpSpPr>
            <p:grpSpPr>
              <a:xfrm>
                <a:off x="3675081" y="2893807"/>
                <a:ext cx="2182617" cy="372074"/>
                <a:chOff x="3675081" y="2893684"/>
                <a:chExt cx="2182617" cy="372074"/>
              </a:xfrm>
            </p:grpSpPr>
            <p:pic>
              <p:nvPicPr>
                <p:cNvPr id="288" name="Picture 12" descr="\\MV-FS\Projects\Cisco\References\Brand Assets\Kubrick Icons\Device Icons\Device_route_switch_processor_3037_default_256.p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280038" y="2893684"/>
                  <a:ext cx="253097" cy="372074"/>
                </a:xfrm>
                <a:prstGeom prst="rect">
                  <a:avLst/>
                </a:prstGeom>
                <a:noFill/>
              </p:spPr>
            </p:pic>
            <p:pic>
              <p:nvPicPr>
                <p:cNvPr id="290" name="Picture 12" descr="\\MV-FS\Projects\Cisco\References\Brand Assets\Kubrick Icons\Device Icons\Device_route_switch_processor_3037_default_256.p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010241" y="2893684"/>
                  <a:ext cx="253097" cy="372074"/>
                </a:xfrm>
                <a:prstGeom prst="rect">
                  <a:avLst/>
                </a:prstGeom>
                <a:noFill/>
              </p:spPr>
            </p:pic>
            <p:sp>
              <p:nvSpPr>
                <p:cNvPr id="293" name="TextBox 292"/>
                <p:cNvSpPr txBox="1"/>
                <p:nvPr/>
              </p:nvSpPr>
              <p:spPr>
                <a:xfrm>
                  <a:off x="3675081" y="2996027"/>
                  <a:ext cx="594360" cy="196207"/>
                </a:xfrm>
                <a:prstGeom prst="rect">
                  <a:avLst/>
                </a:prstGeom>
                <a:noFill/>
              </p:spPr>
              <p:txBody>
                <a:bodyPr wrap="square" lIns="0" rIns="0" rtlCol="0" anchor="ctr">
                  <a:spAutoFit/>
                </a:bodyPr>
                <a:lstStyle/>
                <a:p>
                  <a:pPr algn="ctr"/>
                  <a:r>
                    <a:rPr lang="en-US" sz="1100" dirty="0">
                      <a:solidFill>
                        <a:srgbClr val="000000"/>
                      </a:solidFill>
                    </a:rPr>
                    <a:t>PnP Agent</a:t>
                  </a:r>
                </a:p>
              </p:txBody>
            </p:sp>
            <p:sp>
              <p:nvSpPr>
                <p:cNvPr id="294" name="TextBox 293"/>
                <p:cNvSpPr txBox="1"/>
                <p:nvPr/>
              </p:nvSpPr>
              <p:spPr>
                <a:xfrm>
                  <a:off x="5263338" y="2996027"/>
                  <a:ext cx="594360" cy="196207"/>
                </a:xfrm>
                <a:prstGeom prst="rect">
                  <a:avLst/>
                </a:prstGeom>
                <a:noFill/>
              </p:spPr>
              <p:txBody>
                <a:bodyPr wrap="square" lIns="0" rIns="0" rtlCol="0" anchor="ctr">
                  <a:spAutoFit/>
                </a:bodyPr>
                <a:lstStyle/>
                <a:p>
                  <a:pPr algn="ctr"/>
                  <a:r>
                    <a:rPr lang="en-US" sz="1100" dirty="0">
                      <a:solidFill>
                        <a:srgbClr val="000000"/>
                      </a:solidFill>
                    </a:rPr>
                    <a:t>PnP Agent</a:t>
                  </a:r>
                </a:p>
              </p:txBody>
            </p:sp>
          </p:grpSp>
          <p:grpSp>
            <p:nvGrpSpPr>
              <p:cNvPr id="319" name="Group 318"/>
              <p:cNvGrpSpPr/>
              <p:nvPr/>
            </p:nvGrpSpPr>
            <p:grpSpPr>
              <a:xfrm>
                <a:off x="3675081" y="2324050"/>
                <a:ext cx="2502657" cy="372074"/>
                <a:chOff x="3675081" y="2395770"/>
                <a:chExt cx="2502657" cy="372074"/>
              </a:xfrm>
            </p:grpSpPr>
            <p:pic>
              <p:nvPicPr>
                <p:cNvPr id="289" name="Picture 12" descr="\\MV-FS\Projects\Cisco\References\Brand Assets\Kubrick Icons\Device Icons\Device_route_switch_processor_3037_default_256.p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280038" y="2395770"/>
                  <a:ext cx="253097" cy="372074"/>
                </a:xfrm>
                <a:prstGeom prst="rect">
                  <a:avLst/>
                </a:prstGeom>
                <a:noFill/>
              </p:spPr>
            </p:pic>
            <p:pic>
              <p:nvPicPr>
                <p:cNvPr id="291" name="Picture 12" descr="\\MV-FS\Projects\Cisco\References\Brand Assets\Kubrick Icons\Device Icons\Device_route_switch_processor_3037_default_256.p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010241" y="2395770"/>
                  <a:ext cx="253097" cy="372074"/>
                </a:xfrm>
                <a:prstGeom prst="rect">
                  <a:avLst/>
                </a:prstGeom>
                <a:noFill/>
              </p:spPr>
            </p:pic>
            <p:sp>
              <p:nvSpPr>
                <p:cNvPr id="295" name="TextBox 294"/>
                <p:cNvSpPr txBox="1"/>
                <p:nvPr/>
              </p:nvSpPr>
              <p:spPr>
                <a:xfrm>
                  <a:off x="3675081" y="2483703"/>
                  <a:ext cx="594360" cy="196207"/>
                </a:xfrm>
                <a:prstGeom prst="rect">
                  <a:avLst/>
                </a:prstGeom>
                <a:noFill/>
              </p:spPr>
              <p:txBody>
                <a:bodyPr wrap="square" lIns="0" rIns="0" rtlCol="0" anchor="ctr">
                  <a:spAutoFit/>
                </a:bodyPr>
                <a:lstStyle/>
                <a:p>
                  <a:pPr algn="ctr"/>
                  <a:r>
                    <a:rPr lang="en-US" sz="1100" dirty="0">
                      <a:solidFill>
                        <a:srgbClr val="000000"/>
                      </a:solidFill>
                    </a:rPr>
                    <a:t>PnP Agent</a:t>
                  </a:r>
                </a:p>
              </p:txBody>
            </p:sp>
            <p:sp>
              <p:nvSpPr>
                <p:cNvPr id="296" name="TextBox 295"/>
                <p:cNvSpPr txBox="1"/>
                <p:nvPr/>
              </p:nvSpPr>
              <p:spPr>
                <a:xfrm>
                  <a:off x="5263338" y="2483703"/>
                  <a:ext cx="914400" cy="196207"/>
                </a:xfrm>
                <a:prstGeom prst="rect">
                  <a:avLst/>
                </a:prstGeom>
                <a:noFill/>
              </p:spPr>
              <p:txBody>
                <a:bodyPr wrap="square" lIns="0" rIns="0" rtlCol="0" anchor="ctr">
                  <a:spAutoFit/>
                </a:bodyPr>
                <a:lstStyle/>
                <a:p>
                  <a:pPr algn="ctr"/>
                  <a:r>
                    <a:rPr lang="en-US" sz="1100" dirty="0">
                      <a:solidFill>
                        <a:srgbClr val="000000"/>
                      </a:solidFill>
                    </a:rPr>
                    <a:t>Smart Install Proxy</a:t>
                  </a:r>
                </a:p>
              </p:txBody>
            </p:sp>
          </p:grpSp>
          <p:cxnSp>
            <p:nvCxnSpPr>
              <p:cNvPr id="297" name="Straight Connector 296"/>
              <p:cNvCxnSpPr>
                <a:stCxn id="288" idx="2"/>
                <a:endCxn id="284" idx="0"/>
              </p:cNvCxnSpPr>
              <p:nvPr/>
            </p:nvCxnSpPr>
            <p:spPr>
              <a:xfrm flipH="1">
                <a:off x="3960394" y="3265881"/>
                <a:ext cx="446193" cy="197683"/>
              </a:xfrm>
              <a:prstGeom prst="line">
                <a:avLst/>
              </a:prstGeom>
              <a:ln>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a:stCxn id="275" idx="0"/>
                <a:endCxn id="290" idx="2"/>
              </p:cNvCxnSpPr>
              <p:nvPr/>
            </p:nvCxnSpPr>
            <p:spPr>
              <a:xfrm flipH="1" flipV="1">
                <a:off x="5136790" y="3265881"/>
                <a:ext cx="446191" cy="197683"/>
              </a:xfrm>
              <a:prstGeom prst="line">
                <a:avLst/>
              </a:prstGeom>
              <a:ln>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a:stCxn id="281" idx="0"/>
                <a:endCxn id="288" idx="2"/>
              </p:cNvCxnSpPr>
              <p:nvPr/>
            </p:nvCxnSpPr>
            <p:spPr>
              <a:xfrm flipH="1" flipV="1">
                <a:off x="4406587" y="3265881"/>
                <a:ext cx="365101" cy="197683"/>
              </a:xfrm>
              <a:prstGeom prst="line">
                <a:avLst/>
              </a:prstGeom>
              <a:ln>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a:stCxn id="281" idx="0"/>
                <a:endCxn id="290" idx="2"/>
              </p:cNvCxnSpPr>
              <p:nvPr/>
            </p:nvCxnSpPr>
            <p:spPr>
              <a:xfrm flipV="1">
                <a:off x="4771688" y="3265881"/>
                <a:ext cx="365102" cy="197683"/>
              </a:xfrm>
              <a:prstGeom prst="line">
                <a:avLst/>
              </a:prstGeom>
              <a:ln>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a:stCxn id="275" idx="0"/>
                <a:endCxn id="288" idx="2"/>
              </p:cNvCxnSpPr>
              <p:nvPr/>
            </p:nvCxnSpPr>
            <p:spPr>
              <a:xfrm flipH="1" flipV="1">
                <a:off x="4406587" y="3265881"/>
                <a:ext cx="1176394" cy="197683"/>
              </a:xfrm>
              <a:prstGeom prst="line">
                <a:avLst/>
              </a:prstGeom>
              <a:ln>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a:stCxn id="290" idx="2"/>
                <a:endCxn id="284" idx="0"/>
              </p:cNvCxnSpPr>
              <p:nvPr/>
            </p:nvCxnSpPr>
            <p:spPr>
              <a:xfrm flipH="1">
                <a:off x="3960394" y="3265881"/>
                <a:ext cx="1176396" cy="197683"/>
              </a:xfrm>
              <a:prstGeom prst="line">
                <a:avLst/>
              </a:prstGeom>
              <a:ln>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a:stCxn id="291" idx="2"/>
                <a:endCxn id="288" idx="0"/>
              </p:cNvCxnSpPr>
              <p:nvPr/>
            </p:nvCxnSpPr>
            <p:spPr>
              <a:xfrm flipH="1">
                <a:off x="4406587" y="2696124"/>
                <a:ext cx="730203" cy="197683"/>
              </a:xfrm>
              <a:prstGeom prst="line">
                <a:avLst/>
              </a:prstGeom>
              <a:ln>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a:stCxn id="290" idx="0"/>
                <a:endCxn id="289" idx="2"/>
              </p:cNvCxnSpPr>
              <p:nvPr/>
            </p:nvCxnSpPr>
            <p:spPr>
              <a:xfrm flipH="1" flipV="1">
                <a:off x="4406587" y="2696124"/>
                <a:ext cx="730203" cy="197683"/>
              </a:xfrm>
              <a:prstGeom prst="line">
                <a:avLst/>
              </a:prstGeom>
              <a:ln>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a:stCxn id="290" idx="0"/>
                <a:endCxn id="291" idx="2"/>
              </p:cNvCxnSpPr>
              <p:nvPr/>
            </p:nvCxnSpPr>
            <p:spPr>
              <a:xfrm flipV="1">
                <a:off x="5136790" y="2696124"/>
                <a:ext cx="0" cy="197683"/>
              </a:xfrm>
              <a:prstGeom prst="line">
                <a:avLst/>
              </a:prstGeom>
              <a:ln>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a:stCxn id="288" idx="0"/>
                <a:endCxn id="289" idx="2"/>
              </p:cNvCxnSpPr>
              <p:nvPr/>
            </p:nvCxnSpPr>
            <p:spPr>
              <a:xfrm flipV="1">
                <a:off x="4406587" y="2696124"/>
                <a:ext cx="0" cy="197683"/>
              </a:xfrm>
              <a:prstGeom prst="line">
                <a:avLst/>
              </a:prstGeom>
              <a:ln>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a:off x="4533135" y="2510087"/>
                <a:ext cx="477106" cy="0"/>
              </a:xfrm>
              <a:prstGeom prst="line">
                <a:avLst/>
              </a:prstGeom>
              <a:ln>
                <a:solidFill>
                  <a:schemeClr val="accent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3675081" y="1697126"/>
              <a:ext cx="1348424" cy="503634"/>
              <a:chOff x="3675081" y="1849531"/>
              <a:chExt cx="1348424" cy="503634"/>
            </a:xfrm>
          </p:grpSpPr>
          <p:grpSp>
            <p:nvGrpSpPr>
              <p:cNvPr id="21" name="Group 20"/>
              <p:cNvGrpSpPr/>
              <p:nvPr/>
            </p:nvGrpSpPr>
            <p:grpSpPr>
              <a:xfrm>
                <a:off x="4519871" y="1849531"/>
                <a:ext cx="503634" cy="503634"/>
                <a:chOff x="4954926" y="1829831"/>
                <a:chExt cx="503634" cy="503634"/>
              </a:xfrm>
            </p:grpSpPr>
            <p:sp>
              <p:nvSpPr>
                <p:cNvPr id="249" name="Oval 248"/>
                <p:cNvSpPr/>
                <p:nvPr/>
              </p:nvSpPr>
              <p:spPr>
                <a:xfrm>
                  <a:off x="4954926" y="1829831"/>
                  <a:ext cx="503634" cy="503634"/>
                </a:xfrm>
                <a:prstGeom prst="ellipse">
                  <a:avLst/>
                </a:prstGeom>
                <a:solidFill>
                  <a:schemeClr val="accent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grpSp>
              <p:nvGrpSpPr>
                <p:cNvPr id="256" name="Group 255"/>
                <p:cNvGrpSpPr/>
                <p:nvPr/>
              </p:nvGrpSpPr>
              <p:grpSpPr>
                <a:xfrm>
                  <a:off x="5034311" y="1907505"/>
                  <a:ext cx="344864" cy="348286"/>
                  <a:chOff x="4386547" y="1453803"/>
                  <a:chExt cx="675077" cy="681777"/>
                </a:xfrm>
              </p:grpSpPr>
              <p:sp>
                <p:nvSpPr>
                  <p:cNvPr id="257" name="Freeform 23"/>
                  <p:cNvSpPr>
                    <a:spLocks/>
                  </p:cNvSpPr>
                  <p:nvPr/>
                </p:nvSpPr>
                <p:spPr bwMode="auto">
                  <a:xfrm>
                    <a:off x="4386547" y="1780161"/>
                    <a:ext cx="62590" cy="187768"/>
                  </a:xfrm>
                  <a:custGeom>
                    <a:avLst/>
                    <a:gdLst>
                      <a:gd name="T0" fmla="*/ 0 w 52"/>
                      <a:gd name="T1" fmla="*/ 0 h 155"/>
                      <a:gd name="T2" fmla="*/ 0 w 52"/>
                      <a:gd name="T3" fmla="*/ 12 h 155"/>
                      <a:gd name="T4" fmla="*/ 44 w 52"/>
                      <a:gd name="T5" fmla="*/ 155 h 155"/>
                      <a:gd name="T6" fmla="*/ 52 w 52"/>
                      <a:gd name="T7" fmla="*/ 81 h 155"/>
                      <a:gd name="T8" fmla="*/ 35 w 52"/>
                      <a:gd name="T9" fmla="*/ 55 h 155"/>
                      <a:gd name="T10" fmla="*/ 38 w 52"/>
                      <a:gd name="T11" fmla="*/ 42 h 155"/>
                      <a:gd name="T12" fmla="*/ 34 w 52"/>
                      <a:gd name="T13" fmla="*/ 38 h 155"/>
                      <a:gd name="T14" fmla="*/ 0 w 5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155">
                        <a:moveTo>
                          <a:pt x="0" y="0"/>
                        </a:moveTo>
                        <a:cubicBezTo>
                          <a:pt x="0" y="4"/>
                          <a:pt x="0" y="8"/>
                          <a:pt x="0" y="12"/>
                        </a:cubicBezTo>
                        <a:cubicBezTo>
                          <a:pt x="0" y="62"/>
                          <a:pt x="16" y="111"/>
                          <a:pt x="44" y="155"/>
                        </a:cubicBezTo>
                        <a:cubicBezTo>
                          <a:pt x="45" y="136"/>
                          <a:pt x="47" y="111"/>
                          <a:pt x="52" y="81"/>
                        </a:cubicBezTo>
                        <a:cubicBezTo>
                          <a:pt x="41" y="76"/>
                          <a:pt x="35" y="66"/>
                          <a:pt x="35" y="55"/>
                        </a:cubicBezTo>
                        <a:cubicBezTo>
                          <a:pt x="34" y="50"/>
                          <a:pt x="36" y="46"/>
                          <a:pt x="38" y="42"/>
                        </a:cubicBezTo>
                        <a:cubicBezTo>
                          <a:pt x="37" y="40"/>
                          <a:pt x="35" y="39"/>
                          <a:pt x="34" y="38"/>
                        </a:cubicBezTo>
                        <a:cubicBezTo>
                          <a:pt x="21" y="26"/>
                          <a:pt x="10" y="13"/>
                          <a:pt x="0" y="0"/>
                        </a:cubicBezTo>
                      </a:path>
                    </a:pathLst>
                  </a:custGeom>
                  <a:solidFill>
                    <a:schemeClr val="bg1"/>
                  </a:solidFill>
                  <a:ln>
                    <a:noFill/>
                  </a:ln>
                  <a:effectLst/>
                  <a:extLst/>
                </p:spPr>
                <p:txBody>
                  <a:bodyPr vert="horz" wrap="square" lIns="91440" tIns="45720" rIns="91440" bIns="45720" numCol="1" anchor="t" anchorCtr="0" compatLnSpc="1">
                    <a:prstTxWarp prst="textNoShape">
                      <a:avLst/>
                    </a:prstTxWarp>
                  </a:bodyPr>
                  <a:lstStyle/>
                  <a:p>
                    <a:endParaRPr lang="en-US">
                      <a:solidFill>
                        <a:srgbClr val="0096D6"/>
                      </a:solidFill>
                    </a:endParaRPr>
                  </a:p>
                </p:txBody>
              </p:sp>
              <p:sp>
                <p:nvSpPr>
                  <p:cNvPr id="258" name="Freeform 24"/>
                  <p:cNvSpPr>
                    <a:spLocks/>
                  </p:cNvSpPr>
                  <p:nvPr/>
                </p:nvSpPr>
                <p:spPr bwMode="auto">
                  <a:xfrm>
                    <a:off x="4460316" y="1874046"/>
                    <a:ext cx="203416" cy="138590"/>
                  </a:xfrm>
                  <a:custGeom>
                    <a:avLst/>
                    <a:gdLst>
                      <a:gd name="T0" fmla="*/ 22 w 170"/>
                      <a:gd name="T1" fmla="*/ 0 h 114"/>
                      <a:gd name="T2" fmla="*/ 8 w 170"/>
                      <a:gd name="T3" fmla="*/ 6 h 114"/>
                      <a:gd name="T4" fmla="*/ 0 w 170"/>
                      <a:gd name="T5" fmla="*/ 101 h 114"/>
                      <a:gd name="T6" fmla="*/ 11 w 170"/>
                      <a:gd name="T7" fmla="*/ 114 h 114"/>
                      <a:gd name="T8" fmla="*/ 170 w 170"/>
                      <a:gd name="T9" fmla="*/ 69 h 114"/>
                      <a:gd name="T10" fmla="*/ 170 w 170"/>
                      <a:gd name="T11" fmla="*/ 67 h 114"/>
                      <a:gd name="T12" fmla="*/ 160 w 170"/>
                      <a:gd name="T13" fmla="*/ 64 h 114"/>
                      <a:gd name="T14" fmla="*/ 22 w 170"/>
                      <a:gd name="T15" fmla="*/ 0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114">
                        <a:moveTo>
                          <a:pt x="22" y="0"/>
                        </a:moveTo>
                        <a:cubicBezTo>
                          <a:pt x="18" y="4"/>
                          <a:pt x="13" y="6"/>
                          <a:pt x="8" y="6"/>
                        </a:cubicBezTo>
                        <a:cubicBezTo>
                          <a:pt x="0" y="49"/>
                          <a:pt x="0" y="83"/>
                          <a:pt x="0" y="101"/>
                        </a:cubicBezTo>
                        <a:cubicBezTo>
                          <a:pt x="4" y="105"/>
                          <a:pt x="8" y="110"/>
                          <a:pt x="11" y="114"/>
                        </a:cubicBezTo>
                        <a:cubicBezTo>
                          <a:pt x="36" y="112"/>
                          <a:pt x="96" y="103"/>
                          <a:pt x="170" y="69"/>
                        </a:cubicBezTo>
                        <a:cubicBezTo>
                          <a:pt x="170" y="68"/>
                          <a:pt x="170" y="68"/>
                          <a:pt x="170" y="67"/>
                        </a:cubicBezTo>
                        <a:cubicBezTo>
                          <a:pt x="167" y="66"/>
                          <a:pt x="164" y="65"/>
                          <a:pt x="160" y="64"/>
                        </a:cubicBezTo>
                        <a:cubicBezTo>
                          <a:pt x="109" y="50"/>
                          <a:pt x="63" y="28"/>
                          <a:pt x="22" y="0"/>
                        </a:cubicBezTo>
                      </a:path>
                    </a:pathLst>
                  </a:custGeom>
                  <a:solidFill>
                    <a:schemeClr val="bg1"/>
                  </a:solidFill>
                  <a:ln>
                    <a:noFill/>
                  </a:ln>
                  <a:effectLst/>
                  <a:extLst/>
                </p:spPr>
                <p:txBody>
                  <a:bodyPr vert="horz" wrap="square" lIns="91440" tIns="45720" rIns="91440" bIns="45720" numCol="1" anchor="t" anchorCtr="0" compatLnSpc="1">
                    <a:prstTxWarp prst="textNoShape">
                      <a:avLst/>
                    </a:prstTxWarp>
                  </a:bodyPr>
                  <a:lstStyle/>
                  <a:p>
                    <a:endParaRPr lang="en-US">
                      <a:solidFill>
                        <a:srgbClr val="0096D6"/>
                      </a:solidFill>
                    </a:endParaRPr>
                  </a:p>
                </p:txBody>
              </p:sp>
              <p:sp>
                <p:nvSpPr>
                  <p:cNvPr id="259" name="Freeform 25"/>
                  <p:cNvSpPr>
                    <a:spLocks/>
                  </p:cNvSpPr>
                  <p:nvPr/>
                </p:nvSpPr>
                <p:spPr bwMode="auto">
                  <a:xfrm>
                    <a:off x="4482669" y="1581216"/>
                    <a:ext cx="342009" cy="353183"/>
                  </a:xfrm>
                  <a:custGeom>
                    <a:avLst/>
                    <a:gdLst>
                      <a:gd name="T0" fmla="*/ 129 w 285"/>
                      <a:gd name="T1" fmla="*/ 0 h 292"/>
                      <a:gd name="T2" fmla="*/ 119 w 285"/>
                      <a:gd name="T3" fmla="*/ 0 h 292"/>
                      <a:gd name="T4" fmla="*/ 117 w 285"/>
                      <a:gd name="T5" fmla="*/ 0 h 292"/>
                      <a:gd name="T6" fmla="*/ 90 w 285"/>
                      <a:gd name="T7" fmla="*/ 21 h 292"/>
                      <a:gd name="T8" fmla="*/ 89 w 285"/>
                      <a:gd name="T9" fmla="*/ 21 h 292"/>
                      <a:gd name="T10" fmla="*/ 82 w 285"/>
                      <a:gd name="T11" fmla="*/ 20 h 292"/>
                      <a:gd name="T12" fmla="*/ 36 w 285"/>
                      <a:gd name="T13" fmla="*/ 97 h 292"/>
                      <a:gd name="T14" fmla="*/ 0 w 285"/>
                      <a:gd name="T15" fmla="*/ 196 h 292"/>
                      <a:gd name="T16" fmla="*/ 13 w 285"/>
                      <a:gd name="T17" fmla="*/ 220 h 292"/>
                      <a:gd name="T18" fmla="*/ 12 w 285"/>
                      <a:gd name="T19" fmla="*/ 228 h 292"/>
                      <a:gd name="T20" fmla="*/ 146 w 285"/>
                      <a:gd name="T21" fmla="*/ 290 h 292"/>
                      <a:gd name="T22" fmla="*/ 156 w 285"/>
                      <a:gd name="T23" fmla="*/ 292 h 292"/>
                      <a:gd name="T24" fmla="*/ 180 w 285"/>
                      <a:gd name="T25" fmla="*/ 279 h 292"/>
                      <a:gd name="T26" fmla="*/ 188 w 285"/>
                      <a:gd name="T27" fmla="*/ 281 h 292"/>
                      <a:gd name="T28" fmla="*/ 237 w 285"/>
                      <a:gd name="T29" fmla="*/ 191 h 292"/>
                      <a:gd name="T30" fmla="*/ 285 w 285"/>
                      <a:gd name="T31" fmla="*/ 39 h 292"/>
                      <a:gd name="T32" fmla="*/ 270 w 285"/>
                      <a:gd name="T33" fmla="*/ 16 h 292"/>
                      <a:gd name="T34" fmla="*/ 230 w 285"/>
                      <a:gd name="T35" fmla="*/ 8 h 292"/>
                      <a:gd name="T36" fmla="*/ 129 w 285"/>
                      <a:gd name="T37"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5" h="292">
                        <a:moveTo>
                          <a:pt x="129" y="0"/>
                        </a:moveTo>
                        <a:cubicBezTo>
                          <a:pt x="126" y="0"/>
                          <a:pt x="122" y="0"/>
                          <a:pt x="119" y="0"/>
                        </a:cubicBezTo>
                        <a:cubicBezTo>
                          <a:pt x="118" y="0"/>
                          <a:pt x="118" y="0"/>
                          <a:pt x="117" y="0"/>
                        </a:cubicBezTo>
                        <a:cubicBezTo>
                          <a:pt x="114" y="12"/>
                          <a:pt x="102" y="21"/>
                          <a:pt x="90" y="21"/>
                        </a:cubicBezTo>
                        <a:cubicBezTo>
                          <a:pt x="89" y="21"/>
                          <a:pt x="89" y="21"/>
                          <a:pt x="89" y="21"/>
                        </a:cubicBezTo>
                        <a:cubicBezTo>
                          <a:pt x="87" y="21"/>
                          <a:pt x="84" y="20"/>
                          <a:pt x="82" y="20"/>
                        </a:cubicBezTo>
                        <a:cubicBezTo>
                          <a:pt x="64" y="45"/>
                          <a:pt x="49" y="71"/>
                          <a:pt x="36" y="97"/>
                        </a:cubicBezTo>
                        <a:cubicBezTo>
                          <a:pt x="21" y="128"/>
                          <a:pt x="9" y="161"/>
                          <a:pt x="0" y="196"/>
                        </a:cubicBezTo>
                        <a:cubicBezTo>
                          <a:pt x="8" y="202"/>
                          <a:pt x="13" y="211"/>
                          <a:pt x="13" y="220"/>
                        </a:cubicBezTo>
                        <a:cubicBezTo>
                          <a:pt x="13" y="223"/>
                          <a:pt x="13" y="226"/>
                          <a:pt x="12" y="228"/>
                        </a:cubicBezTo>
                        <a:cubicBezTo>
                          <a:pt x="51" y="255"/>
                          <a:pt x="96" y="276"/>
                          <a:pt x="146" y="290"/>
                        </a:cubicBezTo>
                        <a:cubicBezTo>
                          <a:pt x="149" y="290"/>
                          <a:pt x="153" y="291"/>
                          <a:pt x="156" y="292"/>
                        </a:cubicBezTo>
                        <a:cubicBezTo>
                          <a:pt x="161" y="284"/>
                          <a:pt x="171" y="279"/>
                          <a:pt x="180" y="279"/>
                        </a:cubicBezTo>
                        <a:cubicBezTo>
                          <a:pt x="183" y="279"/>
                          <a:pt x="186" y="280"/>
                          <a:pt x="188" y="281"/>
                        </a:cubicBezTo>
                        <a:cubicBezTo>
                          <a:pt x="207" y="252"/>
                          <a:pt x="223" y="222"/>
                          <a:pt x="237" y="191"/>
                        </a:cubicBezTo>
                        <a:cubicBezTo>
                          <a:pt x="259" y="143"/>
                          <a:pt x="275" y="92"/>
                          <a:pt x="285" y="39"/>
                        </a:cubicBezTo>
                        <a:cubicBezTo>
                          <a:pt x="276" y="34"/>
                          <a:pt x="271" y="25"/>
                          <a:pt x="270" y="16"/>
                        </a:cubicBezTo>
                        <a:cubicBezTo>
                          <a:pt x="257" y="13"/>
                          <a:pt x="243" y="10"/>
                          <a:pt x="230" y="8"/>
                        </a:cubicBezTo>
                        <a:cubicBezTo>
                          <a:pt x="197" y="2"/>
                          <a:pt x="163" y="0"/>
                          <a:pt x="129" y="0"/>
                        </a:cubicBezTo>
                      </a:path>
                    </a:pathLst>
                  </a:custGeom>
                  <a:solidFill>
                    <a:schemeClr val="bg1"/>
                  </a:solidFill>
                  <a:ln>
                    <a:noFill/>
                  </a:ln>
                  <a:effectLst/>
                  <a:extLst/>
                </p:spPr>
                <p:txBody>
                  <a:bodyPr vert="horz" wrap="square" lIns="91440" tIns="45720" rIns="91440" bIns="45720" numCol="1" anchor="t" anchorCtr="0" compatLnSpc="1">
                    <a:prstTxWarp prst="textNoShape">
                      <a:avLst/>
                    </a:prstTxWarp>
                  </a:bodyPr>
                  <a:lstStyle/>
                  <a:p>
                    <a:endParaRPr lang="en-US">
                      <a:solidFill>
                        <a:srgbClr val="0096D6"/>
                      </a:solidFill>
                    </a:endParaRPr>
                  </a:p>
                </p:txBody>
              </p:sp>
              <p:sp>
                <p:nvSpPr>
                  <p:cNvPr id="260" name="Freeform 26"/>
                  <p:cNvSpPr>
                    <a:spLocks/>
                  </p:cNvSpPr>
                  <p:nvPr/>
                </p:nvSpPr>
                <p:spPr bwMode="auto">
                  <a:xfrm>
                    <a:off x="4391018" y="1583452"/>
                    <a:ext cx="174357" cy="234709"/>
                  </a:xfrm>
                  <a:custGeom>
                    <a:avLst/>
                    <a:gdLst>
                      <a:gd name="T0" fmla="*/ 140 w 145"/>
                      <a:gd name="T1" fmla="*/ 0 h 192"/>
                      <a:gd name="T2" fmla="*/ 52 w 145"/>
                      <a:gd name="T3" fmla="*/ 15 h 192"/>
                      <a:gd name="T4" fmla="*/ 0 w 145"/>
                      <a:gd name="T5" fmla="*/ 136 h 192"/>
                      <a:gd name="T6" fmla="*/ 47 w 145"/>
                      <a:gd name="T7" fmla="*/ 192 h 192"/>
                      <a:gd name="T8" fmla="*/ 60 w 145"/>
                      <a:gd name="T9" fmla="*/ 189 h 192"/>
                      <a:gd name="T10" fmla="*/ 98 w 145"/>
                      <a:gd name="T11" fmla="*/ 87 h 192"/>
                      <a:gd name="T12" fmla="*/ 145 w 145"/>
                      <a:gd name="T13" fmla="*/ 8 h 192"/>
                      <a:gd name="T14" fmla="*/ 140 w 145"/>
                      <a:gd name="T15" fmla="*/ 0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192">
                        <a:moveTo>
                          <a:pt x="140" y="0"/>
                        </a:moveTo>
                        <a:cubicBezTo>
                          <a:pt x="99" y="4"/>
                          <a:pt x="68" y="11"/>
                          <a:pt x="52" y="15"/>
                        </a:cubicBezTo>
                        <a:cubicBezTo>
                          <a:pt x="25" y="52"/>
                          <a:pt x="6" y="94"/>
                          <a:pt x="0" y="136"/>
                        </a:cubicBezTo>
                        <a:cubicBezTo>
                          <a:pt x="7" y="147"/>
                          <a:pt x="21" y="168"/>
                          <a:pt x="47" y="192"/>
                        </a:cubicBezTo>
                        <a:cubicBezTo>
                          <a:pt x="51" y="190"/>
                          <a:pt x="56" y="189"/>
                          <a:pt x="60" y="189"/>
                        </a:cubicBezTo>
                        <a:cubicBezTo>
                          <a:pt x="70" y="153"/>
                          <a:pt x="83" y="119"/>
                          <a:pt x="98" y="87"/>
                        </a:cubicBezTo>
                        <a:cubicBezTo>
                          <a:pt x="111" y="60"/>
                          <a:pt x="127" y="34"/>
                          <a:pt x="145" y="8"/>
                        </a:cubicBezTo>
                        <a:cubicBezTo>
                          <a:pt x="143" y="6"/>
                          <a:pt x="141" y="3"/>
                          <a:pt x="140" y="0"/>
                        </a:cubicBezTo>
                      </a:path>
                    </a:pathLst>
                  </a:custGeom>
                  <a:solidFill>
                    <a:schemeClr val="bg1"/>
                  </a:solidFill>
                  <a:ln>
                    <a:noFill/>
                  </a:ln>
                  <a:effectLst/>
                  <a:extLst/>
                </p:spPr>
                <p:txBody>
                  <a:bodyPr vert="horz" wrap="square" lIns="91440" tIns="45720" rIns="91440" bIns="45720" numCol="1" anchor="t" anchorCtr="0" compatLnSpc="1">
                    <a:prstTxWarp prst="textNoShape">
                      <a:avLst/>
                    </a:prstTxWarp>
                  </a:bodyPr>
                  <a:lstStyle/>
                  <a:p>
                    <a:endParaRPr lang="en-US">
                      <a:solidFill>
                        <a:srgbClr val="0096D6"/>
                      </a:solidFill>
                    </a:endParaRPr>
                  </a:p>
                </p:txBody>
              </p:sp>
              <p:sp>
                <p:nvSpPr>
                  <p:cNvPr id="261" name="Freeform 27"/>
                  <p:cNvSpPr>
                    <a:spLocks/>
                  </p:cNvSpPr>
                  <p:nvPr/>
                </p:nvSpPr>
                <p:spPr bwMode="auto">
                  <a:xfrm>
                    <a:off x="4999034" y="1612512"/>
                    <a:ext cx="40237" cy="67060"/>
                  </a:xfrm>
                  <a:custGeom>
                    <a:avLst/>
                    <a:gdLst>
                      <a:gd name="T0" fmla="*/ 2 w 33"/>
                      <a:gd name="T1" fmla="*/ 0 h 55"/>
                      <a:gd name="T2" fmla="*/ 0 w 33"/>
                      <a:gd name="T3" fmla="*/ 13 h 55"/>
                      <a:gd name="T4" fmla="*/ 15 w 33"/>
                      <a:gd name="T5" fmla="*/ 37 h 55"/>
                      <a:gd name="T6" fmla="*/ 14 w 33"/>
                      <a:gd name="T7" fmla="*/ 44 h 55"/>
                      <a:gd name="T8" fmla="*/ 33 w 33"/>
                      <a:gd name="T9" fmla="*/ 55 h 55"/>
                      <a:gd name="T10" fmla="*/ 2 w 33"/>
                      <a:gd name="T11" fmla="*/ 0 h 55"/>
                    </a:gdLst>
                    <a:ahLst/>
                    <a:cxnLst>
                      <a:cxn ang="0">
                        <a:pos x="T0" y="T1"/>
                      </a:cxn>
                      <a:cxn ang="0">
                        <a:pos x="T2" y="T3"/>
                      </a:cxn>
                      <a:cxn ang="0">
                        <a:pos x="T4" y="T5"/>
                      </a:cxn>
                      <a:cxn ang="0">
                        <a:pos x="T6" y="T7"/>
                      </a:cxn>
                      <a:cxn ang="0">
                        <a:pos x="T8" y="T9"/>
                      </a:cxn>
                      <a:cxn ang="0">
                        <a:pos x="T10" y="T11"/>
                      </a:cxn>
                    </a:cxnLst>
                    <a:rect l="0" t="0" r="r" b="b"/>
                    <a:pathLst>
                      <a:path w="33" h="55">
                        <a:moveTo>
                          <a:pt x="2" y="0"/>
                        </a:moveTo>
                        <a:cubicBezTo>
                          <a:pt x="2" y="4"/>
                          <a:pt x="1" y="8"/>
                          <a:pt x="0" y="13"/>
                        </a:cubicBezTo>
                        <a:cubicBezTo>
                          <a:pt x="9" y="18"/>
                          <a:pt x="14" y="27"/>
                          <a:pt x="15" y="37"/>
                        </a:cubicBezTo>
                        <a:cubicBezTo>
                          <a:pt x="15" y="40"/>
                          <a:pt x="15" y="42"/>
                          <a:pt x="14" y="44"/>
                        </a:cubicBezTo>
                        <a:cubicBezTo>
                          <a:pt x="21" y="47"/>
                          <a:pt x="27" y="51"/>
                          <a:pt x="33" y="55"/>
                        </a:cubicBezTo>
                        <a:cubicBezTo>
                          <a:pt x="25" y="36"/>
                          <a:pt x="15" y="17"/>
                          <a:pt x="2" y="0"/>
                        </a:cubicBezTo>
                      </a:path>
                    </a:pathLst>
                  </a:custGeom>
                  <a:solidFill>
                    <a:schemeClr val="bg1"/>
                  </a:solidFill>
                  <a:ln>
                    <a:noFill/>
                  </a:ln>
                  <a:effectLst/>
                  <a:extLst/>
                </p:spPr>
                <p:txBody>
                  <a:bodyPr vert="horz" wrap="square" lIns="91440" tIns="45720" rIns="91440" bIns="45720" numCol="1" anchor="t" anchorCtr="0" compatLnSpc="1">
                    <a:prstTxWarp prst="textNoShape">
                      <a:avLst/>
                    </a:prstTxWarp>
                  </a:bodyPr>
                  <a:lstStyle/>
                  <a:p>
                    <a:endParaRPr lang="en-US">
                      <a:solidFill>
                        <a:srgbClr val="0096D6"/>
                      </a:solidFill>
                    </a:endParaRPr>
                  </a:p>
                </p:txBody>
              </p:sp>
              <p:sp>
                <p:nvSpPr>
                  <p:cNvPr id="262" name="Freeform 28"/>
                  <p:cNvSpPr>
                    <a:spLocks/>
                  </p:cNvSpPr>
                  <p:nvPr/>
                </p:nvSpPr>
                <p:spPr bwMode="auto">
                  <a:xfrm>
                    <a:off x="4853737" y="1485098"/>
                    <a:ext cx="129651" cy="147532"/>
                  </a:xfrm>
                  <a:custGeom>
                    <a:avLst/>
                    <a:gdLst>
                      <a:gd name="T0" fmla="*/ 3 w 109"/>
                      <a:gd name="T1" fmla="*/ 0 h 121"/>
                      <a:gd name="T2" fmla="*/ 0 w 109"/>
                      <a:gd name="T3" fmla="*/ 66 h 121"/>
                      <a:gd name="T4" fmla="*/ 18 w 109"/>
                      <a:gd name="T5" fmla="*/ 93 h 121"/>
                      <a:gd name="T6" fmla="*/ 18 w 109"/>
                      <a:gd name="T7" fmla="*/ 93 h 121"/>
                      <a:gd name="T8" fmla="*/ 85 w 109"/>
                      <a:gd name="T9" fmla="*/ 121 h 121"/>
                      <a:gd name="T10" fmla="*/ 104 w 109"/>
                      <a:gd name="T11" fmla="*/ 113 h 121"/>
                      <a:gd name="T12" fmla="*/ 109 w 109"/>
                      <a:gd name="T13" fmla="*/ 85 h 121"/>
                      <a:gd name="T14" fmla="*/ 3 w 109"/>
                      <a:gd name="T15" fmla="*/ 0 h 1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121">
                        <a:moveTo>
                          <a:pt x="3" y="0"/>
                        </a:moveTo>
                        <a:cubicBezTo>
                          <a:pt x="3" y="21"/>
                          <a:pt x="2" y="43"/>
                          <a:pt x="0" y="66"/>
                        </a:cubicBezTo>
                        <a:cubicBezTo>
                          <a:pt x="11" y="70"/>
                          <a:pt x="18" y="81"/>
                          <a:pt x="18" y="93"/>
                        </a:cubicBezTo>
                        <a:cubicBezTo>
                          <a:pt x="18" y="93"/>
                          <a:pt x="18" y="93"/>
                          <a:pt x="18" y="93"/>
                        </a:cubicBezTo>
                        <a:cubicBezTo>
                          <a:pt x="41" y="101"/>
                          <a:pt x="63" y="111"/>
                          <a:pt x="85" y="121"/>
                        </a:cubicBezTo>
                        <a:cubicBezTo>
                          <a:pt x="90" y="116"/>
                          <a:pt x="97" y="113"/>
                          <a:pt x="104" y="113"/>
                        </a:cubicBezTo>
                        <a:cubicBezTo>
                          <a:pt x="107" y="101"/>
                          <a:pt x="108" y="92"/>
                          <a:pt x="109" y="85"/>
                        </a:cubicBezTo>
                        <a:cubicBezTo>
                          <a:pt x="79" y="50"/>
                          <a:pt x="43" y="20"/>
                          <a:pt x="3" y="0"/>
                        </a:cubicBezTo>
                      </a:path>
                    </a:pathLst>
                  </a:custGeom>
                  <a:solidFill>
                    <a:schemeClr val="bg1"/>
                  </a:solidFill>
                  <a:ln>
                    <a:noFill/>
                  </a:ln>
                  <a:effectLst/>
                  <a:extLst/>
                </p:spPr>
                <p:txBody>
                  <a:bodyPr vert="horz" wrap="square" lIns="91440" tIns="45720" rIns="91440" bIns="45720" numCol="1" anchor="t" anchorCtr="0" compatLnSpc="1">
                    <a:prstTxWarp prst="textNoShape">
                      <a:avLst/>
                    </a:prstTxWarp>
                  </a:bodyPr>
                  <a:lstStyle/>
                  <a:p>
                    <a:endParaRPr lang="en-US">
                      <a:solidFill>
                        <a:srgbClr val="0096D6"/>
                      </a:solidFill>
                    </a:endParaRPr>
                  </a:p>
                </p:txBody>
              </p:sp>
              <p:sp>
                <p:nvSpPr>
                  <p:cNvPr id="263" name="Freeform 29"/>
                  <p:cNvSpPr>
                    <a:spLocks/>
                  </p:cNvSpPr>
                  <p:nvPr/>
                </p:nvSpPr>
                <p:spPr bwMode="auto">
                  <a:xfrm>
                    <a:off x="4473727" y="1456037"/>
                    <a:ext cx="207887" cy="120709"/>
                  </a:xfrm>
                  <a:custGeom>
                    <a:avLst/>
                    <a:gdLst>
                      <a:gd name="T0" fmla="*/ 174 w 174"/>
                      <a:gd name="T1" fmla="*/ 0 h 99"/>
                      <a:gd name="T2" fmla="*/ 0 w 174"/>
                      <a:gd name="T3" fmla="*/ 99 h 99"/>
                      <a:gd name="T4" fmla="*/ 70 w 174"/>
                      <a:gd name="T5" fmla="*/ 88 h 99"/>
                      <a:gd name="T6" fmla="*/ 99 w 174"/>
                      <a:gd name="T7" fmla="*/ 65 h 99"/>
                      <a:gd name="T8" fmla="*/ 100 w 174"/>
                      <a:gd name="T9" fmla="*/ 65 h 99"/>
                      <a:gd name="T10" fmla="*/ 111 w 174"/>
                      <a:gd name="T11" fmla="*/ 67 h 99"/>
                      <a:gd name="T12" fmla="*/ 174 w 174"/>
                      <a:gd name="T13" fmla="*/ 0 h 99"/>
                    </a:gdLst>
                    <a:ahLst/>
                    <a:cxnLst>
                      <a:cxn ang="0">
                        <a:pos x="T0" y="T1"/>
                      </a:cxn>
                      <a:cxn ang="0">
                        <a:pos x="T2" y="T3"/>
                      </a:cxn>
                      <a:cxn ang="0">
                        <a:pos x="T4" y="T5"/>
                      </a:cxn>
                      <a:cxn ang="0">
                        <a:pos x="T6" y="T7"/>
                      </a:cxn>
                      <a:cxn ang="0">
                        <a:pos x="T8" y="T9"/>
                      </a:cxn>
                      <a:cxn ang="0">
                        <a:pos x="T10" y="T11"/>
                      </a:cxn>
                      <a:cxn ang="0">
                        <a:pos x="T12" y="T13"/>
                      </a:cxn>
                    </a:cxnLst>
                    <a:rect l="0" t="0" r="r" b="b"/>
                    <a:pathLst>
                      <a:path w="174" h="99">
                        <a:moveTo>
                          <a:pt x="174" y="0"/>
                        </a:moveTo>
                        <a:cubicBezTo>
                          <a:pt x="109" y="10"/>
                          <a:pt x="47" y="46"/>
                          <a:pt x="0" y="99"/>
                        </a:cubicBezTo>
                        <a:cubicBezTo>
                          <a:pt x="17" y="96"/>
                          <a:pt x="41" y="91"/>
                          <a:pt x="70" y="88"/>
                        </a:cubicBezTo>
                        <a:cubicBezTo>
                          <a:pt x="74" y="75"/>
                          <a:pt x="85" y="65"/>
                          <a:pt x="99" y="65"/>
                        </a:cubicBezTo>
                        <a:cubicBezTo>
                          <a:pt x="99" y="65"/>
                          <a:pt x="99" y="65"/>
                          <a:pt x="100" y="65"/>
                        </a:cubicBezTo>
                        <a:cubicBezTo>
                          <a:pt x="104" y="65"/>
                          <a:pt x="108" y="65"/>
                          <a:pt x="111" y="67"/>
                        </a:cubicBezTo>
                        <a:cubicBezTo>
                          <a:pt x="135" y="38"/>
                          <a:pt x="158" y="15"/>
                          <a:pt x="174" y="0"/>
                        </a:cubicBezTo>
                      </a:path>
                    </a:pathLst>
                  </a:custGeom>
                  <a:solidFill>
                    <a:schemeClr val="bg1"/>
                  </a:solidFill>
                  <a:ln>
                    <a:noFill/>
                  </a:ln>
                  <a:effectLst/>
                  <a:extLst/>
                </p:spPr>
                <p:txBody>
                  <a:bodyPr vert="horz" wrap="square" lIns="91440" tIns="45720" rIns="91440" bIns="45720" numCol="1" anchor="t" anchorCtr="0" compatLnSpc="1">
                    <a:prstTxWarp prst="textNoShape">
                      <a:avLst/>
                    </a:prstTxWarp>
                  </a:bodyPr>
                  <a:lstStyle/>
                  <a:p>
                    <a:endParaRPr lang="en-US">
                      <a:solidFill>
                        <a:srgbClr val="0096D6"/>
                      </a:solidFill>
                    </a:endParaRPr>
                  </a:p>
                </p:txBody>
              </p:sp>
              <p:sp>
                <p:nvSpPr>
                  <p:cNvPr id="264" name="Freeform 30"/>
                  <p:cNvSpPr>
                    <a:spLocks/>
                  </p:cNvSpPr>
                  <p:nvPr/>
                </p:nvSpPr>
                <p:spPr bwMode="auto">
                  <a:xfrm>
                    <a:off x="4621259" y="1453803"/>
                    <a:ext cx="216829" cy="125180"/>
                  </a:xfrm>
                  <a:custGeom>
                    <a:avLst/>
                    <a:gdLst>
                      <a:gd name="T0" fmla="*/ 86 w 181"/>
                      <a:gd name="T1" fmla="*/ 0 h 103"/>
                      <a:gd name="T2" fmla="*/ 86 w 181"/>
                      <a:gd name="T3" fmla="*/ 0 h 103"/>
                      <a:gd name="T4" fmla="*/ 79 w 181"/>
                      <a:gd name="T5" fmla="*/ 0 h 103"/>
                      <a:gd name="T6" fmla="*/ 0 w 181"/>
                      <a:gd name="T7" fmla="*/ 80 h 103"/>
                      <a:gd name="T8" fmla="*/ 3 w 181"/>
                      <a:gd name="T9" fmla="*/ 87 h 103"/>
                      <a:gd name="T10" fmla="*/ 4 w 181"/>
                      <a:gd name="T11" fmla="*/ 87 h 103"/>
                      <a:gd name="T12" fmla="*/ 16 w 181"/>
                      <a:gd name="T13" fmla="*/ 87 h 103"/>
                      <a:gd name="T14" fmla="*/ 117 w 181"/>
                      <a:gd name="T15" fmla="*/ 95 h 103"/>
                      <a:gd name="T16" fmla="*/ 158 w 181"/>
                      <a:gd name="T17" fmla="*/ 103 h 103"/>
                      <a:gd name="T18" fmla="*/ 177 w 181"/>
                      <a:gd name="T19" fmla="*/ 90 h 103"/>
                      <a:gd name="T20" fmla="*/ 180 w 181"/>
                      <a:gd name="T21" fmla="*/ 19 h 103"/>
                      <a:gd name="T22" fmla="*/ 86 w 181"/>
                      <a:gd name="T2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1" h="103">
                        <a:moveTo>
                          <a:pt x="86" y="0"/>
                        </a:moveTo>
                        <a:cubicBezTo>
                          <a:pt x="86" y="0"/>
                          <a:pt x="86" y="0"/>
                          <a:pt x="86" y="0"/>
                        </a:cubicBezTo>
                        <a:cubicBezTo>
                          <a:pt x="84" y="0"/>
                          <a:pt x="81" y="0"/>
                          <a:pt x="79" y="0"/>
                        </a:cubicBezTo>
                        <a:cubicBezTo>
                          <a:pt x="67" y="11"/>
                          <a:pt x="35" y="38"/>
                          <a:pt x="0" y="80"/>
                        </a:cubicBezTo>
                        <a:cubicBezTo>
                          <a:pt x="1" y="82"/>
                          <a:pt x="2" y="85"/>
                          <a:pt x="3" y="87"/>
                        </a:cubicBezTo>
                        <a:cubicBezTo>
                          <a:pt x="3" y="87"/>
                          <a:pt x="4" y="87"/>
                          <a:pt x="4" y="87"/>
                        </a:cubicBezTo>
                        <a:cubicBezTo>
                          <a:pt x="8" y="87"/>
                          <a:pt x="12" y="87"/>
                          <a:pt x="16" y="87"/>
                        </a:cubicBezTo>
                        <a:cubicBezTo>
                          <a:pt x="50" y="87"/>
                          <a:pt x="84" y="89"/>
                          <a:pt x="117" y="95"/>
                        </a:cubicBezTo>
                        <a:cubicBezTo>
                          <a:pt x="131" y="97"/>
                          <a:pt x="145" y="100"/>
                          <a:pt x="158" y="103"/>
                        </a:cubicBezTo>
                        <a:cubicBezTo>
                          <a:pt x="162" y="96"/>
                          <a:pt x="169" y="91"/>
                          <a:pt x="177" y="90"/>
                        </a:cubicBezTo>
                        <a:cubicBezTo>
                          <a:pt x="180" y="65"/>
                          <a:pt x="181" y="42"/>
                          <a:pt x="180" y="19"/>
                        </a:cubicBezTo>
                        <a:cubicBezTo>
                          <a:pt x="150" y="6"/>
                          <a:pt x="118" y="0"/>
                          <a:pt x="86" y="0"/>
                        </a:cubicBezTo>
                      </a:path>
                    </a:pathLst>
                  </a:custGeom>
                  <a:solidFill>
                    <a:schemeClr val="bg1"/>
                  </a:solidFill>
                  <a:ln>
                    <a:noFill/>
                  </a:ln>
                  <a:effectLst/>
                  <a:extLst/>
                </p:spPr>
                <p:txBody>
                  <a:bodyPr vert="horz" wrap="square" lIns="91440" tIns="45720" rIns="91440" bIns="45720" numCol="1" anchor="t" anchorCtr="0" compatLnSpc="1">
                    <a:prstTxWarp prst="textNoShape">
                      <a:avLst/>
                    </a:prstTxWarp>
                  </a:bodyPr>
                  <a:lstStyle/>
                  <a:p>
                    <a:endParaRPr lang="en-US">
                      <a:solidFill>
                        <a:srgbClr val="0096D6"/>
                      </a:solidFill>
                    </a:endParaRPr>
                  </a:p>
                </p:txBody>
              </p:sp>
              <p:sp>
                <p:nvSpPr>
                  <p:cNvPr id="265" name="Freeform 31"/>
                  <p:cNvSpPr>
                    <a:spLocks/>
                  </p:cNvSpPr>
                  <p:nvPr/>
                </p:nvSpPr>
                <p:spPr bwMode="auto">
                  <a:xfrm>
                    <a:off x="4733029" y="1684043"/>
                    <a:ext cx="321891" cy="277182"/>
                  </a:xfrm>
                  <a:custGeom>
                    <a:avLst/>
                    <a:gdLst>
                      <a:gd name="T0" fmla="*/ 228 w 268"/>
                      <a:gd name="T1" fmla="*/ 0 h 228"/>
                      <a:gd name="T2" fmla="*/ 209 w 268"/>
                      <a:gd name="T3" fmla="*/ 7 h 228"/>
                      <a:gd name="T4" fmla="*/ 205 w 268"/>
                      <a:gd name="T5" fmla="*/ 7 h 228"/>
                      <a:gd name="T6" fmla="*/ 70 w 268"/>
                      <a:gd name="T7" fmla="*/ 171 h 228"/>
                      <a:gd name="T8" fmla="*/ 0 w 268"/>
                      <a:gd name="T9" fmla="*/ 217 h 228"/>
                      <a:gd name="T10" fmla="*/ 1 w 268"/>
                      <a:gd name="T11" fmla="*/ 218 h 228"/>
                      <a:gd name="T12" fmla="*/ 113 w 268"/>
                      <a:gd name="T13" fmla="*/ 228 h 228"/>
                      <a:gd name="T14" fmla="*/ 128 w 268"/>
                      <a:gd name="T15" fmla="*/ 228 h 228"/>
                      <a:gd name="T16" fmla="*/ 148 w 268"/>
                      <a:gd name="T17" fmla="*/ 227 h 228"/>
                      <a:gd name="T18" fmla="*/ 176 w 268"/>
                      <a:gd name="T19" fmla="*/ 205 h 228"/>
                      <a:gd name="T20" fmla="*/ 177 w 268"/>
                      <a:gd name="T21" fmla="*/ 205 h 228"/>
                      <a:gd name="T22" fmla="*/ 187 w 268"/>
                      <a:gd name="T23" fmla="*/ 206 h 228"/>
                      <a:gd name="T24" fmla="*/ 268 w 268"/>
                      <a:gd name="T25" fmla="*/ 38 h 228"/>
                      <a:gd name="T26" fmla="*/ 264 w 268"/>
                      <a:gd name="T27" fmla="*/ 23 h 228"/>
                      <a:gd name="T28" fmla="*/ 228 w 268"/>
                      <a:gd name="T29"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8" h="228">
                        <a:moveTo>
                          <a:pt x="228" y="0"/>
                        </a:moveTo>
                        <a:cubicBezTo>
                          <a:pt x="223" y="4"/>
                          <a:pt x="217" y="7"/>
                          <a:pt x="209" y="7"/>
                        </a:cubicBezTo>
                        <a:cubicBezTo>
                          <a:pt x="208" y="7"/>
                          <a:pt x="207" y="7"/>
                          <a:pt x="205" y="7"/>
                        </a:cubicBezTo>
                        <a:cubicBezTo>
                          <a:pt x="187" y="51"/>
                          <a:pt x="148" y="114"/>
                          <a:pt x="70" y="171"/>
                        </a:cubicBezTo>
                        <a:cubicBezTo>
                          <a:pt x="48" y="188"/>
                          <a:pt x="25" y="203"/>
                          <a:pt x="0" y="217"/>
                        </a:cubicBezTo>
                        <a:cubicBezTo>
                          <a:pt x="1" y="217"/>
                          <a:pt x="1" y="218"/>
                          <a:pt x="1" y="218"/>
                        </a:cubicBezTo>
                        <a:cubicBezTo>
                          <a:pt x="38" y="225"/>
                          <a:pt x="75" y="228"/>
                          <a:pt x="113" y="228"/>
                        </a:cubicBezTo>
                        <a:cubicBezTo>
                          <a:pt x="118" y="228"/>
                          <a:pt x="123" y="228"/>
                          <a:pt x="128" y="228"/>
                        </a:cubicBezTo>
                        <a:cubicBezTo>
                          <a:pt x="135" y="228"/>
                          <a:pt x="141" y="227"/>
                          <a:pt x="148" y="227"/>
                        </a:cubicBezTo>
                        <a:cubicBezTo>
                          <a:pt x="151" y="214"/>
                          <a:pt x="163" y="205"/>
                          <a:pt x="176" y="205"/>
                        </a:cubicBezTo>
                        <a:cubicBezTo>
                          <a:pt x="176" y="205"/>
                          <a:pt x="177" y="205"/>
                          <a:pt x="177" y="205"/>
                        </a:cubicBezTo>
                        <a:cubicBezTo>
                          <a:pt x="180" y="205"/>
                          <a:pt x="184" y="205"/>
                          <a:pt x="187" y="206"/>
                        </a:cubicBezTo>
                        <a:cubicBezTo>
                          <a:pt x="241" y="134"/>
                          <a:pt x="263" y="61"/>
                          <a:pt x="268" y="38"/>
                        </a:cubicBezTo>
                        <a:cubicBezTo>
                          <a:pt x="267" y="33"/>
                          <a:pt x="265" y="28"/>
                          <a:pt x="264" y="23"/>
                        </a:cubicBezTo>
                        <a:cubicBezTo>
                          <a:pt x="256" y="17"/>
                          <a:pt x="244" y="9"/>
                          <a:pt x="228" y="0"/>
                        </a:cubicBezTo>
                      </a:path>
                    </a:pathLst>
                  </a:custGeom>
                  <a:solidFill>
                    <a:schemeClr val="bg1"/>
                  </a:solidFill>
                  <a:ln>
                    <a:noFill/>
                  </a:ln>
                  <a:effectLst/>
                  <a:extLst/>
                </p:spPr>
                <p:txBody>
                  <a:bodyPr vert="horz" wrap="square" lIns="91440" tIns="45720" rIns="91440" bIns="45720" numCol="1" anchor="t" anchorCtr="0" compatLnSpc="1">
                    <a:prstTxWarp prst="textNoShape">
                      <a:avLst/>
                    </a:prstTxWarp>
                  </a:bodyPr>
                  <a:lstStyle/>
                  <a:p>
                    <a:endParaRPr lang="en-US">
                      <a:solidFill>
                        <a:srgbClr val="0096D6"/>
                      </a:solidFill>
                    </a:endParaRPr>
                  </a:p>
                </p:txBody>
              </p:sp>
              <p:sp>
                <p:nvSpPr>
                  <p:cNvPr id="266" name="Freeform 32"/>
                  <p:cNvSpPr>
                    <a:spLocks/>
                  </p:cNvSpPr>
                  <p:nvPr/>
                </p:nvSpPr>
                <p:spPr bwMode="auto">
                  <a:xfrm>
                    <a:off x="4581023" y="1967929"/>
                    <a:ext cx="333067" cy="167649"/>
                  </a:xfrm>
                  <a:custGeom>
                    <a:avLst/>
                    <a:gdLst>
                      <a:gd name="T0" fmla="*/ 125 w 277"/>
                      <a:gd name="T1" fmla="*/ 0 h 136"/>
                      <a:gd name="T2" fmla="*/ 98 w 277"/>
                      <a:gd name="T3" fmla="*/ 18 h 136"/>
                      <a:gd name="T4" fmla="*/ 98 w 277"/>
                      <a:gd name="T5" fmla="*/ 18 h 136"/>
                      <a:gd name="T6" fmla="*/ 88 w 277"/>
                      <a:gd name="T7" fmla="*/ 16 h 136"/>
                      <a:gd name="T8" fmla="*/ 0 w 277"/>
                      <a:gd name="T9" fmla="*/ 108 h 136"/>
                      <a:gd name="T10" fmla="*/ 91 w 277"/>
                      <a:gd name="T11" fmla="*/ 136 h 136"/>
                      <a:gd name="T12" fmla="*/ 277 w 277"/>
                      <a:gd name="T13" fmla="*/ 14 h 136"/>
                      <a:gd name="T14" fmla="*/ 274 w 277"/>
                      <a:gd name="T15" fmla="*/ 9 h 136"/>
                      <a:gd name="T16" fmla="*/ 253 w 277"/>
                      <a:gd name="T17" fmla="*/ 10 h 136"/>
                      <a:gd name="T18" fmla="*/ 237 w 277"/>
                      <a:gd name="T19" fmla="*/ 10 h 136"/>
                      <a:gd name="T20" fmla="*/ 125 w 277"/>
                      <a:gd name="T21"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7" h="136">
                        <a:moveTo>
                          <a:pt x="125" y="0"/>
                        </a:moveTo>
                        <a:cubicBezTo>
                          <a:pt x="120" y="11"/>
                          <a:pt x="110" y="18"/>
                          <a:pt x="98" y="18"/>
                        </a:cubicBezTo>
                        <a:cubicBezTo>
                          <a:pt x="98" y="18"/>
                          <a:pt x="98" y="18"/>
                          <a:pt x="98" y="18"/>
                        </a:cubicBezTo>
                        <a:cubicBezTo>
                          <a:pt x="95" y="18"/>
                          <a:pt x="91" y="17"/>
                          <a:pt x="88" y="16"/>
                        </a:cubicBezTo>
                        <a:cubicBezTo>
                          <a:pt x="52" y="63"/>
                          <a:pt x="19" y="93"/>
                          <a:pt x="0" y="108"/>
                        </a:cubicBezTo>
                        <a:cubicBezTo>
                          <a:pt x="29" y="123"/>
                          <a:pt x="60" y="133"/>
                          <a:pt x="91" y="136"/>
                        </a:cubicBezTo>
                        <a:cubicBezTo>
                          <a:pt x="117" y="128"/>
                          <a:pt x="203" y="92"/>
                          <a:pt x="277" y="14"/>
                        </a:cubicBezTo>
                        <a:cubicBezTo>
                          <a:pt x="275" y="13"/>
                          <a:pt x="275" y="11"/>
                          <a:pt x="274" y="9"/>
                        </a:cubicBezTo>
                        <a:cubicBezTo>
                          <a:pt x="267" y="9"/>
                          <a:pt x="260" y="9"/>
                          <a:pt x="253" y="10"/>
                        </a:cubicBezTo>
                        <a:cubicBezTo>
                          <a:pt x="248" y="10"/>
                          <a:pt x="243" y="10"/>
                          <a:pt x="237" y="10"/>
                        </a:cubicBezTo>
                        <a:cubicBezTo>
                          <a:pt x="199" y="10"/>
                          <a:pt x="162" y="7"/>
                          <a:pt x="125" y="0"/>
                        </a:cubicBezTo>
                      </a:path>
                    </a:pathLst>
                  </a:custGeom>
                  <a:solidFill>
                    <a:schemeClr val="bg1"/>
                  </a:solidFill>
                  <a:ln>
                    <a:noFill/>
                  </a:ln>
                  <a:effectLst/>
                  <a:extLst/>
                </p:spPr>
                <p:txBody>
                  <a:bodyPr vert="horz" wrap="square" lIns="91440" tIns="45720" rIns="91440" bIns="45720" numCol="1" anchor="t" anchorCtr="0" compatLnSpc="1">
                    <a:prstTxWarp prst="textNoShape">
                      <a:avLst/>
                    </a:prstTxWarp>
                  </a:bodyPr>
                  <a:lstStyle/>
                  <a:p>
                    <a:endParaRPr lang="en-US">
                      <a:solidFill>
                        <a:srgbClr val="0096D6"/>
                      </a:solidFill>
                    </a:endParaRPr>
                  </a:p>
                </p:txBody>
              </p:sp>
              <p:sp>
                <p:nvSpPr>
                  <p:cNvPr id="267" name="Freeform 33"/>
                  <p:cNvSpPr>
                    <a:spLocks/>
                  </p:cNvSpPr>
                  <p:nvPr/>
                </p:nvSpPr>
                <p:spPr bwMode="auto">
                  <a:xfrm>
                    <a:off x="4972209" y="1780161"/>
                    <a:ext cx="89415" cy="172120"/>
                  </a:xfrm>
                  <a:custGeom>
                    <a:avLst/>
                    <a:gdLst>
                      <a:gd name="T0" fmla="*/ 73 w 74"/>
                      <a:gd name="T1" fmla="*/ 0 h 143"/>
                      <a:gd name="T2" fmla="*/ 0 w 74"/>
                      <a:gd name="T3" fmla="*/ 138 h 143"/>
                      <a:gd name="T4" fmla="*/ 3 w 74"/>
                      <a:gd name="T5" fmla="*/ 143 h 143"/>
                      <a:gd name="T6" fmla="*/ 40 w 74"/>
                      <a:gd name="T7" fmla="*/ 137 h 143"/>
                      <a:gd name="T8" fmla="*/ 74 w 74"/>
                      <a:gd name="T9" fmla="*/ 13 h 143"/>
                      <a:gd name="T10" fmla="*/ 73 w 74"/>
                      <a:gd name="T11" fmla="*/ 0 h 143"/>
                    </a:gdLst>
                    <a:ahLst/>
                    <a:cxnLst>
                      <a:cxn ang="0">
                        <a:pos x="T0" y="T1"/>
                      </a:cxn>
                      <a:cxn ang="0">
                        <a:pos x="T2" y="T3"/>
                      </a:cxn>
                      <a:cxn ang="0">
                        <a:pos x="T4" y="T5"/>
                      </a:cxn>
                      <a:cxn ang="0">
                        <a:pos x="T6" y="T7"/>
                      </a:cxn>
                      <a:cxn ang="0">
                        <a:pos x="T8" y="T9"/>
                      </a:cxn>
                      <a:cxn ang="0">
                        <a:pos x="T10" y="T11"/>
                      </a:cxn>
                    </a:cxnLst>
                    <a:rect l="0" t="0" r="r" b="b"/>
                    <a:pathLst>
                      <a:path w="74" h="143">
                        <a:moveTo>
                          <a:pt x="73" y="0"/>
                        </a:moveTo>
                        <a:cubicBezTo>
                          <a:pt x="61" y="37"/>
                          <a:pt x="37" y="88"/>
                          <a:pt x="0" y="138"/>
                        </a:cubicBezTo>
                        <a:cubicBezTo>
                          <a:pt x="1" y="139"/>
                          <a:pt x="2" y="141"/>
                          <a:pt x="3" y="143"/>
                        </a:cubicBezTo>
                        <a:cubicBezTo>
                          <a:pt x="19" y="141"/>
                          <a:pt x="32" y="139"/>
                          <a:pt x="40" y="137"/>
                        </a:cubicBezTo>
                        <a:cubicBezTo>
                          <a:pt x="62" y="98"/>
                          <a:pt x="74" y="56"/>
                          <a:pt x="74" y="13"/>
                        </a:cubicBezTo>
                        <a:cubicBezTo>
                          <a:pt x="74" y="9"/>
                          <a:pt x="74" y="4"/>
                          <a:pt x="73" y="0"/>
                        </a:cubicBezTo>
                      </a:path>
                    </a:pathLst>
                  </a:custGeom>
                  <a:solidFill>
                    <a:schemeClr val="bg1"/>
                  </a:solidFill>
                  <a:ln>
                    <a:noFill/>
                  </a:ln>
                  <a:effectLst/>
                  <a:extLst/>
                </p:spPr>
                <p:txBody>
                  <a:bodyPr vert="horz" wrap="square" lIns="91440" tIns="45720" rIns="91440" bIns="45720" numCol="1" anchor="t" anchorCtr="0" compatLnSpc="1">
                    <a:prstTxWarp prst="textNoShape">
                      <a:avLst/>
                    </a:prstTxWarp>
                  </a:bodyPr>
                  <a:lstStyle/>
                  <a:p>
                    <a:endParaRPr lang="en-US">
                      <a:solidFill>
                        <a:srgbClr val="0096D6"/>
                      </a:solidFill>
                    </a:endParaRPr>
                  </a:p>
                </p:txBody>
              </p:sp>
              <p:sp>
                <p:nvSpPr>
                  <p:cNvPr id="268" name="Freeform 34"/>
                  <p:cNvSpPr>
                    <a:spLocks/>
                  </p:cNvSpPr>
                  <p:nvPr/>
                </p:nvSpPr>
                <p:spPr bwMode="auto">
                  <a:xfrm>
                    <a:off x="4741972" y="1967931"/>
                    <a:ext cx="266007" cy="167649"/>
                  </a:xfrm>
                  <a:custGeom>
                    <a:avLst/>
                    <a:gdLst>
                      <a:gd name="T0" fmla="*/ 222 w 222"/>
                      <a:gd name="T1" fmla="*/ 0 h 137"/>
                      <a:gd name="T2" fmla="*/ 196 w 222"/>
                      <a:gd name="T3" fmla="*/ 4 h 137"/>
                      <a:gd name="T4" fmla="*/ 167 w 222"/>
                      <a:gd name="T5" fmla="*/ 27 h 137"/>
                      <a:gd name="T6" fmla="*/ 166 w 222"/>
                      <a:gd name="T7" fmla="*/ 27 h 137"/>
                      <a:gd name="T8" fmla="*/ 156 w 222"/>
                      <a:gd name="T9" fmla="*/ 25 h 137"/>
                      <a:gd name="T10" fmla="*/ 0 w 222"/>
                      <a:gd name="T11" fmla="*/ 137 h 137"/>
                      <a:gd name="T12" fmla="*/ 222 w 222"/>
                      <a:gd name="T13" fmla="*/ 0 h 137"/>
                    </a:gdLst>
                    <a:ahLst/>
                    <a:cxnLst>
                      <a:cxn ang="0">
                        <a:pos x="T0" y="T1"/>
                      </a:cxn>
                      <a:cxn ang="0">
                        <a:pos x="T2" y="T3"/>
                      </a:cxn>
                      <a:cxn ang="0">
                        <a:pos x="T4" y="T5"/>
                      </a:cxn>
                      <a:cxn ang="0">
                        <a:pos x="T6" y="T7"/>
                      </a:cxn>
                      <a:cxn ang="0">
                        <a:pos x="T8" y="T9"/>
                      </a:cxn>
                      <a:cxn ang="0">
                        <a:pos x="T10" y="T11"/>
                      </a:cxn>
                      <a:cxn ang="0">
                        <a:pos x="T12" y="T13"/>
                      </a:cxn>
                    </a:cxnLst>
                    <a:rect l="0" t="0" r="r" b="b"/>
                    <a:pathLst>
                      <a:path w="222" h="137">
                        <a:moveTo>
                          <a:pt x="222" y="0"/>
                        </a:moveTo>
                        <a:cubicBezTo>
                          <a:pt x="214" y="1"/>
                          <a:pt x="205" y="2"/>
                          <a:pt x="196" y="4"/>
                        </a:cubicBezTo>
                        <a:cubicBezTo>
                          <a:pt x="193" y="17"/>
                          <a:pt x="181" y="27"/>
                          <a:pt x="167" y="27"/>
                        </a:cubicBezTo>
                        <a:cubicBezTo>
                          <a:pt x="167" y="27"/>
                          <a:pt x="167" y="27"/>
                          <a:pt x="166" y="27"/>
                        </a:cubicBezTo>
                        <a:cubicBezTo>
                          <a:pt x="163" y="27"/>
                          <a:pt x="159" y="26"/>
                          <a:pt x="156" y="25"/>
                        </a:cubicBezTo>
                        <a:cubicBezTo>
                          <a:pt x="101" y="83"/>
                          <a:pt x="38" y="119"/>
                          <a:pt x="0" y="137"/>
                        </a:cubicBezTo>
                        <a:cubicBezTo>
                          <a:pt x="87" y="132"/>
                          <a:pt x="171" y="77"/>
                          <a:pt x="222" y="0"/>
                        </a:cubicBezTo>
                      </a:path>
                    </a:pathLst>
                  </a:custGeom>
                  <a:solidFill>
                    <a:schemeClr val="bg1"/>
                  </a:solidFill>
                  <a:ln>
                    <a:noFill/>
                  </a:ln>
                  <a:effectLst/>
                  <a:extLst/>
                </p:spPr>
                <p:txBody>
                  <a:bodyPr vert="horz" wrap="square" lIns="91440" tIns="45720" rIns="91440" bIns="45720" numCol="1" anchor="t" anchorCtr="0" compatLnSpc="1">
                    <a:prstTxWarp prst="textNoShape">
                      <a:avLst/>
                    </a:prstTxWarp>
                  </a:bodyPr>
                  <a:lstStyle/>
                  <a:p>
                    <a:endParaRPr lang="en-US">
                      <a:solidFill>
                        <a:srgbClr val="0096D6"/>
                      </a:solidFill>
                    </a:endParaRPr>
                  </a:p>
                </p:txBody>
              </p:sp>
              <p:sp>
                <p:nvSpPr>
                  <p:cNvPr id="269" name="Freeform 35"/>
                  <p:cNvSpPr>
                    <a:spLocks/>
                  </p:cNvSpPr>
                  <p:nvPr/>
                </p:nvSpPr>
                <p:spPr bwMode="auto">
                  <a:xfrm>
                    <a:off x="4730791" y="1616982"/>
                    <a:ext cx="228005" cy="306241"/>
                  </a:xfrm>
                  <a:custGeom>
                    <a:avLst/>
                    <a:gdLst>
                      <a:gd name="T0" fmla="*/ 116 w 190"/>
                      <a:gd name="T1" fmla="*/ 0 h 251"/>
                      <a:gd name="T2" fmla="*/ 94 w 190"/>
                      <a:gd name="T3" fmla="*/ 12 h 251"/>
                      <a:gd name="T4" fmla="*/ 46 w 190"/>
                      <a:gd name="T5" fmla="*/ 167 h 251"/>
                      <a:gd name="T6" fmla="*/ 0 w 190"/>
                      <a:gd name="T7" fmla="*/ 251 h 251"/>
                      <a:gd name="T8" fmla="*/ 61 w 190"/>
                      <a:gd name="T9" fmla="*/ 212 h 251"/>
                      <a:gd name="T10" fmla="*/ 190 w 190"/>
                      <a:gd name="T11" fmla="*/ 54 h 251"/>
                      <a:gd name="T12" fmla="*/ 180 w 190"/>
                      <a:gd name="T13" fmla="*/ 32 h 251"/>
                      <a:gd name="T14" fmla="*/ 180 w 190"/>
                      <a:gd name="T15" fmla="*/ 27 h 251"/>
                      <a:gd name="T16" fmla="*/ 116 w 190"/>
                      <a:gd name="T17" fmla="*/ 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 h="251">
                        <a:moveTo>
                          <a:pt x="116" y="0"/>
                        </a:moveTo>
                        <a:cubicBezTo>
                          <a:pt x="111" y="7"/>
                          <a:pt x="103" y="12"/>
                          <a:pt x="94" y="12"/>
                        </a:cubicBezTo>
                        <a:cubicBezTo>
                          <a:pt x="84" y="66"/>
                          <a:pt x="68" y="118"/>
                          <a:pt x="46" y="167"/>
                        </a:cubicBezTo>
                        <a:cubicBezTo>
                          <a:pt x="32" y="197"/>
                          <a:pt x="17" y="225"/>
                          <a:pt x="0" y="251"/>
                        </a:cubicBezTo>
                        <a:cubicBezTo>
                          <a:pt x="21" y="239"/>
                          <a:pt x="42" y="226"/>
                          <a:pt x="61" y="212"/>
                        </a:cubicBezTo>
                        <a:cubicBezTo>
                          <a:pt x="121" y="168"/>
                          <a:pt x="165" y="115"/>
                          <a:pt x="190" y="54"/>
                        </a:cubicBezTo>
                        <a:cubicBezTo>
                          <a:pt x="184" y="48"/>
                          <a:pt x="180" y="40"/>
                          <a:pt x="180" y="32"/>
                        </a:cubicBezTo>
                        <a:cubicBezTo>
                          <a:pt x="180" y="30"/>
                          <a:pt x="180" y="29"/>
                          <a:pt x="180" y="27"/>
                        </a:cubicBezTo>
                        <a:cubicBezTo>
                          <a:pt x="159" y="17"/>
                          <a:pt x="137" y="8"/>
                          <a:pt x="116" y="0"/>
                        </a:cubicBezTo>
                      </a:path>
                    </a:pathLst>
                  </a:custGeom>
                  <a:solidFill>
                    <a:schemeClr val="bg1"/>
                  </a:solidFill>
                  <a:ln>
                    <a:noFill/>
                  </a:ln>
                  <a:effectLst/>
                  <a:extLst/>
                </p:spPr>
                <p:txBody>
                  <a:bodyPr vert="horz" wrap="square" lIns="91440" tIns="45720" rIns="91440" bIns="45720" numCol="1" anchor="t" anchorCtr="0" compatLnSpc="1">
                    <a:prstTxWarp prst="textNoShape">
                      <a:avLst/>
                    </a:prstTxWarp>
                  </a:bodyPr>
                  <a:lstStyle/>
                  <a:p>
                    <a:endParaRPr lang="en-US">
                      <a:solidFill>
                        <a:srgbClr val="0096D6"/>
                      </a:solidFill>
                    </a:endParaRPr>
                  </a:p>
                </p:txBody>
              </p:sp>
              <p:sp>
                <p:nvSpPr>
                  <p:cNvPr id="270" name="Freeform 36"/>
                  <p:cNvSpPr>
                    <a:spLocks/>
                  </p:cNvSpPr>
                  <p:nvPr/>
                </p:nvSpPr>
                <p:spPr bwMode="auto">
                  <a:xfrm>
                    <a:off x="4491607" y="1979107"/>
                    <a:ext cx="176592" cy="109532"/>
                  </a:xfrm>
                  <a:custGeom>
                    <a:avLst/>
                    <a:gdLst>
                      <a:gd name="T0" fmla="*/ 147 w 147"/>
                      <a:gd name="T1" fmla="*/ 0 h 89"/>
                      <a:gd name="T2" fmla="*/ 0 w 147"/>
                      <a:gd name="T3" fmla="*/ 43 h 89"/>
                      <a:gd name="T4" fmla="*/ 59 w 147"/>
                      <a:gd name="T5" fmla="*/ 89 h 89"/>
                      <a:gd name="T6" fmla="*/ 147 w 147"/>
                      <a:gd name="T7" fmla="*/ 0 h 89"/>
                    </a:gdLst>
                    <a:ahLst/>
                    <a:cxnLst>
                      <a:cxn ang="0">
                        <a:pos x="T0" y="T1"/>
                      </a:cxn>
                      <a:cxn ang="0">
                        <a:pos x="T2" y="T3"/>
                      </a:cxn>
                      <a:cxn ang="0">
                        <a:pos x="T4" y="T5"/>
                      </a:cxn>
                      <a:cxn ang="0">
                        <a:pos x="T6" y="T7"/>
                      </a:cxn>
                    </a:cxnLst>
                    <a:rect l="0" t="0" r="r" b="b"/>
                    <a:pathLst>
                      <a:path w="147" h="89">
                        <a:moveTo>
                          <a:pt x="147" y="0"/>
                        </a:moveTo>
                        <a:cubicBezTo>
                          <a:pt x="83" y="28"/>
                          <a:pt x="29" y="39"/>
                          <a:pt x="0" y="43"/>
                        </a:cubicBezTo>
                        <a:cubicBezTo>
                          <a:pt x="18" y="61"/>
                          <a:pt x="38" y="76"/>
                          <a:pt x="59" y="89"/>
                        </a:cubicBezTo>
                        <a:cubicBezTo>
                          <a:pt x="74" y="78"/>
                          <a:pt x="108" y="49"/>
                          <a:pt x="147" y="0"/>
                        </a:cubicBezTo>
                      </a:path>
                    </a:pathLst>
                  </a:custGeom>
                  <a:solidFill>
                    <a:schemeClr val="bg1"/>
                  </a:solidFill>
                  <a:ln>
                    <a:noFill/>
                  </a:ln>
                  <a:effectLst/>
                  <a:extLst/>
                </p:spPr>
                <p:txBody>
                  <a:bodyPr vert="horz" wrap="square" lIns="91440" tIns="45720" rIns="91440" bIns="45720" numCol="1" anchor="t" anchorCtr="0" compatLnSpc="1">
                    <a:prstTxWarp prst="textNoShape">
                      <a:avLst/>
                    </a:prstTxWarp>
                  </a:bodyPr>
                  <a:lstStyle/>
                  <a:p>
                    <a:endParaRPr lang="en-US">
                      <a:solidFill>
                        <a:srgbClr val="0096D6"/>
                      </a:solidFill>
                    </a:endParaRPr>
                  </a:p>
                </p:txBody>
              </p:sp>
            </p:grpSp>
          </p:grpSp>
          <p:sp>
            <p:nvSpPr>
              <p:cNvPr id="271" name="TextBox 270"/>
              <p:cNvSpPr txBox="1"/>
              <p:nvPr/>
            </p:nvSpPr>
            <p:spPr>
              <a:xfrm>
                <a:off x="3675081" y="1962849"/>
                <a:ext cx="858054" cy="253916"/>
              </a:xfrm>
              <a:prstGeom prst="rect">
                <a:avLst/>
              </a:prstGeom>
              <a:noFill/>
            </p:spPr>
            <p:txBody>
              <a:bodyPr wrap="square" rtlCol="0">
                <a:spAutoFit/>
              </a:bodyPr>
              <a:lstStyle/>
              <a:p>
                <a:pPr algn="r"/>
                <a:endParaRPr lang="en-US" sz="1600" b="1" dirty="0">
                  <a:solidFill>
                    <a:schemeClr val="accent1"/>
                  </a:solidFill>
                </a:endParaRPr>
              </a:p>
            </p:txBody>
          </p:sp>
        </p:grpSp>
      </p:grpSp>
      <p:cxnSp>
        <p:nvCxnSpPr>
          <p:cNvPr id="316" name="Straight Connector 315"/>
          <p:cNvCxnSpPr>
            <a:endCxn id="249" idx="4"/>
          </p:cNvCxnSpPr>
          <p:nvPr/>
        </p:nvCxnSpPr>
        <p:spPr>
          <a:xfrm flipV="1">
            <a:off x="5549386" y="2425804"/>
            <a:ext cx="2929" cy="209229"/>
          </a:xfrm>
          <a:prstGeom prst="line">
            <a:avLst/>
          </a:prstGeom>
          <a:ln>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228" name="TextBox 227"/>
          <p:cNvSpPr txBox="1"/>
          <p:nvPr/>
        </p:nvSpPr>
        <p:spPr>
          <a:xfrm>
            <a:off x="4250811" y="4527166"/>
            <a:ext cx="2808561" cy="882293"/>
          </a:xfrm>
          <a:prstGeom prst="rect">
            <a:avLst/>
          </a:prstGeom>
          <a:noFill/>
        </p:spPr>
        <p:txBody>
          <a:bodyPr wrap="square" rtlCol="0">
            <a:spAutoFit/>
          </a:bodyPr>
          <a:lstStyle/>
          <a:p>
            <a:pPr>
              <a:spcBef>
                <a:spcPts val="400"/>
              </a:spcBef>
              <a:spcAft>
                <a:spcPts val="400"/>
              </a:spcAft>
            </a:pPr>
            <a:r>
              <a:rPr lang="en-US" sz="1600" dirty="0">
                <a:solidFill>
                  <a:schemeClr val="tx2"/>
                </a:solidFill>
              </a:rPr>
              <a:t>Remote Installer</a:t>
            </a:r>
          </a:p>
          <a:p>
            <a:pPr marL="285750" indent="-285750">
              <a:buFont typeface="Wingdings" charset="2"/>
              <a:buChar char="§"/>
            </a:pPr>
            <a:r>
              <a:rPr lang="en-US" sz="1600" dirty="0"/>
              <a:t>Mount and cable devices </a:t>
            </a:r>
          </a:p>
          <a:p>
            <a:pPr marL="285750" indent="-285750">
              <a:buFont typeface="Wingdings" charset="2"/>
              <a:buChar char="§"/>
            </a:pPr>
            <a:r>
              <a:rPr lang="en-US" sz="1600" dirty="0"/>
              <a:t>Power-on</a:t>
            </a:r>
          </a:p>
        </p:txBody>
      </p:sp>
      <p:sp>
        <p:nvSpPr>
          <p:cNvPr id="225" name="TextBox 224"/>
          <p:cNvSpPr txBox="1"/>
          <p:nvPr/>
        </p:nvSpPr>
        <p:spPr>
          <a:xfrm>
            <a:off x="3355702" y="1356684"/>
            <a:ext cx="4961744" cy="400110"/>
          </a:xfrm>
          <a:prstGeom prst="rect">
            <a:avLst/>
          </a:prstGeom>
          <a:noFill/>
        </p:spPr>
        <p:txBody>
          <a:bodyPr wrap="square" lIns="457200" rIns="0" rtlCol="0" anchor="ctr">
            <a:spAutoFit/>
          </a:bodyPr>
          <a:lstStyle>
            <a:defPPr>
              <a:defRPr lang="en-US"/>
            </a:defPPr>
            <a:lvl1pPr algn="ctr">
              <a:defRPr sz="1400" b="1">
                <a:solidFill>
                  <a:schemeClr val="tx2"/>
                </a:solidFill>
                <a:latin typeface="+mn-lt"/>
              </a:defRPr>
            </a:lvl1pPr>
          </a:lstStyle>
          <a:p>
            <a:r>
              <a:rPr lang="en-US" sz="2000" b="0" dirty="0" smtClean="0">
                <a:solidFill>
                  <a:schemeClr val="bg1"/>
                </a:solidFill>
                <a:latin typeface="Arial" charset="0"/>
                <a:ea typeface="Arial" charset="0"/>
                <a:cs typeface="Arial" charset="0"/>
              </a:rPr>
              <a:t>Installer</a:t>
            </a:r>
            <a:endParaRPr lang="en-US" sz="2000" b="0" dirty="0">
              <a:solidFill>
                <a:schemeClr val="bg1"/>
              </a:solidFill>
              <a:latin typeface="Arial" charset="0"/>
              <a:ea typeface="Arial" charset="0"/>
              <a:cs typeface="Arial" charset="0"/>
            </a:endParaRPr>
          </a:p>
        </p:txBody>
      </p:sp>
      <p:grpSp>
        <p:nvGrpSpPr>
          <p:cNvPr id="333841" name="Group 333840"/>
          <p:cNvGrpSpPr/>
          <p:nvPr/>
        </p:nvGrpSpPr>
        <p:grpSpPr>
          <a:xfrm>
            <a:off x="3663166" y="1343206"/>
            <a:ext cx="493968" cy="458958"/>
            <a:chOff x="5880203" y="1396048"/>
            <a:chExt cx="393661" cy="365760"/>
          </a:xfrm>
          <a:solidFill>
            <a:schemeClr val="bg1"/>
          </a:solidFill>
        </p:grpSpPr>
        <p:grpSp>
          <p:nvGrpSpPr>
            <p:cNvPr id="333840" name="Group 333839"/>
            <p:cNvGrpSpPr/>
            <p:nvPr/>
          </p:nvGrpSpPr>
          <p:grpSpPr>
            <a:xfrm>
              <a:off x="5880203" y="1543167"/>
              <a:ext cx="185116" cy="218641"/>
              <a:chOff x="5923748" y="1543167"/>
              <a:chExt cx="185116" cy="218641"/>
            </a:xfrm>
            <a:grpFill/>
          </p:grpSpPr>
          <p:sp>
            <p:nvSpPr>
              <p:cNvPr id="349" name="Freeform 17"/>
              <p:cNvSpPr>
                <a:spLocks/>
              </p:cNvSpPr>
              <p:nvPr/>
            </p:nvSpPr>
            <p:spPr bwMode="auto">
              <a:xfrm>
                <a:off x="5966346" y="1543167"/>
                <a:ext cx="100315" cy="128581"/>
              </a:xfrm>
              <a:custGeom>
                <a:avLst/>
                <a:gdLst>
                  <a:gd name="T0" fmla="*/ 37 w 323"/>
                  <a:gd name="T1" fmla="*/ 321 h 414"/>
                  <a:gd name="T2" fmla="*/ 162 w 323"/>
                  <a:gd name="T3" fmla="*/ 414 h 414"/>
                  <a:gd name="T4" fmla="*/ 286 w 323"/>
                  <a:gd name="T5" fmla="*/ 321 h 414"/>
                  <a:gd name="T6" fmla="*/ 310 w 323"/>
                  <a:gd name="T7" fmla="*/ 229 h 414"/>
                  <a:gd name="T8" fmla="*/ 293 w 323"/>
                  <a:gd name="T9" fmla="*/ 84 h 414"/>
                  <a:gd name="T10" fmla="*/ 162 w 323"/>
                  <a:gd name="T11" fmla="*/ 0 h 414"/>
                  <a:gd name="T12" fmla="*/ 30 w 323"/>
                  <a:gd name="T13" fmla="*/ 84 h 414"/>
                  <a:gd name="T14" fmla="*/ 13 w 323"/>
                  <a:gd name="T15" fmla="*/ 229 h 414"/>
                  <a:gd name="T16" fmla="*/ 37 w 323"/>
                  <a:gd name="T17" fmla="*/ 321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 h="414">
                    <a:moveTo>
                      <a:pt x="37" y="321"/>
                    </a:moveTo>
                    <a:cubicBezTo>
                      <a:pt x="51" y="377"/>
                      <a:pt x="106" y="414"/>
                      <a:pt x="162" y="414"/>
                    </a:cubicBezTo>
                    <a:cubicBezTo>
                      <a:pt x="217" y="414"/>
                      <a:pt x="272" y="377"/>
                      <a:pt x="286" y="321"/>
                    </a:cubicBezTo>
                    <a:cubicBezTo>
                      <a:pt x="310" y="229"/>
                      <a:pt x="310" y="229"/>
                      <a:pt x="310" y="229"/>
                    </a:cubicBezTo>
                    <a:cubicBezTo>
                      <a:pt x="323" y="180"/>
                      <a:pt x="317" y="128"/>
                      <a:pt x="293" y="84"/>
                    </a:cubicBezTo>
                    <a:cubicBezTo>
                      <a:pt x="266" y="34"/>
                      <a:pt x="219" y="0"/>
                      <a:pt x="162" y="0"/>
                    </a:cubicBezTo>
                    <a:cubicBezTo>
                      <a:pt x="104" y="0"/>
                      <a:pt x="57" y="34"/>
                      <a:pt x="30" y="84"/>
                    </a:cubicBezTo>
                    <a:cubicBezTo>
                      <a:pt x="6" y="128"/>
                      <a:pt x="0" y="180"/>
                      <a:pt x="13" y="229"/>
                    </a:cubicBezTo>
                    <a:lnTo>
                      <a:pt x="37" y="32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1" name="Freeform 19"/>
              <p:cNvSpPr>
                <a:spLocks/>
              </p:cNvSpPr>
              <p:nvPr/>
            </p:nvSpPr>
            <p:spPr bwMode="auto">
              <a:xfrm>
                <a:off x="5923748" y="1704091"/>
                <a:ext cx="185116" cy="57717"/>
              </a:xfrm>
              <a:custGeom>
                <a:avLst/>
                <a:gdLst>
                  <a:gd name="T0" fmla="*/ 294 w 596"/>
                  <a:gd name="T1" fmla="*/ 0 h 186"/>
                  <a:gd name="T2" fmla="*/ 13 w 596"/>
                  <a:gd name="T3" fmla="*/ 63 h 186"/>
                  <a:gd name="T4" fmla="*/ 0 w 596"/>
                  <a:gd name="T5" fmla="*/ 186 h 186"/>
                  <a:gd name="T6" fmla="*/ 596 w 596"/>
                  <a:gd name="T7" fmla="*/ 186 h 186"/>
                  <a:gd name="T8" fmla="*/ 584 w 596"/>
                  <a:gd name="T9" fmla="*/ 67 h 186"/>
                  <a:gd name="T10" fmla="*/ 294 w 596"/>
                  <a:gd name="T11" fmla="*/ 0 h 186"/>
                </a:gdLst>
                <a:ahLst/>
                <a:cxnLst>
                  <a:cxn ang="0">
                    <a:pos x="T0" y="T1"/>
                  </a:cxn>
                  <a:cxn ang="0">
                    <a:pos x="T2" y="T3"/>
                  </a:cxn>
                  <a:cxn ang="0">
                    <a:pos x="T4" y="T5"/>
                  </a:cxn>
                  <a:cxn ang="0">
                    <a:pos x="T6" y="T7"/>
                  </a:cxn>
                  <a:cxn ang="0">
                    <a:pos x="T8" y="T9"/>
                  </a:cxn>
                  <a:cxn ang="0">
                    <a:pos x="T10" y="T11"/>
                  </a:cxn>
                </a:cxnLst>
                <a:rect l="0" t="0" r="r" b="b"/>
                <a:pathLst>
                  <a:path w="596" h="186">
                    <a:moveTo>
                      <a:pt x="294" y="0"/>
                    </a:moveTo>
                    <a:cubicBezTo>
                      <a:pt x="171" y="0"/>
                      <a:pt x="105" y="23"/>
                      <a:pt x="13" y="63"/>
                    </a:cubicBezTo>
                    <a:cubicBezTo>
                      <a:pt x="13" y="63"/>
                      <a:pt x="7" y="113"/>
                      <a:pt x="0" y="186"/>
                    </a:cubicBezTo>
                    <a:cubicBezTo>
                      <a:pt x="596" y="186"/>
                      <a:pt x="596" y="186"/>
                      <a:pt x="596" y="186"/>
                    </a:cubicBezTo>
                    <a:cubicBezTo>
                      <a:pt x="584" y="67"/>
                      <a:pt x="584" y="67"/>
                      <a:pt x="584" y="67"/>
                    </a:cubicBezTo>
                    <a:cubicBezTo>
                      <a:pt x="490" y="25"/>
                      <a:pt x="421" y="0"/>
                      <a:pt x="294"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52" name="Freeform 63"/>
            <p:cNvSpPr>
              <a:spLocks noEditPoints="1"/>
            </p:cNvSpPr>
            <p:nvPr/>
          </p:nvSpPr>
          <p:spPr bwMode="auto">
            <a:xfrm>
              <a:off x="6054408" y="1396048"/>
              <a:ext cx="219456" cy="219456"/>
            </a:xfrm>
            <a:custGeom>
              <a:avLst/>
              <a:gdLst/>
              <a:ahLst/>
              <a:cxnLst>
                <a:cxn ang="0">
                  <a:pos x="71" y="91"/>
                </a:cxn>
                <a:cxn ang="0">
                  <a:pos x="10" y="31"/>
                </a:cxn>
                <a:cxn ang="0">
                  <a:pos x="10" y="23"/>
                </a:cxn>
                <a:cxn ang="0">
                  <a:pos x="18" y="23"/>
                </a:cxn>
                <a:cxn ang="0">
                  <a:pos x="78" y="84"/>
                </a:cxn>
                <a:cxn ang="0">
                  <a:pos x="83" y="79"/>
                </a:cxn>
                <a:cxn ang="0">
                  <a:pos x="23" y="19"/>
                </a:cxn>
                <a:cxn ang="0">
                  <a:pos x="23" y="11"/>
                </a:cxn>
                <a:cxn ang="0">
                  <a:pos x="30" y="11"/>
                </a:cxn>
                <a:cxn ang="0">
                  <a:pos x="91" y="72"/>
                </a:cxn>
                <a:cxn ang="0">
                  <a:pos x="98" y="65"/>
                </a:cxn>
                <a:cxn ang="0">
                  <a:pos x="40" y="7"/>
                </a:cxn>
                <a:cxn ang="0">
                  <a:pos x="10" y="10"/>
                </a:cxn>
                <a:cxn ang="0">
                  <a:pos x="8" y="39"/>
                </a:cxn>
                <a:cxn ang="0">
                  <a:pos x="66" y="97"/>
                </a:cxn>
                <a:cxn ang="0">
                  <a:pos x="71" y="91"/>
                </a:cxn>
                <a:cxn ang="0">
                  <a:pos x="211" y="200"/>
                </a:cxn>
                <a:cxn ang="0">
                  <a:pos x="194" y="175"/>
                </a:cxn>
                <a:cxn ang="0">
                  <a:pos x="189" y="177"/>
                </a:cxn>
                <a:cxn ang="0">
                  <a:pos x="189" y="176"/>
                </a:cxn>
                <a:cxn ang="0">
                  <a:pos x="138" y="125"/>
                </a:cxn>
                <a:cxn ang="0">
                  <a:pos x="126" y="137"/>
                </a:cxn>
                <a:cxn ang="0">
                  <a:pos x="177" y="188"/>
                </a:cxn>
                <a:cxn ang="0">
                  <a:pos x="178" y="189"/>
                </a:cxn>
                <a:cxn ang="0">
                  <a:pos x="176" y="193"/>
                </a:cxn>
                <a:cxn ang="0">
                  <a:pos x="201" y="210"/>
                </a:cxn>
                <a:cxn ang="0">
                  <a:pos x="207" y="206"/>
                </a:cxn>
                <a:cxn ang="0">
                  <a:pos x="211" y="200"/>
                </a:cxn>
                <a:cxn ang="0">
                  <a:pos x="152" y="101"/>
                </a:cxn>
                <a:cxn ang="0">
                  <a:pos x="190" y="88"/>
                </a:cxn>
                <a:cxn ang="0">
                  <a:pos x="198" y="32"/>
                </a:cxn>
                <a:cxn ang="0">
                  <a:pos x="164" y="65"/>
                </a:cxn>
                <a:cxn ang="0">
                  <a:pos x="148" y="49"/>
                </a:cxn>
                <a:cxn ang="0">
                  <a:pos x="181" y="16"/>
                </a:cxn>
                <a:cxn ang="0">
                  <a:pos x="125" y="23"/>
                </a:cxn>
                <a:cxn ang="0">
                  <a:pos x="112" y="61"/>
                </a:cxn>
                <a:cxn ang="0">
                  <a:pos x="107" y="66"/>
                </a:cxn>
                <a:cxn ang="0">
                  <a:pos x="18" y="154"/>
                </a:cxn>
                <a:cxn ang="0">
                  <a:pos x="18" y="195"/>
                </a:cxn>
                <a:cxn ang="0">
                  <a:pos x="59" y="195"/>
                </a:cxn>
                <a:cxn ang="0">
                  <a:pos x="147" y="106"/>
                </a:cxn>
                <a:cxn ang="0">
                  <a:pos x="152" y="101"/>
                </a:cxn>
                <a:cxn ang="0">
                  <a:pos x="48" y="178"/>
                </a:cxn>
                <a:cxn ang="0">
                  <a:pos x="35" y="178"/>
                </a:cxn>
                <a:cxn ang="0">
                  <a:pos x="35" y="165"/>
                </a:cxn>
                <a:cxn ang="0">
                  <a:pos x="48" y="165"/>
                </a:cxn>
                <a:cxn ang="0">
                  <a:pos x="48" y="178"/>
                </a:cxn>
              </a:cxnLst>
              <a:rect l="0" t="0" r="r" b="b"/>
              <a:pathLst>
                <a:path w="212" h="211">
                  <a:moveTo>
                    <a:pt x="71" y="91"/>
                  </a:moveTo>
                  <a:cubicBezTo>
                    <a:pt x="10" y="31"/>
                    <a:pt x="10" y="31"/>
                    <a:pt x="10" y="31"/>
                  </a:cubicBezTo>
                  <a:cubicBezTo>
                    <a:pt x="8" y="29"/>
                    <a:pt x="8" y="26"/>
                    <a:pt x="10" y="23"/>
                  </a:cubicBezTo>
                  <a:cubicBezTo>
                    <a:pt x="12" y="21"/>
                    <a:pt x="16" y="21"/>
                    <a:pt x="18" y="23"/>
                  </a:cubicBezTo>
                  <a:cubicBezTo>
                    <a:pt x="78" y="84"/>
                    <a:pt x="78" y="84"/>
                    <a:pt x="78" y="84"/>
                  </a:cubicBezTo>
                  <a:cubicBezTo>
                    <a:pt x="83" y="79"/>
                    <a:pt x="83" y="79"/>
                    <a:pt x="83" y="79"/>
                  </a:cubicBezTo>
                  <a:cubicBezTo>
                    <a:pt x="23" y="19"/>
                    <a:pt x="23" y="19"/>
                    <a:pt x="23" y="19"/>
                  </a:cubicBezTo>
                  <a:cubicBezTo>
                    <a:pt x="21" y="17"/>
                    <a:pt x="21" y="13"/>
                    <a:pt x="23" y="11"/>
                  </a:cubicBezTo>
                  <a:cubicBezTo>
                    <a:pt x="25" y="9"/>
                    <a:pt x="28" y="9"/>
                    <a:pt x="30" y="11"/>
                  </a:cubicBezTo>
                  <a:cubicBezTo>
                    <a:pt x="91" y="72"/>
                    <a:pt x="91" y="72"/>
                    <a:pt x="91" y="72"/>
                  </a:cubicBezTo>
                  <a:cubicBezTo>
                    <a:pt x="98" y="65"/>
                    <a:pt x="98" y="65"/>
                    <a:pt x="98" y="65"/>
                  </a:cubicBezTo>
                  <a:cubicBezTo>
                    <a:pt x="40" y="7"/>
                    <a:pt x="40" y="7"/>
                    <a:pt x="40" y="7"/>
                  </a:cubicBezTo>
                  <a:cubicBezTo>
                    <a:pt x="32" y="0"/>
                    <a:pt x="19" y="1"/>
                    <a:pt x="10" y="10"/>
                  </a:cubicBezTo>
                  <a:cubicBezTo>
                    <a:pt x="2" y="19"/>
                    <a:pt x="0" y="32"/>
                    <a:pt x="8" y="39"/>
                  </a:cubicBezTo>
                  <a:cubicBezTo>
                    <a:pt x="66" y="97"/>
                    <a:pt x="66" y="97"/>
                    <a:pt x="66" y="97"/>
                  </a:cubicBezTo>
                  <a:lnTo>
                    <a:pt x="71" y="91"/>
                  </a:lnTo>
                  <a:close/>
                  <a:moveTo>
                    <a:pt x="211" y="200"/>
                  </a:moveTo>
                  <a:cubicBezTo>
                    <a:pt x="194" y="175"/>
                    <a:pt x="194" y="175"/>
                    <a:pt x="194" y="175"/>
                  </a:cubicBezTo>
                  <a:cubicBezTo>
                    <a:pt x="193" y="174"/>
                    <a:pt x="192" y="175"/>
                    <a:pt x="189" y="177"/>
                  </a:cubicBezTo>
                  <a:cubicBezTo>
                    <a:pt x="189" y="177"/>
                    <a:pt x="189" y="177"/>
                    <a:pt x="189" y="176"/>
                  </a:cubicBezTo>
                  <a:cubicBezTo>
                    <a:pt x="138" y="125"/>
                    <a:pt x="138" y="125"/>
                    <a:pt x="138" y="125"/>
                  </a:cubicBezTo>
                  <a:cubicBezTo>
                    <a:pt x="126" y="137"/>
                    <a:pt x="126" y="137"/>
                    <a:pt x="126" y="137"/>
                  </a:cubicBezTo>
                  <a:cubicBezTo>
                    <a:pt x="177" y="188"/>
                    <a:pt x="177" y="188"/>
                    <a:pt x="177" y="188"/>
                  </a:cubicBezTo>
                  <a:cubicBezTo>
                    <a:pt x="177" y="189"/>
                    <a:pt x="177" y="189"/>
                    <a:pt x="178" y="189"/>
                  </a:cubicBezTo>
                  <a:cubicBezTo>
                    <a:pt x="176" y="191"/>
                    <a:pt x="175" y="193"/>
                    <a:pt x="176" y="193"/>
                  </a:cubicBezTo>
                  <a:cubicBezTo>
                    <a:pt x="201" y="210"/>
                    <a:pt x="201" y="210"/>
                    <a:pt x="201" y="210"/>
                  </a:cubicBezTo>
                  <a:cubicBezTo>
                    <a:pt x="202" y="211"/>
                    <a:pt x="205" y="209"/>
                    <a:pt x="207" y="206"/>
                  </a:cubicBezTo>
                  <a:cubicBezTo>
                    <a:pt x="210" y="204"/>
                    <a:pt x="212" y="201"/>
                    <a:pt x="211" y="200"/>
                  </a:cubicBezTo>
                  <a:close/>
                  <a:moveTo>
                    <a:pt x="152" y="101"/>
                  </a:moveTo>
                  <a:cubicBezTo>
                    <a:pt x="165" y="103"/>
                    <a:pt x="180" y="98"/>
                    <a:pt x="190" y="88"/>
                  </a:cubicBezTo>
                  <a:cubicBezTo>
                    <a:pt x="206" y="73"/>
                    <a:pt x="208" y="49"/>
                    <a:pt x="198" y="32"/>
                  </a:cubicBezTo>
                  <a:cubicBezTo>
                    <a:pt x="164" y="65"/>
                    <a:pt x="164" y="65"/>
                    <a:pt x="164" y="65"/>
                  </a:cubicBezTo>
                  <a:cubicBezTo>
                    <a:pt x="148" y="49"/>
                    <a:pt x="148" y="49"/>
                    <a:pt x="148" y="49"/>
                  </a:cubicBezTo>
                  <a:cubicBezTo>
                    <a:pt x="181" y="16"/>
                    <a:pt x="181" y="16"/>
                    <a:pt x="181" y="16"/>
                  </a:cubicBezTo>
                  <a:cubicBezTo>
                    <a:pt x="164" y="5"/>
                    <a:pt x="141" y="7"/>
                    <a:pt x="125" y="23"/>
                  </a:cubicBezTo>
                  <a:cubicBezTo>
                    <a:pt x="115" y="33"/>
                    <a:pt x="111" y="48"/>
                    <a:pt x="112" y="61"/>
                  </a:cubicBezTo>
                  <a:cubicBezTo>
                    <a:pt x="110" y="63"/>
                    <a:pt x="108" y="64"/>
                    <a:pt x="107" y="66"/>
                  </a:cubicBezTo>
                  <a:cubicBezTo>
                    <a:pt x="18" y="154"/>
                    <a:pt x="18" y="154"/>
                    <a:pt x="18" y="154"/>
                  </a:cubicBezTo>
                  <a:cubicBezTo>
                    <a:pt x="7" y="165"/>
                    <a:pt x="7" y="184"/>
                    <a:pt x="18" y="195"/>
                  </a:cubicBezTo>
                  <a:cubicBezTo>
                    <a:pt x="29" y="206"/>
                    <a:pt x="48" y="206"/>
                    <a:pt x="59" y="195"/>
                  </a:cubicBezTo>
                  <a:cubicBezTo>
                    <a:pt x="147" y="106"/>
                    <a:pt x="147" y="106"/>
                    <a:pt x="147" y="106"/>
                  </a:cubicBezTo>
                  <a:cubicBezTo>
                    <a:pt x="149" y="105"/>
                    <a:pt x="151" y="103"/>
                    <a:pt x="152" y="101"/>
                  </a:cubicBezTo>
                  <a:close/>
                  <a:moveTo>
                    <a:pt x="48" y="178"/>
                  </a:moveTo>
                  <a:cubicBezTo>
                    <a:pt x="45" y="182"/>
                    <a:pt x="39" y="182"/>
                    <a:pt x="35" y="178"/>
                  </a:cubicBezTo>
                  <a:cubicBezTo>
                    <a:pt x="31" y="175"/>
                    <a:pt x="31" y="169"/>
                    <a:pt x="35" y="165"/>
                  </a:cubicBezTo>
                  <a:cubicBezTo>
                    <a:pt x="39" y="161"/>
                    <a:pt x="45" y="161"/>
                    <a:pt x="48" y="165"/>
                  </a:cubicBezTo>
                  <a:cubicBezTo>
                    <a:pt x="52" y="169"/>
                    <a:pt x="52" y="175"/>
                    <a:pt x="48" y="17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69" name="TextBox 168"/>
          <p:cNvSpPr txBox="1"/>
          <p:nvPr/>
        </p:nvSpPr>
        <p:spPr>
          <a:xfrm>
            <a:off x="680857" y="5845230"/>
            <a:ext cx="1576187" cy="523200"/>
          </a:xfrm>
          <a:prstGeom prst="rect">
            <a:avLst/>
          </a:prstGeom>
        </p:spPr>
        <p:txBody>
          <a:bodyPr wrap="square" lIns="91420" tIns="45710" rIns="91420" bIns="45710" anchor="ctr">
            <a:spAutoFit/>
          </a:bodyPr>
          <a:lstStyle>
            <a:defPPr>
              <a:defRPr lang="en-US"/>
            </a:defPPr>
            <a:lvl1pPr lvl="0" algn="ctr">
              <a:defRPr sz="1200" kern="0">
                <a:solidFill>
                  <a:schemeClr val="bg1"/>
                </a:solidFill>
              </a:defRPr>
            </a:lvl1pPr>
          </a:lstStyle>
          <a:p>
            <a:r>
              <a:rPr lang="en-US" sz="1400" dirty="0">
                <a:solidFill>
                  <a:schemeClr val="tx2"/>
                </a:solidFill>
              </a:rPr>
              <a:t>UNSKILLED </a:t>
            </a:r>
          </a:p>
          <a:p>
            <a:r>
              <a:rPr lang="en-US" sz="1400" dirty="0">
                <a:solidFill>
                  <a:schemeClr val="tx2"/>
                </a:solidFill>
              </a:rPr>
              <a:t>INSTALLER</a:t>
            </a:r>
          </a:p>
        </p:txBody>
      </p:sp>
      <p:sp>
        <p:nvSpPr>
          <p:cNvPr id="170" name="TextBox 169"/>
          <p:cNvSpPr txBox="1"/>
          <p:nvPr/>
        </p:nvSpPr>
        <p:spPr>
          <a:xfrm>
            <a:off x="2438187" y="5952952"/>
            <a:ext cx="1538421" cy="307756"/>
          </a:xfrm>
          <a:prstGeom prst="rect">
            <a:avLst/>
          </a:prstGeom>
        </p:spPr>
        <p:txBody>
          <a:bodyPr wrap="square" lIns="91420" tIns="45710" rIns="91420" bIns="45710" anchor="ctr">
            <a:spAutoFit/>
          </a:bodyPr>
          <a:lstStyle>
            <a:defPPr>
              <a:defRPr lang="en-US"/>
            </a:defPPr>
            <a:lvl1pPr lvl="0" algn="ctr">
              <a:defRPr sz="1200" kern="0">
                <a:solidFill>
                  <a:schemeClr val="bg1"/>
                </a:solidFill>
              </a:defRPr>
            </a:lvl1pPr>
          </a:lstStyle>
          <a:p>
            <a:r>
              <a:rPr lang="en-US" sz="1400" dirty="0">
                <a:solidFill>
                  <a:schemeClr val="tx2"/>
                </a:solidFill>
              </a:rPr>
              <a:t>GUI  BASED</a:t>
            </a:r>
          </a:p>
        </p:txBody>
      </p:sp>
      <p:sp>
        <p:nvSpPr>
          <p:cNvPr id="171" name="TextBox 170"/>
          <p:cNvSpPr txBox="1"/>
          <p:nvPr/>
        </p:nvSpPr>
        <p:spPr>
          <a:xfrm>
            <a:off x="4157134" y="5737648"/>
            <a:ext cx="2164128" cy="738644"/>
          </a:xfrm>
          <a:prstGeom prst="rect">
            <a:avLst/>
          </a:prstGeom>
        </p:spPr>
        <p:txBody>
          <a:bodyPr wrap="square" lIns="91420" tIns="45710" rIns="91420" bIns="45710" anchor="ctr">
            <a:spAutoFit/>
          </a:bodyPr>
          <a:lstStyle>
            <a:defPPr>
              <a:defRPr lang="en-US"/>
            </a:defPPr>
            <a:lvl1pPr lvl="0" algn="ctr">
              <a:defRPr sz="1200" kern="0">
                <a:solidFill>
                  <a:schemeClr val="bg1"/>
                </a:solidFill>
              </a:defRPr>
            </a:lvl1pPr>
          </a:lstStyle>
          <a:p>
            <a:r>
              <a:rPr lang="en-US" sz="1400" dirty="0">
                <a:solidFill>
                  <a:schemeClr val="tx2"/>
                </a:solidFill>
              </a:rPr>
              <a:t>CONSISTENT FOR DEVICES AND PIN (CAMPUS/BRANCH)</a:t>
            </a:r>
          </a:p>
        </p:txBody>
      </p:sp>
      <p:sp>
        <p:nvSpPr>
          <p:cNvPr id="172" name="TextBox 171"/>
          <p:cNvSpPr txBox="1"/>
          <p:nvPr/>
        </p:nvSpPr>
        <p:spPr>
          <a:xfrm>
            <a:off x="6455083" y="5949345"/>
            <a:ext cx="1576187" cy="307756"/>
          </a:xfrm>
          <a:prstGeom prst="rect">
            <a:avLst/>
          </a:prstGeom>
        </p:spPr>
        <p:txBody>
          <a:bodyPr wrap="square" lIns="91420" tIns="45710" rIns="91420" bIns="45710" anchor="ctr">
            <a:spAutoFit/>
          </a:bodyPr>
          <a:lstStyle>
            <a:defPPr>
              <a:defRPr lang="en-US"/>
            </a:defPPr>
            <a:lvl1pPr lvl="0" algn="ctr">
              <a:defRPr sz="1200" kern="0">
                <a:solidFill>
                  <a:schemeClr val="bg1"/>
                </a:solidFill>
              </a:defRPr>
            </a:lvl1pPr>
          </a:lstStyle>
          <a:p>
            <a:r>
              <a:rPr lang="en-US" sz="1400" dirty="0">
                <a:solidFill>
                  <a:schemeClr val="tx2"/>
                </a:solidFill>
              </a:rPr>
              <a:t>SECURE</a:t>
            </a:r>
          </a:p>
        </p:txBody>
      </p:sp>
      <p:sp>
        <p:nvSpPr>
          <p:cNvPr id="173" name="TextBox 172"/>
          <p:cNvSpPr txBox="1"/>
          <p:nvPr/>
        </p:nvSpPr>
        <p:spPr>
          <a:xfrm>
            <a:off x="9894212" y="5737508"/>
            <a:ext cx="1576188" cy="738644"/>
          </a:xfrm>
          <a:prstGeom prst="rect">
            <a:avLst/>
          </a:prstGeom>
        </p:spPr>
        <p:txBody>
          <a:bodyPr wrap="square" lIns="91420" tIns="45710" rIns="91420" bIns="45710" anchor="ctr">
            <a:spAutoFit/>
          </a:bodyPr>
          <a:lstStyle>
            <a:defPPr>
              <a:defRPr lang="en-US"/>
            </a:defPPr>
            <a:lvl1pPr lvl="0" algn="ctr">
              <a:defRPr sz="1200" kern="0">
                <a:solidFill>
                  <a:schemeClr val="bg1"/>
                </a:solidFill>
              </a:defRPr>
            </a:lvl1pPr>
          </a:lstStyle>
          <a:p>
            <a:r>
              <a:rPr lang="en-US" sz="1400" dirty="0">
                <a:solidFill>
                  <a:schemeClr val="tx2"/>
                </a:solidFill>
              </a:rPr>
              <a:t>GREENFIELD </a:t>
            </a:r>
          </a:p>
          <a:p>
            <a:r>
              <a:rPr lang="en-US" sz="1400" dirty="0">
                <a:solidFill>
                  <a:schemeClr val="tx2"/>
                </a:solidFill>
              </a:rPr>
              <a:t>AND BROWNFIELD</a:t>
            </a:r>
          </a:p>
        </p:txBody>
      </p:sp>
      <p:sp>
        <p:nvSpPr>
          <p:cNvPr id="178" name="TextBox 177"/>
          <p:cNvSpPr txBox="1"/>
          <p:nvPr/>
        </p:nvSpPr>
        <p:spPr>
          <a:xfrm>
            <a:off x="8174647" y="5849430"/>
            <a:ext cx="1576187" cy="523200"/>
          </a:xfrm>
          <a:prstGeom prst="rect">
            <a:avLst/>
          </a:prstGeom>
        </p:spPr>
        <p:txBody>
          <a:bodyPr wrap="square" lIns="91420" tIns="45710" rIns="91420" bIns="45710" anchor="ctr">
            <a:spAutoFit/>
          </a:bodyPr>
          <a:lstStyle>
            <a:defPPr>
              <a:defRPr lang="en-US"/>
            </a:defPPr>
            <a:lvl1pPr lvl="0" algn="ctr">
              <a:defRPr sz="1200" kern="0">
                <a:solidFill>
                  <a:schemeClr val="bg1"/>
                </a:solidFill>
              </a:defRPr>
            </a:lvl1pPr>
          </a:lstStyle>
          <a:p>
            <a:r>
              <a:rPr lang="en-US" sz="1400" dirty="0">
                <a:solidFill>
                  <a:schemeClr val="tx2"/>
                </a:solidFill>
              </a:rPr>
              <a:t>RMA USE </a:t>
            </a:r>
          </a:p>
          <a:p>
            <a:r>
              <a:rPr lang="en-US" sz="1400" dirty="0">
                <a:solidFill>
                  <a:schemeClr val="tx2"/>
                </a:solidFill>
              </a:rPr>
              <a:t>CASE</a:t>
            </a:r>
          </a:p>
        </p:txBody>
      </p:sp>
      <p:sp>
        <p:nvSpPr>
          <p:cNvPr id="106" name="Title 1"/>
          <p:cNvSpPr txBox="1">
            <a:spLocks/>
          </p:cNvSpPr>
          <p:nvPr/>
        </p:nvSpPr>
        <p:spPr bwMode="auto">
          <a:xfrm>
            <a:off x="222775" y="96049"/>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896" tIns="60948" rIns="121896" bIns="60948"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GB" sz="3200" kern="120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a:lnSpc>
                <a:spcPct val="100000"/>
              </a:lnSpc>
            </a:pPr>
            <a:r>
              <a:rPr lang="en-US" sz="2800" dirty="0" smtClean="0">
                <a:solidFill>
                  <a:schemeClr val="tx1">
                    <a:lumMod val="75000"/>
                  </a:schemeClr>
                </a:solidFill>
                <a:latin typeface="Arial" charset="0"/>
                <a:ea typeface="Arial" charset="0"/>
                <a:cs typeface="Arial" charset="0"/>
              </a:rPr>
              <a:t>Automation: Network </a:t>
            </a:r>
            <a:r>
              <a:rPr lang="en-US" sz="2800" dirty="0" smtClean="0">
                <a:solidFill>
                  <a:schemeClr val="tx1">
                    <a:lumMod val="75000"/>
                  </a:schemeClr>
                </a:solidFill>
                <a:latin typeface="Arial" charset="0"/>
                <a:ea typeface="Arial" charset="0"/>
                <a:cs typeface="Arial" charset="0"/>
              </a:rPr>
              <a:t>Plug-N-Play </a:t>
            </a:r>
            <a:r>
              <a:rPr lang="en-US" sz="2800" dirty="0" smtClean="0">
                <a:solidFill>
                  <a:schemeClr val="tx1">
                    <a:lumMod val="75000"/>
                  </a:schemeClr>
                </a:solidFill>
                <a:latin typeface="Arial" charset="0"/>
                <a:ea typeface="Arial" charset="0"/>
                <a:cs typeface="Arial" charset="0"/>
              </a:rPr>
              <a:t>Automates </a:t>
            </a:r>
            <a:r>
              <a:rPr lang="en-US" sz="2800" dirty="0" smtClean="0">
                <a:solidFill>
                  <a:schemeClr val="tx1">
                    <a:lumMod val="75000"/>
                  </a:schemeClr>
                </a:solidFill>
                <a:latin typeface="Arial" charset="0"/>
                <a:ea typeface="Arial" charset="0"/>
                <a:cs typeface="Arial" charset="0"/>
              </a:rPr>
              <a:t>Switch </a:t>
            </a:r>
          </a:p>
          <a:p>
            <a:pPr>
              <a:lnSpc>
                <a:spcPct val="100000"/>
              </a:lnSpc>
            </a:pPr>
            <a:r>
              <a:rPr lang="en-US" sz="2800" dirty="0" smtClean="0">
                <a:solidFill>
                  <a:schemeClr val="tx1">
                    <a:lumMod val="75000"/>
                  </a:schemeClr>
                </a:solidFill>
                <a:latin typeface="Arial" charset="0"/>
                <a:ea typeface="Arial" charset="0"/>
                <a:cs typeface="Arial" charset="0"/>
              </a:rPr>
              <a:t>Configuration and integration with IT</a:t>
            </a:r>
            <a:endParaRPr lang="en-US" sz="2800" dirty="0">
              <a:solidFill>
                <a:schemeClr val="tx1">
                  <a:lumMod val="75000"/>
                </a:schemeClr>
              </a:solidFill>
              <a:latin typeface="Arial" charset="0"/>
              <a:ea typeface="Arial" charset="0"/>
              <a:cs typeface="Arial" charset="0"/>
            </a:endParaRPr>
          </a:p>
        </p:txBody>
      </p:sp>
      <p:sp>
        <p:nvSpPr>
          <p:cNvPr id="4" name="Left Brace 3"/>
          <p:cNvSpPr/>
          <p:nvPr/>
        </p:nvSpPr>
        <p:spPr>
          <a:xfrm rot="5400000">
            <a:off x="6008182" y="759810"/>
            <a:ext cx="223498" cy="9309349"/>
          </a:xfrm>
          <a:prstGeom prst="leftBrace">
            <a:avLst/>
          </a:prstGeom>
          <a:noFill/>
          <a:ln w="9525">
            <a:solidFill>
              <a:schemeClr val="accent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8" name="Group 97"/>
          <p:cNvGrpSpPr/>
          <p:nvPr/>
        </p:nvGrpSpPr>
        <p:grpSpPr>
          <a:xfrm>
            <a:off x="10630374" y="24659"/>
            <a:ext cx="1404813" cy="1404813"/>
            <a:chOff x="9855854" y="719083"/>
            <a:chExt cx="1404813" cy="1404813"/>
          </a:xfrm>
        </p:grpSpPr>
        <p:sp>
          <p:nvSpPr>
            <p:cNvPr id="99" name="32-Point Star 98"/>
            <p:cNvSpPr/>
            <p:nvPr/>
          </p:nvSpPr>
          <p:spPr>
            <a:xfrm>
              <a:off x="9855854" y="719083"/>
              <a:ext cx="1404813" cy="1404813"/>
            </a:xfrm>
            <a:prstGeom prst="star32">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0" name="Rectangle 99"/>
            <p:cNvSpPr/>
            <p:nvPr/>
          </p:nvSpPr>
          <p:spPr>
            <a:xfrm>
              <a:off x="10106854" y="1089400"/>
              <a:ext cx="902811" cy="646331"/>
            </a:xfrm>
            <a:prstGeom prst="rect">
              <a:avLst/>
            </a:prstGeom>
          </p:spPr>
          <p:txBody>
            <a:bodyPr wrap="none">
              <a:spAutoFit/>
            </a:bodyPr>
            <a:lstStyle/>
            <a:p>
              <a:pPr algn="ctr"/>
              <a:r>
                <a:rPr lang="en-US" dirty="0">
                  <a:solidFill>
                    <a:schemeClr val="tx1">
                      <a:lumMod val="50000"/>
                    </a:schemeClr>
                  </a:solidFill>
                </a:rPr>
                <a:t>Smart </a:t>
              </a:r>
              <a:endParaRPr lang="en-US" dirty="0" smtClean="0">
                <a:solidFill>
                  <a:schemeClr val="tx1">
                    <a:lumMod val="50000"/>
                  </a:schemeClr>
                </a:solidFill>
              </a:endParaRPr>
            </a:p>
            <a:p>
              <a:pPr algn="ctr"/>
              <a:r>
                <a:rPr lang="en-US" dirty="0" smtClean="0">
                  <a:solidFill>
                    <a:schemeClr val="tx1">
                      <a:lumMod val="50000"/>
                    </a:schemeClr>
                  </a:solidFill>
                </a:rPr>
                <a:t>Installs</a:t>
              </a:r>
              <a:endParaRPr lang="en-US" dirty="0">
                <a:solidFill>
                  <a:schemeClr val="tx1">
                    <a:lumMod val="50000"/>
                  </a:schemeClr>
                </a:solidFill>
              </a:endParaRPr>
            </a:p>
          </p:txBody>
        </p:sp>
      </p:grpSp>
    </p:spTree>
    <p:extLst>
      <p:ext uri="{BB962C8B-B14F-4D97-AF65-F5344CB8AC3E}">
        <p14:creationId xmlns:p14="http://schemas.microsoft.com/office/powerpoint/2010/main" val="2417614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ject 4"/>
          <p:cNvPicPr>
            <a:picLocks noChangeAspect="1"/>
          </p:cNvPicPr>
          <p:nvPr/>
        </p:nvPicPr>
        <p:blipFill>
          <a:blip r:embed="rId3"/>
          <a:srcRect/>
          <a:stretch>
            <a:fillRect/>
          </a:stretch>
        </p:blipFill>
        <p:spPr bwMode="auto">
          <a:xfrm>
            <a:off x="1588" y="1588"/>
            <a:ext cx="1587" cy="1587"/>
          </a:xfrm>
          <a:prstGeom prst="rect">
            <a:avLst/>
          </a:prstGeom>
          <a:noFill/>
        </p:spPr>
      </p:pic>
      <p:pic>
        <p:nvPicPr>
          <p:cNvPr id="63490" name="Picture 2" descr="https://www.trilux.com/fileadmin/Content/DE/Images/Anwendungen/Office/ATHENIK_Office_Slider.jpg"/>
          <p:cNvPicPr>
            <a:picLocks noChangeAspect="1" noChangeArrowheads="1"/>
          </p:cNvPicPr>
          <p:nvPr/>
        </p:nvPicPr>
        <p:blipFill rotWithShape="1">
          <a:blip r:embed="rId4">
            <a:extLst>
              <a:ext uri="{28A0092B-C50C-407E-A947-70E740481C1C}">
                <a14:useLocalDpi xmlns:a14="http://schemas.microsoft.com/office/drawing/2010/main" val="0"/>
              </a:ext>
            </a:extLst>
          </a:blip>
          <a:srcRect b="-23"/>
          <a:stretch/>
        </p:blipFill>
        <p:spPr bwMode="auto">
          <a:xfrm>
            <a:off x="0" y="18287"/>
            <a:ext cx="12192000" cy="6834215"/>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p:cNvSpPr/>
          <p:nvPr/>
        </p:nvSpPr>
        <p:spPr>
          <a:xfrm rot="5400000">
            <a:off x="2658549" y="-2665408"/>
            <a:ext cx="6891149" cy="12208246"/>
          </a:xfrm>
          <a:prstGeom prst="rect">
            <a:avLst/>
          </a:prstGeom>
          <a:solidFill>
            <a:schemeClr val="bg1">
              <a:alpha val="8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1461" tIns="25731" rIns="51461" bIns="25731" spcCol="0" rtlCol="0" anchor="ctr"/>
          <a:lstStyle/>
          <a:p>
            <a:pPr algn="ctr" defTabSz="342991"/>
            <a:endParaRPr lang="en-US" dirty="0">
              <a:solidFill>
                <a:schemeClr val="bg1"/>
              </a:solidFill>
              <a:latin typeface="Arial" charset="0"/>
              <a:ea typeface="Arial" charset="0"/>
              <a:cs typeface="Arial" charset="0"/>
            </a:endParaRPr>
          </a:p>
        </p:txBody>
      </p:sp>
      <p:sp>
        <p:nvSpPr>
          <p:cNvPr id="89" name="Rectangle 88"/>
          <p:cNvSpPr/>
          <p:nvPr/>
        </p:nvSpPr>
        <p:spPr>
          <a:xfrm>
            <a:off x="0" y="10392"/>
            <a:ext cx="12192000" cy="1385230"/>
          </a:xfrm>
          <a:prstGeom prst="rect">
            <a:avLst/>
          </a:prstGeom>
          <a:gradFill flip="none" rotWithShape="1">
            <a:gsLst>
              <a:gs pos="100000">
                <a:schemeClr val="bg1"/>
              </a:gs>
              <a:gs pos="58000">
                <a:srgbClr val="FFFFFF">
                  <a:alpha val="76000"/>
                </a:srgbClr>
              </a:gs>
              <a:gs pos="0">
                <a:schemeClr val="bg1">
                  <a:alpha val="0"/>
                </a:scheme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1461" tIns="25731" rIns="51461" bIns="25731" spcCol="0" rtlCol="0" anchor="ctr"/>
          <a:lstStyle/>
          <a:p>
            <a:pPr algn="ctr" defTabSz="342991"/>
            <a:endParaRPr lang="en-US" dirty="0">
              <a:solidFill>
                <a:schemeClr val="bg1"/>
              </a:solidFill>
              <a:latin typeface="Arial" panose="020B0604020202020204" pitchFamily="34" charset="0"/>
              <a:cs typeface="Arial" panose="020B0604020202020204" pitchFamily="34" charset="0"/>
            </a:endParaRPr>
          </a:p>
        </p:txBody>
      </p:sp>
      <p:sp>
        <p:nvSpPr>
          <p:cNvPr id="66" name="Rectangle 65"/>
          <p:cNvSpPr/>
          <p:nvPr/>
        </p:nvSpPr>
        <p:spPr>
          <a:xfrm>
            <a:off x="6206421" y="1317757"/>
            <a:ext cx="5689616" cy="493673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3" tIns="45719" rIns="91423" bIns="45719" rtlCol="0" anchor="ctr"/>
          <a:lstStyle/>
          <a:p>
            <a:pPr algn="ctr"/>
            <a:endParaRPr lang="es-ES_tradnl" sz="1351" dirty="0"/>
          </a:p>
        </p:txBody>
      </p:sp>
      <p:sp>
        <p:nvSpPr>
          <p:cNvPr id="2" name="Rectangle 1"/>
          <p:cNvSpPr/>
          <p:nvPr/>
        </p:nvSpPr>
        <p:spPr>
          <a:xfrm>
            <a:off x="212049" y="1294017"/>
            <a:ext cx="5791201" cy="496047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3" tIns="45719" rIns="91423" bIns="45719" rtlCol="0" anchor="ctr"/>
          <a:lstStyle/>
          <a:p>
            <a:pPr algn="ctr"/>
            <a:endParaRPr lang="es-ES_tradnl" sz="1351" dirty="0"/>
          </a:p>
        </p:txBody>
      </p:sp>
      <p:pic>
        <p:nvPicPr>
          <p:cNvPr id="6" name="Picture 2" descr="\\.PSF\.Mac\Volumes\16GB_FLASH\KM79307_Retouch_Comp1a copy.png"/>
          <p:cNvPicPr>
            <a:picLocks noChangeAspect="1" noChangeArrowheads="1"/>
          </p:cNvPicPr>
          <p:nvPr/>
        </p:nvPicPr>
        <p:blipFill>
          <a:blip r:embed="rId5" cstate="email"/>
          <a:stretch>
            <a:fillRect/>
          </a:stretch>
        </p:blipFill>
        <p:spPr bwMode="auto">
          <a:xfrm>
            <a:off x="8035236" y="2269300"/>
            <a:ext cx="1828800" cy="908792"/>
          </a:xfrm>
          <a:prstGeom prst="rect">
            <a:avLst/>
          </a:prstGeom>
          <a:noFill/>
          <a:effectLst/>
        </p:spPr>
      </p:pic>
      <p:cxnSp>
        <p:nvCxnSpPr>
          <p:cNvPr id="38" name="Straight Connector 37"/>
          <p:cNvCxnSpPr/>
          <p:nvPr/>
        </p:nvCxnSpPr>
        <p:spPr>
          <a:xfrm>
            <a:off x="8949636" y="3122817"/>
            <a:ext cx="0" cy="147768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7120836" y="4092492"/>
            <a:ext cx="38608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120836" y="4092492"/>
            <a:ext cx="0" cy="4572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8035236" y="4092492"/>
            <a:ext cx="0" cy="4572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9864036" y="4092492"/>
            <a:ext cx="0" cy="4572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0981636" y="4092492"/>
            <a:ext cx="0" cy="4572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9965636" y="2365300"/>
            <a:ext cx="1320800" cy="815559"/>
          </a:xfrm>
          <a:prstGeom prst="rect">
            <a:avLst/>
          </a:prstGeom>
          <a:noFill/>
        </p:spPr>
        <p:txBody>
          <a:bodyPr wrap="square" lIns="121872" tIns="60936" rIns="121872" bIns="60936" rtlCol="0">
            <a:spAutoFit/>
          </a:bodyPr>
          <a:lstStyle/>
          <a:p>
            <a:r>
              <a:rPr lang="en-US" sz="1500" dirty="0">
                <a:solidFill>
                  <a:schemeClr val="tx1">
                    <a:lumMod val="50000"/>
                  </a:schemeClr>
                </a:solidFill>
                <a:latin typeface="CiscoSans ExtraLight" charset="0"/>
                <a:ea typeface="CiscoSans ExtraLight" charset="0"/>
                <a:cs typeface="CiscoSans ExtraLight" charset="0"/>
              </a:rPr>
              <a:t>Access Switch in IDF</a:t>
            </a:r>
          </a:p>
        </p:txBody>
      </p:sp>
      <p:cxnSp>
        <p:nvCxnSpPr>
          <p:cNvPr id="56" name="Straight Connector 55"/>
          <p:cNvCxnSpPr/>
          <p:nvPr/>
        </p:nvCxnSpPr>
        <p:spPr>
          <a:xfrm>
            <a:off x="3158431" y="2263695"/>
            <a:ext cx="0" cy="1320800"/>
          </a:xfrm>
          <a:prstGeom prst="line">
            <a:avLst/>
          </a:prstGeom>
          <a:ln w="38100">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9254436" y="3630818"/>
            <a:ext cx="2438400" cy="353895"/>
          </a:xfrm>
          <a:prstGeom prst="rect">
            <a:avLst/>
          </a:prstGeom>
          <a:noFill/>
        </p:spPr>
        <p:txBody>
          <a:bodyPr wrap="square" lIns="121872" tIns="60936" rIns="121872" bIns="60936" rtlCol="0">
            <a:spAutoFit/>
          </a:bodyPr>
          <a:lstStyle/>
          <a:p>
            <a:r>
              <a:rPr lang="en-US" sz="1500" dirty="0" err="1">
                <a:solidFill>
                  <a:schemeClr val="tx1">
                    <a:lumMod val="50000"/>
                  </a:schemeClr>
                </a:solidFill>
                <a:latin typeface="CiscoSans ExtraLight" charset="0"/>
                <a:ea typeface="CiscoSans ExtraLight" charset="0"/>
                <a:cs typeface="CiscoSans ExtraLight" charset="0"/>
              </a:rPr>
              <a:t>PoE</a:t>
            </a:r>
            <a:r>
              <a:rPr lang="en-US" sz="1500" dirty="0">
                <a:solidFill>
                  <a:schemeClr val="tx1">
                    <a:lumMod val="50000"/>
                  </a:schemeClr>
                </a:solidFill>
                <a:latin typeface="CiscoSans ExtraLight" charset="0"/>
                <a:ea typeface="CiscoSans ExtraLight" charset="0"/>
                <a:cs typeface="CiscoSans ExtraLight" charset="0"/>
              </a:rPr>
              <a:t> powered luminaires</a:t>
            </a:r>
          </a:p>
        </p:txBody>
      </p:sp>
      <p:sp>
        <p:nvSpPr>
          <p:cNvPr id="69" name="TextBox 68"/>
          <p:cNvSpPr txBox="1"/>
          <p:nvPr/>
        </p:nvSpPr>
        <p:spPr>
          <a:xfrm>
            <a:off x="3158431" y="2162102"/>
            <a:ext cx="1320800" cy="353895"/>
          </a:xfrm>
          <a:prstGeom prst="rect">
            <a:avLst/>
          </a:prstGeom>
          <a:noFill/>
        </p:spPr>
        <p:txBody>
          <a:bodyPr wrap="square" lIns="121872" tIns="60936" rIns="121872" bIns="60936" rtlCol="0">
            <a:spAutoFit/>
          </a:bodyPr>
          <a:lstStyle/>
          <a:p>
            <a:r>
              <a:rPr lang="en-US" sz="1500" dirty="0">
                <a:solidFill>
                  <a:schemeClr val="tx1">
                    <a:lumMod val="50000"/>
                  </a:schemeClr>
                </a:solidFill>
                <a:latin typeface="CiscoSans ExtraLight" charset="0"/>
                <a:ea typeface="CiscoSans ExtraLight" charset="0"/>
                <a:cs typeface="CiscoSans ExtraLight" charset="0"/>
              </a:rPr>
              <a:t>To IDF</a:t>
            </a:r>
          </a:p>
        </p:txBody>
      </p:sp>
      <p:cxnSp>
        <p:nvCxnSpPr>
          <p:cNvPr id="76" name="Straight Connector 75"/>
          <p:cNvCxnSpPr/>
          <p:nvPr/>
        </p:nvCxnSpPr>
        <p:spPr>
          <a:xfrm>
            <a:off x="3158431" y="3584491"/>
            <a:ext cx="0" cy="9144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4987231" y="2411613"/>
            <a:ext cx="1117583" cy="584727"/>
          </a:xfrm>
          <a:prstGeom prst="rect">
            <a:avLst/>
          </a:prstGeom>
          <a:noFill/>
        </p:spPr>
        <p:txBody>
          <a:bodyPr wrap="square" lIns="121872" tIns="60936" rIns="121872" bIns="60936" rtlCol="0">
            <a:spAutoFit/>
          </a:bodyPr>
          <a:lstStyle/>
          <a:p>
            <a:r>
              <a:rPr lang="en-US" sz="1500" dirty="0">
                <a:solidFill>
                  <a:schemeClr val="tx1">
                    <a:lumMod val="50000"/>
                  </a:schemeClr>
                </a:solidFill>
                <a:latin typeface="CiscoSans ExtraLight" charset="0"/>
                <a:ea typeface="CiscoSans ExtraLight" charset="0"/>
                <a:cs typeface="CiscoSans ExtraLight" charset="0"/>
              </a:rPr>
              <a:t>Ceiling </a:t>
            </a:r>
          </a:p>
          <a:p>
            <a:r>
              <a:rPr lang="en-US" sz="1500" dirty="0">
                <a:solidFill>
                  <a:schemeClr val="tx1">
                    <a:lumMod val="50000"/>
                  </a:schemeClr>
                </a:solidFill>
                <a:latin typeface="CiscoSans ExtraLight" charset="0"/>
                <a:ea typeface="CiscoSans ExtraLight" charset="0"/>
                <a:cs typeface="CiscoSans ExtraLight" charset="0"/>
              </a:rPr>
              <a:t>Switches</a:t>
            </a:r>
          </a:p>
        </p:txBody>
      </p:sp>
      <p:cxnSp>
        <p:nvCxnSpPr>
          <p:cNvPr id="134" name="Straight Connector 133"/>
          <p:cNvCxnSpPr/>
          <p:nvPr/>
        </p:nvCxnSpPr>
        <p:spPr>
          <a:xfrm flipH="1">
            <a:off x="1532837" y="4095603"/>
            <a:ext cx="406400" cy="0"/>
          </a:xfrm>
          <a:prstGeom prst="line">
            <a:avLst/>
          </a:prstGeom>
          <a:ln w="6350">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flipV="1">
            <a:off x="821637" y="3584491"/>
            <a:ext cx="1219200" cy="31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821637" y="3584491"/>
            <a:ext cx="0" cy="4064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040837" y="3584491"/>
            <a:ext cx="0" cy="4064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4885631" y="3381291"/>
            <a:ext cx="0" cy="3048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a:endCxn id="87" idx="0"/>
          </p:cNvCxnSpPr>
          <p:nvPr/>
        </p:nvCxnSpPr>
        <p:spPr>
          <a:xfrm>
            <a:off x="1329646" y="3378181"/>
            <a:ext cx="7" cy="59239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4" name="Rectangle 123"/>
          <p:cNvSpPr/>
          <p:nvPr/>
        </p:nvSpPr>
        <p:spPr>
          <a:xfrm>
            <a:off x="6206436" y="1294021"/>
            <a:ext cx="5689600" cy="766483"/>
          </a:xfrm>
          <a:prstGeom prst="rect">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4" tIns="45711" rIns="91404" bIns="45711" rtlCol="0" anchor="ctr"/>
          <a:lstStyle/>
          <a:p>
            <a:pPr algn="ctr"/>
            <a:r>
              <a:rPr lang="en-US" sz="2000" dirty="0">
                <a:solidFill>
                  <a:schemeClr val="tx1">
                    <a:lumMod val="75000"/>
                  </a:schemeClr>
                </a:solidFill>
                <a:latin typeface="CiscoSans ExtraLight" charset="0"/>
                <a:ea typeface="CiscoSans ExtraLight" charset="0"/>
                <a:cs typeface="CiscoSans ExtraLight" charset="0"/>
              </a:rPr>
              <a:t>Centralized</a:t>
            </a:r>
          </a:p>
          <a:p>
            <a:pPr algn="ctr"/>
            <a:r>
              <a:rPr lang="en-US" sz="2000" dirty="0">
                <a:solidFill>
                  <a:schemeClr val="tx1">
                    <a:lumMod val="75000"/>
                  </a:schemeClr>
                </a:solidFill>
                <a:latin typeface="CiscoSans ExtraLight" charset="0"/>
                <a:ea typeface="CiscoSans ExtraLight" charset="0"/>
                <a:cs typeface="CiscoSans ExtraLight" charset="0"/>
              </a:rPr>
              <a:t>“Converged IT/OT Network”</a:t>
            </a:r>
          </a:p>
        </p:txBody>
      </p:sp>
      <p:sp>
        <p:nvSpPr>
          <p:cNvPr id="125" name="Rectangle 124"/>
          <p:cNvSpPr/>
          <p:nvPr/>
        </p:nvSpPr>
        <p:spPr>
          <a:xfrm>
            <a:off x="212035" y="1294030"/>
            <a:ext cx="5791196" cy="766487"/>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4" tIns="45711" rIns="91404" bIns="45711" rtlCol="0" anchor="ctr"/>
          <a:lstStyle/>
          <a:p>
            <a:pPr algn="ctr"/>
            <a:r>
              <a:rPr lang="en-US" sz="2000" dirty="0">
                <a:solidFill>
                  <a:schemeClr val="tx1">
                    <a:lumMod val="75000"/>
                  </a:schemeClr>
                </a:solidFill>
                <a:latin typeface="CiscoSans ExtraLight" charset="0"/>
                <a:ea typeface="CiscoSans ExtraLight" charset="0"/>
                <a:cs typeface="CiscoSans ExtraLight" charset="0"/>
              </a:rPr>
              <a:t>Distributed</a:t>
            </a:r>
          </a:p>
          <a:p>
            <a:pPr algn="ctr"/>
            <a:r>
              <a:rPr lang="en-US" sz="2000" dirty="0">
                <a:solidFill>
                  <a:schemeClr val="tx1">
                    <a:lumMod val="75000"/>
                  </a:schemeClr>
                </a:solidFill>
                <a:latin typeface="CiscoSans ExtraLight" charset="0"/>
                <a:ea typeface="CiscoSans ExtraLight" charset="0"/>
                <a:cs typeface="CiscoSans ExtraLight" charset="0"/>
              </a:rPr>
              <a:t>“OT/Facilities network”</a:t>
            </a:r>
          </a:p>
        </p:txBody>
      </p:sp>
      <p:cxnSp>
        <p:nvCxnSpPr>
          <p:cNvPr id="138" name="Straight Connector 137"/>
          <p:cNvCxnSpPr/>
          <p:nvPr/>
        </p:nvCxnSpPr>
        <p:spPr>
          <a:xfrm flipH="1">
            <a:off x="3361637" y="4867375"/>
            <a:ext cx="406400" cy="0"/>
          </a:xfrm>
          <a:prstGeom prst="line">
            <a:avLst/>
          </a:prstGeom>
          <a:ln w="6350">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H="1" flipV="1">
            <a:off x="2650437" y="4356263"/>
            <a:ext cx="1219200" cy="31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2650437" y="4356263"/>
            <a:ext cx="0" cy="4064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3158437" y="4356263"/>
            <a:ext cx="0" cy="4064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3869637" y="4356263"/>
            <a:ext cx="0" cy="4064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flipH="1">
            <a:off x="5088837" y="4095603"/>
            <a:ext cx="406400" cy="0"/>
          </a:xfrm>
          <a:prstGeom prst="line">
            <a:avLst/>
          </a:prstGeom>
          <a:ln w="6350">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flipH="1" flipV="1">
            <a:off x="4377637" y="3584491"/>
            <a:ext cx="1219200" cy="31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4377637" y="3584491"/>
            <a:ext cx="0" cy="4064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4885637" y="3584491"/>
            <a:ext cx="0" cy="4064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5596837" y="3584491"/>
            <a:ext cx="0" cy="4064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H="1">
            <a:off x="10270436" y="4600492"/>
            <a:ext cx="406400" cy="0"/>
          </a:xfrm>
          <a:prstGeom prst="line">
            <a:avLst/>
          </a:prstGeom>
          <a:ln w="6350">
            <a:prstDash val="sysDot"/>
          </a:ln>
        </p:spPr>
        <p:style>
          <a:lnRef idx="1">
            <a:schemeClr val="accent1"/>
          </a:lnRef>
          <a:fillRef idx="0">
            <a:schemeClr val="accent1"/>
          </a:fillRef>
          <a:effectRef idx="0">
            <a:schemeClr val="accent1"/>
          </a:effectRef>
          <a:fontRef idx="minor">
            <a:schemeClr val="tx1"/>
          </a:fontRef>
        </p:style>
      </p:cxnSp>
      <p:sp>
        <p:nvSpPr>
          <p:cNvPr id="160" name="TextBox 159"/>
          <p:cNvSpPr txBox="1"/>
          <p:nvPr/>
        </p:nvSpPr>
        <p:spPr>
          <a:xfrm>
            <a:off x="6308036" y="2208413"/>
            <a:ext cx="1625600" cy="584727"/>
          </a:xfrm>
          <a:prstGeom prst="rect">
            <a:avLst/>
          </a:prstGeom>
          <a:noFill/>
        </p:spPr>
        <p:txBody>
          <a:bodyPr wrap="square" lIns="121872" tIns="60936" rIns="121872" bIns="60936" rtlCol="0">
            <a:spAutoFit/>
          </a:bodyPr>
          <a:lstStyle/>
          <a:p>
            <a:r>
              <a:rPr lang="en-US" sz="1500" dirty="0">
                <a:solidFill>
                  <a:schemeClr val="tx1">
                    <a:lumMod val="50000"/>
                  </a:schemeClr>
                </a:solidFill>
                <a:latin typeface="CiscoSans" charset="0"/>
                <a:ea typeface="CiscoSans" charset="0"/>
                <a:cs typeface="CiscoSans" charset="0"/>
              </a:rPr>
              <a:t>Converged IT/OT Network</a:t>
            </a:r>
          </a:p>
        </p:txBody>
      </p:sp>
      <p:sp>
        <p:nvSpPr>
          <p:cNvPr id="161" name="TextBox 160"/>
          <p:cNvSpPr txBox="1"/>
          <p:nvPr/>
        </p:nvSpPr>
        <p:spPr>
          <a:xfrm>
            <a:off x="415231" y="2233261"/>
            <a:ext cx="1930400" cy="584727"/>
          </a:xfrm>
          <a:prstGeom prst="rect">
            <a:avLst/>
          </a:prstGeom>
          <a:noFill/>
        </p:spPr>
        <p:txBody>
          <a:bodyPr wrap="square" lIns="121872" tIns="60936" rIns="121872" bIns="60936" rtlCol="0">
            <a:spAutoFit/>
          </a:bodyPr>
          <a:lstStyle/>
          <a:p>
            <a:r>
              <a:rPr lang="en-US" sz="1500" dirty="0">
                <a:solidFill>
                  <a:schemeClr val="tx1">
                    <a:lumMod val="50000"/>
                  </a:schemeClr>
                </a:solidFill>
                <a:latin typeface="CiscoSans" charset="0"/>
                <a:ea typeface="CiscoSans" charset="0"/>
                <a:cs typeface="CiscoSans" charset="0"/>
              </a:rPr>
              <a:t>Dedicated Lighting Network</a:t>
            </a:r>
          </a:p>
        </p:txBody>
      </p:sp>
      <p:sp>
        <p:nvSpPr>
          <p:cNvPr id="4" name="TextBox 3"/>
          <p:cNvSpPr txBox="1"/>
          <p:nvPr/>
        </p:nvSpPr>
        <p:spPr>
          <a:xfrm>
            <a:off x="6206436" y="5446271"/>
            <a:ext cx="5689600" cy="615505"/>
          </a:xfrm>
          <a:prstGeom prst="rect">
            <a:avLst/>
          </a:prstGeom>
          <a:solidFill>
            <a:schemeClr val="bg1">
              <a:lumMod val="95000"/>
            </a:schemeClr>
          </a:solidFill>
          <a:ln>
            <a:noFill/>
          </a:ln>
        </p:spPr>
        <p:txBody>
          <a:bodyPr wrap="square" lIns="121872" tIns="60936" rIns="121872" bIns="60936" rtlCol="0">
            <a:spAutoFit/>
          </a:bodyPr>
          <a:lstStyle/>
          <a:p>
            <a:pPr marL="380814" indent="-380814">
              <a:buFont typeface="Arial"/>
              <a:buChar char="•"/>
            </a:pPr>
            <a:r>
              <a:rPr lang="en-US" sz="1600" dirty="0">
                <a:solidFill>
                  <a:schemeClr val="tx1">
                    <a:lumMod val="50000"/>
                  </a:schemeClr>
                </a:solidFill>
                <a:latin typeface="CiscoSans ExtraLight" charset="0"/>
                <a:ea typeface="CiscoSans ExtraLight" charset="0"/>
                <a:cs typeface="CiscoSans ExtraLight" charset="0"/>
              </a:rPr>
              <a:t>Switches in the wiring closet</a:t>
            </a:r>
          </a:p>
          <a:p>
            <a:pPr marL="380814" indent="-380814">
              <a:buFont typeface="Arial"/>
              <a:buChar char="•"/>
            </a:pPr>
            <a:r>
              <a:rPr lang="en-US" sz="1600" dirty="0">
                <a:solidFill>
                  <a:schemeClr val="tx1">
                    <a:lumMod val="50000"/>
                  </a:schemeClr>
                </a:solidFill>
                <a:latin typeface="CiscoSans ExtraLight" charset="0"/>
                <a:ea typeface="CiscoSans ExtraLight" charset="0"/>
                <a:cs typeface="CiscoSans ExtraLight" charset="0"/>
              </a:rPr>
              <a:t>Higher resiliency due to HA features</a:t>
            </a:r>
          </a:p>
        </p:txBody>
      </p:sp>
      <p:sp>
        <p:nvSpPr>
          <p:cNvPr id="67" name="TextBox 66"/>
          <p:cNvSpPr txBox="1"/>
          <p:nvPr/>
        </p:nvSpPr>
        <p:spPr>
          <a:xfrm>
            <a:off x="212035" y="5446284"/>
            <a:ext cx="5791200" cy="615505"/>
          </a:xfrm>
          <a:prstGeom prst="rect">
            <a:avLst/>
          </a:prstGeom>
          <a:solidFill>
            <a:schemeClr val="bg1">
              <a:lumMod val="95000"/>
            </a:schemeClr>
          </a:solidFill>
          <a:ln>
            <a:noFill/>
          </a:ln>
        </p:spPr>
        <p:txBody>
          <a:bodyPr wrap="square" lIns="121872" tIns="60936" rIns="121872" bIns="60936" rtlCol="0">
            <a:spAutoFit/>
          </a:bodyPr>
          <a:lstStyle/>
          <a:p>
            <a:pPr marL="380814" indent="-380814">
              <a:buFont typeface="Arial"/>
              <a:buChar char="•"/>
            </a:pPr>
            <a:r>
              <a:rPr lang="en-US" sz="1600" dirty="0">
                <a:solidFill>
                  <a:schemeClr val="tx1">
                    <a:lumMod val="50000"/>
                  </a:schemeClr>
                </a:solidFill>
                <a:latin typeface="CiscoSans ExtraLight" charset="0"/>
                <a:ea typeface="CiscoSans ExtraLight" charset="0"/>
                <a:cs typeface="CiscoSans ExtraLight" charset="0"/>
              </a:rPr>
              <a:t>Switches in the Ceiling</a:t>
            </a:r>
          </a:p>
          <a:p>
            <a:pPr marL="380814" indent="-380814">
              <a:buFont typeface="Arial"/>
              <a:buChar char="•"/>
            </a:pPr>
            <a:r>
              <a:rPr lang="en-US" sz="1600" dirty="0">
                <a:solidFill>
                  <a:schemeClr val="tx1">
                    <a:lumMod val="50000"/>
                  </a:schemeClr>
                </a:solidFill>
                <a:latin typeface="CiscoSans ExtraLight" charset="0"/>
                <a:ea typeface="CiscoSans ExtraLight" charset="0"/>
                <a:cs typeface="CiscoSans ExtraLight" charset="0"/>
              </a:rPr>
              <a:t>Energy efficient, shorter cables</a:t>
            </a:r>
          </a:p>
        </p:txBody>
      </p:sp>
      <p:sp>
        <p:nvSpPr>
          <p:cNvPr id="3" name="TextBox 2"/>
          <p:cNvSpPr txBox="1"/>
          <p:nvPr/>
        </p:nvSpPr>
        <p:spPr>
          <a:xfrm>
            <a:off x="7730436" y="3122823"/>
            <a:ext cx="1219200" cy="584749"/>
          </a:xfrm>
          <a:prstGeom prst="rect">
            <a:avLst/>
          </a:prstGeom>
          <a:noFill/>
        </p:spPr>
        <p:txBody>
          <a:bodyPr wrap="square" lIns="121893" tIns="60947" rIns="121893" bIns="60947" rtlCol="0">
            <a:spAutoFit/>
          </a:bodyPr>
          <a:lstStyle/>
          <a:p>
            <a:pPr algn="ctr"/>
            <a:r>
              <a:rPr lang="en-US" sz="1500" dirty="0">
                <a:solidFill>
                  <a:schemeClr val="tx1">
                    <a:lumMod val="50000"/>
                  </a:schemeClr>
                </a:solidFill>
                <a:latin typeface="CiscoSans ExtraLight" charset="0"/>
                <a:ea typeface="CiscoSans ExtraLight" charset="0"/>
                <a:cs typeface="CiscoSans ExtraLight" charset="0"/>
              </a:rPr>
              <a:t>Long(</a:t>
            </a:r>
            <a:r>
              <a:rPr lang="en-US" sz="1500" dirty="0" err="1">
                <a:solidFill>
                  <a:schemeClr val="tx1">
                    <a:lumMod val="50000"/>
                  </a:schemeClr>
                </a:solidFill>
                <a:latin typeface="CiscoSans ExtraLight" charset="0"/>
                <a:ea typeface="CiscoSans ExtraLight" charset="0"/>
                <a:cs typeface="CiscoSans ExtraLight" charset="0"/>
              </a:rPr>
              <a:t>er</a:t>
            </a:r>
            <a:r>
              <a:rPr lang="en-US" sz="1500" dirty="0">
                <a:solidFill>
                  <a:schemeClr val="tx1">
                    <a:lumMod val="50000"/>
                  </a:schemeClr>
                </a:solidFill>
                <a:latin typeface="CiscoSans ExtraLight" charset="0"/>
                <a:ea typeface="CiscoSans ExtraLight" charset="0"/>
                <a:cs typeface="CiscoSans ExtraLight" charset="0"/>
              </a:rPr>
              <a:t>) cable Runs</a:t>
            </a:r>
          </a:p>
        </p:txBody>
      </p:sp>
      <p:sp>
        <p:nvSpPr>
          <p:cNvPr id="70" name="TextBox 69"/>
          <p:cNvSpPr txBox="1"/>
          <p:nvPr/>
        </p:nvSpPr>
        <p:spPr>
          <a:xfrm>
            <a:off x="720031" y="4443617"/>
            <a:ext cx="1422400" cy="584727"/>
          </a:xfrm>
          <a:prstGeom prst="rect">
            <a:avLst/>
          </a:prstGeom>
          <a:noFill/>
        </p:spPr>
        <p:txBody>
          <a:bodyPr wrap="square" lIns="121872" tIns="60936" rIns="121872" bIns="60936" rtlCol="0">
            <a:spAutoFit/>
          </a:bodyPr>
          <a:lstStyle/>
          <a:p>
            <a:r>
              <a:rPr lang="en-US" sz="1500" dirty="0" err="1"/>
              <a:t>PoE</a:t>
            </a:r>
            <a:r>
              <a:rPr lang="en-US" sz="1500" dirty="0"/>
              <a:t> powered luminaires</a:t>
            </a:r>
          </a:p>
        </p:txBody>
      </p:sp>
      <p:sp>
        <p:nvSpPr>
          <p:cNvPr id="71" name="TextBox 70"/>
          <p:cNvSpPr txBox="1"/>
          <p:nvPr/>
        </p:nvSpPr>
        <p:spPr>
          <a:xfrm>
            <a:off x="3056831" y="3732413"/>
            <a:ext cx="1219200" cy="523194"/>
          </a:xfrm>
          <a:prstGeom prst="rect">
            <a:avLst/>
          </a:prstGeom>
          <a:noFill/>
        </p:spPr>
        <p:txBody>
          <a:bodyPr wrap="square" lIns="121893" tIns="60947" rIns="121893" bIns="60947" rtlCol="0">
            <a:spAutoFit/>
          </a:bodyPr>
          <a:lstStyle/>
          <a:p>
            <a:pPr algn="ctr"/>
            <a:r>
              <a:rPr lang="en-US" sz="1300" dirty="0">
                <a:solidFill>
                  <a:schemeClr val="tx1">
                    <a:lumMod val="50000"/>
                  </a:schemeClr>
                </a:solidFill>
                <a:latin typeface="CiscoSans ExtraLight" charset="0"/>
                <a:ea typeface="CiscoSans ExtraLight" charset="0"/>
                <a:cs typeface="CiscoSans ExtraLight" charset="0"/>
              </a:rPr>
              <a:t>Short(</a:t>
            </a:r>
            <a:r>
              <a:rPr lang="en-US" sz="1300" dirty="0" err="1">
                <a:solidFill>
                  <a:schemeClr val="tx1">
                    <a:lumMod val="50000"/>
                  </a:schemeClr>
                </a:solidFill>
                <a:latin typeface="CiscoSans ExtraLight" charset="0"/>
                <a:ea typeface="CiscoSans ExtraLight" charset="0"/>
                <a:cs typeface="CiscoSans ExtraLight" charset="0"/>
              </a:rPr>
              <a:t>er</a:t>
            </a:r>
            <a:r>
              <a:rPr lang="en-US" sz="1300" dirty="0">
                <a:solidFill>
                  <a:schemeClr val="tx1">
                    <a:lumMod val="50000"/>
                  </a:schemeClr>
                </a:solidFill>
                <a:latin typeface="CiscoSans ExtraLight" charset="0"/>
                <a:ea typeface="CiscoSans ExtraLight" charset="0"/>
                <a:cs typeface="CiscoSans ExtraLight" charset="0"/>
              </a:rPr>
              <a:t>) </a:t>
            </a:r>
            <a:r>
              <a:rPr lang="en-US" sz="1300" dirty="0" err="1">
                <a:solidFill>
                  <a:schemeClr val="tx1">
                    <a:lumMod val="50000"/>
                  </a:schemeClr>
                </a:solidFill>
                <a:latin typeface="CiscoSans ExtraLight" charset="0"/>
                <a:ea typeface="CiscoSans ExtraLight" charset="0"/>
                <a:cs typeface="CiscoSans ExtraLight" charset="0"/>
              </a:rPr>
              <a:t>PoE</a:t>
            </a:r>
            <a:r>
              <a:rPr lang="en-US" sz="1300" dirty="0">
                <a:solidFill>
                  <a:schemeClr val="tx1">
                    <a:lumMod val="50000"/>
                  </a:schemeClr>
                </a:solidFill>
                <a:latin typeface="CiscoSans ExtraLight" charset="0"/>
                <a:ea typeface="CiscoSans ExtraLight" charset="0"/>
                <a:cs typeface="CiscoSans ExtraLight" charset="0"/>
              </a:rPr>
              <a:t> Cables</a:t>
            </a:r>
          </a:p>
        </p:txBody>
      </p:sp>
      <p:sp>
        <p:nvSpPr>
          <p:cNvPr id="73" name="Shape 128"/>
          <p:cNvSpPr txBox="1">
            <a:spLocks/>
          </p:cNvSpPr>
          <p:nvPr/>
        </p:nvSpPr>
        <p:spPr>
          <a:xfrm>
            <a:off x="216452" y="247058"/>
            <a:ext cx="10557569" cy="571084"/>
          </a:xfrm>
          <a:prstGeom prst="rect">
            <a:avLst/>
          </a:prstGeom>
        </p:spPr>
        <p:txBody>
          <a:bodyPr lIns="91423" tIns="45719" rIns="91423" bIns="45719"/>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dirty="0">
                <a:solidFill>
                  <a:schemeClr val="tx1">
                    <a:lumMod val="50000"/>
                  </a:schemeClr>
                </a:solidFill>
                <a:latin typeface="Arial" charset="0"/>
                <a:ea typeface="Arial" charset="0"/>
                <a:cs typeface="Arial" charset="0"/>
              </a:rPr>
              <a:t>Network Deployment Options</a:t>
            </a:r>
          </a:p>
        </p:txBody>
      </p:sp>
      <p:pic>
        <p:nvPicPr>
          <p:cNvPr id="8" name="Picture 7" descr="box.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4912" y="4498891"/>
            <a:ext cx="951853" cy="453264"/>
          </a:xfrm>
          <a:prstGeom prst="rect">
            <a:avLst/>
          </a:prstGeom>
        </p:spPr>
      </p:pic>
      <p:pic>
        <p:nvPicPr>
          <p:cNvPr id="74" name="Picture 73" descr="box.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9312" y="4498891"/>
            <a:ext cx="951853" cy="453264"/>
          </a:xfrm>
          <a:prstGeom prst="rect">
            <a:avLst/>
          </a:prstGeom>
        </p:spPr>
      </p:pic>
      <p:pic>
        <p:nvPicPr>
          <p:cNvPr id="75" name="Picture 74" descr="box.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73712" y="4498891"/>
            <a:ext cx="951853" cy="453264"/>
          </a:xfrm>
          <a:prstGeom prst="rect">
            <a:avLst/>
          </a:prstGeom>
        </p:spPr>
      </p:pic>
      <p:pic>
        <p:nvPicPr>
          <p:cNvPr id="78" name="Picture 77" descr="box.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02504" y="4498891"/>
            <a:ext cx="951853" cy="453264"/>
          </a:xfrm>
          <a:prstGeom prst="rect">
            <a:avLst/>
          </a:prstGeom>
        </p:spPr>
      </p:pic>
      <p:pic>
        <p:nvPicPr>
          <p:cNvPr id="79" name="Picture 78" descr="box.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05712" y="4498891"/>
            <a:ext cx="951853" cy="453264"/>
          </a:xfrm>
          <a:prstGeom prst="rect">
            <a:avLst/>
          </a:prstGeom>
        </p:spPr>
      </p:pic>
      <p:pic>
        <p:nvPicPr>
          <p:cNvPr id="9" name="Picture 8" descr="box.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0805" y="3973683"/>
            <a:ext cx="512064" cy="243840"/>
          </a:xfrm>
          <a:prstGeom prst="rect">
            <a:avLst/>
          </a:prstGeom>
        </p:spPr>
      </p:pic>
      <p:pic>
        <p:nvPicPr>
          <p:cNvPr id="81" name="Picture 80" descr="box.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2103" y="3973683"/>
            <a:ext cx="512064" cy="243840"/>
          </a:xfrm>
          <a:prstGeom prst="rect">
            <a:avLst/>
          </a:prstGeom>
        </p:spPr>
      </p:pic>
      <p:pic>
        <p:nvPicPr>
          <p:cNvPr id="82" name="Picture 81" descr="box.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2837" y="3973683"/>
            <a:ext cx="512064" cy="243840"/>
          </a:xfrm>
          <a:prstGeom prst="rect">
            <a:avLst/>
          </a:prstGeom>
        </p:spPr>
      </p:pic>
      <p:pic>
        <p:nvPicPr>
          <p:cNvPr id="83" name="Picture 82" descr="box.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13605" y="4745455"/>
            <a:ext cx="512064" cy="243840"/>
          </a:xfrm>
          <a:prstGeom prst="rect">
            <a:avLst/>
          </a:prstGeom>
        </p:spPr>
      </p:pic>
      <p:pic>
        <p:nvPicPr>
          <p:cNvPr id="84" name="Picture 83" descr="box.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02399" y="4745455"/>
            <a:ext cx="512064" cy="243840"/>
          </a:xfrm>
          <a:prstGeom prst="rect">
            <a:avLst/>
          </a:prstGeom>
        </p:spPr>
      </p:pic>
      <p:pic>
        <p:nvPicPr>
          <p:cNvPr id="85" name="Picture 84" descr="box.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90335" y="4745455"/>
            <a:ext cx="512064" cy="243840"/>
          </a:xfrm>
          <a:prstGeom prst="rect">
            <a:avLst/>
          </a:prstGeom>
        </p:spPr>
      </p:pic>
      <p:pic>
        <p:nvPicPr>
          <p:cNvPr id="86" name="Picture 85" descr="box.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8172" y="3970572"/>
            <a:ext cx="512064" cy="243840"/>
          </a:xfrm>
          <a:prstGeom prst="rect">
            <a:avLst/>
          </a:prstGeom>
        </p:spPr>
      </p:pic>
      <p:pic>
        <p:nvPicPr>
          <p:cNvPr id="87" name="Picture 86" descr="box.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3605" y="3970572"/>
            <a:ext cx="512064" cy="243840"/>
          </a:xfrm>
          <a:prstGeom prst="rect">
            <a:avLst/>
          </a:prstGeom>
        </p:spPr>
      </p:pic>
      <p:pic>
        <p:nvPicPr>
          <p:cNvPr id="88" name="Picture 87" descr="box.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5605" y="3970572"/>
            <a:ext cx="512064" cy="243840"/>
          </a:xfrm>
          <a:prstGeom prst="rect">
            <a:avLst/>
          </a:prstGeom>
        </p:spPr>
      </p:pic>
      <p:cxnSp>
        <p:nvCxnSpPr>
          <p:cNvPr id="118" name="Straight Connector 117"/>
          <p:cNvCxnSpPr/>
          <p:nvPr/>
        </p:nvCxnSpPr>
        <p:spPr>
          <a:xfrm flipH="1">
            <a:off x="1348373" y="2818015"/>
            <a:ext cx="353726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1348373" y="2793163"/>
            <a:ext cx="0" cy="4064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4885631" y="2793163"/>
            <a:ext cx="0" cy="40640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64" name="Picture 63"/>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10000" b="90000" l="10000" r="99727">
                        <a14:backgroundMark x1="23273" y1="58182" x2="29909" y2="77841"/>
                      </a14:backgroundRemoval>
                    </a14:imgEffect>
                  </a14:imgLayer>
                </a14:imgProps>
              </a:ext>
              <a:ext uri="{28A0092B-C50C-407E-A947-70E740481C1C}">
                <a14:useLocalDpi xmlns:a14="http://schemas.microsoft.com/office/drawing/2010/main"/>
              </a:ext>
            </a:extLst>
          </a:blip>
          <a:srcRect r="42" b="60"/>
          <a:stretch/>
        </p:blipFill>
        <p:spPr>
          <a:xfrm>
            <a:off x="939400" y="3046284"/>
            <a:ext cx="947808" cy="436904"/>
          </a:xfrm>
          <a:prstGeom prst="rect">
            <a:avLst/>
          </a:prstGeom>
          <a:effectLst>
            <a:outerShdw blurRad="50800" dist="38100" dir="2700000" algn="tl" rotWithShape="0">
              <a:prstClr val="black">
                <a:alpha val="20000"/>
              </a:prstClr>
            </a:outerShdw>
          </a:effectLst>
        </p:spPr>
      </p:pic>
      <p:pic>
        <p:nvPicPr>
          <p:cNvPr id="72" name="Picture 71"/>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10000" b="90000" l="10000" r="99727">
                        <a14:backgroundMark x1="23273" y1="58182" x2="29909" y2="77841"/>
                      </a14:backgroundRemoval>
                    </a14:imgEffect>
                  </a14:imgLayer>
                </a14:imgProps>
              </a:ext>
              <a:ext uri="{28A0092B-C50C-407E-A947-70E740481C1C}">
                <a14:useLocalDpi xmlns:a14="http://schemas.microsoft.com/office/drawing/2010/main"/>
              </a:ext>
            </a:extLst>
          </a:blip>
          <a:srcRect r="42" b="60"/>
          <a:stretch/>
        </p:blipFill>
        <p:spPr>
          <a:xfrm>
            <a:off x="2684527" y="3042455"/>
            <a:ext cx="947808" cy="436904"/>
          </a:xfrm>
          <a:prstGeom prst="rect">
            <a:avLst/>
          </a:prstGeom>
          <a:effectLst>
            <a:outerShdw blurRad="50800" dist="38100" dir="2700000" algn="tl" rotWithShape="0">
              <a:prstClr val="black">
                <a:alpha val="20000"/>
              </a:prstClr>
            </a:outerShdw>
          </a:effectLst>
        </p:spPr>
      </p:pic>
      <p:pic>
        <p:nvPicPr>
          <p:cNvPr id="80" name="Picture 79"/>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10000" b="90000" l="10000" r="99727">
                        <a14:backgroundMark x1="23273" y1="58182" x2="29909" y2="77841"/>
                      </a14:backgroundRemoval>
                    </a14:imgEffect>
                  </a14:imgLayer>
                </a14:imgProps>
              </a:ext>
              <a:ext uri="{28A0092B-C50C-407E-A947-70E740481C1C}">
                <a14:useLocalDpi xmlns:a14="http://schemas.microsoft.com/office/drawing/2010/main"/>
              </a:ext>
            </a:extLst>
          </a:blip>
          <a:srcRect r="42" b="60"/>
          <a:stretch/>
        </p:blipFill>
        <p:spPr>
          <a:xfrm>
            <a:off x="4513445" y="3054565"/>
            <a:ext cx="947808" cy="436904"/>
          </a:xfrm>
          <a:prstGeom prst="rect">
            <a:avLst/>
          </a:prstGeom>
          <a:effectLst>
            <a:outerShdw blurRad="50800" dist="38100" dir="2700000" algn="tl" rotWithShape="0">
              <a:prstClr val="black">
                <a:alpha val="20000"/>
              </a:prstClr>
            </a:outerShdw>
          </a:effectLst>
        </p:spPr>
      </p:pic>
    </p:spTree>
    <p:extLst>
      <p:ext uri="{BB962C8B-B14F-4D97-AF65-F5344CB8AC3E}">
        <p14:creationId xmlns:p14="http://schemas.microsoft.com/office/powerpoint/2010/main" val="58684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p:cNvPicPr>
            <a:picLocks noChangeAspect="1"/>
          </p:cNvPicPr>
          <p:nvPr/>
        </p:nvPicPr>
        <p:blipFill>
          <a:blip r:embed="rId2"/>
          <a:srcRect/>
          <a:stretch>
            <a:fillRect/>
          </a:stretch>
        </p:blipFill>
        <p:spPr bwMode="auto">
          <a:xfrm>
            <a:off x="1588" y="1588"/>
            <a:ext cx="1587" cy="1587"/>
          </a:xfrm>
          <a:prstGeom prst="rect">
            <a:avLst/>
          </a:prstGeom>
          <a:noFill/>
        </p:spPr>
      </p:pic>
      <p:pic>
        <p:nvPicPr>
          <p:cNvPr id="28686" name="Picture 14" descr="http://www.highmoon.ae/assets/img/ceiling/metal-ceiling.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269" b="-178"/>
          <a:stretch/>
        </p:blipFill>
        <p:spPr bwMode="auto">
          <a:xfrm flipH="1">
            <a:off x="-130630" y="141516"/>
            <a:ext cx="12344401" cy="6760029"/>
          </a:xfrm>
          <a:prstGeom prst="rect">
            <a:avLst/>
          </a:prstGeom>
          <a:noFill/>
          <a:extLst>
            <a:ext uri="{909E8E84-426E-40dd-AFC4-6F175D3DCCD1}">
              <a14:hiddenFill xmlns:a14="http://schemas.microsoft.com/office/drawing/2010/main" xmlns="">
                <a:solidFill>
                  <a:srgbClr val="FFFFFF"/>
                </a:solidFill>
              </a14:hiddenFill>
            </a:ext>
          </a:extLst>
        </p:spPr>
      </p:pic>
      <p:sp>
        <p:nvSpPr>
          <p:cNvPr id="96" name="Rectangle 95"/>
          <p:cNvSpPr/>
          <p:nvPr/>
        </p:nvSpPr>
        <p:spPr>
          <a:xfrm rot="5400000">
            <a:off x="2586672" y="-2717279"/>
            <a:ext cx="6891149" cy="12306219"/>
          </a:xfrm>
          <a:prstGeom prst="rect">
            <a:avLst/>
          </a:prstGeom>
          <a:solidFill>
            <a:schemeClr val="bg1">
              <a:alpha val="6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1461" tIns="25731" rIns="51461" bIns="25731" spcCol="0" rtlCol="0" anchor="ctr"/>
          <a:lstStyle/>
          <a:p>
            <a:pPr algn="ctr" defTabSz="342991"/>
            <a:endParaRPr lang="en-US" dirty="0">
              <a:solidFill>
                <a:schemeClr val="bg1"/>
              </a:solidFill>
              <a:latin typeface="Arial" charset="0"/>
              <a:ea typeface="Arial" charset="0"/>
              <a:cs typeface="Arial" charset="0"/>
            </a:endParaRPr>
          </a:p>
        </p:txBody>
      </p:sp>
      <p:sp>
        <p:nvSpPr>
          <p:cNvPr id="97" name="Rectangle 96"/>
          <p:cNvSpPr/>
          <p:nvPr/>
        </p:nvSpPr>
        <p:spPr>
          <a:xfrm>
            <a:off x="-103499" y="-11381"/>
            <a:ext cx="12295499" cy="1226011"/>
          </a:xfrm>
          <a:prstGeom prst="rect">
            <a:avLst/>
          </a:prstGeom>
          <a:gradFill flip="none" rotWithShape="1">
            <a:gsLst>
              <a:gs pos="100000">
                <a:schemeClr val="bg1"/>
              </a:gs>
              <a:gs pos="58000">
                <a:srgbClr val="FFFFFF">
                  <a:alpha val="76000"/>
                </a:srgbClr>
              </a:gs>
              <a:gs pos="0">
                <a:schemeClr val="bg1">
                  <a:alpha val="0"/>
                </a:scheme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1461" tIns="25731" rIns="51461" bIns="25731" spcCol="0" rtlCol="0" anchor="ctr"/>
          <a:lstStyle/>
          <a:p>
            <a:pPr algn="ctr" defTabSz="342991"/>
            <a:endParaRPr lang="en-US" dirty="0">
              <a:solidFill>
                <a:schemeClr val="bg1"/>
              </a:solidFill>
              <a:latin typeface="Arial" panose="020B0604020202020204" pitchFamily="34" charset="0"/>
              <a:cs typeface="Arial" panose="020B0604020202020204" pitchFamily="34" charset="0"/>
            </a:endParaRPr>
          </a:p>
        </p:txBody>
      </p:sp>
      <p:sp>
        <p:nvSpPr>
          <p:cNvPr id="149" name="shadow" hidden="1"/>
          <p:cNvSpPr/>
          <p:nvPr/>
        </p:nvSpPr>
        <p:spPr>
          <a:xfrm>
            <a:off x="0" y="3300818"/>
            <a:ext cx="12192000" cy="3550156"/>
          </a:xfrm>
          <a:prstGeom prst="rect">
            <a:avLst/>
          </a:prstGeom>
          <a:gradFill flip="none" rotWithShape="1">
            <a:gsLst>
              <a:gs pos="0">
                <a:srgbClr val="000000">
                  <a:alpha val="70000"/>
                </a:srgbClr>
              </a:gs>
              <a:gs pos="100000">
                <a:srgbClr val="000000">
                  <a:alpha val="0"/>
                </a:srgb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dirty="0" smtClean="0"/>
          </a:p>
        </p:txBody>
      </p:sp>
      <p:sp>
        <p:nvSpPr>
          <p:cNvPr id="6" name="Title 5"/>
          <p:cNvSpPr>
            <a:spLocks noGrp="1"/>
          </p:cNvSpPr>
          <p:nvPr>
            <p:ph type="ctrTitle"/>
          </p:nvPr>
        </p:nvSpPr>
        <p:spPr>
          <a:xfrm>
            <a:off x="224926" y="116358"/>
            <a:ext cx="11514798" cy="547789"/>
          </a:xfrm>
        </p:spPr>
        <p:txBody>
          <a:bodyPr/>
          <a:lstStyle/>
          <a:p>
            <a:pPr>
              <a:lnSpc>
                <a:spcPct val="100000"/>
              </a:lnSpc>
            </a:pPr>
            <a:r>
              <a:rPr lang="en-US" sz="2800" dirty="0" smtClean="0"/>
              <a:t>Ceiling based </a:t>
            </a:r>
            <a:r>
              <a:rPr lang="en-US" sz="2800" dirty="0" err="1" smtClean="0"/>
              <a:t>PoE</a:t>
            </a:r>
            <a:endParaRPr lang="en-US" sz="2800" dirty="0"/>
          </a:p>
        </p:txBody>
      </p:sp>
      <p:sp>
        <p:nvSpPr>
          <p:cNvPr id="70" name="Rectangle 69"/>
          <p:cNvSpPr/>
          <p:nvPr/>
        </p:nvSpPr>
        <p:spPr>
          <a:xfrm>
            <a:off x="87766" y="5225867"/>
            <a:ext cx="2646332" cy="661716"/>
          </a:xfrm>
          <a:prstGeom prst="rect">
            <a:avLst/>
          </a:prstGeom>
        </p:spPr>
        <p:txBody>
          <a:bodyPr wrap="square" lIns="121917" tIns="60958" rIns="121917" bIns="60958">
            <a:spAutoFit/>
          </a:bodyPr>
          <a:lstStyle/>
          <a:p>
            <a:pPr algn="ctr"/>
            <a:r>
              <a:rPr lang="en-US" sz="1900" b="1" dirty="0">
                <a:solidFill>
                  <a:schemeClr val="tx1">
                    <a:lumMod val="50000"/>
                  </a:schemeClr>
                </a:solidFill>
              </a:rPr>
              <a:t>Flexible Mounting </a:t>
            </a:r>
          </a:p>
          <a:p>
            <a:pPr algn="ctr"/>
            <a:r>
              <a:rPr lang="en-US" sz="1600" dirty="0" smtClean="0">
                <a:solidFill>
                  <a:schemeClr val="tx1">
                    <a:lumMod val="50000"/>
                  </a:schemeClr>
                </a:solidFill>
              </a:rPr>
              <a:t>(</a:t>
            </a:r>
            <a:r>
              <a:rPr lang="en-US" sz="1600" b="1" dirty="0" smtClean="0">
                <a:solidFill>
                  <a:schemeClr val="tx1">
                    <a:lumMod val="50000"/>
                  </a:schemeClr>
                </a:solidFill>
              </a:rPr>
              <a:t>Ceiling</a:t>
            </a:r>
            <a:r>
              <a:rPr lang="en-US" sz="1600" dirty="0" smtClean="0">
                <a:solidFill>
                  <a:schemeClr val="tx1">
                    <a:lumMod val="50000"/>
                  </a:schemeClr>
                </a:solidFill>
              </a:rPr>
              <a:t>, rack, cabinet)</a:t>
            </a:r>
            <a:endParaRPr lang="en-US" sz="1600" dirty="0">
              <a:solidFill>
                <a:schemeClr val="tx1">
                  <a:lumMod val="50000"/>
                </a:schemeClr>
              </a:solidFill>
            </a:endParaRPr>
          </a:p>
        </p:txBody>
      </p:sp>
      <p:sp>
        <p:nvSpPr>
          <p:cNvPr id="71" name="Rectangle 70"/>
          <p:cNvSpPr/>
          <p:nvPr/>
        </p:nvSpPr>
        <p:spPr>
          <a:xfrm>
            <a:off x="9283432" y="5225867"/>
            <a:ext cx="2646332" cy="661716"/>
          </a:xfrm>
          <a:prstGeom prst="rect">
            <a:avLst/>
          </a:prstGeom>
        </p:spPr>
        <p:txBody>
          <a:bodyPr wrap="square" lIns="121917" tIns="60958" rIns="121917" bIns="60958">
            <a:spAutoFit/>
          </a:bodyPr>
          <a:lstStyle/>
          <a:p>
            <a:pPr algn="ctr"/>
            <a:r>
              <a:rPr lang="en-US" sz="1900" b="1" dirty="0">
                <a:solidFill>
                  <a:schemeClr val="tx1">
                    <a:lumMod val="50000"/>
                  </a:schemeClr>
                </a:solidFill>
              </a:rPr>
              <a:t>Flexible Orientation</a:t>
            </a:r>
          </a:p>
          <a:p>
            <a:pPr algn="ctr"/>
            <a:r>
              <a:rPr lang="en-US" sz="1600" dirty="0">
                <a:solidFill>
                  <a:schemeClr val="tx1">
                    <a:lumMod val="50000"/>
                  </a:schemeClr>
                </a:solidFill>
              </a:rPr>
              <a:t>(Upright, </a:t>
            </a:r>
            <a:r>
              <a:rPr lang="en-US" sz="1600" dirty="0" smtClean="0">
                <a:solidFill>
                  <a:schemeClr val="tx1">
                    <a:lumMod val="50000"/>
                  </a:schemeClr>
                </a:solidFill>
              </a:rPr>
              <a:t>face-down</a:t>
            </a:r>
            <a:r>
              <a:rPr lang="en-US" sz="1600" dirty="0">
                <a:solidFill>
                  <a:schemeClr val="tx1">
                    <a:lumMod val="50000"/>
                  </a:schemeClr>
                </a:solidFill>
              </a:rPr>
              <a:t>, </a:t>
            </a:r>
            <a:r>
              <a:rPr lang="en-US" sz="1600" dirty="0" smtClean="0">
                <a:solidFill>
                  <a:schemeClr val="tx1">
                    <a:lumMod val="50000"/>
                  </a:schemeClr>
                </a:solidFill>
              </a:rPr>
              <a:t>side)</a:t>
            </a:r>
            <a:endParaRPr lang="en-US" sz="1600" dirty="0">
              <a:solidFill>
                <a:schemeClr val="tx1">
                  <a:lumMod val="50000"/>
                </a:schemeClr>
              </a:solidFill>
            </a:endParaRPr>
          </a:p>
        </p:txBody>
      </p:sp>
      <p:sp>
        <p:nvSpPr>
          <p:cNvPr id="73" name="Rectangle 72"/>
          <p:cNvSpPr/>
          <p:nvPr/>
        </p:nvSpPr>
        <p:spPr>
          <a:xfrm>
            <a:off x="6180286" y="5215304"/>
            <a:ext cx="2612421" cy="661716"/>
          </a:xfrm>
          <a:prstGeom prst="rect">
            <a:avLst/>
          </a:prstGeom>
        </p:spPr>
        <p:txBody>
          <a:bodyPr wrap="square" lIns="121917" tIns="60958" rIns="121917" bIns="60958">
            <a:spAutoFit/>
          </a:bodyPr>
          <a:lstStyle/>
          <a:p>
            <a:pPr algn="ctr"/>
            <a:r>
              <a:rPr lang="en-US" sz="1900" b="1" dirty="0">
                <a:solidFill>
                  <a:schemeClr val="tx1">
                    <a:lumMod val="50000"/>
                  </a:schemeClr>
                </a:solidFill>
              </a:rPr>
              <a:t>Flexible Powering</a:t>
            </a:r>
          </a:p>
          <a:p>
            <a:pPr algn="ctr"/>
            <a:r>
              <a:rPr lang="en-US" sz="1600" dirty="0" smtClean="0">
                <a:solidFill>
                  <a:schemeClr val="tx1">
                    <a:lumMod val="50000"/>
                  </a:schemeClr>
                </a:solidFill>
              </a:rPr>
              <a:t>(IEC, Direct Wired)</a:t>
            </a:r>
            <a:endParaRPr lang="en-US" sz="1600" dirty="0">
              <a:solidFill>
                <a:schemeClr val="tx1">
                  <a:lumMod val="50000"/>
                </a:schemeClr>
              </a:solidFill>
            </a:endParaRPr>
          </a:p>
        </p:txBody>
      </p:sp>
      <p:cxnSp>
        <p:nvCxnSpPr>
          <p:cNvPr id="137" name="Straight Connector 136"/>
          <p:cNvCxnSpPr/>
          <p:nvPr/>
        </p:nvCxnSpPr>
        <p:spPr>
          <a:xfrm>
            <a:off x="3931336" y="2784471"/>
            <a:ext cx="1561795" cy="0"/>
          </a:xfrm>
          <a:prstGeom prst="line">
            <a:avLst/>
          </a:prstGeom>
          <a:ln w="76200" cap="rnd">
            <a:solidFill>
              <a:srgbClr val="2968AF"/>
            </a:solidFill>
            <a:prstDash val="solid"/>
            <a:headEnd type="oval"/>
            <a:tailEnd type="none"/>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rot="10800000">
            <a:off x="6061383" y="2784471"/>
            <a:ext cx="5517008" cy="531507"/>
            <a:chOff x="2764971" y="2858981"/>
            <a:chExt cx="8272564" cy="531507"/>
          </a:xfrm>
        </p:grpSpPr>
        <p:sp>
          <p:nvSpPr>
            <p:cNvPr id="136" name="Left Bracket 135"/>
            <p:cNvSpPr/>
            <p:nvPr/>
          </p:nvSpPr>
          <p:spPr>
            <a:xfrm rot="5400000" flipH="1">
              <a:off x="6635500" y="-1011548"/>
              <a:ext cx="531505" cy="8272564"/>
            </a:xfrm>
            <a:prstGeom prst="leftBracket">
              <a:avLst>
                <a:gd name="adj" fmla="val 1848"/>
              </a:avLst>
            </a:prstGeom>
            <a:ln w="38100" cap="rnd">
              <a:solidFill>
                <a:schemeClr val="tx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138" name="Group 137"/>
            <p:cNvGrpSpPr/>
            <p:nvPr/>
          </p:nvGrpSpPr>
          <p:grpSpPr>
            <a:xfrm>
              <a:off x="4465373" y="2858984"/>
              <a:ext cx="4929117" cy="531504"/>
              <a:chOff x="3336619" y="2327887"/>
              <a:chExt cx="3706146" cy="215887"/>
            </a:xfrm>
          </p:grpSpPr>
          <p:cxnSp>
            <p:nvCxnSpPr>
              <p:cNvPr id="139" name="Straight Connector 138"/>
              <p:cNvCxnSpPr/>
              <p:nvPr/>
            </p:nvCxnSpPr>
            <p:spPr>
              <a:xfrm flipV="1">
                <a:off x="4570298" y="2327887"/>
                <a:ext cx="0" cy="215887"/>
              </a:xfrm>
              <a:prstGeom prst="line">
                <a:avLst/>
              </a:prstGeom>
              <a:ln w="38100" cap="rnd">
                <a:solidFill>
                  <a:schemeClr val="tx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V="1">
                <a:off x="3336619" y="2327887"/>
                <a:ext cx="0" cy="215887"/>
              </a:xfrm>
              <a:prstGeom prst="line">
                <a:avLst/>
              </a:prstGeom>
              <a:ln w="38100" cap="rnd">
                <a:solidFill>
                  <a:schemeClr val="tx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V="1">
                <a:off x="5807383" y="2327887"/>
                <a:ext cx="0" cy="215887"/>
              </a:xfrm>
              <a:prstGeom prst="line">
                <a:avLst/>
              </a:prstGeom>
              <a:ln w="38100" cap="rnd">
                <a:solidFill>
                  <a:schemeClr val="tx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V="1">
                <a:off x="7042765" y="2327887"/>
                <a:ext cx="0" cy="215887"/>
              </a:xfrm>
              <a:prstGeom prst="line">
                <a:avLst/>
              </a:prstGeom>
              <a:ln w="38100" cap="rnd">
                <a:solidFill>
                  <a:schemeClr val="tx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78" name="TextBox 77"/>
          <p:cNvSpPr txBox="1"/>
          <p:nvPr/>
        </p:nvSpPr>
        <p:spPr>
          <a:xfrm>
            <a:off x="10457587" y="2291256"/>
            <a:ext cx="1738820" cy="415494"/>
          </a:xfrm>
          <a:prstGeom prst="rect">
            <a:avLst/>
          </a:prstGeom>
          <a:noFill/>
          <a:ln>
            <a:noFill/>
          </a:ln>
        </p:spPr>
        <p:txBody>
          <a:bodyPr wrap="square" lIns="121917" tIns="60958" rIns="121917" bIns="60958" rtlCol="0">
            <a:spAutoFit/>
          </a:bodyPr>
          <a:lstStyle/>
          <a:p>
            <a:r>
              <a:rPr lang="en-US" sz="1900" b="1" dirty="0">
                <a:solidFill>
                  <a:schemeClr val="tx1">
                    <a:lumMod val="50000"/>
                  </a:schemeClr>
                </a:solidFill>
              </a:rPr>
              <a:t>Single Cable </a:t>
            </a:r>
          </a:p>
        </p:txBody>
      </p:sp>
      <p:grpSp>
        <p:nvGrpSpPr>
          <p:cNvPr id="3" name="Group 2"/>
          <p:cNvGrpSpPr/>
          <p:nvPr/>
        </p:nvGrpSpPr>
        <p:grpSpPr>
          <a:xfrm>
            <a:off x="-103499" y="6298791"/>
            <a:ext cx="12295499" cy="595785"/>
            <a:chOff x="0" y="4155247"/>
            <a:chExt cx="9144000" cy="988253"/>
          </a:xfr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p:grpSpPr>
        <p:sp>
          <p:nvSpPr>
            <p:cNvPr id="145" name="Rectangle 144"/>
            <p:cNvSpPr/>
            <p:nvPr/>
          </p:nvSpPr>
          <p:spPr>
            <a:xfrm>
              <a:off x="0" y="4155247"/>
              <a:ext cx="9144000" cy="98825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51" name="Rectangle 150"/>
            <p:cNvSpPr/>
            <p:nvPr/>
          </p:nvSpPr>
          <p:spPr>
            <a:xfrm>
              <a:off x="678773" y="4261092"/>
              <a:ext cx="7715794" cy="682048"/>
            </a:xfrm>
            <a:prstGeom prst="rect">
              <a:avLst/>
            </a:prstGeom>
            <a:grpFill/>
          </p:spPr>
          <p:txBody>
            <a:bodyPr wrap="square" lIns="91420" tIns="45710" rIns="91420" bIns="45710">
              <a:spAutoFit/>
            </a:bodyPr>
            <a:lstStyle/>
            <a:p>
              <a:pPr lvl="0" algn="ctr">
                <a:defRPr/>
              </a:pPr>
              <a:r>
                <a:rPr lang="en-US" sz="2000" b="1" kern="0" dirty="0" smtClean="0">
                  <a:solidFill>
                    <a:schemeClr val="bg1"/>
                  </a:solidFill>
                </a:rPr>
                <a:t>Simplified Installations with Cable Consolidation Reduces Cost</a:t>
              </a:r>
              <a:endParaRPr lang="en-US" sz="2000" b="1" kern="0" dirty="0">
                <a:solidFill>
                  <a:schemeClr val="bg1"/>
                </a:solidFill>
              </a:endParaRPr>
            </a:p>
          </p:txBody>
        </p:sp>
      </p:grpSp>
      <p:grpSp>
        <p:nvGrpSpPr>
          <p:cNvPr id="12" name="Group 11"/>
          <p:cNvGrpSpPr/>
          <p:nvPr/>
        </p:nvGrpSpPr>
        <p:grpSpPr>
          <a:xfrm>
            <a:off x="5554498" y="3276891"/>
            <a:ext cx="986693" cy="1052308"/>
            <a:chOff x="2291609" y="2106440"/>
            <a:chExt cx="986693" cy="1052308"/>
          </a:xfrm>
        </p:grpSpPr>
        <p:sp>
          <p:nvSpPr>
            <p:cNvPr id="89" name="TextBox 88"/>
            <p:cNvSpPr txBox="1"/>
            <p:nvPr/>
          </p:nvSpPr>
          <p:spPr>
            <a:xfrm>
              <a:off x="2291609" y="2904832"/>
              <a:ext cx="986693" cy="253916"/>
            </a:xfrm>
            <a:prstGeom prst="rect">
              <a:avLst/>
            </a:prstGeom>
            <a:noFill/>
          </p:spPr>
          <p:txBody>
            <a:bodyPr wrap="square" rtlCol="0">
              <a:spAutoFit/>
            </a:bodyPr>
            <a:lstStyle>
              <a:defPPr>
                <a:defRPr lang="en-US"/>
              </a:defPPr>
              <a:lvl1pPr algn="ctr">
                <a:defRPr sz="1200">
                  <a:solidFill>
                    <a:schemeClr val="bg1"/>
                  </a:solidFill>
                  <a:ea typeface="微软雅黑" pitchFamily="34" charset="-122"/>
                </a:defRPr>
              </a:lvl1pPr>
            </a:lstStyle>
            <a:p>
              <a:pPr>
                <a:lnSpc>
                  <a:spcPct val="85000"/>
                </a:lnSpc>
              </a:pPr>
              <a:r>
                <a:rPr lang="en-US" altLang="zh-CN" dirty="0" smtClean="0">
                  <a:solidFill>
                    <a:schemeClr val="tx1">
                      <a:lumMod val="50000"/>
                    </a:schemeClr>
                  </a:solidFill>
                  <a:latin typeface="Arial" panose="020B0604020202020204" pitchFamily="34" charset="0"/>
                  <a:cs typeface="Arial" panose="020B0604020202020204" pitchFamily="34" charset="0"/>
                </a:rPr>
                <a:t>Fire, Safety</a:t>
              </a:r>
              <a:endParaRPr lang="zh-CN" altLang="en-US" dirty="0">
                <a:solidFill>
                  <a:schemeClr val="tx1">
                    <a:lumMod val="50000"/>
                  </a:schemeClr>
                </a:solidFill>
                <a:latin typeface="Arial" panose="020B0604020202020204" pitchFamily="34" charset="0"/>
                <a:cs typeface="Arial" panose="020B0604020202020204" pitchFamily="34" charset="0"/>
              </a:endParaRPr>
            </a:p>
          </p:txBody>
        </p:sp>
        <p:grpSp>
          <p:nvGrpSpPr>
            <p:cNvPr id="147" name="Group 146"/>
            <p:cNvGrpSpPr/>
            <p:nvPr/>
          </p:nvGrpSpPr>
          <p:grpSpPr>
            <a:xfrm>
              <a:off x="2423026" y="2106440"/>
              <a:ext cx="715146" cy="716947"/>
              <a:chOff x="4509637" y="3917451"/>
              <a:chExt cx="848429" cy="848429"/>
            </a:xfrm>
          </p:grpSpPr>
          <p:pic>
            <p:nvPicPr>
              <p:cNvPr id="148" name="Picture 14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09637" y="3917451"/>
                <a:ext cx="848429" cy="848429"/>
              </a:xfrm>
              <a:prstGeom prst="rect">
                <a:avLst/>
              </a:prstGeom>
            </p:spPr>
          </p:pic>
          <p:grpSp>
            <p:nvGrpSpPr>
              <p:cNvPr id="152" name="Group 151"/>
              <p:cNvGrpSpPr/>
              <p:nvPr/>
            </p:nvGrpSpPr>
            <p:grpSpPr>
              <a:xfrm>
                <a:off x="4633453" y="4040453"/>
                <a:ext cx="611136" cy="610067"/>
                <a:chOff x="-1395301" y="2088486"/>
                <a:chExt cx="611136" cy="610067"/>
              </a:xfrm>
            </p:grpSpPr>
            <p:sp>
              <p:nvSpPr>
                <p:cNvPr id="154" name="Oval 153"/>
                <p:cNvSpPr/>
                <p:nvPr/>
              </p:nvSpPr>
              <p:spPr>
                <a:xfrm>
                  <a:off x="-1395301" y="2088486"/>
                  <a:ext cx="611136" cy="610067"/>
                </a:xfrm>
                <a:prstGeom prst="ellipse">
                  <a:avLst/>
                </a:prstGeom>
                <a:gradFill rotWithShape="1">
                  <a:gsLst>
                    <a:gs pos="0">
                      <a:srgbClr val="153680"/>
                    </a:gs>
                    <a:gs pos="100000">
                      <a:srgbClr val="214794"/>
                    </a:gs>
                  </a:gsLst>
                  <a:lin ang="16200000" scaled="0"/>
                </a:gradFill>
                <a:ln w="9525" cap="flat" cmpd="sng" algn="ctr">
                  <a:noFill/>
                  <a:prstDash val="solid"/>
                </a:ln>
                <a:effectLst/>
              </p:spPr>
              <p:txBody>
                <a:bodyPr rtlCol="0" anchor="ctr"/>
                <a:lstStyle/>
                <a:p>
                  <a:pPr algn="ctr"/>
                  <a:endParaRPr lang="en-US" kern="0" dirty="0">
                    <a:solidFill>
                      <a:srgbClr val="FFFFFF"/>
                    </a:solidFill>
                    <a:latin typeface="Arial" panose="020B0604020202020204" pitchFamily="34" charset="0"/>
                    <a:cs typeface="Arial" panose="020B0604020202020204" pitchFamily="34" charset="0"/>
                  </a:endParaRPr>
                </a:p>
              </p:txBody>
            </p:sp>
            <p:pic>
              <p:nvPicPr>
                <p:cNvPr id="155" name="Picture 15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15572" y="2153572"/>
                  <a:ext cx="442835" cy="442061"/>
                </a:xfrm>
                <a:prstGeom prst="rect">
                  <a:avLst/>
                </a:prstGeom>
              </p:spPr>
            </p:pic>
          </p:grpSp>
        </p:grpSp>
      </p:grpSp>
      <p:grpSp>
        <p:nvGrpSpPr>
          <p:cNvPr id="10" name="Group 9"/>
          <p:cNvGrpSpPr/>
          <p:nvPr/>
        </p:nvGrpSpPr>
        <p:grpSpPr>
          <a:xfrm>
            <a:off x="8908874" y="3274429"/>
            <a:ext cx="953637" cy="1207818"/>
            <a:chOff x="7276870" y="2089264"/>
            <a:chExt cx="953637" cy="1207818"/>
          </a:xfrm>
        </p:grpSpPr>
        <p:sp>
          <p:nvSpPr>
            <p:cNvPr id="128" name="TextBox 127"/>
            <p:cNvSpPr txBox="1"/>
            <p:nvPr/>
          </p:nvSpPr>
          <p:spPr>
            <a:xfrm>
              <a:off x="7276870" y="2886200"/>
              <a:ext cx="953637" cy="410882"/>
            </a:xfrm>
            <a:prstGeom prst="rect">
              <a:avLst/>
            </a:prstGeom>
            <a:noFill/>
          </p:spPr>
          <p:txBody>
            <a:bodyPr wrap="square" rtlCol="0">
              <a:spAutoFit/>
            </a:bodyPr>
            <a:lstStyle>
              <a:defPPr>
                <a:defRPr lang="en-US"/>
              </a:defPPr>
              <a:lvl1pPr algn="ctr">
                <a:defRPr sz="1200">
                  <a:solidFill>
                    <a:schemeClr val="bg1"/>
                  </a:solidFill>
                  <a:ea typeface="微软雅黑" pitchFamily="34" charset="-122"/>
                </a:defRPr>
              </a:lvl1pPr>
            </a:lstStyle>
            <a:p>
              <a:pPr>
                <a:lnSpc>
                  <a:spcPct val="85000"/>
                </a:lnSpc>
              </a:pPr>
              <a:r>
                <a:rPr lang="en-US" altLang="zh-CN" dirty="0" smtClean="0">
                  <a:solidFill>
                    <a:schemeClr val="tx1">
                      <a:lumMod val="50000"/>
                    </a:schemeClr>
                  </a:solidFill>
                  <a:latin typeface="Arial" panose="020B0604020202020204" pitchFamily="34" charset="0"/>
                  <a:cs typeface="Arial" panose="020B0604020202020204" pitchFamily="34" charset="0"/>
                </a:rPr>
                <a:t>Variable Air Valve</a:t>
              </a:r>
              <a:endParaRPr lang="zh-CN" altLang="en-US" dirty="0">
                <a:solidFill>
                  <a:schemeClr val="tx1">
                    <a:lumMod val="50000"/>
                  </a:schemeClr>
                </a:solidFill>
                <a:latin typeface="Arial" panose="020B0604020202020204" pitchFamily="34" charset="0"/>
                <a:cs typeface="Arial" panose="020B0604020202020204" pitchFamily="34" charset="0"/>
              </a:endParaRPr>
            </a:p>
          </p:txBody>
        </p:sp>
        <p:grpSp>
          <p:nvGrpSpPr>
            <p:cNvPr id="156" name="Group 155"/>
            <p:cNvGrpSpPr/>
            <p:nvPr/>
          </p:nvGrpSpPr>
          <p:grpSpPr>
            <a:xfrm>
              <a:off x="7373197" y="2089264"/>
              <a:ext cx="715146" cy="716947"/>
              <a:chOff x="3460506" y="4565165"/>
              <a:chExt cx="848429" cy="848429"/>
            </a:xfrm>
          </p:grpSpPr>
          <p:pic>
            <p:nvPicPr>
              <p:cNvPr id="157" name="Picture 15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60506" y="4565165"/>
                <a:ext cx="848429" cy="848429"/>
              </a:xfrm>
              <a:prstGeom prst="rect">
                <a:avLst/>
              </a:prstGeom>
            </p:spPr>
          </p:pic>
          <p:grpSp>
            <p:nvGrpSpPr>
              <p:cNvPr id="158" name="Group 157"/>
              <p:cNvGrpSpPr/>
              <p:nvPr/>
            </p:nvGrpSpPr>
            <p:grpSpPr>
              <a:xfrm>
                <a:off x="3587406" y="4688280"/>
                <a:ext cx="611136" cy="610068"/>
                <a:chOff x="-677397" y="2091711"/>
                <a:chExt cx="611136" cy="610068"/>
              </a:xfrm>
            </p:grpSpPr>
            <p:sp>
              <p:nvSpPr>
                <p:cNvPr id="159" name="Oval 158"/>
                <p:cNvSpPr/>
                <p:nvPr/>
              </p:nvSpPr>
              <p:spPr>
                <a:xfrm>
                  <a:off x="-677397" y="2091711"/>
                  <a:ext cx="611136" cy="610068"/>
                </a:xfrm>
                <a:prstGeom prst="ellipse">
                  <a:avLst/>
                </a:prstGeom>
                <a:gradFill>
                  <a:gsLst>
                    <a:gs pos="0">
                      <a:srgbClr val="2D3157"/>
                    </a:gs>
                    <a:gs pos="100000">
                      <a:srgbClr val="444687"/>
                    </a:gs>
                  </a:gsLst>
                </a:gra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160" name="Picture 159" descr="air.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9877" y="2230773"/>
                  <a:ext cx="437667" cy="381604"/>
                </a:xfrm>
                <a:prstGeom prst="rect">
                  <a:avLst/>
                </a:prstGeom>
              </p:spPr>
            </p:pic>
          </p:grpSp>
        </p:grpSp>
      </p:grpSp>
      <p:grpSp>
        <p:nvGrpSpPr>
          <p:cNvPr id="9" name="Group 8"/>
          <p:cNvGrpSpPr/>
          <p:nvPr/>
        </p:nvGrpSpPr>
        <p:grpSpPr>
          <a:xfrm>
            <a:off x="9852995" y="3282830"/>
            <a:ext cx="1189236" cy="1197179"/>
            <a:chOff x="8805373" y="2058044"/>
            <a:chExt cx="1189236" cy="1197179"/>
          </a:xfrm>
        </p:grpSpPr>
        <p:grpSp>
          <p:nvGrpSpPr>
            <p:cNvPr id="161" name="Group 160"/>
            <p:cNvGrpSpPr/>
            <p:nvPr/>
          </p:nvGrpSpPr>
          <p:grpSpPr>
            <a:xfrm>
              <a:off x="9042418" y="2058044"/>
              <a:ext cx="715146" cy="716947"/>
              <a:chOff x="5422026" y="2053166"/>
              <a:chExt cx="848429" cy="848429"/>
            </a:xfrm>
          </p:grpSpPr>
          <p:pic>
            <p:nvPicPr>
              <p:cNvPr id="162" name="Picture 16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22026" y="2053166"/>
                <a:ext cx="848429" cy="848429"/>
              </a:xfrm>
              <a:prstGeom prst="rect">
                <a:avLst/>
              </a:prstGeom>
            </p:spPr>
          </p:pic>
          <p:grpSp>
            <p:nvGrpSpPr>
              <p:cNvPr id="163" name="Group 162"/>
              <p:cNvGrpSpPr/>
              <p:nvPr/>
            </p:nvGrpSpPr>
            <p:grpSpPr>
              <a:xfrm>
                <a:off x="5544911" y="2164463"/>
                <a:ext cx="611136" cy="610067"/>
                <a:chOff x="4128144" y="2473938"/>
                <a:chExt cx="611136" cy="610067"/>
              </a:xfrm>
            </p:grpSpPr>
            <p:sp>
              <p:nvSpPr>
                <p:cNvPr id="164" name="Oval 163"/>
                <p:cNvSpPr/>
                <p:nvPr/>
              </p:nvSpPr>
              <p:spPr>
                <a:xfrm>
                  <a:off x="4128144" y="2473938"/>
                  <a:ext cx="611136" cy="610067"/>
                </a:xfrm>
                <a:prstGeom prst="ellipse">
                  <a:avLst/>
                </a:prstGeom>
                <a:solidFill>
                  <a:schemeClr val="tx2">
                    <a:lumMod val="75000"/>
                  </a:schemeClr>
                </a:solidFill>
                <a:ln w="9525" cap="flat" cmpd="sng" algn="ctr">
                  <a:noFill/>
                  <a:prstDash val="solid"/>
                </a:ln>
                <a:effectLst/>
              </p:spPr>
              <p:txBody>
                <a:bodyPr rtlCol="0" anchor="ctr"/>
                <a:lstStyle/>
                <a:p>
                  <a:pPr algn="ctr"/>
                  <a:endParaRPr lang="en-US" kern="0" dirty="0">
                    <a:solidFill>
                      <a:srgbClr val="FFFFFF"/>
                    </a:solidFill>
                    <a:latin typeface="Arial" panose="020B0604020202020204" pitchFamily="34" charset="0"/>
                    <a:cs typeface="Arial" panose="020B0604020202020204" pitchFamily="34" charset="0"/>
                  </a:endParaRPr>
                </a:p>
              </p:txBody>
            </p:sp>
            <p:pic>
              <p:nvPicPr>
                <p:cNvPr id="165" name="Picture 16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08311" y="2549307"/>
                  <a:ext cx="447038" cy="446257"/>
                </a:xfrm>
                <a:prstGeom prst="rect">
                  <a:avLst/>
                </a:prstGeom>
                <a:solidFill>
                  <a:schemeClr val="tx2">
                    <a:lumMod val="75000"/>
                  </a:schemeClr>
                </a:solidFill>
              </p:spPr>
            </p:pic>
          </p:grpSp>
        </p:grpSp>
        <p:sp>
          <p:nvSpPr>
            <p:cNvPr id="166" name="TextBox 165"/>
            <p:cNvSpPr txBox="1"/>
            <p:nvPr/>
          </p:nvSpPr>
          <p:spPr>
            <a:xfrm>
              <a:off x="8805373" y="2848958"/>
              <a:ext cx="1189236" cy="406265"/>
            </a:xfrm>
            <a:prstGeom prst="rect">
              <a:avLst/>
            </a:prstGeom>
            <a:noFill/>
          </p:spPr>
          <p:txBody>
            <a:bodyPr wrap="square" rtlCol="0">
              <a:spAutoFit/>
            </a:bodyPr>
            <a:lstStyle>
              <a:defPPr>
                <a:defRPr lang="en-US"/>
              </a:defPPr>
              <a:lvl1pPr algn="ctr">
                <a:defRPr sz="1200">
                  <a:solidFill>
                    <a:schemeClr val="bg1"/>
                  </a:solidFill>
                  <a:ea typeface="微软雅黑" pitchFamily="34" charset="-122"/>
                </a:defRPr>
              </a:lvl1pPr>
            </a:lstStyle>
            <a:p>
              <a:pPr>
                <a:lnSpc>
                  <a:spcPct val="85000"/>
                </a:lnSpc>
              </a:pPr>
              <a:r>
                <a:rPr lang="en-US" altLang="zh-CN" dirty="0" smtClean="0">
                  <a:solidFill>
                    <a:schemeClr val="tx1">
                      <a:lumMod val="50000"/>
                    </a:schemeClr>
                  </a:solidFill>
                  <a:latin typeface="Arial" panose="020B0604020202020204" pitchFamily="34" charset="0"/>
                  <a:cs typeface="Arial" panose="020B0604020202020204" pitchFamily="34" charset="0"/>
                </a:rPr>
                <a:t>Badge Reader / Access</a:t>
              </a:r>
              <a:endParaRPr lang="zh-CN" altLang="en-US" dirty="0">
                <a:solidFill>
                  <a:schemeClr val="tx1">
                    <a:lumMod val="50000"/>
                  </a:schemeClr>
                </a:solidFill>
                <a:latin typeface="Arial" panose="020B0604020202020204" pitchFamily="34" charset="0"/>
                <a:cs typeface="Arial" panose="020B0604020202020204" pitchFamily="34" charset="0"/>
              </a:endParaRPr>
            </a:p>
          </p:txBody>
        </p:sp>
      </p:grpSp>
      <p:grpSp>
        <p:nvGrpSpPr>
          <p:cNvPr id="8" name="Group 7"/>
          <p:cNvGrpSpPr/>
          <p:nvPr/>
        </p:nvGrpSpPr>
        <p:grpSpPr>
          <a:xfrm>
            <a:off x="10984388" y="3309752"/>
            <a:ext cx="1126524" cy="1053138"/>
            <a:chOff x="10431409" y="2076564"/>
            <a:chExt cx="1126524" cy="1053138"/>
          </a:xfrm>
        </p:grpSpPr>
        <p:sp>
          <p:nvSpPr>
            <p:cNvPr id="94" name="TextBox 93"/>
            <p:cNvSpPr txBox="1"/>
            <p:nvPr/>
          </p:nvSpPr>
          <p:spPr>
            <a:xfrm>
              <a:off x="10431409" y="2875786"/>
              <a:ext cx="1126524" cy="253916"/>
            </a:xfrm>
            <a:prstGeom prst="rect">
              <a:avLst/>
            </a:prstGeom>
            <a:noFill/>
          </p:spPr>
          <p:txBody>
            <a:bodyPr wrap="square" rtlCol="0">
              <a:spAutoFit/>
            </a:bodyPr>
            <a:lstStyle>
              <a:defPPr>
                <a:defRPr lang="en-US"/>
              </a:defPPr>
              <a:lvl1pPr algn="ctr">
                <a:defRPr sz="1200">
                  <a:solidFill>
                    <a:schemeClr val="bg1"/>
                  </a:solidFill>
                  <a:ea typeface="微软雅黑" pitchFamily="34" charset="-122"/>
                </a:defRPr>
              </a:lvl1pPr>
            </a:lstStyle>
            <a:p>
              <a:pPr>
                <a:lnSpc>
                  <a:spcPct val="85000"/>
                </a:lnSpc>
              </a:pPr>
              <a:r>
                <a:rPr lang="en-US" altLang="zh-CN" dirty="0" smtClean="0">
                  <a:solidFill>
                    <a:schemeClr val="tx1">
                      <a:lumMod val="50000"/>
                    </a:schemeClr>
                  </a:solidFill>
                  <a:latin typeface="Arial" panose="020B0604020202020204" pitchFamily="34" charset="0"/>
                  <a:cs typeface="Arial" panose="020B0604020202020204" pitchFamily="34" charset="0"/>
                </a:rPr>
                <a:t>Sensors</a:t>
              </a:r>
              <a:endParaRPr lang="zh-CN" altLang="en-US" dirty="0">
                <a:solidFill>
                  <a:schemeClr val="tx1">
                    <a:lumMod val="50000"/>
                  </a:schemeClr>
                </a:solidFill>
                <a:latin typeface="Arial" panose="020B0604020202020204" pitchFamily="34" charset="0"/>
                <a:cs typeface="Arial" panose="020B0604020202020204" pitchFamily="34" charset="0"/>
              </a:endParaRPr>
            </a:p>
          </p:txBody>
        </p:sp>
        <p:grpSp>
          <p:nvGrpSpPr>
            <p:cNvPr id="167" name="Group 166"/>
            <p:cNvGrpSpPr/>
            <p:nvPr/>
          </p:nvGrpSpPr>
          <p:grpSpPr>
            <a:xfrm>
              <a:off x="10637098" y="2076564"/>
              <a:ext cx="715146" cy="716947"/>
              <a:chOff x="3460507" y="4565165"/>
              <a:chExt cx="848429" cy="848429"/>
            </a:xfrm>
          </p:grpSpPr>
          <p:pic>
            <p:nvPicPr>
              <p:cNvPr id="168" name="Picture 16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60507" y="4565165"/>
                <a:ext cx="848429" cy="848429"/>
              </a:xfrm>
              <a:prstGeom prst="rect">
                <a:avLst/>
              </a:prstGeom>
            </p:spPr>
          </p:pic>
          <p:grpSp>
            <p:nvGrpSpPr>
              <p:cNvPr id="169" name="Group 168"/>
              <p:cNvGrpSpPr/>
              <p:nvPr/>
            </p:nvGrpSpPr>
            <p:grpSpPr>
              <a:xfrm>
                <a:off x="3587406" y="4688280"/>
                <a:ext cx="611136" cy="610068"/>
                <a:chOff x="-677397" y="2091711"/>
                <a:chExt cx="611136" cy="610068"/>
              </a:xfrm>
            </p:grpSpPr>
            <p:sp>
              <p:nvSpPr>
                <p:cNvPr id="170" name="Oval 169"/>
                <p:cNvSpPr/>
                <p:nvPr/>
              </p:nvSpPr>
              <p:spPr>
                <a:xfrm>
                  <a:off x="-677397" y="2091711"/>
                  <a:ext cx="611136" cy="610068"/>
                </a:xfrm>
                <a:prstGeom prst="ellipse">
                  <a:avLst/>
                </a:prstGeom>
                <a:gradFill>
                  <a:gsLst>
                    <a:gs pos="0">
                      <a:srgbClr val="2D3157"/>
                    </a:gs>
                    <a:gs pos="100000">
                      <a:srgbClr val="444687"/>
                    </a:gs>
                  </a:gsLst>
                </a:gra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171" name="Picture 170" descr="air.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9877" y="2230773"/>
                  <a:ext cx="437667" cy="381604"/>
                </a:xfrm>
                <a:prstGeom prst="rect">
                  <a:avLst/>
                </a:prstGeom>
              </p:spPr>
            </p:pic>
          </p:grpSp>
        </p:grpSp>
      </p:grpSp>
      <p:sp>
        <p:nvSpPr>
          <p:cNvPr id="173" name="Rectangle 172"/>
          <p:cNvSpPr/>
          <p:nvPr/>
        </p:nvSpPr>
        <p:spPr>
          <a:xfrm>
            <a:off x="3120115" y="5220438"/>
            <a:ext cx="2612421" cy="661716"/>
          </a:xfrm>
          <a:prstGeom prst="rect">
            <a:avLst/>
          </a:prstGeom>
        </p:spPr>
        <p:txBody>
          <a:bodyPr wrap="square" lIns="121917" tIns="60958" rIns="121917" bIns="60958">
            <a:spAutoFit/>
          </a:bodyPr>
          <a:lstStyle/>
          <a:p>
            <a:pPr algn="ctr"/>
            <a:r>
              <a:rPr lang="en-US" sz="1900" b="1" dirty="0" smtClean="0">
                <a:solidFill>
                  <a:schemeClr val="tx1">
                    <a:lumMod val="50000"/>
                  </a:schemeClr>
                </a:solidFill>
              </a:rPr>
              <a:t>Physical Stacking</a:t>
            </a:r>
            <a:endParaRPr lang="en-US" sz="1900" b="1" dirty="0">
              <a:solidFill>
                <a:schemeClr val="tx1">
                  <a:lumMod val="50000"/>
                </a:schemeClr>
              </a:solidFill>
            </a:endParaRPr>
          </a:p>
          <a:p>
            <a:pPr algn="ctr"/>
            <a:r>
              <a:rPr lang="en-US" sz="1600" dirty="0" smtClean="0">
                <a:solidFill>
                  <a:schemeClr val="tx1">
                    <a:lumMod val="50000"/>
                  </a:schemeClr>
                </a:solidFill>
              </a:rPr>
              <a:t>(multiple stacked mounts)</a:t>
            </a:r>
            <a:endParaRPr lang="en-US" sz="1600" dirty="0">
              <a:solidFill>
                <a:schemeClr val="tx1">
                  <a:lumMod val="50000"/>
                </a:schemeClr>
              </a:solidFill>
            </a:endParaRPr>
          </a:p>
        </p:txBody>
      </p:sp>
      <p:grpSp>
        <p:nvGrpSpPr>
          <p:cNvPr id="68" name="Group 67"/>
          <p:cNvGrpSpPr/>
          <p:nvPr/>
        </p:nvGrpSpPr>
        <p:grpSpPr>
          <a:xfrm>
            <a:off x="10878457" y="445520"/>
            <a:ext cx="1271418" cy="1204620"/>
            <a:chOff x="9570298" y="396697"/>
            <a:chExt cx="1863328" cy="1676635"/>
          </a:xfrm>
        </p:grpSpPr>
        <p:sp>
          <p:nvSpPr>
            <p:cNvPr id="69" name="32-Point Star 68"/>
            <p:cNvSpPr/>
            <p:nvPr/>
          </p:nvSpPr>
          <p:spPr>
            <a:xfrm>
              <a:off x="9570298" y="396697"/>
              <a:ext cx="1863328" cy="1676635"/>
            </a:xfrm>
            <a:prstGeom prst="star32">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2" name="Rectangle 71"/>
            <p:cNvSpPr/>
            <p:nvPr/>
          </p:nvSpPr>
          <p:spPr>
            <a:xfrm>
              <a:off x="10066437" y="803403"/>
              <a:ext cx="902812" cy="646332"/>
            </a:xfrm>
            <a:prstGeom prst="rect">
              <a:avLst/>
            </a:prstGeom>
          </p:spPr>
          <p:txBody>
            <a:bodyPr wrap="none">
              <a:spAutoFit/>
            </a:bodyPr>
            <a:lstStyle/>
            <a:p>
              <a:pPr algn="ctr"/>
              <a:r>
                <a:rPr lang="en-US" dirty="0" smtClean="0">
                  <a:solidFill>
                    <a:schemeClr val="tx1">
                      <a:lumMod val="50000"/>
                    </a:schemeClr>
                  </a:solidFill>
                </a:rPr>
                <a:t>Smart</a:t>
              </a:r>
            </a:p>
            <a:p>
              <a:pPr algn="ctr"/>
              <a:r>
                <a:rPr lang="en-US" dirty="0" smtClean="0">
                  <a:solidFill>
                    <a:schemeClr val="tx1">
                      <a:lumMod val="50000"/>
                    </a:schemeClr>
                  </a:solidFill>
                </a:rPr>
                <a:t>Installs</a:t>
              </a:r>
              <a:endParaRPr lang="en-US" dirty="0">
                <a:solidFill>
                  <a:schemeClr val="tx1">
                    <a:lumMod val="50000"/>
                  </a:schemeClr>
                </a:solidFill>
              </a:endParaRPr>
            </a:p>
          </p:txBody>
        </p:sp>
      </p:grpSp>
      <p:grpSp>
        <p:nvGrpSpPr>
          <p:cNvPr id="11" name="Group 10"/>
          <p:cNvGrpSpPr/>
          <p:nvPr/>
        </p:nvGrpSpPr>
        <p:grpSpPr>
          <a:xfrm>
            <a:off x="7651799" y="3282830"/>
            <a:ext cx="1246554" cy="1042319"/>
            <a:chOff x="5481600" y="2127952"/>
            <a:chExt cx="1246554" cy="1042319"/>
          </a:xfrm>
        </p:grpSpPr>
        <p:sp>
          <p:nvSpPr>
            <p:cNvPr id="101" name="TextBox 100"/>
            <p:cNvSpPr txBox="1"/>
            <p:nvPr/>
          </p:nvSpPr>
          <p:spPr>
            <a:xfrm>
              <a:off x="5481600" y="2916355"/>
              <a:ext cx="1246554" cy="253916"/>
            </a:xfrm>
            <a:prstGeom prst="rect">
              <a:avLst/>
            </a:prstGeom>
            <a:noFill/>
          </p:spPr>
          <p:txBody>
            <a:bodyPr wrap="square" rtlCol="0">
              <a:spAutoFit/>
            </a:bodyPr>
            <a:lstStyle>
              <a:defPPr>
                <a:defRPr lang="en-US"/>
              </a:defPPr>
              <a:lvl1pPr algn="ctr">
                <a:defRPr sz="1200">
                  <a:solidFill>
                    <a:schemeClr val="bg1"/>
                  </a:solidFill>
                  <a:ea typeface="微软雅黑" pitchFamily="34" charset="-122"/>
                </a:defRPr>
              </a:lvl1pPr>
            </a:lstStyle>
            <a:p>
              <a:pPr>
                <a:lnSpc>
                  <a:spcPct val="85000"/>
                </a:lnSpc>
              </a:pPr>
              <a:r>
                <a:rPr lang="en-US" altLang="zh-CN" dirty="0">
                  <a:solidFill>
                    <a:schemeClr val="tx1">
                      <a:lumMod val="50000"/>
                    </a:schemeClr>
                  </a:solidFill>
                  <a:latin typeface="Arial" panose="020B0604020202020204" pitchFamily="34" charset="0"/>
                  <a:cs typeface="Arial" panose="020B0604020202020204" pitchFamily="34" charset="0"/>
                </a:rPr>
                <a:t>LED Lights</a:t>
              </a:r>
              <a:endParaRPr lang="zh-CN" altLang="en-US" dirty="0">
                <a:solidFill>
                  <a:schemeClr val="tx1">
                    <a:lumMod val="50000"/>
                  </a:schemeClr>
                </a:solidFill>
                <a:latin typeface="Arial" panose="020B0604020202020204" pitchFamily="34" charset="0"/>
                <a:cs typeface="Arial" panose="020B0604020202020204" pitchFamily="34" charset="0"/>
              </a:endParaRPr>
            </a:p>
          </p:txBody>
        </p:sp>
        <p:pic>
          <p:nvPicPr>
            <p:cNvPr id="74" name="Picture 7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34508" y="2127952"/>
              <a:ext cx="711440" cy="713232"/>
            </a:xfrm>
            <a:prstGeom prst="rect">
              <a:avLst/>
            </a:prstGeom>
          </p:spPr>
        </p:pic>
        <p:grpSp>
          <p:nvGrpSpPr>
            <p:cNvPr id="102" name="Group 101"/>
            <p:cNvGrpSpPr/>
            <p:nvPr/>
          </p:nvGrpSpPr>
          <p:grpSpPr>
            <a:xfrm>
              <a:off x="5803222" y="2190809"/>
              <a:ext cx="562308" cy="582368"/>
              <a:chOff x="6673850" y="2285900"/>
              <a:chExt cx="914400" cy="914400"/>
            </a:xfrm>
          </p:grpSpPr>
          <p:sp>
            <p:nvSpPr>
              <p:cNvPr id="103" name="Oval 102"/>
              <p:cNvSpPr/>
              <p:nvPr/>
            </p:nvSpPr>
            <p:spPr>
              <a:xfrm>
                <a:off x="6673850" y="2285900"/>
                <a:ext cx="914400" cy="914400"/>
              </a:xfrm>
              <a:prstGeom prst="ellipse">
                <a:avLst/>
              </a:prstGeom>
              <a:solidFill>
                <a:schemeClr val="accent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100" dirty="0">
                  <a:solidFill>
                    <a:schemeClr val="tx1">
                      <a:lumMod val="50000"/>
                    </a:schemeClr>
                  </a:solidFill>
                  <a:latin typeface="Arial" panose="020B0604020202020204" pitchFamily="34" charset="0"/>
                  <a:cs typeface="Arial" panose="020B0604020202020204" pitchFamily="34" charset="0"/>
                </a:endParaRPr>
              </a:p>
            </p:txBody>
          </p:sp>
          <p:grpSp>
            <p:nvGrpSpPr>
              <p:cNvPr id="104" name="Group 103"/>
              <p:cNvGrpSpPr/>
              <p:nvPr/>
            </p:nvGrpSpPr>
            <p:grpSpPr>
              <a:xfrm flipH="1">
                <a:off x="6878237" y="2517512"/>
                <a:ext cx="505627" cy="576409"/>
                <a:chOff x="-947738" y="2465388"/>
                <a:chExt cx="952501" cy="1085851"/>
              </a:xfrm>
              <a:solidFill>
                <a:schemeClr val="bg1"/>
              </a:solidFill>
            </p:grpSpPr>
            <p:sp>
              <p:nvSpPr>
                <p:cNvPr id="105" name="Freeform 5"/>
                <p:cNvSpPr>
                  <a:spLocks noEditPoints="1"/>
                </p:cNvSpPr>
                <p:nvPr/>
              </p:nvSpPr>
              <p:spPr bwMode="auto">
                <a:xfrm>
                  <a:off x="-947738" y="2465388"/>
                  <a:ext cx="952501" cy="720725"/>
                </a:xfrm>
                <a:custGeom>
                  <a:avLst/>
                  <a:gdLst>
                    <a:gd name="T0" fmla="*/ 233 w 251"/>
                    <a:gd name="T1" fmla="*/ 0 h 191"/>
                    <a:gd name="T2" fmla="*/ 206 w 251"/>
                    <a:gd name="T3" fmla="*/ 0 h 191"/>
                    <a:gd name="T4" fmla="*/ 45 w 251"/>
                    <a:gd name="T5" fmla="*/ 0 h 191"/>
                    <a:gd name="T6" fmla="*/ 18 w 251"/>
                    <a:gd name="T7" fmla="*/ 0 h 191"/>
                    <a:gd name="T8" fmla="*/ 0 w 251"/>
                    <a:gd name="T9" fmla="*/ 18 h 191"/>
                    <a:gd name="T10" fmla="*/ 18 w 251"/>
                    <a:gd name="T11" fmla="*/ 36 h 191"/>
                    <a:gd name="T12" fmla="*/ 27 w 251"/>
                    <a:gd name="T13" fmla="*/ 36 h 191"/>
                    <a:gd name="T14" fmla="*/ 27 w 251"/>
                    <a:gd name="T15" fmla="*/ 93 h 191"/>
                    <a:gd name="T16" fmla="*/ 125 w 251"/>
                    <a:gd name="T17" fmla="*/ 191 h 191"/>
                    <a:gd name="T18" fmla="*/ 126 w 251"/>
                    <a:gd name="T19" fmla="*/ 191 h 191"/>
                    <a:gd name="T20" fmla="*/ 224 w 251"/>
                    <a:gd name="T21" fmla="*/ 93 h 191"/>
                    <a:gd name="T22" fmla="*/ 224 w 251"/>
                    <a:gd name="T23" fmla="*/ 36 h 191"/>
                    <a:gd name="T24" fmla="*/ 233 w 251"/>
                    <a:gd name="T25" fmla="*/ 36 h 191"/>
                    <a:gd name="T26" fmla="*/ 251 w 251"/>
                    <a:gd name="T27" fmla="*/ 18 h 191"/>
                    <a:gd name="T28" fmla="*/ 233 w 251"/>
                    <a:gd name="T29" fmla="*/ 0 h 191"/>
                    <a:gd name="T30" fmla="*/ 188 w 251"/>
                    <a:gd name="T31" fmla="*/ 93 h 191"/>
                    <a:gd name="T32" fmla="*/ 126 w 251"/>
                    <a:gd name="T33" fmla="*/ 155 h 191"/>
                    <a:gd name="T34" fmla="*/ 125 w 251"/>
                    <a:gd name="T35" fmla="*/ 155 h 191"/>
                    <a:gd name="T36" fmla="*/ 63 w 251"/>
                    <a:gd name="T37" fmla="*/ 93 h 191"/>
                    <a:gd name="T38" fmla="*/ 63 w 251"/>
                    <a:gd name="T39" fmla="*/ 36 h 191"/>
                    <a:gd name="T40" fmla="*/ 188 w 251"/>
                    <a:gd name="T41" fmla="*/ 36 h 191"/>
                    <a:gd name="T42" fmla="*/ 188 w 251"/>
                    <a:gd name="T43" fmla="*/ 93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1" h="191">
                      <a:moveTo>
                        <a:pt x="233" y="0"/>
                      </a:moveTo>
                      <a:cubicBezTo>
                        <a:pt x="206" y="0"/>
                        <a:pt x="206" y="0"/>
                        <a:pt x="206" y="0"/>
                      </a:cubicBezTo>
                      <a:cubicBezTo>
                        <a:pt x="45" y="0"/>
                        <a:pt x="45" y="0"/>
                        <a:pt x="45" y="0"/>
                      </a:cubicBezTo>
                      <a:cubicBezTo>
                        <a:pt x="18" y="0"/>
                        <a:pt x="18" y="0"/>
                        <a:pt x="18" y="0"/>
                      </a:cubicBezTo>
                      <a:cubicBezTo>
                        <a:pt x="8" y="0"/>
                        <a:pt x="0" y="8"/>
                        <a:pt x="0" y="18"/>
                      </a:cubicBezTo>
                      <a:cubicBezTo>
                        <a:pt x="0" y="28"/>
                        <a:pt x="8" y="36"/>
                        <a:pt x="18" y="36"/>
                      </a:cubicBezTo>
                      <a:cubicBezTo>
                        <a:pt x="27" y="36"/>
                        <a:pt x="27" y="36"/>
                        <a:pt x="27" y="36"/>
                      </a:cubicBezTo>
                      <a:cubicBezTo>
                        <a:pt x="27" y="93"/>
                        <a:pt x="27" y="93"/>
                        <a:pt x="27" y="93"/>
                      </a:cubicBezTo>
                      <a:cubicBezTo>
                        <a:pt x="27" y="147"/>
                        <a:pt x="71" y="191"/>
                        <a:pt x="125" y="191"/>
                      </a:cubicBezTo>
                      <a:cubicBezTo>
                        <a:pt x="126" y="191"/>
                        <a:pt x="126" y="191"/>
                        <a:pt x="126" y="191"/>
                      </a:cubicBezTo>
                      <a:cubicBezTo>
                        <a:pt x="180" y="191"/>
                        <a:pt x="224" y="147"/>
                        <a:pt x="224" y="93"/>
                      </a:cubicBezTo>
                      <a:cubicBezTo>
                        <a:pt x="224" y="36"/>
                        <a:pt x="224" y="36"/>
                        <a:pt x="224" y="36"/>
                      </a:cubicBezTo>
                      <a:cubicBezTo>
                        <a:pt x="233" y="36"/>
                        <a:pt x="233" y="36"/>
                        <a:pt x="233" y="36"/>
                      </a:cubicBezTo>
                      <a:cubicBezTo>
                        <a:pt x="243" y="36"/>
                        <a:pt x="251" y="28"/>
                        <a:pt x="251" y="18"/>
                      </a:cubicBezTo>
                      <a:cubicBezTo>
                        <a:pt x="251" y="8"/>
                        <a:pt x="243" y="0"/>
                        <a:pt x="233" y="0"/>
                      </a:cubicBezTo>
                      <a:close/>
                      <a:moveTo>
                        <a:pt x="188" y="93"/>
                      </a:moveTo>
                      <a:cubicBezTo>
                        <a:pt x="188" y="128"/>
                        <a:pt x="160" y="155"/>
                        <a:pt x="126" y="155"/>
                      </a:cubicBezTo>
                      <a:cubicBezTo>
                        <a:pt x="125" y="155"/>
                        <a:pt x="125" y="155"/>
                        <a:pt x="125" y="155"/>
                      </a:cubicBezTo>
                      <a:cubicBezTo>
                        <a:pt x="91" y="155"/>
                        <a:pt x="63" y="128"/>
                        <a:pt x="63" y="93"/>
                      </a:cubicBezTo>
                      <a:cubicBezTo>
                        <a:pt x="63" y="36"/>
                        <a:pt x="63" y="36"/>
                        <a:pt x="63" y="36"/>
                      </a:cubicBezTo>
                      <a:cubicBezTo>
                        <a:pt x="188" y="36"/>
                        <a:pt x="188" y="36"/>
                        <a:pt x="188" y="36"/>
                      </a:cubicBezTo>
                      <a:lnTo>
                        <a:pt x="188" y="9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50000"/>
                      </a:schemeClr>
                    </a:solidFill>
                    <a:latin typeface="Arial" panose="020B0604020202020204" pitchFamily="34" charset="0"/>
                    <a:cs typeface="Arial" panose="020B0604020202020204" pitchFamily="34" charset="0"/>
                  </a:endParaRPr>
                </a:p>
              </p:txBody>
            </p:sp>
            <p:sp>
              <p:nvSpPr>
                <p:cNvPr id="106" name="Freeform 9"/>
                <p:cNvSpPr>
                  <a:spLocks/>
                </p:cNvSpPr>
                <p:nvPr/>
              </p:nvSpPr>
              <p:spPr bwMode="auto">
                <a:xfrm>
                  <a:off x="-511175" y="3321051"/>
                  <a:ext cx="87313" cy="230188"/>
                </a:xfrm>
                <a:custGeom>
                  <a:avLst/>
                  <a:gdLst>
                    <a:gd name="T0" fmla="*/ 0 w 23"/>
                    <a:gd name="T1" fmla="*/ 11 h 61"/>
                    <a:gd name="T2" fmla="*/ 0 w 23"/>
                    <a:gd name="T3" fmla="*/ 49 h 61"/>
                    <a:gd name="T4" fmla="*/ 11 w 23"/>
                    <a:gd name="T5" fmla="*/ 61 h 61"/>
                    <a:gd name="T6" fmla="*/ 23 w 23"/>
                    <a:gd name="T7" fmla="*/ 49 h 61"/>
                    <a:gd name="T8" fmla="*/ 23 w 23"/>
                    <a:gd name="T9" fmla="*/ 11 h 61"/>
                    <a:gd name="T10" fmla="*/ 11 w 23"/>
                    <a:gd name="T11" fmla="*/ 0 h 61"/>
                    <a:gd name="T12" fmla="*/ 0 w 23"/>
                    <a:gd name="T13" fmla="*/ 11 h 61"/>
                  </a:gdLst>
                  <a:ahLst/>
                  <a:cxnLst>
                    <a:cxn ang="0">
                      <a:pos x="T0" y="T1"/>
                    </a:cxn>
                    <a:cxn ang="0">
                      <a:pos x="T2" y="T3"/>
                    </a:cxn>
                    <a:cxn ang="0">
                      <a:pos x="T4" y="T5"/>
                    </a:cxn>
                    <a:cxn ang="0">
                      <a:pos x="T6" y="T7"/>
                    </a:cxn>
                    <a:cxn ang="0">
                      <a:pos x="T8" y="T9"/>
                    </a:cxn>
                    <a:cxn ang="0">
                      <a:pos x="T10" y="T11"/>
                    </a:cxn>
                    <a:cxn ang="0">
                      <a:pos x="T12" y="T13"/>
                    </a:cxn>
                  </a:cxnLst>
                  <a:rect l="0" t="0" r="r" b="b"/>
                  <a:pathLst>
                    <a:path w="23" h="61">
                      <a:moveTo>
                        <a:pt x="0" y="11"/>
                      </a:moveTo>
                      <a:cubicBezTo>
                        <a:pt x="0" y="49"/>
                        <a:pt x="0" y="49"/>
                        <a:pt x="0" y="49"/>
                      </a:cubicBezTo>
                      <a:cubicBezTo>
                        <a:pt x="0" y="55"/>
                        <a:pt x="5" y="61"/>
                        <a:pt x="11" y="61"/>
                      </a:cubicBezTo>
                      <a:cubicBezTo>
                        <a:pt x="18" y="60"/>
                        <a:pt x="23" y="55"/>
                        <a:pt x="23" y="49"/>
                      </a:cubicBezTo>
                      <a:cubicBezTo>
                        <a:pt x="23" y="11"/>
                        <a:pt x="23" y="11"/>
                        <a:pt x="23" y="11"/>
                      </a:cubicBezTo>
                      <a:cubicBezTo>
                        <a:pt x="23" y="5"/>
                        <a:pt x="18" y="0"/>
                        <a:pt x="11" y="0"/>
                      </a:cubicBezTo>
                      <a:cubicBezTo>
                        <a:pt x="5" y="0"/>
                        <a:pt x="0" y="5"/>
                        <a:pt x="0" y="1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50000"/>
                      </a:schemeClr>
                    </a:solidFill>
                    <a:latin typeface="Arial" panose="020B0604020202020204" pitchFamily="34" charset="0"/>
                    <a:cs typeface="Arial" panose="020B0604020202020204" pitchFamily="34" charset="0"/>
                  </a:endParaRPr>
                </a:p>
              </p:txBody>
            </p:sp>
            <p:sp>
              <p:nvSpPr>
                <p:cNvPr id="107" name="Freeform 10"/>
                <p:cNvSpPr>
                  <a:spLocks/>
                </p:cNvSpPr>
                <p:nvPr/>
              </p:nvSpPr>
              <p:spPr bwMode="auto">
                <a:xfrm>
                  <a:off x="-920750" y="3211513"/>
                  <a:ext cx="166688" cy="219075"/>
                </a:xfrm>
                <a:custGeom>
                  <a:avLst/>
                  <a:gdLst>
                    <a:gd name="T0" fmla="*/ 23 w 44"/>
                    <a:gd name="T1" fmla="*/ 51 h 58"/>
                    <a:gd name="T2" fmla="*/ 41 w 44"/>
                    <a:gd name="T3" fmla="*/ 19 h 58"/>
                    <a:gd name="T4" fmla="*/ 37 w 44"/>
                    <a:gd name="T5" fmla="*/ 3 h 58"/>
                    <a:gd name="T6" fmla="*/ 22 w 44"/>
                    <a:gd name="T7" fmla="*/ 7 h 58"/>
                    <a:gd name="T8" fmla="*/ 3 w 44"/>
                    <a:gd name="T9" fmla="*/ 40 h 58"/>
                    <a:gd name="T10" fmla="*/ 7 w 44"/>
                    <a:gd name="T11" fmla="*/ 55 h 58"/>
                    <a:gd name="T12" fmla="*/ 23 w 44"/>
                    <a:gd name="T13" fmla="*/ 51 h 58"/>
                  </a:gdLst>
                  <a:ahLst/>
                  <a:cxnLst>
                    <a:cxn ang="0">
                      <a:pos x="T0" y="T1"/>
                    </a:cxn>
                    <a:cxn ang="0">
                      <a:pos x="T2" y="T3"/>
                    </a:cxn>
                    <a:cxn ang="0">
                      <a:pos x="T4" y="T5"/>
                    </a:cxn>
                    <a:cxn ang="0">
                      <a:pos x="T6" y="T7"/>
                    </a:cxn>
                    <a:cxn ang="0">
                      <a:pos x="T8" y="T9"/>
                    </a:cxn>
                    <a:cxn ang="0">
                      <a:pos x="T10" y="T11"/>
                    </a:cxn>
                    <a:cxn ang="0">
                      <a:pos x="T12" y="T13"/>
                    </a:cxn>
                  </a:cxnLst>
                  <a:rect l="0" t="0" r="r" b="b"/>
                  <a:pathLst>
                    <a:path w="44" h="58">
                      <a:moveTo>
                        <a:pt x="23" y="51"/>
                      </a:moveTo>
                      <a:cubicBezTo>
                        <a:pt x="41" y="19"/>
                        <a:pt x="41" y="19"/>
                        <a:pt x="41" y="19"/>
                      </a:cubicBezTo>
                      <a:cubicBezTo>
                        <a:pt x="44" y="13"/>
                        <a:pt x="42" y="6"/>
                        <a:pt x="37" y="3"/>
                      </a:cubicBezTo>
                      <a:cubicBezTo>
                        <a:pt x="32" y="0"/>
                        <a:pt x="25" y="2"/>
                        <a:pt x="22" y="7"/>
                      </a:cubicBezTo>
                      <a:cubicBezTo>
                        <a:pt x="3" y="40"/>
                        <a:pt x="3" y="40"/>
                        <a:pt x="3" y="40"/>
                      </a:cubicBezTo>
                      <a:cubicBezTo>
                        <a:pt x="0" y="45"/>
                        <a:pt x="2" y="52"/>
                        <a:pt x="7" y="55"/>
                      </a:cubicBezTo>
                      <a:cubicBezTo>
                        <a:pt x="13" y="58"/>
                        <a:pt x="19" y="57"/>
                        <a:pt x="23" y="5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50000"/>
                      </a:schemeClr>
                    </a:solidFill>
                    <a:latin typeface="Arial" panose="020B0604020202020204" pitchFamily="34" charset="0"/>
                    <a:cs typeface="Arial" panose="020B0604020202020204" pitchFamily="34" charset="0"/>
                  </a:endParaRPr>
                </a:p>
              </p:txBody>
            </p:sp>
            <p:sp>
              <p:nvSpPr>
                <p:cNvPr id="108" name="Freeform 11"/>
                <p:cNvSpPr>
                  <a:spLocks/>
                </p:cNvSpPr>
                <p:nvPr/>
              </p:nvSpPr>
              <p:spPr bwMode="auto">
                <a:xfrm>
                  <a:off x="-193675" y="3208338"/>
                  <a:ext cx="171450" cy="222250"/>
                </a:xfrm>
                <a:custGeom>
                  <a:avLst/>
                  <a:gdLst>
                    <a:gd name="T0" fmla="*/ 3 w 45"/>
                    <a:gd name="T1" fmla="*/ 19 h 59"/>
                    <a:gd name="T2" fmla="*/ 22 w 45"/>
                    <a:gd name="T3" fmla="*/ 52 h 59"/>
                    <a:gd name="T4" fmla="*/ 38 w 45"/>
                    <a:gd name="T5" fmla="*/ 56 h 59"/>
                    <a:gd name="T6" fmla="*/ 42 w 45"/>
                    <a:gd name="T7" fmla="*/ 40 h 59"/>
                    <a:gd name="T8" fmla="*/ 23 w 45"/>
                    <a:gd name="T9" fmla="*/ 8 h 59"/>
                    <a:gd name="T10" fmla="*/ 8 w 45"/>
                    <a:gd name="T11" fmla="*/ 4 h 59"/>
                    <a:gd name="T12" fmla="*/ 3 w 45"/>
                    <a:gd name="T13" fmla="*/ 19 h 59"/>
                  </a:gdLst>
                  <a:ahLst/>
                  <a:cxnLst>
                    <a:cxn ang="0">
                      <a:pos x="T0" y="T1"/>
                    </a:cxn>
                    <a:cxn ang="0">
                      <a:pos x="T2" y="T3"/>
                    </a:cxn>
                    <a:cxn ang="0">
                      <a:pos x="T4" y="T5"/>
                    </a:cxn>
                    <a:cxn ang="0">
                      <a:pos x="T6" y="T7"/>
                    </a:cxn>
                    <a:cxn ang="0">
                      <a:pos x="T8" y="T9"/>
                    </a:cxn>
                    <a:cxn ang="0">
                      <a:pos x="T10" y="T11"/>
                    </a:cxn>
                    <a:cxn ang="0">
                      <a:pos x="T12" y="T13"/>
                    </a:cxn>
                  </a:cxnLst>
                  <a:rect l="0" t="0" r="r" b="b"/>
                  <a:pathLst>
                    <a:path w="45" h="59">
                      <a:moveTo>
                        <a:pt x="3" y="19"/>
                      </a:moveTo>
                      <a:cubicBezTo>
                        <a:pt x="22" y="52"/>
                        <a:pt x="22" y="52"/>
                        <a:pt x="22" y="52"/>
                      </a:cubicBezTo>
                      <a:cubicBezTo>
                        <a:pt x="26" y="57"/>
                        <a:pt x="33" y="59"/>
                        <a:pt x="38" y="56"/>
                      </a:cubicBezTo>
                      <a:cubicBezTo>
                        <a:pt x="43" y="53"/>
                        <a:pt x="45" y="46"/>
                        <a:pt x="42" y="40"/>
                      </a:cubicBezTo>
                      <a:cubicBezTo>
                        <a:pt x="23" y="8"/>
                        <a:pt x="23" y="8"/>
                        <a:pt x="23" y="8"/>
                      </a:cubicBezTo>
                      <a:cubicBezTo>
                        <a:pt x="20" y="2"/>
                        <a:pt x="13" y="0"/>
                        <a:pt x="8" y="4"/>
                      </a:cubicBezTo>
                      <a:cubicBezTo>
                        <a:pt x="2" y="7"/>
                        <a:pt x="0" y="14"/>
                        <a:pt x="3" y="1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50000"/>
                      </a:schemeClr>
                    </a:solidFill>
                    <a:latin typeface="Arial" panose="020B0604020202020204" pitchFamily="34" charset="0"/>
                    <a:cs typeface="Arial" panose="020B0604020202020204" pitchFamily="34" charset="0"/>
                  </a:endParaRPr>
                </a:p>
              </p:txBody>
            </p:sp>
          </p:grpSp>
        </p:grpSp>
      </p:grpSp>
      <p:grpSp>
        <p:nvGrpSpPr>
          <p:cNvPr id="4" name="Group 3"/>
          <p:cNvGrpSpPr/>
          <p:nvPr/>
        </p:nvGrpSpPr>
        <p:grpSpPr>
          <a:xfrm>
            <a:off x="6434322" y="3277295"/>
            <a:ext cx="1452612" cy="1037475"/>
            <a:chOff x="3767761" y="2108575"/>
            <a:chExt cx="1452612" cy="1037475"/>
          </a:xfrm>
        </p:grpSpPr>
        <p:sp>
          <p:nvSpPr>
            <p:cNvPr id="84" name="TextBox 83"/>
            <p:cNvSpPr txBox="1"/>
            <p:nvPr/>
          </p:nvSpPr>
          <p:spPr>
            <a:xfrm>
              <a:off x="3767761" y="2896751"/>
              <a:ext cx="1452612" cy="249299"/>
            </a:xfrm>
            <a:prstGeom prst="rect">
              <a:avLst/>
            </a:prstGeom>
            <a:noFill/>
          </p:spPr>
          <p:txBody>
            <a:bodyPr wrap="square" rtlCol="0">
              <a:spAutoFit/>
            </a:bodyPr>
            <a:lstStyle>
              <a:defPPr>
                <a:defRPr lang="en-US"/>
              </a:defPPr>
              <a:lvl1pPr algn="ctr">
                <a:defRPr sz="1400">
                  <a:solidFill>
                    <a:srgbClr val="000000"/>
                  </a:solidFill>
                  <a:latin typeface="微软雅黑" pitchFamily="34" charset="-122"/>
                  <a:ea typeface="微软雅黑" pitchFamily="34" charset="-122"/>
                </a:defRPr>
              </a:lvl1pPr>
            </a:lstStyle>
            <a:p>
              <a:pPr>
                <a:lnSpc>
                  <a:spcPct val="85000"/>
                </a:lnSpc>
              </a:pPr>
              <a:r>
                <a:rPr lang="en-US" altLang="zh-CN" sz="1200" dirty="0">
                  <a:solidFill>
                    <a:schemeClr val="tx1">
                      <a:lumMod val="50000"/>
                    </a:schemeClr>
                  </a:solidFill>
                  <a:latin typeface="Arial" panose="020B0604020202020204" pitchFamily="34" charset="0"/>
                  <a:cs typeface="Arial" panose="020B0604020202020204" pitchFamily="34" charset="0"/>
                </a:rPr>
                <a:t>IP Camera</a:t>
              </a:r>
              <a:endParaRPr lang="zh-CN" altLang="en-US" sz="1200" dirty="0">
                <a:solidFill>
                  <a:schemeClr val="tx1">
                    <a:lumMod val="50000"/>
                  </a:schemeClr>
                </a:solidFill>
                <a:latin typeface="Arial" panose="020B0604020202020204" pitchFamily="34" charset="0"/>
                <a:cs typeface="Arial" panose="020B0604020202020204" pitchFamily="34" charset="0"/>
              </a:endParaRPr>
            </a:p>
          </p:txBody>
        </p:sp>
        <p:pic>
          <p:nvPicPr>
            <p:cNvPr id="91" name="Picture 9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31205" y="2108575"/>
              <a:ext cx="715146" cy="716947"/>
            </a:xfrm>
            <a:prstGeom prst="rect">
              <a:avLst/>
            </a:prstGeom>
          </p:spPr>
        </p:pic>
        <p:grpSp>
          <p:nvGrpSpPr>
            <p:cNvPr id="85" name="Group 84"/>
            <p:cNvGrpSpPr/>
            <p:nvPr/>
          </p:nvGrpSpPr>
          <p:grpSpPr>
            <a:xfrm>
              <a:off x="4214126" y="2195597"/>
              <a:ext cx="555476" cy="548870"/>
              <a:chOff x="4214178" y="2285900"/>
              <a:chExt cx="914400" cy="914400"/>
            </a:xfrm>
          </p:grpSpPr>
          <p:sp>
            <p:nvSpPr>
              <p:cNvPr id="86" name="Oval 85"/>
              <p:cNvSpPr/>
              <p:nvPr/>
            </p:nvSpPr>
            <p:spPr>
              <a:xfrm>
                <a:off x="4214178" y="2285900"/>
                <a:ext cx="914400" cy="914400"/>
              </a:xfrm>
              <a:prstGeom prst="ellipse">
                <a:avLst/>
              </a:prstGeom>
              <a:solidFill>
                <a:schemeClr val="accent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100" dirty="0">
                  <a:solidFill>
                    <a:schemeClr val="tx1">
                      <a:lumMod val="50000"/>
                    </a:schemeClr>
                  </a:solidFill>
                  <a:latin typeface="Arial" panose="020B0604020202020204" pitchFamily="34" charset="0"/>
                  <a:cs typeface="Arial" panose="020B0604020202020204" pitchFamily="34" charset="0"/>
                </a:endParaRPr>
              </a:p>
            </p:txBody>
          </p:sp>
          <p:sp>
            <p:nvSpPr>
              <p:cNvPr id="87" name="Freeform 105"/>
              <p:cNvSpPr>
                <a:spLocks/>
              </p:cNvSpPr>
              <p:nvPr/>
            </p:nvSpPr>
            <p:spPr bwMode="auto">
              <a:xfrm>
                <a:off x="4383233" y="2578100"/>
                <a:ext cx="576290" cy="328998"/>
              </a:xfrm>
              <a:custGeom>
                <a:avLst/>
                <a:gdLst>
                  <a:gd name="T0" fmla="*/ 1167 w 1236"/>
                  <a:gd name="T1" fmla="*/ 55 h 706"/>
                  <a:gd name="T2" fmla="*/ 883 w 1236"/>
                  <a:gd name="T3" fmla="*/ 283 h 706"/>
                  <a:gd name="T4" fmla="*/ 883 w 1236"/>
                  <a:gd name="T5" fmla="*/ 265 h 706"/>
                  <a:gd name="T6" fmla="*/ 883 w 1236"/>
                  <a:gd name="T7" fmla="*/ 89 h 706"/>
                  <a:gd name="T8" fmla="*/ 794 w 1236"/>
                  <a:gd name="T9" fmla="*/ 0 h 706"/>
                  <a:gd name="T10" fmla="*/ 89 w 1236"/>
                  <a:gd name="T11" fmla="*/ 0 h 706"/>
                  <a:gd name="T12" fmla="*/ 0 w 1236"/>
                  <a:gd name="T13" fmla="*/ 89 h 706"/>
                  <a:gd name="T14" fmla="*/ 0 w 1236"/>
                  <a:gd name="T15" fmla="*/ 618 h 706"/>
                  <a:gd name="T16" fmla="*/ 89 w 1236"/>
                  <a:gd name="T17" fmla="*/ 706 h 706"/>
                  <a:gd name="T18" fmla="*/ 794 w 1236"/>
                  <a:gd name="T19" fmla="*/ 706 h 706"/>
                  <a:gd name="T20" fmla="*/ 883 w 1236"/>
                  <a:gd name="T21" fmla="*/ 618 h 706"/>
                  <a:gd name="T22" fmla="*/ 883 w 1236"/>
                  <a:gd name="T23" fmla="*/ 441 h 706"/>
                  <a:gd name="T24" fmla="*/ 883 w 1236"/>
                  <a:gd name="T25" fmla="*/ 424 h 706"/>
                  <a:gd name="T26" fmla="*/ 1167 w 1236"/>
                  <a:gd name="T27" fmla="*/ 651 h 706"/>
                  <a:gd name="T28" fmla="*/ 1236 w 1236"/>
                  <a:gd name="T29" fmla="*/ 618 h 706"/>
                  <a:gd name="T30" fmla="*/ 1236 w 1236"/>
                  <a:gd name="T31" fmla="*/ 89 h 706"/>
                  <a:gd name="T32" fmla="*/ 1167 w 1236"/>
                  <a:gd name="T33" fmla="*/ 55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36" h="706">
                    <a:moveTo>
                      <a:pt x="1167" y="55"/>
                    </a:moveTo>
                    <a:cubicBezTo>
                      <a:pt x="883" y="283"/>
                      <a:pt x="883" y="283"/>
                      <a:pt x="883" y="283"/>
                    </a:cubicBezTo>
                    <a:cubicBezTo>
                      <a:pt x="883" y="276"/>
                      <a:pt x="883" y="270"/>
                      <a:pt x="883" y="265"/>
                    </a:cubicBezTo>
                    <a:cubicBezTo>
                      <a:pt x="883" y="89"/>
                      <a:pt x="883" y="89"/>
                      <a:pt x="883" y="89"/>
                    </a:cubicBezTo>
                    <a:cubicBezTo>
                      <a:pt x="883" y="40"/>
                      <a:pt x="843" y="0"/>
                      <a:pt x="794" y="0"/>
                    </a:cubicBezTo>
                    <a:cubicBezTo>
                      <a:pt x="89" y="0"/>
                      <a:pt x="89" y="0"/>
                      <a:pt x="89" y="0"/>
                    </a:cubicBezTo>
                    <a:cubicBezTo>
                      <a:pt x="40" y="0"/>
                      <a:pt x="0" y="40"/>
                      <a:pt x="0" y="89"/>
                    </a:cubicBezTo>
                    <a:cubicBezTo>
                      <a:pt x="0" y="618"/>
                      <a:pt x="0" y="618"/>
                      <a:pt x="0" y="618"/>
                    </a:cubicBezTo>
                    <a:cubicBezTo>
                      <a:pt x="0" y="666"/>
                      <a:pt x="40" y="706"/>
                      <a:pt x="89" y="706"/>
                    </a:cubicBezTo>
                    <a:cubicBezTo>
                      <a:pt x="794" y="706"/>
                      <a:pt x="794" y="706"/>
                      <a:pt x="794" y="706"/>
                    </a:cubicBezTo>
                    <a:cubicBezTo>
                      <a:pt x="843" y="706"/>
                      <a:pt x="883" y="666"/>
                      <a:pt x="883" y="618"/>
                    </a:cubicBezTo>
                    <a:cubicBezTo>
                      <a:pt x="883" y="441"/>
                      <a:pt x="883" y="441"/>
                      <a:pt x="883" y="441"/>
                    </a:cubicBezTo>
                    <a:cubicBezTo>
                      <a:pt x="883" y="436"/>
                      <a:pt x="883" y="430"/>
                      <a:pt x="883" y="424"/>
                    </a:cubicBezTo>
                    <a:cubicBezTo>
                      <a:pt x="1167" y="651"/>
                      <a:pt x="1167" y="651"/>
                      <a:pt x="1167" y="651"/>
                    </a:cubicBezTo>
                    <a:cubicBezTo>
                      <a:pt x="1204" y="681"/>
                      <a:pt x="1236" y="666"/>
                      <a:pt x="1236" y="618"/>
                    </a:cubicBezTo>
                    <a:cubicBezTo>
                      <a:pt x="1236" y="89"/>
                      <a:pt x="1236" y="89"/>
                      <a:pt x="1236" y="89"/>
                    </a:cubicBezTo>
                    <a:cubicBezTo>
                      <a:pt x="1236" y="40"/>
                      <a:pt x="1204" y="25"/>
                      <a:pt x="1167" y="5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chemeClr val="tx1">
                      <a:lumMod val="50000"/>
                    </a:schemeClr>
                  </a:solidFill>
                  <a:latin typeface="Arial" panose="020B0604020202020204" pitchFamily="34" charset="0"/>
                  <a:cs typeface="Arial" panose="020B0604020202020204" pitchFamily="34" charset="0"/>
                </a:endParaRPr>
              </a:p>
            </p:txBody>
          </p:sp>
        </p:grpSp>
      </p:grpSp>
      <p:grpSp>
        <p:nvGrpSpPr>
          <p:cNvPr id="13" name="Group 12"/>
          <p:cNvGrpSpPr/>
          <p:nvPr/>
        </p:nvGrpSpPr>
        <p:grpSpPr>
          <a:xfrm>
            <a:off x="337578" y="1811114"/>
            <a:ext cx="4405173" cy="2971775"/>
            <a:chOff x="566484" y="1262283"/>
            <a:chExt cx="4405173" cy="2971775"/>
          </a:xfrm>
        </p:grpSpPr>
        <p:pic>
          <p:nvPicPr>
            <p:cNvPr id="92" name="Picture 91"/>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66484" y="1262283"/>
              <a:ext cx="4405173" cy="2971775"/>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50000" t="50000" r="50000" b="50000"/>
              </a:path>
              <a:tileRect/>
            </a:gradFill>
          </p:spPr>
        </p:pic>
        <p:pic>
          <p:nvPicPr>
            <p:cNvPr id="82" name="Picture 81" descr="KR46029.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2180140" y="2909468"/>
              <a:ext cx="1049893" cy="842029"/>
            </a:xfrm>
            <a:prstGeom prst="rect">
              <a:avLst/>
            </a:prstGeom>
          </p:spPr>
        </p:pic>
      </p:grpSp>
      <p:sp>
        <p:nvSpPr>
          <p:cNvPr id="75" name="Freeform 74"/>
          <p:cNvSpPr/>
          <p:nvPr/>
        </p:nvSpPr>
        <p:spPr>
          <a:xfrm>
            <a:off x="5675483" y="2116532"/>
            <a:ext cx="1769654" cy="674884"/>
          </a:xfrm>
          <a:custGeom>
            <a:avLst/>
            <a:gdLst>
              <a:gd name="connsiteX0" fmla="*/ 0 w 2719917"/>
              <a:gd name="connsiteY0" fmla="*/ 10584 h 1227667"/>
              <a:gd name="connsiteX1" fmla="*/ 857250 w 2719917"/>
              <a:gd name="connsiteY1" fmla="*/ 0 h 1227667"/>
              <a:gd name="connsiteX2" fmla="*/ 1640417 w 2719917"/>
              <a:gd name="connsiteY2" fmla="*/ 1217084 h 1227667"/>
              <a:gd name="connsiteX3" fmla="*/ 2719917 w 2719917"/>
              <a:gd name="connsiteY3" fmla="*/ 1227667 h 1227667"/>
              <a:gd name="connsiteX0" fmla="*/ 0 w 2719917"/>
              <a:gd name="connsiteY0" fmla="*/ 10584 h 1227667"/>
              <a:gd name="connsiteX1" fmla="*/ 857250 w 2719917"/>
              <a:gd name="connsiteY1" fmla="*/ 0 h 1227667"/>
              <a:gd name="connsiteX2" fmla="*/ 1640417 w 2719917"/>
              <a:gd name="connsiteY2" fmla="*/ 1217084 h 1227667"/>
              <a:gd name="connsiteX3" fmla="*/ 2719917 w 2719917"/>
              <a:gd name="connsiteY3" fmla="*/ 1227667 h 1227667"/>
              <a:gd name="connsiteX0" fmla="*/ 0 w 2719917"/>
              <a:gd name="connsiteY0" fmla="*/ 98039 h 1315122"/>
              <a:gd name="connsiteX1" fmla="*/ 857250 w 2719917"/>
              <a:gd name="connsiteY1" fmla="*/ 87455 h 1315122"/>
              <a:gd name="connsiteX2" fmla="*/ 1640417 w 2719917"/>
              <a:gd name="connsiteY2" fmla="*/ 1304539 h 1315122"/>
              <a:gd name="connsiteX3" fmla="*/ 2719917 w 2719917"/>
              <a:gd name="connsiteY3" fmla="*/ 1315122 h 1315122"/>
              <a:gd name="connsiteX0" fmla="*/ 0 w 2719917"/>
              <a:gd name="connsiteY0" fmla="*/ 11056 h 1228139"/>
              <a:gd name="connsiteX1" fmla="*/ 910166 w 2719917"/>
              <a:gd name="connsiteY1" fmla="*/ 148638 h 1228139"/>
              <a:gd name="connsiteX2" fmla="*/ 1640417 w 2719917"/>
              <a:gd name="connsiteY2" fmla="*/ 1217556 h 1228139"/>
              <a:gd name="connsiteX3" fmla="*/ 2719917 w 2719917"/>
              <a:gd name="connsiteY3" fmla="*/ 1228139 h 1228139"/>
              <a:gd name="connsiteX0" fmla="*/ 0 w 2719917"/>
              <a:gd name="connsiteY0" fmla="*/ 11056 h 1228139"/>
              <a:gd name="connsiteX1" fmla="*/ 910166 w 2719917"/>
              <a:gd name="connsiteY1" fmla="*/ 148638 h 1228139"/>
              <a:gd name="connsiteX2" fmla="*/ 1640417 w 2719917"/>
              <a:gd name="connsiteY2" fmla="*/ 1217556 h 1228139"/>
              <a:gd name="connsiteX3" fmla="*/ 2719917 w 2719917"/>
              <a:gd name="connsiteY3" fmla="*/ 1228139 h 1228139"/>
              <a:gd name="connsiteX0" fmla="*/ 0 w 2921000"/>
              <a:gd name="connsiteY0" fmla="*/ 4268 h 1252043"/>
              <a:gd name="connsiteX1" fmla="*/ 1111249 w 2921000"/>
              <a:gd name="connsiteY1" fmla="*/ 172542 h 1252043"/>
              <a:gd name="connsiteX2" fmla="*/ 1841500 w 2921000"/>
              <a:gd name="connsiteY2" fmla="*/ 1241460 h 1252043"/>
              <a:gd name="connsiteX3" fmla="*/ 2921000 w 2921000"/>
              <a:gd name="connsiteY3" fmla="*/ 1252043 h 1252043"/>
              <a:gd name="connsiteX0" fmla="*/ 0 w 2921000"/>
              <a:gd name="connsiteY0" fmla="*/ 11056 h 1228139"/>
              <a:gd name="connsiteX1" fmla="*/ 1111249 w 2921000"/>
              <a:gd name="connsiteY1" fmla="*/ 148638 h 1228139"/>
              <a:gd name="connsiteX2" fmla="*/ 1841500 w 2921000"/>
              <a:gd name="connsiteY2" fmla="*/ 1217556 h 1228139"/>
              <a:gd name="connsiteX3" fmla="*/ 2921000 w 2921000"/>
              <a:gd name="connsiteY3" fmla="*/ 1228139 h 1228139"/>
              <a:gd name="connsiteX0" fmla="*/ 0 w 1841500"/>
              <a:gd name="connsiteY0" fmla="*/ 11056 h 1217556"/>
              <a:gd name="connsiteX1" fmla="*/ 1111249 w 1841500"/>
              <a:gd name="connsiteY1" fmla="*/ 148638 h 1217556"/>
              <a:gd name="connsiteX2" fmla="*/ 1841500 w 1841500"/>
              <a:gd name="connsiteY2" fmla="*/ 1217556 h 1217556"/>
              <a:gd name="connsiteX0" fmla="*/ 0 w 1841500"/>
              <a:gd name="connsiteY0" fmla="*/ 4045 h 1210545"/>
              <a:gd name="connsiteX1" fmla="*/ 836082 w 1841500"/>
              <a:gd name="connsiteY1" fmla="*/ 168999 h 1210545"/>
              <a:gd name="connsiteX2" fmla="*/ 1841500 w 1841500"/>
              <a:gd name="connsiteY2" fmla="*/ 1210545 h 1210545"/>
              <a:gd name="connsiteX0" fmla="*/ 0 w 1841500"/>
              <a:gd name="connsiteY0" fmla="*/ 28475 h 1234975"/>
              <a:gd name="connsiteX1" fmla="*/ 910166 w 1841500"/>
              <a:gd name="connsiteY1" fmla="*/ 125001 h 1234975"/>
              <a:gd name="connsiteX2" fmla="*/ 1841500 w 1841500"/>
              <a:gd name="connsiteY2" fmla="*/ 1234975 h 1234975"/>
              <a:gd name="connsiteX0" fmla="*/ 0 w 1841500"/>
              <a:gd name="connsiteY0" fmla="*/ 7036 h 1213536"/>
              <a:gd name="connsiteX1" fmla="*/ 899582 w 1841500"/>
              <a:gd name="connsiteY1" fmla="*/ 158305 h 1213536"/>
              <a:gd name="connsiteX2" fmla="*/ 1841500 w 1841500"/>
              <a:gd name="connsiteY2" fmla="*/ 1213536 h 1213536"/>
              <a:gd name="connsiteX0" fmla="*/ 0 w 1539119"/>
              <a:gd name="connsiteY0" fmla="*/ 32008 h 1168438"/>
              <a:gd name="connsiteX1" fmla="*/ 597201 w 1539119"/>
              <a:gd name="connsiteY1" fmla="*/ 113207 h 1168438"/>
              <a:gd name="connsiteX2" fmla="*/ 1539119 w 1539119"/>
              <a:gd name="connsiteY2" fmla="*/ 1168438 h 1168438"/>
              <a:gd name="connsiteX0" fmla="*/ 0 w 1539119"/>
              <a:gd name="connsiteY0" fmla="*/ 10530 h 1203015"/>
              <a:gd name="connsiteX1" fmla="*/ 597201 w 1539119"/>
              <a:gd name="connsiteY1" fmla="*/ 147784 h 1203015"/>
              <a:gd name="connsiteX2" fmla="*/ 1539119 w 1539119"/>
              <a:gd name="connsiteY2" fmla="*/ 1203015 h 1203015"/>
              <a:gd name="connsiteX0" fmla="*/ 0 w 1539119"/>
              <a:gd name="connsiteY0" fmla="*/ 460 h 1192945"/>
              <a:gd name="connsiteX1" fmla="*/ 657677 w 1539119"/>
              <a:gd name="connsiteY1" fmla="*/ 207784 h 1192945"/>
              <a:gd name="connsiteX2" fmla="*/ 1539119 w 1539119"/>
              <a:gd name="connsiteY2" fmla="*/ 1192945 h 1192945"/>
              <a:gd name="connsiteX0" fmla="*/ 0 w 1539119"/>
              <a:gd name="connsiteY0" fmla="*/ 10531 h 1203016"/>
              <a:gd name="connsiteX1" fmla="*/ 693963 w 1539119"/>
              <a:gd name="connsiteY1" fmla="*/ 147784 h 1203016"/>
              <a:gd name="connsiteX2" fmla="*/ 1539119 w 1539119"/>
              <a:gd name="connsiteY2" fmla="*/ 1203016 h 1203016"/>
              <a:gd name="connsiteX0" fmla="*/ 0 w 1539119"/>
              <a:gd name="connsiteY0" fmla="*/ 647 h 1193132"/>
              <a:gd name="connsiteX1" fmla="*/ 814279 w 1539119"/>
              <a:gd name="connsiteY1" fmla="*/ 199855 h 1193132"/>
              <a:gd name="connsiteX2" fmla="*/ 1539119 w 1539119"/>
              <a:gd name="connsiteY2" fmla="*/ 1193132 h 1193132"/>
              <a:gd name="connsiteX0" fmla="*/ 0 w 1539119"/>
              <a:gd name="connsiteY0" fmla="*/ 88086 h 1280571"/>
              <a:gd name="connsiteX1" fmla="*/ 814279 w 1539119"/>
              <a:gd name="connsiteY1" fmla="*/ 287294 h 1280571"/>
              <a:gd name="connsiteX2" fmla="*/ 1539119 w 1539119"/>
              <a:gd name="connsiteY2" fmla="*/ 1280571 h 1280571"/>
              <a:gd name="connsiteX0" fmla="*/ 0 w 1539119"/>
              <a:gd name="connsiteY0" fmla="*/ 3820 h 1196305"/>
              <a:gd name="connsiteX1" fmla="*/ 894489 w 1539119"/>
              <a:gd name="connsiteY1" fmla="*/ 435364 h 1196305"/>
              <a:gd name="connsiteX2" fmla="*/ 1539119 w 1539119"/>
              <a:gd name="connsiteY2" fmla="*/ 1196305 h 1196305"/>
              <a:gd name="connsiteX0" fmla="*/ 0 w 1539119"/>
              <a:gd name="connsiteY0" fmla="*/ 19613 h 1212098"/>
              <a:gd name="connsiteX1" fmla="*/ 988068 w 1539119"/>
              <a:gd name="connsiteY1" fmla="*/ 373711 h 1212098"/>
              <a:gd name="connsiteX2" fmla="*/ 1539119 w 1539119"/>
              <a:gd name="connsiteY2" fmla="*/ 1212098 h 1212098"/>
              <a:gd name="connsiteX0" fmla="*/ 0 w 1539119"/>
              <a:gd name="connsiteY0" fmla="*/ 23598 h 1216083"/>
              <a:gd name="connsiteX1" fmla="*/ 988068 w 1539119"/>
              <a:gd name="connsiteY1" fmla="*/ 377696 h 1216083"/>
              <a:gd name="connsiteX2" fmla="*/ 1539119 w 1539119"/>
              <a:gd name="connsiteY2" fmla="*/ 1216083 h 1216083"/>
            </a:gdLst>
            <a:ahLst/>
            <a:cxnLst>
              <a:cxn ang="0">
                <a:pos x="connsiteX0" y="connsiteY0"/>
              </a:cxn>
              <a:cxn ang="0">
                <a:pos x="connsiteX1" y="connsiteY1"/>
              </a:cxn>
              <a:cxn ang="0">
                <a:pos x="connsiteX2" y="connsiteY2"/>
              </a:cxn>
            </a:cxnLst>
            <a:rect l="l" t="t" r="r" b="b"/>
            <a:pathLst>
              <a:path w="1539119" h="1216083">
                <a:moveTo>
                  <a:pt x="0" y="23598"/>
                </a:moveTo>
                <a:cubicBezTo>
                  <a:pt x="285750" y="20070"/>
                  <a:pt x="785022" y="-130835"/>
                  <a:pt x="988068" y="377696"/>
                </a:cubicBezTo>
                <a:cubicBezTo>
                  <a:pt x="1191114" y="886227"/>
                  <a:pt x="1179286" y="1212555"/>
                  <a:pt x="1539119" y="1216083"/>
                </a:cubicBezTo>
              </a:path>
            </a:pathLst>
          </a:custGeom>
          <a:noFill/>
          <a:ln w="101600" cap="rnd" cmpd="sng" algn="ctr">
            <a:solidFill>
              <a:schemeClr val="accent6"/>
            </a:solidFill>
            <a:prstDash val="solid"/>
          </a:ln>
          <a:effectLst/>
        </p:spPr>
        <p:txBody>
          <a:bodyPr rtlCol="0" anchor="ctr"/>
          <a:lstStyle/>
          <a:p>
            <a:pPr algn="ctr"/>
            <a:endParaRPr lang="en-US" sz="1400" dirty="0"/>
          </a:p>
        </p:txBody>
      </p:sp>
      <p:sp>
        <p:nvSpPr>
          <p:cNvPr id="76" name="Freeform 75"/>
          <p:cNvSpPr/>
          <p:nvPr/>
        </p:nvSpPr>
        <p:spPr>
          <a:xfrm>
            <a:off x="5659583" y="1731803"/>
            <a:ext cx="2735152" cy="1059613"/>
          </a:xfrm>
          <a:custGeom>
            <a:avLst/>
            <a:gdLst>
              <a:gd name="connsiteX0" fmla="*/ 0 w 2719917"/>
              <a:gd name="connsiteY0" fmla="*/ 10584 h 1227667"/>
              <a:gd name="connsiteX1" fmla="*/ 857250 w 2719917"/>
              <a:gd name="connsiteY1" fmla="*/ 0 h 1227667"/>
              <a:gd name="connsiteX2" fmla="*/ 1640417 w 2719917"/>
              <a:gd name="connsiteY2" fmla="*/ 1217084 h 1227667"/>
              <a:gd name="connsiteX3" fmla="*/ 2719917 w 2719917"/>
              <a:gd name="connsiteY3" fmla="*/ 1227667 h 1227667"/>
              <a:gd name="connsiteX0" fmla="*/ 0 w 2719917"/>
              <a:gd name="connsiteY0" fmla="*/ 10584 h 1227667"/>
              <a:gd name="connsiteX1" fmla="*/ 857250 w 2719917"/>
              <a:gd name="connsiteY1" fmla="*/ 0 h 1227667"/>
              <a:gd name="connsiteX2" fmla="*/ 1640417 w 2719917"/>
              <a:gd name="connsiteY2" fmla="*/ 1217084 h 1227667"/>
              <a:gd name="connsiteX3" fmla="*/ 2719917 w 2719917"/>
              <a:gd name="connsiteY3" fmla="*/ 1227667 h 1227667"/>
              <a:gd name="connsiteX0" fmla="*/ 0 w 2719917"/>
              <a:gd name="connsiteY0" fmla="*/ 98039 h 1315122"/>
              <a:gd name="connsiteX1" fmla="*/ 857250 w 2719917"/>
              <a:gd name="connsiteY1" fmla="*/ 87455 h 1315122"/>
              <a:gd name="connsiteX2" fmla="*/ 1640417 w 2719917"/>
              <a:gd name="connsiteY2" fmla="*/ 1304539 h 1315122"/>
              <a:gd name="connsiteX3" fmla="*/ 2719917 w 2719917"/>
              <a:gd name="connsiteY3" fmla="*/ 1315122 h 1315122"/>
              <a:gd name="connsiteX0" fmla="*/ 0 w 2719917"/>
              <a:gd name="connsiteY0" fmla="*/ 11056 h 1228139"/>
              <a:gd name="connsiteX1" fmla="*/ 910166 w 2719917"/>
              <a:gd name="connsiteY1" fmla="*/ 148638 h 1228139"/>
              <a:gd name="connsiteX2" fmla="*/ 1640417 w 2719917"/>
              <a:gd name="connsiteY2" fmla="*/ 1217556 h 1228139"/>
              <a:gd name="connsiteX3" fmla="*/ 2719917 w 2719917"/>
              <a:gd name="connsiteY3" fmla="*/ 1228139 h 1228139"/>
              <a:gd name="connsiteX0" fmla="*/ 0 w 2719917"/>
              <a:gd name="connsiteY0" fmla="*/ 11056 h 1228139"/>
              <a:gd name="connsiteX1" fmla="*/ 910166 w 2719917"/>
              <a:gd name="connsiteY1" fmla="*/ 148638 h 1228139"/>
              <a:gd name="connsiteX2" fmla="*/ 1640417 w 2719917"/>
              <a:gd name="connsiteY2" fmla="*/ 1217556 h 1228139"/>
              <a:gd name="connsiteX3" fmla="*/ 2719917 w 2719917"/>
              <a:gd name="connsiteY3" fmla="*/ 1228139 h 1228139"/>
              <a:gd name="connsiteX0" fmla="*/ 0 w 2921000"/>
              <a:gd name="connsiteY0" fmla="*/ 4268 h 1252043"/>
              <a:gd name="connsiteX1" fmla="*/ 1111249 w 2921000"/>
              <a:gd name="connsiteY1" fmla="*/ 172542 h 1252043"/>
              <a:gd name="connsiteX2" fmla="*/ 1841500 w 2921000"/>
              <a:gd name="connsiteY2" fmla="*/ 1241460 h 1252043"/>
              <a:gd name="connsiteX3" fmla="*/ 2921000 w 2921000"/>
              <a:gd name="connsiteY3" fmla="*/ 1252043 h 1252043"/>
              <a:gd name="connsiteX0" fmla="*/ 0 w 2921000"/>
              <a:gd name="connsiteY0" fmla="*/ 11056 h 1228139"/>
              <a:gd name="connsiteX1" fmla="*/ 1111249 w 2921000"/>
              <a:gd name="connsiteY1" fmla="*/ 148638 h 1228139"/>
              <a:gd name="connsiteX2" fmla="*/ 1841500 w 2921000"/>
              <a:gd name="connsiteY2" fmla="*/ 1217556 h 1228139"/>
              <a:gd name="connsiteX3" fmla="*/ 2921000 w 2921000"/>
              <a:gd name="connsiteY3" fmla="*/ 1228139 h 1228139"/>
              <a:gd name="connsiteX0" fmla="*/ 0 w 1841500"/>
              <a:gd name="connsiteY0" fmla="*/ 11056 h 1217556"/>
              <a:gd name="connsiteX1" fmla="*/ 1111249 w 1841500"/>
              <a:gd name="connsiteY1" fmla="*/ 148638 h 1217556"/>
              <a:gd name="connsiteX2" fmla="*/ 1841500 w 1841500"/>
              <a:gd name="connsiteY2" fmla="*/ 1217556 h 1217556"/>
              <a:gd name="connsiteX0" fmla="*/ 0 w 1841500"/>
              <a:gd name="connsiteY0" fmla="*/ 4953 h 1211453"/>
              <a:gd name="connsiteX1" fmla="*/ 916311 w 1841500"/>
              <a:gd name="connsiteY1" fmla="*/ 165214 h 1211453"/>
              <a:gd name="connsiteX2" fmla="*/ 1841500 w 1841500"/>
              <a:gd name="connsiteY2" fmla="*/ 1211453 h 1211453"/>
              <a:gd name="connsiteX0" fmla="*/ 0 w 1841500"/>
              <a:gd name="connsiteY0" fmla="*/ 4953 h 1211453"/>
              <a:gd name="connsiteX1" fmla="*/ 944159 w 1841500"/>
              <a:gd name="connsiteY1" fmla="*/ 165214 h 1211453"/>
              <a:gd name="connsiteX2" fmla="*/ 1841500 w 1841500"/>
              <a:gd name="connsiteY2" fmla="*/ 1211453 h 1211453"/>
              <a:gd name="connsiteX0" fmla="*/ 0 w 1841500"/>
              <a:gd name="connsiteY0" fmla="*/ 1113 h 1207613"/>
              <a:gd name="connsiteX1" fmla="*/ 966438 w 1841500"/>
              <a:gd name="connsiteY1" fmla="*/ 191613 h 1207613"/>
              <a:gd name="connsiteX2" fmla="*/ 1841500 w 1841500"/>
              <a:gd name="connsiteY2" fmla="*/ 1207613 h 1207613"/>
              <a:gd name="connsiteX0" fmla="*/ 0 w 1841500"/>
              <a:gd name="connsiteY0" fmla="*/ 28034 h 1234534"/>
              <a:gd name="connsiteX1" fmla="*/ 966438 w 1841500"/>
              <a:gd name="connsiteY1" fmla="*/ 218534 h 1234534"/>
              <a:gd name="connsiteX2" fmla="*/ 1841500 w 1841500"/>
              <a:gd name="connsiteY2" fmla="*/ 1234534 h 1234534"/>
              <a:gd name="connsiteX0" fmla="*/ 0 w 1841500"/>
              <a:gd name="connsiteY0" fmla="*/ 2257 h 1208757"/>
              <a:gd name="connsiteX1" fmla="*/ 1005426 w 1841500"/>
              <a:gd name="connsiteY1" fmla="*/ 291032 h 1208757"/>
              <a:gd name="connsiteX2" fmla="*/ 1841500 w 1841500"/>
              <a:gd name="connsiteY2" fmla="*/ 1208757 h 1208757"/>
              <a:gd name="connsiteX0" fmla="*/ 0 w 1841500"/>
              <a:gd name="connsiteY0" fmla="*/ 14247 h 1220747"/>
              <a:gd name="connsiteX1" fmla="*/ 1033275 w 1841500"/>
              <a:gd name="connsiteY1" fmla="*/ 242545 h 1220747"/>
              <a:gd name="connsiteX2" fmla="*/ 1841500 w 1841500"/>
              <a:gd name="connsiteY2" fmla="*/ 1220747 h 1220747"/>
              <a:gd name="connsiteX0" fmla="*/ 0 w 1841500"/>
              <a:gd name="connsiteY0" fmla="*/ 82235 h 1288735"/>
              <a:gd name="connsiteX1" fmla="*/ 1033275 w 1841500"/>
              <a:gd name="connsiteY1" fmla="*/ 310533 h 1288735"/>
              <a:gd name="connsiteX2" fmla="*/ 1841500 w 1841500"/>
              <a:gd name="connsiteY2" fmla="*/ 1288735 h 1288735"/>
              <a:gd name="connsiteX0" fmla="*/ 0 w 1841500"/>
              <a:gd name="connsiteY0" fmla="*/ 16468 h 1222968"/>
              <a:gd name="connsiteX1" fmla="*/ 1094542 w 1841500"/>
              <a:gd name="connsiteY1" fmla="*/ 403517 h 1222968"/>
              <a:gd name="connsiteX2" fmla="*/ 1841500 w 1841500"/>
              <a:gd name="connsiteY2" fmla="*/ 1222968 h 1222968"/>
              <a:gd name="connsiteX0" fmla="*/ 0 w 1841500"/>
              <a:gd name="connsiteY0" fmla="*/ 849 h 1207349"/>
              <a:gd name="connsiteX1" fmla="*/ 1139100 w 1841500"/>
              <a:gd name="connsiteY1" fmla="*/ 501292 h 1207349"/>
              <a:gd name="connsiteX2" fmla="*/ 1841500 w 1841500"/>
              <a:gd name="connsiteY2" fmla="*/ 1207349 h 1207349"/>
              <a:gd name="connsiteX0" fmla="*/ 0 w 1841500"/>
              <a:gd name="connsiteY0" fmla="*/ 5711 h 1212211"/>
              <a:gd name="connsiteX1" fmla="*/ 1155809 w 1841500"/>
              <a:gd name="connsiteY1" fmla="*/ 445677 h 1212211"/>
              <a:gd name="connsiteX2" fmla="*/ 1841500 w 1841500"/>
              <a:gd name="connsiteY2" fmla="*/ 1212211 h 1212211"/>
            </a:gdLst>
            <a:ahLst/>
            <a:cxnLst>
              <a:cxn ang="0">
                <a:pos x="connsiteX0" y="connsiteY0"/>
              </a:cxn>
              <a:cxn ang="0">
                <a:pos x="connsiteX1" y="connsiteY1"/>
              </a:cxn>
              <a:cxn ang="0">
                <a:pos x="connsiteX2" y="connsiteY2"/>
              </a:cxn>
            </a:cxnLst>
            <a:rect l="l" t="t" r="r" b="b"/>
            <a:pathLst>
              <a:path w="1841500" h="1212211">
                <a:moveTo>
                  <a:pt x="0" y="5711"/>
                </a:moveTo>
                <a:cubicBezTo>
                  <a:pt x="285750" y="2183"/>
                  <a:pt x="848892" y="-72910"/>
                  <a:pt x="1155809" y="445677"/>
                </a:cubicBezTo>
                <a:cubicBezTo>
                  <a:pt x="1462726" y="964264"/>
                  <a:pt x="1481667" y="1208683"/>
                  <a:pt x="1841500" y="1212211"/>
                </a:cubicBezTo>
              </a:path>
            </a:pathLst>
          </a:custGeom>
          <a:noFill/>
          <a:ln w="101600" cap="rnd" cmpd="sng" algn="ctr">
            <a:solidFill>
              <a:schemeClr val="bg1">
                <a:lumMod val="50000"/>
              </a:schemeClr>
            </a:solidFill>
            <a:prstDash val="solid"/>
          </a:ln>
          <a:effectLst/>
        </p:spPr>
        <p:txBody>
          <a:bodyPr rtlCol="0" anchor="ctr"/>
          <a:lstStyle/>
          <a:p>
            <a:pPr algn="ctr"/>
            <a:endParaRPr lang="en-US" sz="1400" dirty="0"/>
          </a:p>
        </p:txBody>
      </p:sp>
      <p:sp>
        <p:nvSpPr>
          <p:cNvPr id="77" name="Freeform 76"/>
          <p:cNvSpPr/>
          <p:nvPr/>
        </p:nvSpPr>
        <p:spPr>
          <a:xfrm>
            <a:off x="5655438" y="1334081"/>
            <a:ext cx="4104137" cy="1460357"/>
          </a:xfrm>
          <a:custGeom>
            <a:avLst/>
            <a:gdLst>
              <a:gd name="connsiteX0" fmla="*/ 0 w 2719917"/>
              <a:gd name="connsiteY0" fmla="*/ 10584 h 1227667"/>
              <a:gd name="connsiteX1" fmla="*/ 857250 w 2719917"/>
              <a:gd name="connsiteY1" fmla="*/ 0 h 1227667"/>
              <a:gd name="connsiteX2" fmla="*/ 1640417 w 2719917"/>
              <a:gd name="connsiteY2" fmla="*/ 1217084 h 1227667"/>
              <a:gd name="connsiteX3" fmla="*/ 2719917 w 2719917"/>
              <a:gd name="connsiteY3" fmla="*/ 1227667 h 1227667"/>
              <a:gd name="connsiteX0" fmla="*/ 0 w 2719917"/>
              <a:gd name="connsiteY0" fmla="*/ 10584 h 1227667"/>
              <a:gd name="connsiteX1" fmla="*/ 857250 w 2719917"/>
              <a:gd name="connsiteY1" fmla="*/ 0 h 1227667"/>
              <a:gd name="connsiteX2" fmla="*/ 1640417 w 2719917"/>
              <a:gd name="connsiteY2" fmla="*/ 1217084 h 1227667"/>
              <a:gd name="connsiteX3" fmla="*/ 2719917 w 2719917"/>
              <a:gd name="connsiteY3" fmla="*/ 1227667 h 1227667"/>
              <a:gd name="connsiteX0" fmla="*/ 0 w 2719917"/>
              <a:gd name="connsiteY0" fmla="*/ 98039 h 1315122"/>
              <a:gd name="connsiteX1" fmla="*/ 857250 w 2719917"/>
              <a:gd name="connsiteY1" fmla="*/ 87455 h 1315122"/>
              <a:gd name="connsiteX2" fmla="*/ 1640417 w 2719917"/>
              <a:gd name="connsiteY2" fmla="*/ 1304539 h 1315122"/>
              <a:gd name="connsiteX3" fmla="*/ 2719917 w 2719917"/>
              <a:gd name="connsiteY3" fmla="*/ 1315122 h 1315122"/>
              <a:gd name="connsiteX0" fmla="*/ 0 w 2719917"/>
              <a:gd name="connsiteY0" fmla="*/ 11056 h 1228139"/>
              <a:gd name="connsiteX1" fmla="*/ 910166 w 2719917"/>
              <a:gd name="connsiteY1" fmla="*/ 148638 h 1228139"/>
              <a:gd name="connsiteX2" fmla="*/ 1640417 w 2719917"/>
              <a:gd name="connsiteY2" fmla="*/ 1217556 h 1228139"/>
              <a:gd name="connsiteX3" fmla="*/ 2719917 w 2719917"/>
              <a:gd name="connsiteY3" fmla="*/ 1228139 h 1228139"/>
              <a:gd name="connsiteX0" fmla="*/ 0 w 2719917"/>
              <a:gd name="connsiteY0" fmla="*/ 11056 h 1228139"/>
              <a:gd name="connsiteX1" fmla="*/ 910166 w 2719917"/>
              <a:gd name="connsiteY1" fmla="*/ 148638 h 1228139"/>
              <a:gd name="connsiteX2" fmla="*/ 1640417 w 2719917"/>
              <a:gd name="connsiteY2" fmla="*/ 1217556 h 1228139"/>
              <a:gd name="connsiteX3" fmla="*/ 2719917 w 2719917"/>
              <a:gd name="connsiteY3" fmla="*/ 1228139 h 1228139"/>
              <a:gd name="connsiteX0" fmla="*/ 0 w 2921000"/>
              <a:gd name="connsiteY0" fmla="*/ 4268 h 1252043"/>
              <a:gd name="connsiteX1" fmla="*/ 1111249 w 2921000"/>
              <a:gd name="connsiteY1" fmla="*/ 172542 h 1252043"/>
              <a:gd name="connsiteX2" fmla="*/ 1841500 w 2921000"/>
              <a:gd name="connsiteY2" fmla="*/ 1241460 h 1252043"/>
              <a:gd name="connsiteX3" fmla="*/ 2921000 w 2921000"/>
              <a:gd name="connsiteY3" fmla="*/ 1252043 h 1252043"/>
              <a:gd name="connsiteX0" fmla="*/ 0 w 2921000"/>
              <a:gd name="connsiteY0" fmla="*/ 11056 h 1228139"/>
              <a:gd name="connsiteX1" fmla="*/ 1111249 w 2921000"/>
              <a:gd name="connsiteY1" fmla="*/ 148638 h 1228139"/>
              <a:gd name="connsiteX2" fmla="*/ 1841500 w 2921000"/>
              <a:gd name="connsiteY2" fmla="*/ 1217556 h 1228139"/>
              <a:gd name="connsiteX3" fmla="*/ 2921000 w 2921000"/>
              <a:gd name="connsiteY3" fmla="*/ 1228139 h 1228139"/>
              <a:gd name="connsiteX0" fmla="*/ 0 w 1841500"/>
              <a:gd name="connsiteY0" fmla="*/ 11056 h 1217556"/>
              <a:gd name="connsiteX1" fmla="*/ 1111249 w 1841500"/>
              <a:gd name="connsiteY1" fmla="*/ 148638 h 1217556"/>
              <a:gd name="connsiteX2" fmla="*/ 1841500 w 1841500"/>
              <a:gd name="connsiteY2" fmla="*/ 1217556 h 1217556"/>
              <a:gd name="connsiteX0" fmla="*/ 0 w 1841500"/>
              <a:gd name="connsiteY0" fmla="*/ 12843 h 1219343"/>
              <a:gd name="connsiteX1" fmla="*/ 1024386 w 1841500"/>
              <a:gd name="connsiteY1" fmla="*/ 145213 h 1219343"/>
              <a:gd name="connsiteX2" fmla="*/ 1841500 w 1841500"/>
              <a:gd name="connsiteY2" fmla="*/ 1219343 h 1219343"/>
              <a:gd name="connsiteX0" fmla="*/ 0 w 1841500"/>
              <a:gd name="connsiteY0" fmla="*/ 1417 h 1207917"/>
              <a:gd name="connsiteX1" fmla="*/ 1024386 w 1841500"/>
              <a:gd name="connsiteY1" fmla="*/ 133787 h 1207917"/>
              <a:gd name="connsiteX2" fmla="*/ 1841500 w 1841500"/>
              <a:gd name="connsiteY2" fmla="*/ 1207917 h 1207917"/>
              <a:gd name="connsiteX0" fmla="*/ 0 w 1841500"/>
              <a:gd name="connsiteY0" fmla="*/ 19316 h 1225816"/>
              <a:gd name="connsiteX1" fmla="*/ 1024386 w 1841500"/>
              <a:gd name="connsiteY1" fmla="*/ 151686 h 1225816"/>
              <a:gd name="connsiteX2" fmla="*/ 1841500 w 1841500"/>
              <a:gd name="connsiteY2" fmla="*/ 1225816 h 1225816"/>
              <a:gd name="connsiteX0" fmla="*/ 0 w 1841500"/>
              <a:gd name="connsiteY0" fmla="*/ 1417 h 1207917"/>
              <a:gd name="connsiteX1" fmla="*/ 1024386 w 1841500"/>
              <a:gd name="connsiteY1" fmla="*/ 133787 h 1207917"/>
              <a:gd name="connsiteX2" fmla="*/ 1841500 w 1841500"/>
              <a:gd name="connsiteY2" fmla="*/ 1207917 h 1207917"/>
              <a:gd name="connsiteX0" fmla="*/ 0 w 1841500"/>
              <a:gd name="connsiteY0" fmla="*/ 5066 h 1211566"/>
              <a:gd name="connsiteX1" fmla="*/ 1024386 w 1841500"/>
              <a:gd name="connsiteY1" fmla="*/ 137436 h 1211566"/>
              <a:gd name="connsiteX2" fmla="*/ 1841500 w 1841500"/>
              <a:gd name="connsiteY2" fmla="*/ 1211566 h 1211566"/>
              <a:gd name="connsiteX0" fmla="*/ 0 w 1841500"/>
              <a:gd name="connsiteY0" fmla="*/ 14386 h 1220886"/>
              <a:gd name="connsiteX1" fmla="*/ 1024386 w 1841500"/>
              <a:gd name="connsiteY1" fmla="*/ 146756 h 1220886"/>
              <a:gd name="connsiteX2" fmla="*/ 1841500 w 1841500"/>
              <a:gd name="connsiteY2" fmla="*/ 1220886 h 1220886"/>
              <a:gd name="connsiteX0" fmla="*/ 0 w 1841500"/>
              <a:gd name="connsiteY0" fmla="*/ 28292 h 1234792"/>
              <a:gd name="connsiteX1" fmla="*/ 1024386 w 1841500"/>
              <a:gd name="connsiteY1" fmla="*/ 160662 h 1234792"/>
              <a:gd name="connsiteX2" fmla="*/ 1841500 w 1841500"/>
              <a:gd name="connsiteY2" fmla="*/ 1234792 h 1234792"/>
              <a:gd name="connsiteX0" fmla="*/ 0 w 1841500"/>
              <a:gd name="connsiteY0" fmla="*/ 6326 h 1212826"/>
              <a:gd name="connsiteX1" fmla="*/ 1031940 w 1841500"/>
              <a:gd name="connsiteY1" fmla="*/ 201242 h 1212826"/>
              <a:gd name="connsiteX2" fmla="*/ 1841500 w 1841500"/>
              <a:gd name="connsiteY2" fmla="*/ 1212826 h 1212826"/>
              <a:gd name="connsiteX0" fmla="*/ 0 w 1841500"/>
              <a:gd name="connsiteY0" fmla="*/ 2181 h 1208681"/>
              <a:gd name="connsiteX1" fmla="*/ 1035717 w 1841500"/>
              <a:gd name="connsiteY1" fmla="*/ 223157 h 1208681"/>
              <a:gd name="connsiteX2" fmla="*/ 1841500 w 1841500"/>
              <a:gd name="connsiteY2" fmla="*/ 1208681 h 1208681"/>
              <a:gd name="connsiteX0" fmla="*/ 0 w 1841500"/>
              <a:gd name="connsiteY0" fmla="*/ 424 h 1206924"/>
              <a:gd name="connsiteX1" fmla="*/ 956407 w 1841500"/>
              <a:gd name="connsiteY1" fmla="*/ 257885 h 1206924"/>
              <a:gd name="connsiteX2" fmla="*/ 1841500 w 1841500"/>
              <a:gd name="connsiteY2" fmla="*/ 1206924 h 1206924"/>
              <a:gd name="connsiteX0" fmla="*/ 0 w 1841500"/>
              <a:gd name="connsiteY0" fmla="*/ 4299 h 1210799"/>
              <a:gd name="connsiteX1" fmla="*/ 1062153 w 1841500"/>
              <a:gd name="connsiteY1" fmla="*/ 209638 h 1210799"/>
              <a:gd name="connsiteX2" fmla="*/ 1841500 w 1841500"/>
              <a:gd name="connsiteY2" fmla="*/ 1210799 h 1210799"/>
              <a:gd name="connsiteX0" fmla="*/ 0 w 1841500"/>
              <a:gd name="connsiteY0" fmla="*/ 3474 h 1209974"/>
              <a:gd name="connsiteX1" fmla="*/ 1028163 w 1841500"/>
              <a:gd name="connsiteY1" fmla="*/ 214025 h 1209974"/>
              <a:gd name="connsiteX2" fmla="*/ 1841500 w 1841500"/>
              <a:gd name="connsiteY2" fmla="*/ 1209974 h 1209974"/>
              <a:gd name="connsiteX0" fmla="*/ 0 w 1841500"/>
              <a:gd name="connsiteY0" fmla="*/ 803 h 1207303"/>
              <a:gd name="connsiteX1" fmla="*/ 1020610 w 1841500"/>
              <a:gd name="connsiteY1" fmla="*/ 242627 h 1207303"/>
              <a:gd name="connsiteX2" fmla="*/ 1841500 w 1841500"/>
              <a:gd name="connsiteY2" fmla="*/ 1207303 h 1207303"/>
              <a:gd name="connsiteX0" fmla="*/ 0 w 1841500"/>
              <a:gd name="connsiteY0" fmla="*/ 3725 h 1210225"/>
              <a:gd name="connsiteX1" fmla="*/ 1020610 w 1841500"/>
              <a:gd name="connsiteY1" fmla="*/ 245549 h 1210225"/>
              <a:gd name="connsiteX2" fmla="*/ 1841500 w 1841500"/>
              <a:gd name="connsiteY2" fmla="*/ 1210225 h 1210225"/>
              <a:gd name="connsiteX0" fmla="*/ 0 w 1841500"/>
              <a:gd name="connsiteY0" fmla="*/ 173 h 1206673"/>
              <a:gd name="connsiteX1" fmla="*/ 1020610 w 1841500"/>
              <a:gd name="connsiteY1" fmla="*/ 241997 h 1206673"/>
              <a:gd name="connsiteX2" fmla="*/ 1841500 w 1841500"/>
              <a:gd name="connsiteY2" fmla="*/ 1206673 h 1206673"/>
              <a:gd name="connsiteX0" fmla="*/ 0 w 1841500"/>
              <a:gd name="connsiteY0" fmla="*/ 7031 h 1213531"/>
              <a:gd name="connsiteX1" fmla="*/ 1020610 w 1841500"/>
              <a:gd name="connsiteY1" fmla="*/ 248855 h 1213531"/>
              <a:gd name="connsiteX2" fmla="*/ 1841500 w 1841500"/>
              <a:gd name="connsiteY2" fmla="*/ 1213531 h 1213531"/>
              <a:gd name="connsiteX0" fmla="*/ 0 w 1841500"/>
              <a:gd name="connsiteY0" fmla="*/ 343 h 1206843"/>
              <a:gd name="connsiteX1" fmla="*/ 1001727 w 1841500"/>
              <a:gd name="connsiteY1" fmla="*/ 320349 h 1206843"/>
              <a:gd name="connsiteX2" fmla="*/ 1841500 w 1841500"/>
              <a:gd name="connsiteY2" fmla="*/ 1206843 h 1206843"/>
              <a:gd name="connsiteX0" fmla="*/ 0 w 1841500"/>
              <a:gd name="connsiteY0" fmla="*/ 1627 h 1208127"/>
              <a:gd name="connsiteX1" fmla="*/ 1001727 w 1841500"/>
              <a:gd name="connsiteY1" fmla="*/ 321633 h 1208127"/>
              <a:gd name="connsiteX2" fmla="*/ 1841500 w 1841500"/>
              <a:gd name="connsiteY2" fmla="*/ 1208127 h 1208127"/>
              <a:gd name="connsiteX0" fmla="*/ 0 w 1841500"/>
              <a:gd name="connsiteY0" fmla="*/ 51005 h 1257505"/>
              <a:gd name="connsiteX1" fmla="*/ 1001727 w 1841500"/>
              <a:gd name="connsiteY1" fmla="*/ 371011 h 1257505"/>
              <a:gd name="connsiteX2" fmla="*/ 1841500 w 1841500"/>
              <a:gd name="connsiteY2" fmla="*/ 1257505 h 1257505"/>
              <a:gd name="connsiteX0" fmla="*/ 0 w 1841500"/>
              <a:gd name="connsiteY0" fmla="*/ 6034 h 1212534"/>
              <a:gd name="connsiteX1" fmla="*/ 1043270 w 1841500"/>
              <a:gd name="connsiteY1" fmla="*/ 477192 h 1212534"/>
              <a:gd name="connsiteX2" fmla="*/ 1841500 w 1841500"/>
              <a:gd name="connsiteY2" fmla="*/ 1212534 h 1212534"/>
              <a:gd name="connsiteX0" fmla="*/ 0 w 1841500"/>
              <a:gd name="connsiteY0" fmla="*/ 278 h 1206778"/>
              <a:gd name="connsiteX1" fmla="*/ 1043270 w 1841500"/>
              <a:gd name="connsiteY1" fmla="*/ 471436 h 1206778"/>
              <a:gd name="connsiteX2" fmla="*/ 1841500 w 1841500"/>
              <a:gd name="connsiteY2" fmla="*/ 1206778 h 1206778"/>
              <a:gd name="connsiteX0" fmla="*/ 0 w 1841500"/>
              <a:gd name="connsiteY0" fmla="*/ 4488 h 1210988"/>
              <a:gd name="connsiteX1" fmla="*/ 1043270 w 1841500"/>
              <a:gd name="connsiteY1" fmla="*/ 392252 h 1210988"/>
              <a:gd name="connsiteX2" fmla="*/ 1841500 w 1841500"/>
              <a:gd name="connsiteY2" fmla="*/ 1210988 h 1210988"/>
              <a:gd name="connsiteX0" fmla="*/ 0 w 1841500"/>
              <a:gd name="connsiteY0" fmla="*/ 8197 h 1214697"/>
              <a:gd name="connsiteX1" fmla="*/ 1043270 w 1841500"/>
              <a:gd name="connsiteY1" fmla="*/ 395961 h 1214697"/>
              <a:gd name="connsiteX2" fmla="*/ 1841500 w 1841500"/>
              <a:gd name="connsiteY2" fmla="*/ 1214697 h 1214697"/>
              <a:gd name="connsiteX0" fmla="*/ 0 w 1841500"/>
              <a:gd name="connsiteY0" fmla="*/ 1455 h 1207955"/>
              <a:gd name="connsiteX1" fmla="*/ 1043270 w 1841500"/>
              <a:gd name="connsiteY1" fmla="*/ 389219 h 1207955"/>
              <a:gd name="connsiteX2" fmla="*/ 1841500 w 1841500"/>
              <a:gd name="connsiteY2" fmla="*/ 1207955 h 1207955"/>
              <a:gd name="connsiteX0" fmla="*/ 0 w 1841500"/>
              <a:gd name="connsiteY0" fmla="*/ 0 h 1206500"/>
              <a:gd name="connsiteX1" fmla="*/ 1047046 w 1841500"/>
              <a:gd name="connsiteY1" fmla="*/ 413825 h 1206500"/>
              <a:gd name="connsiteX2" fmla="*/ 1841500 w 1841500"/>
              <a:gd name="connsiteY2" fmla="*/ 1206500 h 1206500"/>
            </a:gdLst>
            <a:ahLst/>
            <a:cxnLst>
              <a:cxn ang="0">
                <a:pos x="connsiteX0" y="connsiteY0"/>
              </a:cxn>
              <a:cxn ang="0">
                <a:pos x="connsiteX1" y="connsiteY1"/>
              </a:cxn>
              <a:cxn ang="0">
                <a:pos x="connsiteX2" y="connsiteY2"/>
              </a:cxn>
            </a:cxnLst>
            <a:rect l="l" t="t" r="r" b="b"/>
            <a:pathLst>
              <a:path w="1841500" h="1206500">
                <a:moveTo>
                  <a:pt x="0" y="0"/>
                </a:moveTo>
                <a:cubicBezTo>
                  <a:pt x="357507" y="12108"/>
                  <a:pt x="796780" y="-63503"/>
                  <a:pt x="1047046" y="413825"/>
                </a:cubicBezTo>
                <a:cubicBezTo>
                  <a:pt x="1297312" y="891153"/>
                  <a:pt x="1481667" y="1202972"/>
                  <a:pt x="1841500" y="1206500"/>
                </a:cubicBezTo>
              </a:path>
            </a:pathLst>
          </a:custGeom>
          <a:noFill/>
          <a:ln w="101600" cap="rnd" cmpd="sng" algn="ctr">
            <a:solidFill>
              <a:schemeClr val="tx1">
                <a:lumMod val="75000"/>
              </a:schemeClr>
            </a:solidFill>
            <a:prstDash val="solid"/>
          </a:ln>
          <a:effectLst/>
        </p:spPr>
        <p:txBody>
          <a:bodyPr rtlCol="0" anchor="ctr"/>
          <a:lstStyle/>
          <a:p>
            <a:pPr algn="ctr"/>
            <a:endParaRPr lang="en-US" sz="1400" dirty="0"/>
          </a:p>
        </p:txBody>
      </p:sp>
      <p:sp>
        <p:nvSpPr>
          <p:cNvPr id="79" name="Rectangle 78"/>
          <p:cNvSpPr/>
          <p:nvPr/>
        </p:nvSpPr>
        <p:spPr>
          <a:xfrm>
            <a:off x="5482344" y="1771418"/>
            <a:ext cx="710802" cy="250264"/>
          </a:xfrm>
          <a:prstGeom prst="rect">
            <a:avLst/>
          </a:prstGeom>
        </p:spPr>
        <p:txBody>
          <a:bodyPr wrap="square">
            <a:spAutoFit/>
          </a:bodyPr>
          <a:lstStyle/>
          <a:p>
            <a:r>
              <a:rPr lang="en-US" sz="1100" dirty="0" smtClean="0">
                <a:solidFill>
                  <a:schemeClr val="tx1">
                    <a:lumMod val="60000"/>
                    <a:lumOff val="40000"/>
                  </a:schemeClr>
                </a:solidFill>
              </a:rPr>
              <a:t>Coax</a:t>
            </a:r>
            <a:endParaRPr lang="en-US" sz="1100" dirty="0">
              <a:solidFill>
                <a:schemeClr val="tx1">
                  <a:lumMod val="60000"/>
                  <a:lumOff val="40000"/>
                </a:schemeClr>
              </a:solidFill>
            </a:endParaRPr>
          </a:p>
        </p:txBody>
      </p:sp>
      <p:sp>
        <p:nvSpPr>
          <p:cNvPr id="80" name="Rectangle 79"/>
          <p:cNvSpPr/>
          <p:nvPr/>
        </p:nvSpPr>
        <p:spPr>
          <a:xfrm>
            <a:off x="5486184" y="1353848"/>
            <a:ext cx="1045633" cy="250264"/>
          </a:xfrm>
          <a:prstGeom prst="rect">
            <a:avLst/>
          </a:prstGeom>
        </p:spPr>
        <p:txBody>
          <a:bodyPr wrap="square">
            <a:spAutoFit/>
          </a:bodyPr>
          <a:lstStyle/>
          <a:p>
            <a:r>
              <a:rPr lang="en-US" sz="1100" dirty="0" smtClean="0">
                <a:solidFill>
                  <a:srgbClr val="7B7B7B"/>
                </a:solidFill>
              </a:rPr>
              <a:t>BACnet</a:t>
            </a:r>
            <a:endParaRPr lang="en-US" sz="1100" dirty="0">
              <a:solidFill>
                <a:srgbClr val="7B7B7B"/>
              </a:solidFill>
            </a:endParaRPr>
          </a:p>
        </p:txBody>
      </p:sp>
      <p:sp>
        <p:nvSpPr>
          <p:cNvPr id="81" name="Rectangle 80"/>
          <p:cNvSpPr/>
          <p:nvPr/>
        </p:nvSpPr>
        <p:spPr>
          <a:xfrm>
            <a:off x="5550361" y="956115"/>
            <a:ext cx="1551509" cy="250264"/>
          </a:xfrm>
          <a:prstGeom prst="rect">
            <a:avLst/>
          </a:prstGeom>
        </p:spPr>
        <p:txBody>
          <a:bodyPr wrap="square">
            <a:spAutoFit/>
          </a:bodyPr>
          <a:lstStyle/>
          <a:p>
            <a:r>
              <a:rPr lang="en-US" sz="1100" dirty="0" smtClean="0">
                <a:solidFill>
                  <a:schemeClr val="accent4"/>
                </a:solidFill>
              </a:rPr>
              <a:t>High Voltage A/C</a:t>
            </a:r>
            <a:endParaRPr lang="en-US" sz="1100" dirty="0">
              <a:solidFill>
                <a:schemeClr val="accent4"/>
              </a:solidFill>
            </a:endParaRPr>
          </a:p>
        </p:txBody>
      </p:sp>
      <p:sp>
        <p:nvSpPr>
          <p:cNvPr id="83" name="Freeform 82"/>
          <p:cNvSpPr/>
          <p:nvPr/>
        </p:nvSpPr>
        <p:spPr>
          <a:xfrm>
            <a:off x="5635813" y="940340"/>
            <a:ext cx="5290191" cy="1847819"/>
          </a:xfrm>
          <a:custGeom>
            <a:avLst/>
            <a:gdLst>
              <a:gd name="connsiteX0" fmla="*/ 0 w 2719917"/>
              <a:gd name="connsiteY0" fmla="*/ 10584 h 1227667"/>
              <a:gd name="connsiteX1" fmla="*/ 857250 w 2719917"/>
              <a:gd name="connsiteY1" fmla="*/ 0 h 1227667"/>
              <a:gd name="connsiteX2" fmla="*/ 1640417 w 2719917"/>
              <a:gd name="connsiteY2" fmla="*/ 1217084 h 1227667"/>
              <a:gd name="connsiteX3" fmla="*/ 2719917 w 2719917"/>
              <a:gd name="connsiteY3" fmla="*/ 1227667 h 1227667"/>
              <a:gd name="connsiteX0" fmla="*/ 0 w 2719917"/>
              <a:gd name="connsiteY0" fmla="*/ 10584 h 1227667"/>
              <a:gd name="connsiteX1" fmla="*/ 857250 w 2719917"/>
              <a:gd name="connsiteY1" fmla="*/ 0 h 1227667"/>
              <a:gd name="connsiteX2" fmla="*/ 1640417 w 2719917"/>
              <a:gd name="connsiteY2" fmla="*/ 1217084 h 1227667"/>
              <a:gd name="connsiteX3" fmla="*/ 2719917 w 2719917"/>
              <a:gd name="connsiteY3" fmla="*/ 1227667 h 1227667"/>
              <a:gd name="connsiteX0" fmla="*/ 0 w 2719917"/>
              <a:gd name="connsiteY0" fmla="*/ 98039 h 1315122"/>
              <a:gd name="connsiteX1" fmla="*/ 857250 w 2719917"/>
              <a:gd name="connsiteY1" fmla="*/ 87455 h 1315122"/>
              <a:gd name="connsiteX2" fmla="*/ 1640417 w 2719917"/>
              <a:gd name="connsiteY2" fmla="*/ 1304539 h 1315122"/>
              <a:gd name="connsiteX3" fmla="*/ 2719917 w 2719917"/>
              <a:gd name="connsiteY3" fmla="*/ 1315122 h 1315122"/>
              <a:gd name="connsiteX0" fmla="*/ 0 w 2719917"/>
              <a:gd name="connsiteY0" fmla="*/ 11056 h 1228139"/>
              <a:gd name="connsiteX1" fmla="*/ 910166 w 2719917"/>
              <a:gd name="connsiteY1" fmla="*/ 148638 h 1228139"/>
              <a:gd name="connsiteX2" fmla="*/ 1640417 w 2719917"/>
              <a:gd name="connsiteY2" fmla="*/ 1217556 h 1228139"/>
              <a:gd name="connsiteX3" fmla="*/ 2719917 w 2719917"/>
              <a:gd name="connsiteY3" fmla="*/ 1228139 h 1228139"/>
              <a:gd name="connsiteX0" fmla="*/ 0 w 2719917"/>
              <a:gd name="connsiteY0" fmla="*/ 11056 h 1228139"/>
              <a:gd name="connsiteX1" fmla="*/ 910166 w 2719917"/>
              <a:gd name="connsiteY1" fmla="*/ 148638 h 1228139"/>
              <a:gd name="connsiteX2" fmla="*/ 1640417 w 2719917"/>
              <a:gd name="connsiteY2" fmla="*/ 1217556 h 1228139"/>
              <a:gd name="connsiteX3" fmla="*/ 2719917 w 2719917"/>
              <a:gd name="connsiteY3" fmla="*/ 1228139 h 1228139"/>
              <a:gd name="connsiteX0" fmla="*/ 0 w 2921000"/>
              <a:gd name="connsiteY0" fmla="*/ 4268 h 1252043"/>
              <a:gd name="connsiteX1" fmla="*/ 1111249 w 2921000"/>
              <a:gd name="connsiteY1" fmla="*/ 172542 h 1252043"/>
              <a:gd name="connsiteX2" fmla="*/ 1841500 w 2921000"/>
              <a:gd name="connsiteY2" fmla="*/ 1241460 h 1252043"/>
              <a:gd name="connsiteX3" fmla="*/ 2921000 w 2921000"/>
              <a:gd name="connsiteY3" fmla="*/ 1252043 h 1252043"/>
              <a:gd name="connsiteX0" fmla="*/ 0 w 2921000"/>
              <a:gd name="connsiteY0" fmla="*/ 11056 h 1228139"/>
              <a:gd name="connsiteX1" fmla="*/ 1111249 w 2921000"/>
              <a:gd name="connsiteY1" fmla="*/ 148638 h 1228139"/>
              <a:gd name="connsiteX2" fmla="*/ 1841500 w 2921000"/>
              <a:gd name="connsiteY2" fmla="*/ 1217556 h 1228139"/>
              <a:gd name="connsiteX3" fmla="*/ 2921000 w 2921000"/>
              <a:gd name="connsiteY3" fmla="*/ 1228139 h 1228139"/>
              <a:gd name="connsiteX0" fmla="*/ 0 w 1841500"/>
              <a:gd name="connsiteY0" fmla="*/ 11056 h 1217556"/>
              <a:gd name="connsiteX1" fmla="*/ 1111249 w 1841500"/>
              <a:gd name="connsiteY1" fmla="*/ 148638 h 1217556"/>
              <a:gd name="connsiteX2" fmla="*/ 1841500 w 1841500"/>
              <a:gd name="connsiteY2" fmla="*/ 1217556 h 1217556"/>
              <a:gd name="connsiteX0" fmla="*/ 0 w 1841500"/>
              <a:gd name="connsiteY0" fmla="*/ 12843 h 1219343"/>
              <a:gd name="connsiteX1" fmla="*/ 1024386 w 1841500"/>
              <a:gd name="connsiteY1" fmla="*/ 145213 h 1219343"/>
              <a:gd name="connsiteX2" fmla="*/ 1841500 w 1841500"/>
              <a:gd name="connsiteY2" fmla="*/ 1219343 h 1219343"/>
              <a:gd name="connsiteX0" fmla="*/ 0 w 1841500"/>
              <a:gd name="connsiteY0" fmla="*/ 1417 h 1207917"/>
              <a:gd name="connsiteX1" fmla="*/ 1024386 w 1841500"/>
              <a:gd name="connsiteY1" fmla="*/ 133787 h 1207917"/>
              <a:gd name="connsiteX2" fmla="*/ 1841500 w 1841500"/>
              <a:gd name="connsiteY2" fmla="*/ 1207917 h 1207917"/>
              <a:gd name="connsiteX0" fmla="*/ 0 w 1841500"/>
              <a:gd name="connsiteY0" fmla="*/ 19316 h 1225816"/>
              <a:gd name="connsiteX1" fmla="*/ 1024386 w 1841500"/>
              <a:gd name="connsiteY1" fmla="*/ 151686 h 1225816"/>
              <a:gd name="connsiteX2" fmla="*/ 1841500 w 1841500"/>
              <a:gd name="connsiteY2" fmla="*/ 1225816 h 1225816"/>
              <a:gd name="connsiteX0" fmla="*/ 0 w 1841500"/>
              <a:gd name="connsiteY0" fmla="*/ 1417 h 1207917"/>
              <a:gd name="connsiteX1" fmla="*/ 1024386 w 1841500"/>
              <a:gd name="connsiteY1" fmla="*/ 133787 h 1207917"/>
              <a:gd name="connsiteX2" fmla="*/ 1841500 w 1841500"/>
              <a:gd name="connsiteY2" fmla="*/ 1207917 h 1207917"/>
              <a:gd name="connsiteX0" fmla="*/ 0 w 1841500"/>
              <a:gd name="connsiteY0" fmla="*/ 5066 h 1211566"/>
              <a:gd name="connsiteX1" fmla="*/ 1024386 w 1841500"/>
              <a:gd name="connsiteY1" fmla="*/ 137436 h 1211566"/>
              <a:gd name="connsiteX2" fmla="*/ 1841500 w 1841500"/>
              <a:gd name="connsiteY2" fmla="*/ 1211566 h 1211566"/>
              <a:gd name="connsiteX0" fmla="*/ 0 w 1841500"/>
              <a:gd name="connsiteY0" fmla="*/ 14386 h 1220886"/>
              <a:gd name="connsiteX1" fmla="*/ 1024386 w 1841500"/>
              <a:gd name="connsiteY1" fmla="*/ 146756 h 1220886"/>
              <a:gd name="connsiteX2" fmla="*/ 1841500 w 1841500"/>
              <a:gd name="connsiteY2" fmla="*/ 1220886 h 1220886"/>
              <a:gd name="connsiteX0" fmla="*/ 0 w 1841500"/>
              <a:gd name="connsiteY0" fmla="*/ 28292 h 1234792"/>
              <a:gd name="connsiteX1" fmla="*/ 1024386 w 1841500"/>
              <a:gd name="connsiteY1" fmla="*/ 160662 h 1234792"/>
              <a:gd name="connsiteX2" fmla="*/ 1841500 w 1841500"/>
              <a:gd name="connsiteY2" fmla="*/ 1234792 h 1234792"/>
              <a:gd name="connsiteX0" fmla="*/ 0 w 1841500"/>
              <a:gd name="connsiteY0" fmla="*/ 6326 h 1212826"/>
              <a:gd name="connsiteX1" fmla="*/ 1031940 w 1841500"/>
              <a:gd name="connsiteY1" fmla="*/ 201242 h 1212826"/>
              <a:gd name="connsiteX2" fmla="*/ 1841500 w 1841500"/>
              <a:gd name="connsiteY2" fmla="*/ 1212826 h 1212826"/>
              <a:gd name="connsiteX0" fmla="*/ 0 w 1841500"/>
              <a:gd name="connsiteY0" fmla="*/ 2181 h 1208681"/>
              <a:gd name="connsiteX1" fmla="*/ 1035717 w 1841500"/>
              <a:gd name="connsiteY1" fmla="*/ 223157 h 1208681"/>
              <a:gd name="connsiteX2" fmla="*/ 1841500 w 1841500"/>
              <a:gd name="connsiteY2" fmla="*/ 1208681 h 1208681"/>
              <a:gd name="connsiteX0" fmla="*/ 0 w 1841500"/>
              <a:gd name="connsiteY0" fmla="*/ 4341 h 1210841"/>
              <a:gd name="connsiteX1" fmla="*/ 988456 w 1841500"/>
              <a:gd name="connsiteY1" fmla="*/ 209434 h 1210841"/>
              <a:gd name="connsiteX2" fmla="*/ 1841500 w 1841500"/>
              <a:gd name="connsiteY2" fmla="*/ 1210841 h 1210841"/>
              <a:gd name="connsiteX0" fmla="*/ 0 w 1841500"/>
              <a:gd name="connsiteY0" fmla="*/ 52825 h 1259325"/>
              <a:gd name="connsiteX1" fmla="*/ 988456 w 1841500"/>
              <a:gd name="connsiteY1" fmla="*/ 257918 h 1259325"/>
              <a:gd name="connsiteX2" fmla="*/ 1841500 w 1841500"/>
              <a:gd name="connsiteY2" fmla="*/ 1259325 h 1259325"/>
              <a:gd name="connsiteX0" fmla="*/ 0 w 1841500"/>
              <a:gd name="connsiteY0" fmla="*/ 2945 h 1209445"/>
              <a:gd name="connsiteX1" fmla="*/ 1024597 w 1841500"/>
              <a:gd name="connsiteY1" fmla="*/ 366866 h 1209445"/>
              <a:gd name="connsiteX2" fmla="*/ 1841500 w 1841500"/>
              <a:gd name="connsiteY2" fmla="*/ 1209445 h 1209445"/>
              <a:gd name="connsiteX0" fmla="*/ 0 w 1841500"/>
              <a:gd name="connsiteY0" fmla="*/ 4203 h 1210703"/>
              <a:gd name="connsiteX1" fmla="*/ 1024597 w 1841500"/>
              <a:gd name="connsiteY1" fmla="*/ 368124 h 1210703"/>
              <a:gd name="connsiteX2" fmla="*/ 1841500 w 1841500"/>
              <a:gd name="connsiteY2" fmla="*/ 1210703 h 1210703"/>
              <a:gd name="connsiteX0" fmla="*/ 0 w 1841500"/>
              <a:gd name="connsiteY0" fmla="*/ 4203 h 1210703"/>
              <a:gd name="connsiteX1" fmla="*/ 1024597 w 1841500"/>
              <a:gd name="connsiteY1" fmla="*/ 368124 h 1210703"/>
              <a:gd name="connsiteX2" fmla="*/ 1841500 w 1841500"/>
              <a:gd name="connsiteY2" fmla="*/ 1210703 h 1210703"/>
              <a:gd name="connsiteX0" fmla="*/ 0 w 1841500"/>
              <a:gd name="connsiteY0" fmla="*/ 3198 h 1209698"/>
              <a:gd name="connsiteX1" fmla="*/ 1005358 w 1841500"/>
              <a:gd name="connsiteY1" fmla="*/ 375675 h 1209698"/>
              <a:gd name="connsiteX2" fmla="*/ 1841500 w 1841500"/>
              <a:gd name="connsiteY2" fmla="*/ 1209698 h 1209698"/>
              <a:gd name="connsiteX0" fmla="*/ 0 w 1841500"/>
              <a:gd name="connsiteY0" fmla="*/ 3198 h 1209698"/>
              <a:gd name="connsiteX1" fmla="*/ 1005358 w 1841500"/>
              <a:gd name="connsiteY1" fmla="*/ 375675 h 1209698"/>
              <a:gd name="connsiteX2" fmla="*/ 1841500 w 1841500"/>
              <a:gd name="connsiteY2" fmla="*/ 1209698 h 1209698"/>
            </a:gdLst>
            <a:ahLst/>
            <a:cxnLst>
              <a:cxn ang="0">
                <a:pos x="connsiteX0" y="connsiteY0"/>
              </a:cxn>
              <a:cxn ang="0">
                <a:pos x="connsiteX1" y="connsiteY1"/>
              </a:cxn>
              <a:cxn ang="0">
                <a:pos x="connsiteX2" y="connsiteY2"/>
              </a:cxn>
            </a:cxnLst>
            <a:rect l="l" t="t" r="r" b="b"/>
            <a:pathLst>
              <a:path w="1841500" h="1209698">
                <a:moveTo>
                  <a:pt x="0" y="3198"/>
                </a:moveTo>
                <a:cubicBezTo>
                  <a:pt x="285750" y="-330"/>
                  <a:pt x="763922" y="-47028"/>
                  <a:pt x="1005358" y="375675"/>
                </a:cubicBezTo>
                <a:cubicBezTo>
                  <a:pt x="1246794" y="798378"/>
                  <a:pt x="1481667" y="1206170"/>
                  <a:pt x="1841500" y="1209698"/>
                </a:cubicBezTo>
              </a:path>
            </a:pathLst>
          </a:custGeom>
          <a:noFill/>
          <a:ln w="101600" cap="rnd" cmpd="sng" algn="ctr">
            <a:solidFill>
              <a:srgbClr val="459841"/>
            </a:solidFill>
            <a:prstDash val="solid"/>
          </a:ln>
          <a:effectLst/>
        </p:spPr>
        <p:txBody>
          <a:bodyPr rtlCol="0" anchor="ctr"/>
          <a:lstStyle/>
          <a:p>
            <a:pPr algn="ctr"/>
            <a:endParaRPr lang="en-US" sz="1400" dirty="0"/>
          </a:p>
        </p:txBody>
      </p:sp>
      <p:grpSp>
        <p:nvGrpSpPr>
          <p:cNvPr id="98" name="Group 97"/>
          <p:cNvGrpSpPr/>
          <p:nvPr/>
        </p:nvGrpSpPr>
        <p:grpSpPr>
          <a:xfrm>
            <a:off x="5094361" y="1950714"/>
            <a:ext cx="384048" cy="384048"/>
            <a:chOff x="27866" y="2994781"/>
            <a:chExt cx="540869" cy="540863"/>
          </a:xfrm>
        </p:grpSpPr>
        <p:sp>
          <p:nvSpPr>
            <p:cNvPr id="99" name="Rounded Rectangle 98"/>
            <p:cNvSpPr>
              <a:spLocks noChangeAspect="1"/>
            </p:cNvSpPr>
            <p:nvPr/>
          </p:nvSpPr>
          <p:spPr>
            <a:xfrm>
              <a:off x="27866" y="2994781"/>
              <a:ext cx="540869" cy="540863"/>
            </a:xfrm>
            <a:prstGeom prst="roundRect">
              <a:avLst>
                <a:gd name="adj" fmla="val 50000"/>
              </a:avLst>
            </a:prstGeom>
            <a:gradFill>
              <a:gsLst>
                <a:gs pos="0">
                  <a:srgbClr val="007B86"/>
                </a:gs>
                <a:gs pos="100000">
                  <a:srgbClr val="009BAE"/>
                </a:gs>
              </a:gsLst>
            </a:gra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100" dirty="0">
                <a:solidFill>
                  <a:schemeClr val="lt1"/>
                </a:solidFill>
              </a:endParaRPr>
            </a:p>
          </p:txBody>
        </p:sp>
        <p:pic>
          <p:nvPicPr>
            <p:cNvPr id="100" name="Picture 99" descr="New_call_9003_256_white.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3783" y="3040695"/>
              <a:ext cx="449034" cy="449035"/>
            </a:xfrm>
            <a:prstGeom prst="rect">
              <a:avLst/>
            </a:prstGeom>
          </p:spPr>
        </p:pic>
      </p:grpSp>
      <p:grpSp>
        <p:nvGrpSpPr>
          <p:cNvPr id="109" name="Group 108"/>
          <p:cNvGrpSpPr/>
          <p:nvPr/>
        </p:nvGrpSpPr>
        <p:grpSpPr>
          <a:xfrm flipH="1">
            <a:off x="5184482" y="2602302"/>
            <a:ext cx="6393909" cy="387688"/>
            <a:chOff x="0" y="3239820"/>
            <a:chExt cx="9036049" cy="413924"/>
          </a:xfrm>
        </p:grpSpPr>
        <p:cxnSp>
          <p:nvCxnSpPr>
            <p:cNvPr id="110" name="Straight Connector 109"/>
            <p:cNvCxnSpPr/>
            <p:nvPr/>
          </p:nvCxnSpPr>
          <p:spPr>
            <a:xfrm>
              <a:off x="0" y="3446358"/>
              <a:ext cx="8034867" cy="1"/>
            </a:xfrm>
            <a:prstGeom prst="line">
              <a:avLst/>
            </a:prstGeom>
            <a:noFill/>
            <a:ln w="101600" cap="rnd" cmpd="sng" algn="ctr">
              <a:solidFill>
                <a:srgbClr val="2968AF"/>
              </a:solidFill>
              <a:prstDash val="solid"/>
            </a:ln>
            <a:effectLst/>
          </p:spPr>
        </p:cxnSp>
        <p:grpSp>
          <p:nvGrpSpPr>
            <p:cNvPr id="111" name="Group 110"/>
            <p:cNvGrpSpPr/>
            <p:nvPr/>
          </p:nvGrpSpPr>
          <p:grpSpPr>
            <a:xfrm rot="5400000">
              <a:off x="8327074" y="2944769"/>
              <a:ext cx="413924" cy="1004026"/>
              <a:chOff x="4937125" y="1958975"/>
              <a:chExt cx="1003300" cy="2433638"/>
            </a:xfrm>
          </p:grpSpPr>
          <p:sp>
            <p:nvSpPr>
              <p:cNvPr id="112" name="Freeform 111"/>
              <p:cNvSpPr>
                <a:spLocks noChangeArrowheads="1"/>
              </p:cNvSpPr>
              <p:nvPr/>
            </p:nvSpPr>
            <p:spPr bwMode="auto">
              <a:xfrm>
                <a:off x="4992688" y="2012950"/>
                <a:ext cx="893762" cy="650875"/>
              </a:xfrm>
              <a:custGeom>
                <a:avLst/>
                <a:gdLst>
                  <a:gd name="T0" fmla="*/ 0 w 2481"/>
                  <a:gd name="T1" fmla="*/ 0 h 1809"/>
                  <a:gd name="T2" fmla="*/ 2480 w 2481"/>
                  <a:gd name="T3" fmla="*/ 0 h 1809"/>
                  <a:gd name="T4" fmla="*/ 2480 w 2481"/>
                  <a:gd name="T5" fmla="*/ 1808 h 1809"/>
                  <a:gd name="T6" fmla="*/ 0 w 2481"/>
                  <a:gd name="T7" fmla="*/ 1808 h 1809"/>
                  <a:gd name="T8" fmla="*/ 0 w 2481"/>
                  <a:gd name="T9" fmla="*/ 0 h 1809"/>
                </a:gdLst>
                <a:ahLst/>
                <a:cxnLst>
                  <a:cxn ang="0">
                    <a:pos x="T0" y="T1"/>
                  </a:cxn>
                  <a:cxn ang="0">
                    <a:pos x="T2" y="T3"/>
                  </a:cxn>
                  <a:cxn ang="0">
                    <a:pos x="T4" y="T5"/>
                  </a:cxn>
                  <a:cxn ang="0">
                    <a:pos x="T6" y="T7"/>
                  </a:cxn>
                  <a:cxn ang="0">
                    <a:pos x="T8" y="T9"/>
                  </a:cxn>
                </a:cxnLst>
                <a:rect l="0" t="0" r="r" b="b"/>
                <a:pathLst>
                  <a:path w="2481" h="1809">
                    <a:moveTo>
                      <a:pt x="0" y="0"/>
                    </a:moveTo>
                    <a:lnTo>
                      <a:pt x="2480" y="0"/>
                    </a:lnTo>
                    <a:lnTo>
                      <a:pt x="2480" y="1808"/>
                    </a:lnTo>
                    <a:lnTo>
                      <a:pt x="0" y="1808"/>
                    </a:lnTo>
                    <a:lnTo>
                      <a:pt x="0" y="0"/>
                    </a:lnTo>
                  </a:path>
                </a:pathLst>
              </a:custGeom>
              <a:solidFill>
                <a:srgbClr val="CDCCCC"/>
              </a:solidFill>
              <a:ln>
                <a:noFill/>
              </a:ln>
              <a:effectLst/>
              <a:extLst>
                <a:ext uri="{91240B29-F687-4f45-9708-019B960494DF}">
                  <a14:hiddenLine xmlns:a14="http://schemas.microsoft.com/office/drawing/2010/main" xmlns="" cap="flat" w="9525">
                    <a:solidFill>
                      <a:srgbClr val="808080"/>
                    </a:solidFill>
                    <a:bevel/>
                    <a:headEnd/>
                    <a:tailEnd/>
                  </a14:hiddenLine>
                </a:ext>
                <a:ext uri="{AF507438-7753-43e0-B8FC-AC1667EBCBE1}">
                  <a14:hiddenEffects xmlns:a14="http://schemas.microsoft.com/office/drawing/2010/main" xmlns="">
                    <a:effectLst>
                      <a:outerShdw algn="ctr" blurRad="63500" dir="2700000" dist="38099" rotWithShape="0">
                        <a:srgbClr val="000000">
                          <a:alpha val="74998"/>
                        </a:srgbClr>
                      </a:outerShdw>
                    </a:effectLst>
                  </a14:hiddenEffects>
                </a:ext>
              </a:extLst>
            </p:spPr>
            <p:txBody>
              <a:bodyPr wrap="none" anchor="ctr"/>
              <a:lstStyle/>
              <a:p>
                <a:endParaRPr lang="en-US" sz="1400" kern="1200" dirty="0"/>
              </a:p>
            </p:txBody>
          </p:sp>
          <p:sp>
            <p:nvSpPr>
              <p:cNvPr id="113" name="Freeform 112"/>
              <p:cNvSpPr>
                <a:spLocks noChangeArrowheads="1"/>
              </p:cNvSpPr>
              <p:nvPr/>
            </p:nvSpPr>
            <p:spPr bwMode="auto">
              <a:xfrm>
                <a:off x="5137150" y="2012950"/>
                <a:ext cx="22225" cy="647700"/>
              </a:xfrm>
              <a:custGeom>
                <a:avLst/>
                <a:gdLst>
                  <a:gd name="T0" fmla="*/ 59 w 60"/>
                  <a:gd name="T1" fmla="*/ 0 h 1801"/>
                  <a:gd name="T2" fmla="*/ 59 w 60"/>
                  <a:gd name="T3" fmla="*/ 1800 h 1801"/>
                  <a:gd name="T4" fmla="*/ 0 w 60"/>
                  <a:gd name="T5" fmla="*/ 1800 h 1801"/>
                  <a:gd name="T6" fmla="*/ 0 w 60"/>
                  <a:gd name="T7" fmla="*/ 0 h 1801"/>
                  <a:gd name="T8" fmla="*/ 59 w 60"/>
                  <a:gd name="T9" fmla="*/ 0 h 1801"/>
                </a:gdLst>
                <a:ahLst/>
                <a:cxnLst>
                  <a:cxn ang="0">
                    <a:pos x="T0" y="T1"/>
                  </a:cxn>
                  <a:cxn ang="0">
                    <a:pos x="T2" y="T3"/>
                  </a:cxn>
                  <a:cxn ang="0">
                    <a:pos x="T4" y="T5"/>
                  </a:cxn>
                  <a:cxn ang="0">
                    <a:pos x="T6" y="T7"/>
                  </a:cxn>
                  <a:cxn ang="0">
                    <a:pos x="T8" y="T9"/>
                  </a:cxn>
                </a:cxnLst>
                <a:rect l="0" t="0" r="r" b="b"/>
                <a:pathLst>
                  <a:path w="60" h="1801">
                    <a:moveTo>
                      <a:pt x="59" y="0"/>
                    </a:moveTo>
                    <a:lnTo>
                      <a:pt x="59" y="1800"/>
                    </a:lnTo>
                    <a:lnTo>
                      <a:pt x="0" y="1800"/>
                    </a:lnTo>
                    <a:lnTo>
                      <a:pt x="0" y="0"/>
                    </a:lnTo>
                    <a:lnTo>
                      <a:pt x="59" y="0"/>
                    </a:lnTo>
                  </a:path>
                </a:pathLst>
              </a:custGeom>
              <a:solidFill>
                <a:srgbClr val="B4B4B4"/>
              </a:solidFill>
              <a:ln>
                <a:noFill/>
              </a:ln>
              <a:effectLst/>
              <a:extLst>
                <a:ext uri="{91240B29-F687-4f45-9708-019B960494DF}">
                  <a14:hiddenLine xmlns:a14="http://schemas.microsoft.com/office/drawing/2010/main" xmlns="" cap="flat" w="9525">
                    <a:solidFill>
                      <a:srgbClr val="808080"/>
                    </a:solidFill>
                    <a:bevel/>
                    <a:headEnd/>
                    <a:tailEnd/>
                  </a14:hiddenLine>
                </a:ext>
                <a:ext uri="{AF507438-7753-43e0-B8FC-AC1667EBCBE1}">
                  <a14:hiddenEffects xmlns:a14="http://schemas.microsoft.com/office/drawing/2010/main" xmlns="">
                    <a:effectLst>
                      <a:outerShdw algn="ctr" blurRad="63500" dir="2700000" dist="38099" rotWithShape="0">
                        <a:srgbClr val="000000">
                          <a:alpha val="74998"/>
                        </a:srgbClr>
                      </a:outerShdw>
                    </a:effectLst>
                  </a14:hiddenEffects>
                </a:ext>
              </a:extLst>
            </p:spPr>
            <p:txBody>
              <a:bodyPr wrap="none" anchor="ctr"/>
              <a:lstStyle/>
              <a:p>
                <a:endParaRPr lang="en-US" sz="1400" kern="1200" dirty="0"/>
              </a:p>
            </p:txBody>
          </p:sp>
          <p:sp>
            <p:nvSpPr>
              <p:cNvPr id="114" name="Freeform 113"/>
              <p:cNvSpPr>
                <a:spLocks noChangeArrowheads="1"/>
              </p:cNvSpPr>
              <p:nvPr/>
            </p:nvSpPr>
            <p:spPr bwMode="auto">
              <a:xfrm>
                <a:off x="5219700" y="2012950"/>
                <a:ext cx="22225" cy="647700"/>
              </a:xfrm>
              <a:custGeom>
                <a:avLst/>
                <a:gdLst>
                  <a:gd name="T0" fmla="*/ 59 w 60"/>
                  <a:gd name="T1" fmla="*/ 0 h 1801"/>
                  <a:gd name="T2" fmla="*/ 59 w 60"/>
                  <a:gd name="T3" fmla="*/ 1800 h 1801"/>
                  <a:gd name="T4" fmla="*/ 0 w 60"/>
                  <a:gd name="T5" fmla="*/ 1800 h 1801"/>
                  <a:gd name="T6" fmla="*/ 0 w 60"/>
                  <a:gd name="T7" fmla="*/ 0 h 1801"/>
                  <a:gd name="T8" fmla="*/ 59 w 60"/>
                  <a:gd name="T9" fmla="*/ 0 h 1801"/>
                </a:gdLst>
                <a:ahLst/>
                <a:cxnLst>
                  <a:cxn ang="0">
                    <a:pos x="T0" y="T1"/>
                  </a:cxn>
                  <a:cxn ang="0">
                    <a:pos x="T2" y="T3"/>
                  </a:cxn>
                  <a:cxn ang="0">
                    <a:pos x="T4" y="T5"/>
                  </a:cxn>
                  <a:cxn ang="0">
                    <a:pos x="T6" y="T7"/>
                  </a:cxn>
                  <a:cxn ang="0">
                    <a:pos x="T8" y="T9"/>
                  </a:cxn>
                </a:cxnLst>
                <a:rect l="0" t="0" r="r" b="b"/>
                <a:pathLst>
                  <a:path w="60" h="1801">
                    <a:moveTo>
                      <a:pt x="59" y="0"/>
                    </a:moveTo>
                    <a:lnTo>
                      <a:pt x="59" y="1800"/>
                    </a:lnTo>
                    <a:lnTo>
                      <a:pt x="0" y="1800"/>
                    </a:lnTo>
                    <a:lnTo>
                      <a:pt x="0" y="0"/>
                    </a:lnTo>
                    <a:lnTo>
                      <a:pt x="59" y="0"/>
                    </a:lnTo>
                  </a:path>
                </a:pathLst>
              </a:custGeom>
              <a:solidFill>
                <a:srgbClr val="B4B4B4"/>
              </a:solidFill>
              <a:ln>
                <a:noFill/>
              </a:ln>
              <a:effectLst/>
              <a:extLst>
                <a:ext uri="{91240B29-F687-4f45-9708-019B960494DF}">
                  <a14:hiddenLine xmlns:a14="http://schemas.microsoft.com/office/drawing/2010/main" xmlns="" cap="flat" w="9525">
                    <a:solidFill>
                      <a:srgbClr val="808080"/>
                    </a:solidFill>
                    <a:bevel/>
                    <a:headEnd/>
                    <a:tailEnd/>
                  </a14:hiddenLine>
                </a:ext>
                <a:ext uri="{AF507438-7753-43e0-B8FC-AC1667EBCBE1}">
                  <a14:hiddenEffects xmlns:a14="http://schemas.microsoft.com/office/drawing/2010/main" xmlns="">
                    <a:effectLst>
                      <a:outerShdw algn="ctr" blurRad="63500" dir="2700000" dist="38099" rotWithShape="0">
                        <a:srgbClr val="000000">
                          <a:alpha val="74998"/>
                        </a:srgbClr>
                      </a:outerShdw>
                    </a:effectLst>
                  </a14:hiddenEffects>
                </a:ext>
              </a:extLst>
            </p:spPr>
            <p:txBody>
              <a:bodyPr wrap="none" anchor="ctr"/>
              <a:lstStyle/>
              <a:p>
                <a:endParaRPr lang="en-US" sz="1400" kern="1200" dirty="0"/>
              </a:p>
            </p:txBody>
          </p:sp>
          <p:sp>
            <p:nvSpPr>
              <p:cNvPr id="115" name="Freeform 114"/>
              <p:cNvSpPr>
                <a:spLocks noChangeArrowheads="1"/>
              </p:cNvSpPr>
              <p:nvPr/>
            </p:nvSpPr>
            <p:spPr bwMode="auto">
              <a:xfrm>
                <a:off x="5637213" y="2012950"/>
                <a:ext cx="22225" cy="647700"/>
              </a:xfrm>
              <a:custGeom>
                <a:avLst/>
                <a:gdLst>
                  <a:gd name="T0" fmla="*/ 59 w 60"/>
                  <a:gd name="T1" fmla="*/ 0 h 1801"/>
                  <a:gd name="T2" fmla="*/ 59 w 60"/>
                  <a:gd name="T3" fmla="*/ 1800 h 1801"/>
                  <a:gd name="T4" fmla="*/ 0 w 60"/>
                  <a:gd name="T5" fmla="*/ 1800 h 1801"/>
                  <a:gd name="T6" fmla="*/ 0 w 60"/>
                  <a:gd name="T7" fmla="*/ 0 h 1801"/>
                  <a:gd name="T8" fmla="*/ 59 w 60"/>
                  <a:gd name="T9" fmla="*/ 0 h 1801"/>
                </a:gdLst>
                <a:ahLst/>
                <a:cxnLst>
                  <a:cxn ang="0">
                    <a:pos x="T0" y="T1"/>
                  </a:cxn>
                  <a:cxn ang="0">
                    <a:pos x="T2" y="T3"/>
                  </a:cxn>
                  <a:cxn ang="0">
                    <a:pos x="T4" y="T5"/>
                  </a:cxn>
                  <a:cxn ang="0">
                    <a:pos x="T6" y="T7"/>
                  </a:cxn>
                  <a:cxn ang="0">
                    <a:pos x="T8" y="T9"/>
                  </a:cxn>
                </a:cxnLst>
                <a:rect l="0" t="0" r="r" b="b"/>
                <a:pathLst>
                  <a:path w="60" h="1801">
                    <a:moveTo>
                      <a:pt x="59" y="0"/>
                    </a:moveTo>
                    <a:lnTo>
                      <a:pt x="59" y="1800"/>
                    </a:lnTo>
                    <a:lnTo>
                      <a:pt x="0" y="1800"/>
                    </a:lnTo>
                    <a:lnTo>
                      <a:pt x="0" y="0"/>
                    </a:lnTo>
                    <a:lnTo>
                      <a:pt x="59" y="0"/>
                    </a:lnTo>
                  </a:path>
                </a:pathLst>
              </a:custGeom>
              <a:solidFill>
                <a:srgbClr val="B4B4B4"/>
              </a:solidFill>
              <a:ln>
                <a:noFill/>
              </a:ln>
              <a:effectLst/>
              <a:extLst>
                <a:ext uri="{91240B29-F687-4f45-9708-019B960494DF}">
                  <a14:hiddenLine xmlns:a14="http://schemas.microsoft.com/office/drawing/2010/main" xmlns="" cap="flat" w="9525">
                    <a:solidFill>
                      <a:srgbClr val="808080"/>
                    </a:solidFill>
                    <a:bevel/>
                    <a:headEnd/>
                    <a:tailEnd/>
                  </a14:hiddenLine>
                </a:ext>
                <a:ext uri="{AF507438-7753-43e0-B8FC-AC1667EBCBE1}">
                  <a14:hiddenEffects xmlns:a14="http://schemas.microsoft.com/office/drawing/2010/main" xmlns="">
                    <a:effectLst>
                      <a:outerShdw algn="ctr" blurRad="63500" dir="2700000" dist="38099" rotWithShape="0">
                        <a:srgbClr val="000000">
                          <a:alpha val="74998"/>
                        </a:srgbClr>
                      </a:outerShdw>
                    </a:effectLst>
                  </a14:hiddenEffects>
                </a:ext>
              </a:extLst>
            </p:spPr>
            <p:txBody>
              <a:bodyPr wrap="none" anchor="ctr"/>
              <a:lstStyle/>
              <a:p>
                <a:endParaRPr lang="en-US" sz="1400" kern="1200" dirty="0"/>
              </a:p>
            </p:txBody>
          </p:sp>
          <p:sp>
            <p:nvSpPr>
              <p:cNvPr id="116" name="Freeform 115"/>
              <p:cNvSpPr>
                <a:spLocks noChangeArrowheads="1"/>
              </p:cNvSpPr>
              <p:nvPr/>
            </p:nvSpPr>
            <p:spPr bwMode="auto">
              <a:xfrm>
                <a:off x="5719763" y="2012950"/>
                <a:ext cx="22225" cy="647700"/>
              </a:xfrm>
              <a:custGeom>
                <a:avLst/>
                <a:gdLst>
                  <a:gd name="T0" fmla="*/ 59 w 60"/>
                  <a:gd name="T1" fmla="*/ 0 h 1801"/>
                  <a:gd name="T2" fmla="*/ 59 w 60"/>
                  <a:gd name="T3" fmla="*/ 1800 h 1801"/>
                  <a:gd name="T4" fmla="*/ 0 w 60"/>
                  <a:gd name="T5" fmla="*/ 1800 h 1801"/>
                  <a:gd name="T6" fmla="*/ 0 w 60"/>
                  <a:gd name="T7" fmla="*/ 0 h 1801"/>
                  <a:gd name="T8" fmla="*/ 59 w 60"/>
                  <a:gd name="T9" fmla="*/ 0 h 1801"/>
                </a:gdLst>
                <a:ahLst/>
                <a:cxnLst>
                  <a:cxn ang="0">
                    <a:pos x="T0" y="T1"/>
                  </a:cxn>
                  <a:cxn ang="0">
                    <a:pos x="T2" y="T3"/>
                  </a:cxn>
                  <a:cxn ang="0">
                    <a:pos x="T4" y="T5"/>
                  </a:cxn>
                  <a:cxn ang="0">
                    <a:pos x="T6" y="T7"/>
                  </a:cxn>
                  <a:cxn ang="0">
                    <a:pos x="T8" y="T9"/>
                  </a:cxn>
                </a:cxnLst>
                <a:rect l="0" t="0" r="r" b="b"/>
                <a:pathLst>
                  <a:path w="60" h="1801">
                    <a:moveTo>
                      <a:pt x="59" y="0"/>
                    </a:moveTo>
                    <a:lnTo>
                      <a:pt x="59" y="1800"/>
                    </a:lnTo>
                    <a:lnTo>
                      <a:pt x="0" y="1800"/>
                    </a:lnTo>
                    <a:lnTo>
                      <a:pt x="0" y="0"/>
                    </a:lnTo>
                    <a:lnTo>
                      <a:pt x="59" y="0"/>
                    </a:lnTo>
                  </a:path>
                </a:pathLst>
              </a:custGeom>
              <a:solidFill>
                <a:srgbClr val="B4B4B4"/>
              </a:solidFill>
              <a:ln>
                <a:noFill/>
              </a:ln>
              <a:effectLst/>
              <a:extLst>
                <a:ext uri="{91240B29-F687-4f45-9708-019B960494DF}">
                  <a14:hiddenLine xmlns:a14="http://schemas.microsoft.com/office/drawing/2010/main" xmlns="" cap="flat" w="9525">
                    <a:solidFill>
                      <a:srgbClr val="808080"/>
                    </a:solidFill>
                    <a:bevel/>
                    <a:headEnd/>
                    <a:tailEnd/>
                  </a14:hiddenLine>
                </a:ext>
                <a:ext uri="{AF507438-7753-43e0-B8FC-AC1667EBCBE1}">
                  <a14:hiddenEffects xmlns:a14="http://schemas.microsoft.com/office/drawing/2010/main" xmlns="">
                    <a:effectLst>
                      <a:outerShdw algn="ctr" blurRad="63500" dir="2700000" dist="38099" rotWithShape="0">
                        <a:srgbClr val="000000">
                          <a:alpha val="74998"/>
                        </a:srgbClr>
                      </a:outerShdw>
                    </a:effectLst>
                  </a14:hiddenEffects>
                </a:ext>
              </a:extLst>
            </p:spPr>
            <p:txBody>
              <a:bodyPr wrap="none" anchor="ctr"/>
              <a:lstStyle/>
              <a:p>
                <a:endParaRPr lang="en-US" sz="1400" kern="1200" dirty="0"/>
              </a:p>
            </p:txBody>
          </p:sp>
          <p:sp>
            <p:nvSpPr>
              <p:cNvPr id="117" name="Freeform 116"/>
              <p:cNvSpPr>
                <a:spLocks noChangeArrowheads="1"/>
              </p:cNvSpPr>
              <p:nvPr/>
            </p:nvSpPr>
            <p:spPr bwMode="auto">
              <a:xfrm>
                <a:off x="5218113" y="1958975"/>
                <a:ext cx="442912" cy="768350"/>
              </a:xfrm>
              <a:custGeom>
                <a:avLst/>
                <a:gdLst>
                  <a:gd name="T0" fmla="*/ 0 w 1231"/>
                  <a:gd name="T1" fmla="*/ 0 h 2134"/>
                  <a:gd name="T2" fmla="*/ 1230 w 1231"/>
                  <a:gd name="T3" fmla="*/ 0 h 2134"/>
                  <a:gd name="T4" fmla="*/ 1230 w 1231"/>
                  <a:gd name="T5" fmla="*/ 1371 h 2134"/>
                  <a:gd name="T6" fmla="*/ 957 w 1231"/>
                  <a:gd name="T7" fmla="*/ 1371 h 2134"/>
                  <a:gd name="T8" fmla="*/ 957 w 1231"/>
                  <a:gd name="T9" fmla="*/ 2133 h 2134"/>
                  <a:gd name="T10" fmla="*/ 274 w 1231"/>
                  <a:gd name="T11" fmla="*/ 2133 h 2134"/>
                  <a:gd name="T12" fmla="*/ 274 w 1231"/>
                  <a:gd name="T13" fmla="*/ 1371 h 2134"/>
                  <a:gd name="T14" fmla="*/ 0 w 1231"/>
                  <a:gd name="T15" fmla="*/ 1371 h 2134"/>
                  <a:gd name="T16" fmla="*/ 0 w 1231"/>
                  <a:gd name="T17" fmla="*/ 0 h 2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1" h="2134">
                    <a:moveTo>
                      <a:pt x="0" y="0"/>
                    </a:moveTo>
                    <a:lnTo>
                      <a:pt x="1230" y="0"/>
                    </a:lnTo>
                    <a:lnTo>
                      <a:pt x="1230" y="1371"/>
                    </a:lnTo>
                    <a:lnTo>
                      <a:pt x="957" y="1371"/>
                    </a:lnTo>
                    <a:lnTo>
                      <a:pt x="957" y="2133"/>
                    </a:lnTo>
                    <a:lnTo>
                      <a:pt x="274" y="2133"/>
                    </a:lnTo>
                    <a:lnTo>
                      <a:pt x="274" y="1371"/>
                    </a:lnTo>
                    <a:lnTo>
                      <a:pt x="0" y="1371"/>
                    </a:lnTo>
                    <a:lnTo>
                      <a:pt x="0" y="0"/>
                    </a:lnTo>
                  </a:path>
                </a:pathLst>
              </a:custGeom>
              <a:solidFill>
                <a:srgbClr val="E6E6E5"/>
              </a:solidFill>
              <a:ln>
                <a:noFill/>
              </a:ln>
              <a:effectLst/>
              <a:extLst>
                <a:ext uri="{91240B29-F687-4f45-9708-019B960494DF}">
                  <a14:hiddenLine xmlns:a14="http://schemas.microsoft.com/office/drawing/2010/main" xmlns="" cap="flat" w="9525">
                    <a:solidFill>
                      <a:srgbClr val="808080"/>
                    </a:solidFill>
                    <a:bevel/>
                    <a:headEnd/>
                    <a:tailEnd/>
                  </a14:hiddenLine>
                </a:ext>
                <a:ext uri="{AF507438-7753-43e0-B8FC-AC1667EBCBE1}">
                  <a14:hiddenEffects xmlns:a14="http://schemas.microsoft.com/office/drawing/2010/main" xmlns="">
                    <a:effectLst>
                      <a:outerShdw algn="ctr" blurRad="63500" dir="2700000" dist="38099" rotWithShape="0">
                        <a:srgbClr val="000000">
                          <a:alpha val="74998"/>
                        </a:srgbClr>
                      </a:outerShdw>
                    </a:effectLst>
                  </a14:hiddenEffects>
                </a:ext>
              </a:extLst>
            </p:spPr>
            <p:txBody>
              <a:bodyPr wrap="none" anchor="ctr"/>
              <a:lstStyle/>
              <a:p>
                <a:endParaRPr lang="en-US" sz="1400" kern="1200" dirty="0"/>
              </a:p>
            </p:txBody>
          </p:sp>
          <p:sp>
            <p:nvSpPr>
              <p:cNvPr id="118" name="Freeform 117"/>
              <p:cNvSpPr>
                <a:spLocks noChangeArrowheads="1"/>
              </p:cNvSpPr>
              <p:nvPr/>
            </p:nvSpPr>
            <p:spPr bwMode="auto">
              <a:xfrm>
                <a:off x="4937125" y="2663825"/>
                <a:ext cx="1003300" cy="1728788"/>
              </a:xfrm>
              <a:custGeom>
                <a:avLst/>
                <a:gdLst>
                  <a:gd name="T0" fmla="*/ 2784 w 2785"/>
                  <a:gd name="T1" fmla="*/ 0 h 4800"/>
                  <a:gd name="T2" fmla="*/ 2784 w 2785"/>
                  <a:gd name="T3" fmla="*/ 2147 h 4800"/>
                  <a:gd name="T4" fmla="*/ 2749 w 2785"/>
                  <a:gd name="T5" fmla="*/ 2268 h 4800"/>
                  <a:gd name="T6" fmla="*/ 1624 w 2785"/>
                  <a:gd name="T7" fmla="*/ 2268 h 4800"/>
                  <a:gd name="T8" fmla="*/ 1624 w 2785"/>
                  <a:gd name="T9" fmla="*/ 2434 h 4800"/>
                  <a:gd name="T10" fmla="*/ 2700 w 2785"/>
                  <a:gd name="T11" fmla="*/ 2434 h 4800"/>
                  <a:gd name="T12" fmla="*/ 2602 w 2785"/>
                  <a:gd name="T13" fmla="*/ 2772 h 4800"/>
                  <a:gd name="T14" fmla="*/ 1624 w 2785"/>
                  <a:gd name="T15" fmla="*/ 2772 h 4800"/>
                  <a:gd name="T16" fmla="*/ 1624 w 2785"/>
                  <a:gd name="T17" fmla="*/ 2939 h 4800"/>
                  <a:gd name="T18" fmla="*/ 2553 w 2785"/>
                  <a:gd name="T19" fmla="*/ 2939 h 4800"/>
                  <a:gd name="T20" fmla="*/ 2454 w 2785"/>
                  <a:gd name="T21" fmla="*/ 3276 h 4800"/>
                  <a:gd name="T22" fmla="*/ 1624 w 2785"/>
                  <a:gd name="T23" fmla="*/ 3276 h 4800"/>
                  <a:gd name="T24" fmla="*/ 1624 w 2785"/>
                  <a:gd name="T25" fmla="*/ 3443 h 4800"/>
                  <a:gd name="T26" fmla="*/ 2405 w 2785"/>
                  <a:gd name="T27" fmla="*/ 3443 h 4800"/>
                  <a:gd name="T28" fmla="*/ 2307 w 2785"/>
                  <a:gd name="T29" fmla="*/ 3780 h 4800"/>
                  <a:gd name="T30" fmla="*/ 1624 w 2785"/>
                  <a:gd name="T31" fmla="*/ 3780 h 4800"/>
                  <a:gd name="T32" fmla="*/ 1624 w 2785"/>
                  <a:gd name="T33" fmla="*/ 3948 h 4800"/>
                  <a:gd name="T34" fmla="*/ 2258 w 2785"/>
                  <a:gd name="T35" fmla="*/ 3948 h 4800"/>
                  <a:gd name="T36" fmla="*/ 2159 w 2785"/>
                  <a:gd name="T37" fmla="*/ 4285 h 4800"/>
                  <a:gd name="T38" fmla="*/ 1624 w 2785"/>
                  <a:gd name="T39" fmla="*/ 4285 h 4800"/>
                  <a:gd name="T40" fmla="*/ 1624 w 2785"/>
                  <a:gd name="T41" fmla="*/ 4452 h 4800"/>
                  <a:gd name="T42" fmla="*/ 2110 w 2785"/>
                  <a:gd name="T43" fmla="*/ 4452 h 4800"/>
                  <a:gd name="T44" fmla="*/ 2009 w 2785"/>
                  <a:gd name="T45" fmla="*/ 4799 h 4800"/>
                  <a:gd name="T46" fmla="*/ 775 w 2785"/>
                  <a:gd name="T47" fmla="*/ 4799 h 4800"/>
                  <a:gd name="T48" fmla="*/ 674 w 2785"/>
                  <a:gd name="T49" fmla="*/ 4452 h 4800"/>
                  <a:gd name="T50" fmla="*/ 1160 w 2785"/>
                  <a:gd name="T51" fmla="*/ 4452 h 4800"/>
                  <a:gd name="T52" fmla="*/ 1160 w 2785"/>
                  <a:gd name="T53" fmla="*/ 4285 h 4800"/>
                  <a:gd name="T54" fmla="*/ 625 w 2785"/>
                  <a:gd name="T55" fmla="*/ 4285 h 4800"/>
                  <a:gd name="T56" fmla="*/ 526 w 2785"/>
                  <a:gd name="T57" fmla="*/ 3948 h 4800"/>
                  <a:gd name="T58" fmla="*/ 1160 w 2785"/>
                  <a:gd name="T59" fmla="*/ 3948 h 4800"/>
                  <a:gd name="T60" fmla="*/ 1160 w 2785"/>
                  <a:gd name="T61" fmla="*/ 3780 h 4800"/>
                  <a:gd name="T62" fmla="*/ 478 w 2785"/>
                  <a:gd name="T63" fmla="*/ 3780 h 4800"/>
                  <a:gd name="T64" fmla="*/ 379 w 2785"/>
                  <a:gd name="T65" fmla="*/ 3443 h 4800"/>
                  <a:gd name="T66" fmla="*/ 1160 w 2785"/>
                  <a:gd name="T67" fmla="*/ 3443 h 4800"/>
                  <a:gd name="T68" fmla="*/ 1160 w 2785"/>
                  <a:gd name="T69" fmla="*/ 3276 h 4800"/>
                  <a:gd name="T70" fmla="*/ 330 w 2785"/>
                  <a:gd name="T71" fmla="*/ 3276 h 4800"/>
                  <a:gd name="T72" fmla="*/ 231 w 2785"/>
                  <a:gd name="T73" fmla="*/ 2939 h 4800"/>
                  <a:gd name="T74" fmla="*/ 1160 w 2785"/>
                  <a:gd name="T75" fmla="*/ 2939 h 4800"/>
                  <a:gd name="T76" fmla="*/ 1160 w 2785"/>
                  <a:gd name="T77" fmla="*/ 2772 h 4800"/>
                  <a:gd name="T78" fmla="*/ 183 w 2785"/>
                  <a:gd name="T79" fmla="*/ 2772 h 4800"/>
                  <a:gd name="T80" fmla="*/ 84 w 2785"/>
                  <a:gd name="T81" fmla="*/ 2434 h 4800"/>
                  <a:gd name="T82" fmla="*/ 1160 w 2785"/>
                  <a:gd name="T83" fmla="*/ 2434 h 4800"/>
                  <a:gd name="T84" fmla="*/ 1160 w 2785"/>
                  <a:gd name="T85" fmla="*/ 2268 h 4800"/>
                  <a:gd name="T86" fmla="*/ 35 w 2785"/>
                  <a:gd name="T87" fmla="*/ 2268 h 4800"/>
                  <a:gd name="T88" fmla="*/ 0 w 2785"/>
                  <a:gd name="T89" fmla="*/ 2147 h 4800"/>
                  <a:gd name="T90" fmla="*/ 0 w 2785"/>
                  <a:gd name="T91" fmla="*/ 0 h 4800"/>
                  <a:gd name="T92" fmla="*/ 2784 w 2785"/>
                  <a:gd name="T93" fmla="*/ 0 h 4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85" h="4800">
                    <a:moveTo>
                      <a:pt x="2784" y="0"/>
                    </a:moveTo>
                    <a:lnTo>
                      <a:pt x="2784" y="2147"/>
                    </a:lnTo>
                    <a:lnTo>
                      <a:pt x="2749" y="2268"/>
                    </a:lnTo>
                    <a:lnTo>
                      <a:pt x="1624" y="2268"/>
                    </a:lnTo>
                    <a:lnTo>
                      <a:pt x="1624" y="2434"/>
                    </a:lnTo>
                    <a:lnTo>
                      <a:pt x="2700" y="2434"/>
                    </a:lnTo>
                    <a:lnTo>
                      <a:pt x="2602" y="2772"/>
                    </a:lnTo>
                    <a:lnTo>
                      <a:pt x="1624" y="2772"/>
                    </a:lnTo>
                    <a:lnTo>
                      <a:pt x="1624" y="2939"/>
                    </a:lnTo>
                    <a:lnTo>
                      <a:pt x="2553" y="2939"/>
                    </a:lnTo>
                    <a:lnTo>
                      <a:pt x="2454" y="3276"/>
                    </a:lnTo>
                    <a:lnTo>
                      <a:pt x="1624" y="3276"/>
                    </a:lnTo>
                    <a:lnTo>
                      <a:pt x="1624" y="3443"/>
                    </a:lnTo>
                    <a:lnTo>
                      <a:pt x="2405" y="3443"/>
                    </a:lnTo>
                    <a:lnTo>
                      <a:pt x="2307" y="3780"/>
                    </a:lnTo>
                    <a:lnTo>
                      <a:pt x="1624" y="3780"/>
                    </a:lnTo>
                    <a:lnTo>
                      <a:pt x="1624" y="3948"/>
                    </a:lnTo>
                    <a:lnTo>
                      <a:pt x="2258" y="3948"/>
                    </a:lnTo>
                    <a:lnTo>
                      <a:pt x="2159" y="4285"/>
                    </a:lnTo>
                    <a:lnTo>
                      <a:pt x="1624" y="4285"/>
                    </a:lnTo>
                    <a:lnTo>
                      <a:pt x="1624" y="4452"/>
                    </a:lnTo>
                    <a:lnTo>
                      <a:pt x="2110" y="4452"/>
                    </a:lnTo>
                    <a:lnTo>
                      <a:pt x="2009" y="4799"/>
                    </a:lnTo>
                    <a:lnTo>
                      <a:pt x="775" y="4799"/>
                    </a:lnTo>
                    <a:lnTo>
                      <a:pt x="674" y="4452"/>
                    </a:lnTo>
                    <a:lnTo>
                      <a:pt x="1160" y="4452"/>
                    </a:lnTo>
                    <a:lnTo>
                      <a:pt x="1160" y="4285"/>
                    </a:lnTo>
                    <a:lnTo>
                      <a:pt x="625" y="4285"/>
                    </a:lnTo>
                    <a:lnTo>
                      <a:pt x="526" y="3948"/>
                    </a:lnTo>
                    <a:lnTo>
                      <a:pt x="1160" y="3948"/>
                    </a:lnTo>
                    <a:lnTo>
                      <a:pt x="1160" y="3780"/>
                    </a:lnTo>
                    <a:lnTo>
                      <a:pt x="478" y="3780"/>
                    </a:lnTo>
                    <a:lnTo>
                      <a:pt x="379" y="3443"/>
                    </a:lnTo>
                    <a:lnTo>
                      <a:pt x="1160" y="3443"/>
                    </a:lnTo>
                    <a:lnTo>
                      <a:pt x="1160" y="3276"/>
                    </a:lnTo>
                    <a:lnTo>
                      <a:pt x="330" y="3276"/>
                    </a:lnTo>
                    <a:lnTo>
                      <a:pt x="231" y="2939"/>
                    </a:lnTo>
                    <a:lnTo>
                      <a:pt x="1160" y="2939"/>
                    </a:lnTo>
                    <a:lnTo>
                      <a:pt x="1160" y="2772"/>
                    </a:lnTo>
                    <a:lnTo>
                      <a:pt x="183" y="2772"/>
                    </a:lnTo>
                    <a:lnTo>
                      <a:pt x="84" y="2434"/>
                    </a:lnTo>
                    <a:lnTo>
                      <a:pt x="1160" y="2434"/>
                    </a:lnTo>
                    <a:lnTo>
                      <a:pt x="1160" y="2268"/>
                    </a:lnTo>
                    <a:lnTo>
                      <a:pt x="35" y="2268"/>
                    </a:lnTo>
                    <a:lnTo>
                      <a:pt x="0" y="2147"/>
                    </a:lnTo>
                    <a:lnTo>
                      <a:pt x="0" y="0"/>
                    </a:lnTo>
                    <a:lnTo>
                      <a:pt x="2784" y="0"/>
                    </a:lnTo>
                  </a:path>
                </a:pathLst>
              </a:custGeom>
              <a:solidFill>
                <a:srgbClr val="317ED6"/>
              </a:solidFill>
              <a:ln>
                <a:noFill/>
              </a:ln>
              <a:effectLst/>
              <a:extLst>
                <a:ext uri="{91240B29-F687-4f45-9708-019B960494DF}">
                  <a14:hiddenLine xmlns:a14="http://schemas.microsoft.com/office/drawing/2010/main" xmlns="" cap="flat" w="9525">
                    <a:solidFill>
                      <a:srgbClr val="808080"/>
                    </a:solidFill>
                    <a:bevel/>
                    <a:headEnd/>
                    <a:tailEnd/>
                  </a14:hiddenLine>
                </a:ext>
                <a:ext uri="{AF507438-7753-43e0-B8FC-AC1667EBCBE1}">
                  <a14:hiddenEffects xmlns:a14="http://schemas.microsoft.com/office/drawing/2010/main" xmlns="">
                    <a:effectLst>
                      <a:outerShdw algn="ctr" blurRad="63500" dir="2700000" dist="38099" rotWithShape="0">
                        <a:srgbClr val="000000">
                          <a:alpha val="74998"/>
                        </a:srgbClr>
                      </a:outerShdw>
                    </a:effectLst>
                  </a14:hiddenEffects>
                </a:ext>
              </a:extLst>
            </p:spPr>
            <p:txBody>
              <a:bodyPr wrap="none" anchor="ctr"/>
              <a:lstStyle/>
              <a:p>
                <a:endParaRPr lang="en-US" sz="1400" kern="1200" dirty="0"/>
              </a:p>
            </p:txBody>
          </p:sp>
          <p:sp>
            <p:nvSpPr>
              <p:cNvPr id="119" name="Freeform 118"/>
              <p:cNvSpPr>
                <a:spLocks noChangeArrowheads="1"/>
              </p:cNvSpPr>
              <p:nvPr/>
            </p:nvSpPr>
            <p:spPr bwMode="auto">
              <a:xfrm>
                <a:off x="5856288" y="3660775"/>
                <a:ext cx="17462" cy="60325"/>
              </a:xfrm>
              <a:custGeom>
                <a:avLst/>
                <a:gdLst>
                  <a:gd name="T0" fmla="*/ 49 w 50"/>
                  <a:gd name="T1" fmla="*/ 0 h 168"/>
                  <a:gd name="T2" fmla="*/ 0 w 50"/>
                  <a:gd name="T3" fmla="*/ 167 h 168"/>
                  <a:gd name="T4" fmla="*/ 48 w 50"/>
                  <a:gd name="T5" fmla="*/ 0 h 168"/>
                  <a:gd name="T6" fmla="*/ 49 w 50"/>
                  <a:gd name="T7" fmla="*/ 0 h 168"/>
                </a:gdLst>
                <a:ahLst/>
                <a:cxnLst>
                  <a:cxn ang="0">
                    <a:pos x="T0" y="T1"/>
                  </a:cxn>
                  <a:cxn ang="0">
                    <a:pos x="T2" y="T3"/>
                  </a:cxn>
                  <a:cxn ang="0">
                    <a:pos x="T4" y="T5"/>
                  </a:cxn>
                  <a:cxn ang="0">
                    <a:pos x="T6" y="T7"/>
                  </a:cxn>
                </a:cxnLst>
                <a:rect l="0" t="0" r="r" b="b"/>
                <a:pathLst>
                  <a:path w="50" h="168">
                    <a:moveTo>
                      <a:pt x="49" y="0"/>
                    </a:moveTo>
                    <a:lnTo>
                      <a:pt x="0" y="167"/>
                    </a:lnTo>
                    <a:lnTo>
                      <a:pt x="48" y="0"/>
                    </a:lnTo>
                    <a:lnTo>
                      <a:pt x="49" y="0"/>
                    </a:lnTo>
                  </a:path>
                </a:pathLst>
              </a:custGeom>
              <a:solidFill>
                <a:srgbClr val="FFFFFF"/>
              </a:solidFill>
              <a:ln>
                <a:noFill/>
              </a:ln>
              <a:effectLst/>
              <a:extLst>
                <a:ext uri="{91240B29-F687-4f45-9708-019B960494DF}">
                  <a14:hiddenLine xmlns:a14="http://schemas.microsoft.com/office/drawing/2010/main" xmlns="" cap="flat" w="9525">
                    <a:solidFill>
                      <a:srgbClr val="808080"/>
                    </a:solidFill>
                    <a:bevel/>
                    <a:headEnd/>
                    <a:tailEnd/>
                  </a14:hiddenLine>
                </a:ext>
                <a:ext uri="{AF507438-7753-43e0-B8FC-AC1667EBCBE1}">
                  <a14:hiddenEffects xmlns:a14="http://schemas.microsoft.com/office/drawing/2010/main" xmlns="">
                    <a:effectLst>
                      <a:outerShdw algn="ctr" blurRad="63500" dir="2700000" dist="38099" rotWithShape="0">
                        <a:srgbClr val="000000">
                          <a:alpha val="74998"/>
                        </a:srgbClr>
                      </a:outerShdw>
                    </a:effectLst>
                  </a14:hiddenEffects>
                </a:ext>
              </a:extLst>
            </p:spPr>
            <p:txBody>
              <a:bodyPr wrap="none" anchor="ctr"/>
              <a:lstStyle/>
              <a:p>
                <a:endParaRPr lang="en-US" sz="1400" kern="1200" dirty="0"/>
              </a:p>
            </p:txBody>
          </p:sp>
          <p:sp>
            <p:nvSpPr>
              <p:cNvPr id="120" name="Freeform 119"/>
              <p:cNvSpPr>
                <a:spLocks noChangeArrowheads="1"/>
              </p:cNvSpPr>
              <p:nvPr/>
            </p:nvSpPr>
            <p:spPr bwMode="auto">
              <a:xfrm>
                <a:off x="5749925" y="4024313"/>
                <a:ext cx="17463" cy="60325"/>
              </a:xfrm>
              <a:custGeom>
                <a:avLst/>
                <a:gdLst>
                  <a:gd name="T0" fmla="*/ 49 w 50"/>
                  <a:gd name="T1" fmla="*/ 0 h 169"/>
                  <a:gd name="T2" fmla="*/ 0 w 50"/>
                  <a:gd name="T3" fmla="*/ 168 h 169"/>
                  <a:gd name="T4" fmla="*/ 0 w 50"/>
                  <a:gd name="T5" fmla="*/ 168 h 169"/>
                  <a:gd name="T6" fmla="*/ 48 w 50"/>
                  <a:gd name="T7" fmla="*/ 0 h 169"/>
                  <a:gd name="T8" fmla="*/ 49 w 50"/>
                  <a:gd name="T9" fmla="*/ 0 h 169"/>
                </a:gdLst>
                <a:ahLst/>
                <a:cxnLst>
                  <a:cxn ang="0">
                    <a:pos x="T0" y="T1"/>
                  </a:cxn>
                  <a:cxn ang="0">
                    <a:pos x="T2" y="T3"/>
                  </a:cxn>
                  <a:cxn ang="0">
                    <a:pos x="T4" y="T5"/>
                  </a:cxn>
                  <a:cxn ang="0">
                    <a:pos x="T6" y="T7"/>
                  </a:cxn>
                  <a:cxn ang="0">
                    <a:pos x="T8" y="T9"/>
                  </a:cxn>
                </a:cxnLst>
                <a:rect l="0" t="0" r="r" b="b"/>
                <a:pathLst>
                  <a:path w="50" h="169">
                    <a:moveTo>
                      <a:pt x="49" y="0"/>
                    </a:moveTo>
                    <a:lnTo>
                      <a:pt x="0" y="168"/>
                    </a:lnTo>
                    <a:lnTo>
                      <a:pt x="0" y="168"/>
                    </a:lnTo>
                    <a:lnTo>
                      <a:pt x="48" y="0"/>
                    </a:lnTo>
                    <a:lnTo>
                      <a:pt x="49" y="0"/>
                    </a:lnTo>
                  </a:path>
                </a:pathLst>
              </a:custGeom>
              <a:solidFill>
                <a:srgbClr val="FFFFFF"/>
              </a:solidFill>
              <a:ln>
                <a:noFill/>
              </a:ln>
              <a:effectLst/>
              <a:extLst>
                <a:ext uri="{91240B29-F687-4f45-9708-019B960494DF}">
                  <a14:hiddenLine xmlns:a14="http://schemas.microsoft.com/office/drawing/2010/main" xmlns="" cap="flat" w="9525">
                    <a:solidFill>
                      <a:srgbClr val="808080"/>
                    </a:solidFill>
                    <a:bevel/>
                    <a:headEnd/>
                    <a:tailEnd/>
                  </a14:hiddenLine>
                </a:ext>
                <a:ext uri="{AF507438-7753-43e0-B8FC-AC1667EBCBE1}">
                  <a14:hiddenEffects xmlns:a14="http://schemas.microsoft.com/office/drawing/2010/main" xmlns="">
                    <a:effectLst>
                      <a:outerShdw algn="ctr" blurRad="63500" dir="2700000" dist="38099" rotWithShape="0">
                        <a:srgbClr val="000000">
                          <a:alpha val="74998"/>
                        </a:srgbClr>
                      </a:outerShdw>
                    </a:effectLst>
                  </a14:hiddenEffects>
                </a:ext>
              </a:extLst>
            </p:spPr>
            <p:txBody>
              <a:bodyPr wrap="none" anchor="ctr"/>
              <a:lstStyle/>
              <a:p>
                <a:endParaRPr lang="en-US" sz="1400" kern="1200" dirty="0"/>
              </a:p>
            </p:txBody>
          </p:sp>
          <p:sp>
            <p:nvSpPr>
              <p:cNvPr id="121" name="Freeform 120"/>
              <p:cNvSpPr>
                <a:spLocks noChangeArrowheads="1"/>
              </p:cNvSpPr>
              <p:nvPr/>
            </p:nvSpPr>
            <p:spPr bwMode="auto">
              <a:xfrm>
                <a:off x="5097463" y="2663825"/>
                <a:ext cx="688975" cy="352425"/>
              </a:xfrm>
              <a:custGeom>
                <a:avLst/>
                <a:gdLst>
                  <a:gd name="T0" fmla="*/ 1913 w 1915"/>
                  <a:gd name="T1" fmla="*/ 0 h 980"/>
                  <a:gd name="T2" fmla="*/ 1914 w 1915"/>
                  <a:gd name="T3" fmla="*/ 22 h 980"/>
                  <a:gd name="T4" fmla="*/ 956 w 1915"/>
                  <a:gd name="T5" fmla="*/ 979 h 980"/>
                  <a:gd name="T6" fmla="*/ 0 w 1915"/>
                  <a:gd name="T7" fmla="*/ 22 h 980"/>
                  <a:gd name="T8" fmla="*/ 1 w 1915"/>
                  <a:gd name="T9" fmla="*/ 0 h 980"/>
                  <a:gd name="T10" fmla="*/ 1913 w 1915"/>
                  <a:gd name="T11" fmla="*/ 0 h 980"/>
                </a:gdLst>
                <a:ahLst/>
                <a:cxnLst>
                  <a:cxn ang="0">
                    <a:pos x="T0" y="T1"/>
                  </a:cxn>
                  <a:cxn ang="0">
                    <a:pos x="T2" y="T3"/>
                  </a:cxn>
                  <a:cxn ang="0">
                    <a:pos x="T4" y="T5"/>
                  </a:cxn>
                  <a:cxn ang="0">
                    <a:pos x="T6" y="T7"/>
                  </a:cxn>
                  <a:cxn ang="0">
                    <a:pos x="T8" y="T9"/>
                  </a:cxn>
                  <a:cxn ang="0">
                    <a:pos x="T10" y="T11"/>
                  </a:cxn>
                </a:cxnLst>
                <a:rect l="0" t="0" r="r" b="b"/>
                <a:pathLst>
                  <a:path w="1915" h="980">
                    <a:moveTo>
                      <a:pt x="1913" y="0"/>
                    </a:moveTo>
                    <a:cubicBezTo>
                      <a:pt x="1913" y="7"/>
                      <a:pt x="1914" y="14"/>
                      <a:pt x="1914" y="22"/>
                    </a:cubicBezTo>
                    <a:cubicBezTo>
                      <a:pt x="1914" y="551"/>
                      <a:pt x="1485" y="979"/>
                      <a:pt x="956" y="979"/>
                    </a:cubicBezTo>
                    <a:cubicBezTo>
                      <a:pt x="428" y="979"/>
                      <a:pt x="0" y="551"/>
                      <a:pt x="0" y="22"/>
                    </a:cubicBezTo>
                    <a:cubicBezTo>
                      <a:pt x="0" y="14"/>
                      <a:pt x="0" y="7"/>
                      <a:pt x="1" y="0"/>
                    </a:cubicBezTo>
                    <a:lnTo>
                      <a:pt x="1913" y="0"/>
                    </a:lnTo>
                  </a:path>
                </a:pathLst>
              </a:custGeom>
              <a:solidFill>
                <a:srgbClr val="2968AF"/>
              </a:solidFill>
              <a:ln>
                <a:noFill/>
              </a:ln>
              <a:effectLst/>
              <a:extLst>
                <a:ext uri="{91240B29-F687-4f45-9708-019B960494DF}">
                  <a14:hiddenLine xmlns:a14="http://schemas.microsoft.com/office/drawing/2010/main" xmlns="" cap="flat" w="9525">
                    <a:solidFill>
                      <a:srgbClr val="808080"/>
                    </a:solidFill>
                    <a:bevel/>
                    <a:headEnd/>
                    <a:tailEnd/>
                  </a14:hiddenLine>
                </a:ext>
                <a:ext uri="{AF507438-7753-43e0-B8FC-AC1667EBCBE1}">
                  <a14:hiddenEffects xmlns:a14="http://schemas.microsoft.com/office/drawing/2010/main" xmlns="">
                    <a:effectLst>
                      <a:outerShdw algn="ctr" blurRad="63500" dir="2700000" dist="38099" rotWithShape="0">
                        <a:srgbClr val="000000">
                          <a:alpha val="74998"/>
                        </a:srgbClr>
                      </a:outerShdw>
                    </a:effectLst>
                  </a14:hiddenEffects>
                </a:ext>
              </a:extLst>
            </p:spPr>
            <p:txBody>
              <a:bodyPr wrap="none" anchor="ctr"/>
              <a:lstStyle/>
              <a:p>
                <a:endParaRPr lang="en-US" sz="1400" kern="1200" dirty="0"/>
              </a:p>
            </p:txBody>
          </p:sp>
        </p:grpSp>
      </p:grpSp>
      <p:grpSp>
        <p:nvGrpSpPr>
          <p:cNvPr id="122" name="Group 121"/>
          <p:cNvGrpSpPr/>
          <p:nvPr/>
        </p:nvGrpSpPr>
        <p:grpSpPr>
          <a:xfrm>
            <a:off x="5094361" y="696344"/>
            <a:ext cx="384048" cy="384048"/>
            <a:chOff x="306910" y="1386539"/>
            <a:chExt cx="586323" cy="586317"/>
          </a:xfrm>
        </p:grpSpPr>
        <p:sp>
          <p:nvSpPr>
            <p:cNvPr id="123" name="Rounded Rectangle 122"/>
            <p:cNvSpPr>
              <a:spLocks noChangeAspect="1"/>
            </p:cNvSpPr>
            <p:nvPr/>
          </p:nvSpPr>
          <p:spPr>
            <a:xfrm>
              <a:off x="306910" y="1386539"/>
              <a:ext cx="586323" cy="586317"/>
            </a:xfrm>
            <a:prstGeom prst="roundRect">
              <a:avLst>
                <a:gd name="adj" fmla="val 50000"/>
              </a:avLst>
            </a:prstGeom>
            <a:gradFill flip="none" rotWithShape="1">
              <a:gsLst>
                <a:gs pos="0">
                  <a:srgbClr val="57B74E"/>
                </a:gs>
                <a:gs pos="100000">
                  <a:srgbClr val="418B3A"/>
                </a:gs>
              </a:gsLst>
              <a:lin ang="5400000" scaled="0"/>
              <a:tileRect/>
            </a:gradFill>
            <a:ln w="9525" cap="flat" cmpd="sng" algn="ctr">
              <a:noFill/>
              <a:prstDash val="solid"/>
            </a:ln>
            <a:effectLst/>
          </p:spPr>
          <p:txBody>
            <a:bodyPr rtlCol="0" anchor="ctr"/>
            <a:lstStyle/>
            <a:p>
              <a:pPr algn="ctr"/>
              <a:endParaRPr lang="en-US" sz="1100" kern="0" dirty="0">
                <a:solidFill>
                  <a:srgbClr val="FFFFFF"/>
                </a:solidFill>
                <a:latin typeface="Arial"/>
              </a:endParaRPr>
            </a:p>
          </p:txBody>
        </p:sp>
        <p:pic>
          <p:nvPicPr>
            <p:cNvPr id="124" name="Picture 123" descr="Lighting_Icon_White_256.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96961" y="1482812"/>
              <a:ext cx="406220" cy="406220"/>
            </a:xfrm>
            <a:prstGeom prst="rect">
              <a:avLst/>
            </a:prstGeom>
          </p:spPr>
        </p:pic>
      </p:grpSp>
      <p:sp>
        <p:nvSpPr>
          <p:cNvPr id="7" name="Freeform 6"/>
          <p:cNvSpPr/>
          <p:nvPr/>
        </p:nvSpPr>
        <p:spPr>
          <a:xfrm>
            <a:off x="5374718" y="1705795"/>
            <a:ext cx="2436073" cy="1026083"/>
          </a:xfrm>
          <a:custGeom>
            <a:avLst/>
            <a:gdLst>
              <a:gd name="connsiteX0" fmla="*/ 2436073 w 2436073"/>
              <a:gd name="connsiteY0" fmla="*/ 1026083 h 1026083"/>
              <a:gd name="connsiteX1" fmla="*/ 0 w 2436073"/>
              <a:gd name="connsiteY1" fmla="*/ 0 h 1026083"/>
            </a:gdLst>
            <a:ahLst/>
            <a:cxnLst>
              <a:cxn ang="0">
                <a:pos x="connsiteX0" y="connsiteY0"/>
              </a:cxn>
              <a:cxn ang="0">
                <a:pos x="connsiteX1" y="connsiteY1"/>
              </a:cxn>
            </a:cxnLst>
            <a:rect l="l" t="t" r="r" b="b"/>
            <a:pathLst>
              <a:path w="2436073" h="1026083">
                <a:moveTo>
                  <a:pt x="2436073" y="1026083"/>
                </a:moveTo>
                <a:cubicBezTo>
                  <a:pt x="1382070" y="596221"/>
                  <a:pt x="328067" y="166360"/>
                  <a:pt x="0" y="0"/>
                </a:cubicBezTo>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5263035" y="1699149"/>
            <a:ext cx="2778101" cy="1046689"/>
          </a:xfrm>
          <a:custGeom>
            <a:avLst/>
            <a:gdLst>
              <a:gd name="connsiteX0" fmla="*/ 2778101 w 2778101"/>
              <a:gd name="connsiteY0" fmla="*/ 1046689 h 1046689"/>
              <a:gd name="connsiteX1" fmla="*/ 1633356 w 2778101"/>
              <a:gd name="connsiteY1" fmla="*/ 613920 h 1046689"/>
              <a:gd name="connsiteX2" fmla="*/ 1340189 w 2778101"/>
              <a:gd name="connsiteY2" fmla="*/ 76448 h 1046689"/>
              <a:gd name="connsiteX3" fmla="*/ 0 w 2778101"/>
              <a:gd name="connsiteY3" fmla="*/ 6646 h 1046689"/>
            </a:gdLst>
            <a:ahLst/>
            <a:cxnLst>
              <a:cxn ang="0">
                <a:pos x="connsiteX0" y="connsiteY0"/>
              </a:cxn>
              <a:cxn ang="0">
                <a:pos x="connsiteX1" y="connsiteY1"/>
              </a:cxn>
              <a:cxn ang="0">
                <a:pos x="connsiteX2" y="connsiteY2"/>
              </a:cxn>
              <a:cxn ang="0">
                <a:pos x="connsiteX3" y="connsiteY3"/>
              </a:cxn>
            </a:cxnLst>
            <a:rect l="l" t="t" r="r" b="b"/>
            <a:pathLst>
              <a:path w="2778101" h="1046689">
                <a:moveTo>
                  <a:pt x="2778101" y="1046689"/>
                </a:moveTo>
                <a:cubicBezTo>
                  <a:pt x="2325554" y="911158"/>
                  <a:pt x="1873008" y="775627"/>
                  <a:pt x="1633356" y="613920"/>
                </a:cubicBezTo>
                <a:cubicBezTo>
                  <a:pt x="1393704" y="452213"/>
                  <a:pt x="1612415" y="177660"/>
                  <a:pt x="1340189" y="76448"/>
                </a:cubicBezTo>
                <a:cubicBezTo>
                  <a:pt x="1067963" y="-24764"/>
                  <a:pt x="233835" y="1992"/>
                  <a:pt x="0" y="6646"/>
                </a:cubicBezTo>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5094361" y="1105882"/>
            <a:ext cx="384048" cy="384048"/>
            <a:chOff x="851819" y="1109486"/>
            <a:chExt cx="511414" cy="511409"/>
          </a:xfrm>
        </p:grpSpPr>
        <p:sp>
          <p:nvSpPr>
            <p:cNvPr id="125" name="Rounded Rectangle 124"/>
            <p:cNvSpPr>
              <a:spLocks noChangeAspect="1"/>
            </p:cNvSpPr>
            <p:nvPr/>
          </p:nvSpPr>
          <p:spPr>
            <a:xfrm>
              <a:off x="851819" y="1109486"/>
              <a:ext cx="511414" cy="511409"/>
            </a:xfrm>
            <a:prstGeom prst="roundRect">
              <a:avLst>
                <a:gd name="adj" fmla="val 50000"/>
              </a:avLst>
            </a:prstGeom>
            <a:gradFill rotWithShape="1">
              <a:gsLst>
                <a:gs pos="0">
                  <a:srgbClr val="4A4A4A"/>
                </a:gs>
                <a:gs pos="100000">
                  <a:srgbClr val="565656"/>
                </a:gs>
              </a:gsLst>
              <a:lin ang="16200000" scaled="0"/>
            </a:gradFill>
            <a:ln w="9525" cap="flat" cmpd="sng" algn="ctr">
              <a:noFill/>
              <a:prstDash val="solid"/>
            </a:ln>
            <a:effectLst/>
          </p:spPr>
          <p:txBody>
            <a:bodyPr rtlCol="0" anchor="ctr"/>
            <a:lstStyle/>
            <a:p>
              <a:pPr algn="ctr"/>
              <a:endParaRPr lang="en-US" sz="1400" kern="0" dirty="0">
                <a:solidFill>
                  <a:srgbClr val="FFFFFF"/>
                </a:solidFill>
                <a:latin typeface="Arial"/>
              </a:endParaRPr>
            </a:p>
          </p:txBody>
        </p:sp>
        <p:pic>
          <p:nvPicPr>
            <p:cNvPr id="126" name="Picture 125" descr="icon4.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68157" y="1140786"/>
              <a:ext cx="478737" cy="478609"/>
            </a:xfrm>
            <a:prstGeom prst="rect">
              <a:avLst/>
            </a:prstGeom>
          </p:spPr>
        </p:pic>
      </p:grpSp>
      <p:grpSp>
        <p:nvGrpSpPr>
          <p:cNvPr id="127" name="Group 126"/>
          <p:cNvGrpSpPr/>
          <p:nvPr/>
        </p:nvGrpSpPr>
        <p:grpSpPr>
          <a:xfrm>
            <a:off x="5094361" y="1524805"/>
            <a:ext cx="384048" cy="384048"/>
            <a:chOff x="-126132" y="1790057"/>
            <a:chExt cx="540869" cy="540863"/>
          </a:xfrm>
        </p:grpSpPr>
        <p:sp>
          <p:nvSpPr>
            <p:cNvPr id="129" name="Rounded Rectangle 128"/>
            <p:cNvSpPr>
              <a:spLocks noChangeAspect="1"/>
            </p:cNvSpPr>
            <p:nvPr/>
          </p:nvSpPr>
          <p:spPr>
            <a:xfrm>
              <a:off x="-126132" y="1790057"/>
              <a:ext cx="540869" cy="540863"/>
            </a:xfrm>
            <a:prstGeom prst="roundRect">
              <a:avLst>
                <a:gd name="adj" fmla="val 50000"/>
              </a:avLst>
            </a:prstGeom>
            <a:gradFill rotWithShape="1">
              <a:gsLst>
                <a:gs pos="0">
                  <a:srgbClr val="717171"/>
                </a:gs>
                <a:gs pos="100000">
                  <a:srgbClr val="848484"/>
                </a:gs>
              </a:gsLst>
              <a:lin ang="16200000" scaled="0"/>
            </a:gradFill>
            <a:ln w="9525" cap="flat" cmpd="sng" algn="ctr">
              <a:noFill/>
              <a:prstDash val="solid"/>
            </a:ln>
            <a:effectLst/>
          </p:spPr>
          <p:txBody>
            <a:bodyPr rtlCol="0" anchor="ctr"/>
            <a:lstStyle/>
            <a:p>
              <a:pPr algn="ctr"/>
              <a:endParaRPr lang="en-US" sz="1100" kern="0" dirty="0">
                <a:solidFill>
                  <a:srgbClr val="FFFFFF"/>
                </a:solidFill>
                <a:latin typeface="Arial"/>
              </a:endParaRPr>
            </a:p>
          </p:txBody>
        </p:sp>
        <p:pic>
          <p:nvPicPr>
            <p:cNvPr id="130" name="Picture 129"/>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91" y="1897545"/>
              <a:ext cx="335742" cy="335741"/>
            </a:xfrm>
            <a:prstGeom prst="rect">
              <a:avLst/>
            </a:prstGeom>
          </p:spPr>
        </p:pic>
      </p:grpSp>
      <p:sp>
        <p:nvSpPr>
          <p:cNvPr id="131" name="Rectangle 130"/>
          <p:cNvSpPr/>
          <p:nvPr/>
        </p:nvSpPr>
        <p:spPr>
          <a:xfrm>
            <a:off x="5483935" y="2152465"/>
            <a:ext cx="618931" cy="250264"/>
          </a:xfrm>
          <a:prstGeom prst="rect">
            <a:avLst/>
          </a:prstGeom>
        </p:spPr>
        <p:txBody>
          <a:bodyPr wrap="square">
            <a:spAutoFit/>
          </a:bodyPr>
          <a:lstStyle/>
          <a:p>
            <a:r>
              <a:rPr lang="en-US" sz="1100" dirty="0">
                <a:solidFill>
                  <a:srgbClr val="10B1BE"/>
                </a:solidFill>
              </a:rPr>
              <a:t>PBX</a:t>
            </a:r>
          </a:p>
        </p:txBody>
      </p:sp>
      <p:sp>
        <p:nvSpPr>
          <p:cNvPr id="132" name="TextBox 131"/>
          <p:cNvSpPr txBox="1"/>
          <p:nvPr/>
        </p:nvSpPr>
        <p:spPr>
          <a:xfrm>
            <a:off x="7020433" y="2424111"/>
            <a:ext cx="498855" cy="261610"/>
          </a:xfrm>
          <a:prstGeom prst="rect">
            <a:avLst/>
          </a:prstGeom>
          <a:noFill/>
        </p:spPr>
        <p:txBody>
          <a:bodyPr wrap="none" rtlCol="0">
            <a:spAutoFit/>
          </a:bodyPr>
          <a:lstStyle/>
          <a:p>
            <a:r>
              <a:rPr lang="en-US" sz="1100" dirty="0" smtClean="0"/>
              <a:t>2005</a:t>
            </a:r>
            <a:endParaRPr lang="en-US" sz="1100" dirty="0"/>
          </a:p>
        </p:txBody>
      </p:sp>
      <p:sp>
        <p:nvSpPr>
          <p:cNvPr id="133" name="TextBox 132"/>
          <p:cNvSpPr txBox="1"/>
          <p:nvPr/>
        </p:nvSpPr>
        <p:spPr>
          <a:xfrm>
            <a:off x="7850361" y="2422469"/>
            <a:ext cx="881973" cy="261610"/>
          </a:xfrm>
          <a:prstGeom prst="rect">
            <a:avLst/>
          </a:prstGeom>
          <a:noFill/>
        </p:spPr>
        <p:txBody>
          <a:bodyPr wrap="none" rtlCol="0">
            <a:spAutoFit/>
          </a:bodyPr>
          <a:lstStyle/>
          <a:p>
            <a:r>
              <a:rPr lang="en-US" sz="1100" dirty="0"/>
              <a:t>L</a:t>
            </a:r>
            <a:r>
              <a:rPr lang="en-US" sz="1100" dirty="0" smtClean="0"/>
              <a:t>ate 2000s</a:t>
            </a:r>
            <a:endParaRPr lang="en-US" sz="1100" dirty="0"/>
          </a:p>
        </p:txBody>
      </p:sp>
      <p:sp>
        <p:nvSpPr>
          <p:cNvPr id="134" name="TextBox 133"/>
          <p:cNvSpPr txBox="1"/>
          <p:nvPr/>
        </p:nvSpPr>
        <p:spPr>
          <a:xfrm>
            <a:off x="8950507" y="2402729"/>
            <a:ext cx="498855" cy="261610"/>
          </a:xfrm>
          <a:prstGeom prst="rect">
            <a:avLst/>
          </a:prstGeom>
          <a:noFill/>
        </p:spPr>
        <p:txBody>
          <a:bodyPr wrap="none" rtlCol="0">
            <a:spAutoFit/>
          </a:bodyPr>
          <a:lstStyle/>
          <a:p>
            <a:r>
              <a:rPr lang="en-US" sz="1100" dirty="0" smtClean="0"/>
              <a:t>2010</a:t>
            </a:r>
            <a:endParaRPr lang="en-US" sz="1100" dirty="0"/>
          </a:p>
        </p:txBody>
      </p:sp>
      <p:sp>
        <p:nvSpPr>
          <p:cNvPr id="135" name="TextBox 134"/>
          <p:cNvSpPr txBox="1"/>
          <p:nvPr/>
        </p:nvSpPr>
        <p:spPr>
          <a:xfrm>
            <a:off x="10048246" y="2402729"/>
            <a:ext cx="498855" cy="261610"/>
          </a:xfrm>
          <a:prstGeom prst="rect">
            <a:avLst/>
          </a:prstGeom>
          <a:noFill/>
        </p:spPr>
        <p:txBody>
          <a:bodyPr wrap="none" rtlCol="0">
            <a:spAutoFit/>
          </a:bodyPr>
          <a:lstStyle/>
          <a:p>
            <a:r>
              <a:rPr lang="en-US" sz="1100" dirty="0" smtClean="0"/>
              <a:t>2015</a:t>
            </a:r>
            <a:endParaRPr lang="en-US" sz="1100" dirty="0"/>
          </a:p>
        </p:txBody>
      </p:sp>
      <p:sp>
        <p:nvSpPr>
          <p:cNvPr id="143" name="TextBox 142"/>
          <p:cNvSpPr txBox="1"/>
          <p:nvPr/>
        </p:nvSpPr>
        <p:spPr>
          <a:xfrm>
            <a:off x="5967702" y="2428889"/>
            <a:ext cx="498855" cy="261610"/>
          </a:xfrm>
          <a:prstGeom prst="rect">
            <a:avLst/>
          </a:prstGeom>
          <a:noFill/>
        </p:spPr>
        <p:txBody>
          <a:bodyPr wrap="none" rtlCol="0">
            <a:spAutoFit/>
          </a:bodyPr>
          <a:lstStyle/>
          <a:p>
            <a:r>
              <a:rPr lang="en-US" sz="1100" dirty="0" smtClean="0"/>
              <a:t>1995</a:t>
            </a:r>
            <a:endParaRPr lang="en-US" sz="1100" dirty="0"/>
          </a:p>
        </p:txBody>
      </p:sp>
      <p:cxnSp>
        <p:nvCxnSpPr>
          <p:cNvPr id="144" name="Straight Connector 143"/>
          <p:cNvCxnSpPr/>
          <p:nvPr/>
        </p:nvCxnSpPr>
        <p:spPr>
          <a:xfrm flipH="1" flipV="1">
            <a:off x="3812229" y="2777016"/>
            <a:ext cx="954450" cy="1"/>
          </a:xfrm>
          <a:prstGeom prst="line">
            <a:avLst/>
          </a:prstGeom>
          <a:ln w="76200" cap="rnd">
            <a:solidFill>
              <a:schemeClr val="accent3">
                <a:lumMod val="50000"/>
              </a:schemeClr>
            </a:solidFill>
            <a:prstDash val="sysDot"/>
            <a:headEnd type="ova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2547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ject 5"/>
          <p:cNvPicPr>
            <a:picLocks noChangeAspect="1"/>
          </p:cNvPicPr>
          <p:nvPr/>
        </p:nvPicPr>
        <p:blipFill>
          <a:blip r:embed="rId3"/>
          <a:srcRect/>
          <a:stretch>
            <a:fillRect/>
          </a:stretch>
        </p:blipFill>
        <p:spPr bwMode="auto">
          <a:xfrm>
            <a:off x="1588" y="1588"/>
            <a:ext cx="1587" cy="1587"/>
          </a:xfrm>
          <a:prstGeom prst="rect">
            <a:avLst/>
          </a:prstGeom>
          <a:noFill/>
        </p:spPr>
      </p:pic>
      <p:pic>
        <p:nvPicPr>
          <p:cNvPr id="25607" name="Picture 7" descr="http://wallpapercave.com/wp/xv3KV8N.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
          <a:stretch/>
        </p:blipFill>
        <p:spPr bwMode="auto">
          <a:xfrm>
            <a:off x="10170" y="-13718"/>
            <a:ext cx="12197598" cy="6846780"/>
          </a:xfrm>
          <a:prstGeom prst="rect">
            <a:avLst/>
          </a:prstGeom>
          <a:noFill/>
          <a:extLst>
            <a:ext uri="{909E8E84-426E-40dd-AFC4-6F175D3DCCD1}">
              <a14:hiddenFill xmlns:a14="http://schemas.microsoft.com/office/drawing/2010/main" xmlns="">
                <a:solidFill>
                  <a:srgbClr val="FFFFFF"/>
                </a:solidFill>
              </a14:hiddenFill>
            </a:ext>
          </a:extLst>
        </p:spPr>
      </p:pic>
      <p:sp>
        <p:nvSpPr>
          <p:cNvPr id="75" name="Rectangle 74"/>
          <p:cNvSpPr/>
          <p:nvPr/>
        </p:nvSpPr>
        <p:spPr>
          <a:xfrm rot="5400000">
            <a:off x="2675124" y="-2681982"/>
            <a:ext cx="6858000" cy="12208246"/>
          </a:xfrm>
          <a:prstGeom prst="rect">
            <a:avLst/>
          </a:prstGeom>
          <a:solidFill>
            <a:schemeClr val="bg1">
              <a:alpha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1461" tIns="25731" rIns="51461" bIns="25731" spcCol="0" rtlCol="0" anchor="ctr"/>
          <a:lstStyle/>
          <a:p>
            <a:pPr algn="ctr" defTabSz="342991"/>
            <a:endParaRPr lang="en-US" dirty="0">
              <a:solidFill>
                <a:schemeClr val="bg1"/>
              </a:solidFill>
              <a:latin typeface="Arial" charset="0"/>
              <a:ea typeface="Arial" charset="0"/>
              <a:cs typeface="Arial" charset="0"/>
            </a:endParaRPr>
          </a:p>
        </p:txBody>
      </p:sp>
      <p:grpSp>
        <p:nvGrpSpPr>
          <p:cNvPr id="20" name="Group 19"/>
          <p:cNvGrpSpPr/>
          <p:nvPr/>
        </p:nvGrpSpPr>
        <p:grpSpPr>
          <a:xfrm rot="10800000">
            <a:off x="183237" y="6494114"/>
            <a:ext cx="163080" cy="225935"/>
            <a:chOff x="1038286" y="1218564"/>
            <a:chExt cx="163037" cy="225934"/>
          </a:xfrm>
          <a:noFill/>
        </p:grpSpPr>
        <p:sp>
          <p:nvSpPr>
            <p:cNvPr id="21" name="Left-Up Arrow 20"/>
            <p:cNvSpPr/>
            <p:nvPr/>
          </p:nvSpPr>
          <p:spPr>
            <a:xfrm>
              <a:off x="1038286" y="1218564"/>
              <a:ext cx="145875" cy="145885"/>
            </a:xfrm>
            <a:prstGeom prst="leftUp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cxnSp>
          <p:nvCxnSpPr>
            <p:cNvPr id="23" name="Straight Connector 22"/>
            <p:cNvCxnSpPr/>
            <p:nvPr/>
          </p:nvCxnSpPr>
          <p:spPr>
            <a:xfrm flipV="1">
              <a:off x="1124095" y="1295801"/>
              <a:ext cx="77228" cy="94396"/>
            </a:xfrm>
            <a:prstGeom prst="line">
              <a:avLst/>
            </a:prstGeom>
            <a:grpFill/>
            <a:ln>
              <a:noFill/>
            </a:ln>
          </p:spPr>
          <p:style>
            <a:lnRef idx="2">
              <a:schemeClr val="accent1"/>
            </a:lnRef>
            <a:fillRef idx="0">
              <a:schemeClr val="accent1"/>
            </a:fillRef>
            <a:effectRef idx="1">
              <a:schemeClr val="accent1"/>
            </a:effectRef>
            <a:fontRef idx="minor">
              <a:schemeClr val="tx1"/>
            </a:fontRef>
          </p:style>
        </p:cxnSp>
        <p:sp>
          <p:nvSpPr>
            <p:cNvPr id="24" name="Oval 23"/>
            <p:cNvSpPr/>
            <p:nvPr/>
          </p:nvSpPr>
          <p:spPr>
            <a:xfrm>
              <a:off x="1055448" y="1398778"/>
              <a:ext cx="45719" cy="4572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grpSp>
      <p:sp>
        <p:nvSpPr>
          <p:cNvPr id="300" name="Freeform 7"/>
          <p:cNvSpPr>
            <a:spLocks noEditPoints="1"/>
          </p:cNvSpPr>
          <p:nvPr/>
        </p:nvSpPr>
        <p:spPr bwMode="auto">
          <a:xfrm>
            <a:off x="1406705" y="1046242"/>
            <a:ext cx="4425028" cy="1004391"/>
          </a:xfrm>
          <a:prstGeom prst="rect">
            <a:avLst/>
          </a:prstGeom>
          <a:pattFill prst="weave">
            <a:fgClr>
              <a:schemeClr val="tx1">
                <a:lumMod val="40000"/>
                <a:lumOff val="60000"/>
              </a:schemeClr>
            </a:fgClr>
            <a:bgClr>
              <a:schemeClr val="accent3">
                <a:lumMod val="20000"/>
                <a:lumOff val="80000"/>
              </a:schemeClr>
            </a:bgClr>
          </a:patt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0">
              <a:solidFill>
                <a:schemeClr val="lt1"/>
              </a:solidFill>
              <a:ea typeface="Arial" charset="0"/>
              <a:cs typeface="Arial" charset="0"/>
            </a:endParaRPr>
          </a:p>
        </p:txBody>
      </p:sp>
      <p:sp>
        <p:nvSpPr>
          <p:cNvPr id="301" name="Freeform 8"/>
          <p:cNvSpPr>
            <a:spLocks noEditPoints="1"/>
          </p:cNvSpPr>
          <p:nvPr/>
        </p:nvSpPr>
        <p:spPr bwMode="auto">
          <a:xfrm>
            <a:off x="-22968" y="766115"/>
            <a:ext cx="7842250" cy="1393825"/>
          </a:xfrm>
          <a:custGeom>
            <a:avLst/>
            <a:gdLst>
              <a:gd name="T0" fmla="*/ 348 w 4940"/>
              <a:gd name="T1" fmla="*/ 132 h 878"/>
              <a:gd name="T2" fmla="*/ 480 w 4940"/>
              <a:gd name="T3" fmla="*/ 132 h 878"/>
              <a:gd name="T4" fmla="*/ 480 w 4940"/>
              <a:gd name="T5" fmla="*/ 359 h 878"/>
              <a:gd name="T6" fmla="*/ 480 w 4940"/>
              <a:gd name="T7" fmla="*/ 359 h 878"/>
              <a:gd name="T8" fmla="*/ 480 w 4940"/>
              <a:gd name="T9" fmla="*/ 381 h 878"/>
              <a:gd name="T10" fmla="*/ 348 w 4940"/>
              <a:gd name="T11" fmla="*/ 381 h 878"/>
              <a:gd name="T12" fmla="*/ 348 w 4940"/>
              <a:gd name="T13" fmla="*/ 352 h 878"/>
              <a:gd name="T14" fmla="*/ 348 w 4940"/>
              <a:gd name="T15" fmla="*/ 352 h 878"/>
              <a:gd name="T16" fmla="*/ 348 w 4940"/>
              <a:gd name="T17" fmla="*/ 132 h 878"/>
              <a:gd name="T18" fmla="*/ 4940 w 4940"/>
              <a:gd name="T19" fmla="*/ 0 h 878"/>
              <a:gd name="T20" fmla="*/ 0 w 4940"/>
              <a:gd name="T21" fmla="*/ 0 h 878"/>
              <a:gd name="T22" fmla="*/ 0 w 4940"/>
              <a:gd name="T23" fmla="*/ 878 h 878"/>
              <a:gd name="T24" fmla="*/ 4940 w 4940"/>
              <a:gd name="T25" fmla="*/ 878 h 878"/>
              <a:gd name="T26" fmla="*/ 4940 w 4940"/>
              <a:gd name="T27" fmla="*/ 0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40" h="878">
                <a:moveTo>
                  <a:pt x="348" y="132"/>
                </a:moveTo>
                <a:lnTo>
                  <a:pt x="480" y="132"/>
                </a:lnTo>
                <a:lnTo>
                  <a:pt x="480" y="359"/>
                </a:lnTo>
                <a:lnTo>
                  <a:pt x="480" y="359"/>
                </a:lnTo>
                <a:lnTo>
                  <a:pt x="480" y="381"/>
                </a:lnTo>
                <a:lnTo>
                  <a:pt x="348" y="381"/>
                </a:lnTo>
                <a:lnTo>
                  <a:pt x="348" y="352"/>
                </a:lnTo>
                <a:lnTo>
                  <a:pt x="348" y="352"/>
                </a:lnTo>
                <a:lnTo>
                  <a:pt x="348" y="132"/>
                </a:lnTo>
                <a:moveTo>
                  <a:pt x="4940" y="0"/>
                </a:moveTo>
                <a:lnTo>
                  <a:pt x="0" y="0"/>
                </a:lnTo>
                <a:lnTo>
                  <a:pt x="0" y="878"/>
                </a:lnTo>
                <a:lnTo>
                  <a:pt x="4940" y="878"/>
                </a:lnTo>
                <a:lnTo>
                  <a:pt x="494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2" name="Rectangle 9"/>
          <p:cNvSpPr>
            <a:spLocks noChangeArrowheads="1"/>
          </p:cNvSpPr>
          <p:nvPr/>
        </p:nvSpPr>
        <p:spPr bwMode="auto">
          <a:xfrm>
            <a:off x="1379721" y="5138443"/>
            <a:ext cx="4463124" cy="1005840"/>
          </a:xfrm>
          <a:prstGeom prst="rect">
            <a:avLst/>
          </a:prstGeom>
          <a:pattFill prst="weave">
            <a:fgClr>
              <a:schemeClr val="tx1">
                <a:lumMod val="40000"/>
                <a:lumOff val="60000"/>
              </a:schemeClr>
            </a:fgClr>
            <a:bgClr>
              <a:schemeClr val="accent3">
                <a:lumMod val="20000"/>
                <a:lumOff val="80000"/>
              </a:schemeClr>
            </a:bgClr>
          </a:patt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0">
              <a:solidFill>
                <a:schemeClr val="lt1"/>
              </a:solidFill>
              <a:ea typeface="Arial" charset="0"/>
              <a:cs typeface="Arial" charset="0"/>
            </a:endParaRPr>
          </a:p>
        </p:txBody>
      </p:sp>
      <p:sp>
        <p:nvSpPr>
          <p:cNvPr id="303" name="Rectangle 10"/>
          <p:cNvSpPr>
            <a:spLocks noChangeArrowheads="1"/>
          </p:cNvSpPr>
          <p:nvPr/>
        </p:nvSpPr>
        <p:spPr bwMode="auto">
          <a:xfrm>
            <a:off x="1728045" y="5303334"/>
            <a:ext cx="4340225" cy="909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07" name="Rectangle 110"/>
          <p:cNvSpPr>
            <a:spLocks noChangeArrowheads="1"/>
          </p:cNvSpPr>
          <p:nvPr/>
        </p:nvSpPr>
        <p:spPr bwMode="auto">
          <a:xfrm>
            <a:off x="2182070" y="2368113"/>
            <a:ext cx="3500438" cy="96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19" name="Freeform 175"/>
          <p:cNvSpPr>
            <a:spLocks/>
          </p:cNvSpPr>
          <p:nvPr/>
        </p:nvSpPr>
        <p:spPr bwMode="auto">
          <a:xfrm>
            <a:off x="3240932" y="2082363"/>
            <a:ext cx="14288" cy="74613"/>
          </a:xfrm>
          <a:custGeom>
            <a:avLst/>
            <a:gdLst>
              <a:gd name="T0" fmla="*/ 0 w 9"/>
              <a:gd name="T1" fmla="*/ 0 h 47"/>
              <a:gd name="T2" fmla="*/ 0 w 9"/>
              <a:gd name="T3" fmla="*/ 47 h 47"/>
              <a:gd name="T4" fmla="*/ 9 w 9"/>
              <a:gd name="T5" fmla="*/ 47 h 47"/>
              <a:gd name="T6" fmla="*/ 9 w 9"/>
              <a:gd name="T7" fmla="*/ 0 h 47"/>
            </a:gdLst>
            <a:ahLst/>
            <a:cxnLst>
              <a:cxn ang="0">
                <a:pos x="T0" y="T1"/>
              </a:cxn>
              <a:cxn ang="0">
                <a:pos x="T2" y="T3"/>
              </a:cxn>
              <a:cxn ang="0">
                <a:pos x="T4" y="T5"/>
              </a:cxn>
              <a:cxn ang="0">
                <a:pos x="T6" y="T7"/>
              </a:cxn>
            </a:cxnLst>
            <a:rect l="0" t="0" r="r" b="b"/>
            <a:pathLst>
              <a:path w="9" h="47">
                <a:moveTo>
                  <a:pt x="0" y="0"/>
                </a:moveTo>
                <a:lnTo>
                  <a:pt x="0" y="47"/>
                </a:lnTo>
                <a:lnTo>
                  <a:pt x="9" y="47"/>
                </a:lnTo>
                <a:lnTo>
                  <a:pt x="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20" name="Freeform 178"/>
          <p:cNvSpPr>
            <a:spLocks/>
          </p:cNvSpPr>
          <p:nvPr/>
        </p:nvSpPr>
        <p:spPr bwMode="auto">
          <a:xfrm>
            <a:off x="2850407" y="2150625"/>
            <a:ext cx="14288" cy="88900"/>
          </a:xfrm>
          <a:custGeom>
            <a:avLst/>
            <a:gdLst>
              <a:gd name="T0" fmla="*/ 9 w 9"/>
              <a:gd name="T1" fmla="*/ 56 h 56"/>
              <a:gd name="T2" fmla="*/ 9 w 9"/>
              <a:gd name="T3" fmla="*/ 0 h 56"/>
              <a:gd name="T4" fmla="*/ 0 w 9"/>
              <a:gd name="T5" fmla="*/ 0 h 56"/>
              <a:gd name="T6" fmla="*/ 0 w 9"/>
              <a:gd name="T7" fmla="*/ 56 h 56"/>
            </a:gdLst>
            <a:ahLst/>
            <a:cxnLst>
              <a:cxn ang="0">
                <a:pos x="T0" y="T1"/>
              </a:cxn>
              <a:cxn ang="0">
                <a:pos x="T2" y="T3"/>
              </a:cxn>
              <a:cxn ang="0">
                <a:pos x="T4" y="T5"/>
              </a:cxn>
              <a:cxn ang="0">
                <a:pos x="T6" y="T7"/>
              </a:cxn>
            </a:cxnLst>
            <a:rect l="0" t="0" r="r" b="b"/>
            <a:pathLst>
              <a:path w="9" h="56">
                <a:moveTo>
                  <a:pt x="9" y="56"/>
                </a:moveTo>
                <a:lnTo>
                  <a:pt x="9" y="0"/>
                </a:lnTo>
                <a:lnTo>
                  <a:pt x="0" y="0"/>
                </a:lnTo>
                <a:lnTo>
                  <a:pt x="0" y="56"/>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21" name="Freeform 184"/>
          <p:cNvSpPr>
            <a:spLocks/>
          </p:cNvSpPr>
          <p:nvPr/>
        </p:nvSpPr>
        <p:spPr bwMode="auto">
          <a:xfrm>
            <a:off x="1986807" y="2082363"/>
            <a:ext cx="14288" cy="74613"/>
          </a:xfrm>
          <a:custGeom>
            <a:avLst/>
            <a:gdLst>
              <a:gd name="T0" fmla="*/ 0 w 9"/>
              <a:gd name="T1" fmla="*/ 0 h 47"/>
              <a:gd name="T2" fmla="*/ 0 w 9"/>
              <a:gd name="T3" fmla="*/ 47 h 47"/>
              <a:gd name="T4" fmla="*/ 9 w 9"/>
              <a:gd name="T5" fmla="*/ 47 h 47"/>
              <a:gd name="T6" fmla="*/ 9 w 9"/>
              <a:gd name="T7" fmla="*/ 0 h 47"/>
            </a:gdLst>
            <a:ahLst/>
            <a:cxnLst>
              <a:cxn ang="0">
                <a:pos x="T0" y="T1"/>
              </a:cxn>
              <a:cxn ang="0">
                <a:pos x="T2" y="T3"/>
              </a:cxn>
              <a:cxn ang="0">
                <a:pos x="T4" y="T5"/>
              </a:cxn>
              <a:cxn ang="0">
                <a:pos x="T6" y="T7"/>
              </a:cxn>
            </a:cxnLst>
            <a:rect l="0" t="0" r="r" b="b"/>
            <a:pathLst>
              <a:path w="9" h="47">
                <a:moveTo>
                  <a:pt x="0" y="0"/>
                </a:moveTo>
                <a:lnTo>
                  <a:pt x="0" y="47"/>
                </a:lnTo>
                <a:lnTo>
                  <a:pt x="9" y="47"/>
                </a:lnTo>
                <a:lnTo>
                  <a:pt x="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22" name="Freeform 187"/>
          <p:cNvSpPr>
            <a:spLocks/>
          </p:cNvSpPr>
          <p:nvPr/>
        </p:nvSpPr>
        <p:spPr bwMode="auto">
          <a:xfrm>
            <a:off x="4533157" y="2082363"/>
            <a:ext cx="14288" cy="74613"/>
          </a:xfrm>
          <a:custGeom>
            <a:avLst/>
            <a:gdLst>
              <a:gd name="T0" fmla="*/ 0 w 9"/>
              <a:gd name="T1" fmla="*/ 0 h 47"/>
              <a:gd name="T2" fmla="*/ 0 w 9"/>
              <a:gd name="T3" fmla="*/ 47 h 47"/>
              <a:gd name="T4" fmla="*/ 9 w 9"/>
              <a:gd name="T5" fmla="*/ 47 h 47"/>
              <a:gd name="T6" fmla="*/ 9 w 9"/>
              <a:gd name="T7" fmla="*/ 0 h 47"/>
            </a:gdLst>
            <a:ahLst/>
            <a:cxnLst>
              <a:cxn ang="0">
                <a:pos x="T0" y="T1"/>
              </a:cxn>
              <a:cxn ang="0">
                <a:pos x="T2" y="T3"/>
              </a:cxn>
              <a:cxn ang="0">
                <a:pos x="T4" y="T5"/>
              </a:cxn>
              <a:cxn ang="0">
                <a:pos x="T6" y="T7"/>
              </a:cxn>
            </a:cxnLst>
            <a:rect l="0" t="0" r="r" b="b"/>
            <a:pathLst>
              <a:path w="9" h="47">
                <a:moveTo>
                  <a:pt x="0" y="0"/>
                </a:moveTo>
                <a:lnTo>
                  <a:pt x="0" y="47"/>
                </a:lnTo>
                <a:lnTo>
                  <a:pt x="9" y="47"/>
                </a:lnTo>
                <a:lnTo>
                  <a:pt x="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23" name="Freeform 190"/>
          <p:cNvSpPr>
            <a:spLocks/>
          </p:cNvSpPr>
          <p:nvPr/>
        </p:nvSpPr>
        <p:spPr bwMode="auto">
          <a:xfrm>
            <a:off x="4676032" y="2156975"/>
            <a:ext cx="11113" cy="82550"/>
          </a:xfrm>
          <a:custGeom>
            <a:avLst/>
            <a:gdLst>
              <a:gd name="T0" fmla="*/ 7 w 7"/>
              <a:gd name="T1" fmla="*/ 52 h 52"/>
              <a:gd name="T2" fmla="*/ 7 w 7"/>
              <a:gd name="T3" fmla="*/ 0 h 52"/>
              <a:gd name="T4" fmla="*/ 0 w 7"/>
              <a:gd name="T5" fmla="*/ 0 h 52"/>
              <a:gd name="T6" fmla="*/ 0 w 7"/>
              <a:gd name="T7" fmla="*/ 52 h 52"/>
            </a:gdLst>
            <a:ahLst/>
            <a:cxnLst>
              <a:cxn ang="0">
                <a:pos x="T0" y="T1"/>
              </a:cxn>
              <a:cxn ang="0">
                <a:pos x="T2" y="T3"/>
              </a:cxn>
              <a:cxn ang="0">
                <a:pos x="T4" y="T5"/>
              </a:cxn>
              <a:cxn ang="0">
                <a:pos x="T6" y="T7"/>
              </a:cxn>
            </a:cxnLst>
            <a:rect l="0" t="0" r="r" b="b"/>
            <a:pathLst>
              <a:path w="7" h="52">
                <a:moveTo>
                  <a:pt x="7" y="52"/>
                </a:moveTo>
                <a:lnTo>
                  <a:pt x="7" y="0"/>
                </a:lnTo>
                <a:lnTo>
                  <a:pt x="0" y="0"/>
                </a:lnTo>
                <a:lnTo>
                  <a:pt x="0" y="5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24" name="Freeform 196"/>
          <p:cNvSpPr>
            <a:spLocks/>
          </p:cNvSpPr>
          <p:nvPr/>
        </p:nvSpPr>
        <p:spPr bwMode="auto">
          <a:xfrm>
            <a:off x="5831732" y="2082363"/>
            <a:ext cx="11113" cy="74613"/>
          </a:xfrm>
          <a:custGeom>
            <a:avLst/>
            <a:gdLst>
              <a:gd name="T0" fmla="*/ 0 w 7"/>
              <a:gd name="T1" fmla="*/ 0 h 47"/>
              <a:gd name="T2" fmla="*/ 0 w 7"/>
              <a:gd name="T3" fmla="*/ 47 h 47"/>
              <a:gd name="T4" fmla="*/ 7 w 7"/>
              <a:gd name="T5" fmla="*/ 47 h 47"/>
              <a:gd name="T6" fmla="*/ 7 w 7"/>
              <a:gd name="T7" fmla="*/ 0 h 47"/>
            </a:gdLst>
            <a:ahLst/>
            <a:cxnLst>
              <a:cxn ang="0">
                <a:pos x="T0" y="T1"/>
              </a:cxn>
              <a:cxn ang="0">
                <a:pos x="T2" y="T3"/>
              </a:cxn>
              <a:cxn ang="0">
                <a:pos x="T4" y="T5"/>
              </a:cxn>
              <a:cxn ang="0">
                <a:pos x="T6" y="T7"/>
              </a:cxn>
            </a:cxnLst>
            <a:rect l="0" t="0" r="r" b="b"/>
            <a:pathLst>
              <a:path w="7" h="47">
                <a:moveTo>
                  <a:pt x="0" y="0"/>
                </a:moveTo>
                <a:lnTo>
                  <a:pt x="0" y="47"/>
                </a:lnTo>
                <a:lnTo>
                  <a:pt x="7" y="47"/>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25" name="TextBox 324"/>
          <p:cNvSpPr txBox="1"/>
          <p:nvPr/>
        </p:nvSpPr>
        <p:spPr>
          <a:xfrm>
            <a:off x="1561213" y="1263881"/>
            <a:ext cx="4519971" cy="589392"/>
          </a:xfrm>
          <a:prstGeom prst="rect">
            <a:avLst/>
          </a:prstGeom>
          <a:noFill/>
        </p:spPr>
        <p:txBody>
          <a:bodyPr wrap="square" rtlCol="0">
            <a:spAutoFit/>
          </a:bodyPr>
          <a:lstStyle/>
          <a:p>
            <a:pPr algn="ctr">
              <a:lnSpc>
                <a:spcPct val="95000"/>
              </a:lnSpc>
            </a:pPr>
            <a:r>
              <a:rPr lang="en-US" sz="2000" b="1" dirty="0" smtClean="0">
                <a:solidFill>
                  <a:schemeClr val="tx2">
                    <a:lumMod val="75000"/>
                  </a:schemeClr>
                </a:solidFill>
                <a:latin typeface="Arial" panose="020B0604020202020204" pitchFamily="34" charset="0"/>
                <a:cs typeface="Arial" panose="020B0604020202020204" pitchFamily="34" charset="0"/>
              </a:rPr>
              <a:t>Building Applications</a:t>
            </a:r>
          </a:p>
          <a:p>
            <a:pPr algn="ctr">
              <a:lnSpc>
                <a:spcPct val="95000"/>
              </a:lnSpc>
            </a:pPr>
            <a:r>
              <a:rPr lang="en-US" sz="1400" dirty="0" smtClean="0">
                <a:solidFill>
                  <a:schemeClr val="tx2">
                    <a:lumMod val="75000"/>
                  </a:schemeClr>
                </a:solidFill>
                <a:latin typeface="Arial" panose="020B0604020202020204" pitchFamily="34" charset="0"/>
                <a:cs typeface="Arial" panose="020B0604020202020204" pitchFamily="34" charset="0"/>
              </a:rPr>
              <a:t>(Light &amp; temperature control, video surveillance)</a:t>
            </a:r>
            <a:endParaRPr lang="en-US" sz="1400" dirty="0">
              <a:solidFill>
                <a:schemeClr val="tx2">
                  <a:lumMod val="75000"/>
                </a:schemeClr>
              </a:solidFill>
              <a:latin typeface="Arial" panose="020B0604020202020204" pitchFamily="34" charset="0"/>
              <a:cs typeface="Arial" panose="020B0604020202020204" pitchFamily="34" charset="0"/>
            </a:endParaRPr>
          </a:p>
        </p:txBody>
      </p:sp>
      <p:sp>
        <p:nvSpPr>
          <p:cNvPr id="327" name="Rectangle 111"/>
          <p:cNvSpPr>
            <a:spLocks noChangeArrowheads="1"/>
          </p:cNvSpPr>
          <p:nvPr/>
        </p:nvSpPr>
        <p:spPr bwMode="auto">
          <a:xfrm>
            <a:off x="2462594" y="5276579"/>
            <a:ext cx="2782749"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2">
                    <a:lumMod val="75000"/>
                  </a:schemeClr>
                </a:solidFill>
                <a:effectLst/>
                <a:cs typeface="Arial" panose="020B0604020202020204" pitchFamily="34" charset="0"/>
              </a:rPr>
              <a:t>Building Endpoints</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400" dirty="0" smtClean="0">
                <a:solidFill>
                  <a:schemeClr val="tx2">
                    <a:lumMod val="75000"/>
                  </a:schemeClr>
                </a:solidFill>
                <a:cs typeface="Arial" panose="020B0604020202020204" pitchFamily="34" charset="0"/>
              </a:rPr>
              <a:t>(Sensors, </a:t>
            </a:r>
            <a:r>
              <a:rPr lang="en-US" altLang="en-US" sz="1400" dirty="0" err="1" smtClean="0">
                <a:solidFill>
                  <a:schemeClr val="tx2">
                    <a:lumMod val="75000"/>
                  </a:schemeClr>
                </a:solidFill>
                <a:cs typeface="Arial" panose="020B0604020202020204" pitchFamily="34" charset="0"/>
              </a:rPr>
              <a:t>IoT</a:t>
            </a:r>
            <a:r>
              <a:rPr lang="en-US" altLang="en-US" sz="1400" dirty="0" smtClean="0">
                <a:solidFill>
                  <a:schemeClr val="tx2">
                    <a:lumMod val="75000"/>
                  </a:schemeClr>
                </a:solidFill>
                <a:cs typeface="Arial" panose="020B0604020202020204" pitchFamily="34" charset="0"/>
              </a:rPr>
              <a:t> Devices, Luminaires,</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400" dirty="0" smtClean="0">
                <a:solidFill>
                  <a:schemeClr val="tx2">
                    <a:lumMod val="75000"/>
                  </a:schemeClr>
                </a:solidFill>
                <a:cs typeface="Arial" panose="020B0604020202020204" pitchFamily="34" charset="0"/>
              </a:rPr>
              <a:t> VAV, Badging, HVAC)</a:t>
            </a:r>
            <a:endParaRPr kumimoji="0" lang="en-US" altLang="en-US" i="0" u="none" strike="noStrike" cap="none" normalizeH="0" baseline="0" dirty="0">
              <a:ln>
                <a:noFill/>
              </a:ln>
              <a:solidFill>
                <a:schemeClr val="tx2">
                  <a:lumMod val="75000"/>
                </a:schemeClr>
              </a:solidFill>
              <a:effectLst/>
              <a:cs typeface="Arial" panose="020B0604020202020204" pitchFamily="34" charset="0"/>
            </a:endParaRPr>
          </a:p>
        </p:txBody>
      </p:sp>
      <p:grpSp>
        <p:nvGrpSpPr>
          <p:cNvPr id="4" name="Group 3"/>
          <p:cNvGrpSpPr/>
          <p:nvPr/>
        </p:nvGrpSpPr>
        <p:grpSpPr>
          <a:xfrm>
            <a:off x="1556000" y="2158699"/>
            <a:ext cx="3896638" cy="277812"/>
            <a:chOff x="1556000" y="2071611"/>
            <a:chExt cx="3896638" cy="277812"/>
          </a:xfrm>
        </p:grpSpPr>
        <p:sp>
          <p:nvSpPr>
            <p:cNvPr id="338" name="Freeform 337"/>
            <p:cNvSpPr/>
            <p:nvPr/>
          </p:nvSpPr>
          <p:spPr>
            <a:xfrm>
              <a:off x="1556000" y="2083410"/>
              <a:ext cx="3896638" cy="126418"/>
            </a:xfrm>
            <a:custGeom>
              <a:avLst/>
              <a:gdLst>
                <a:gd name="connsiteX0" fmla="*/ 0 w 6500813"/>
                <a:gd name="connsiteY0" fmla="*/ 4763 h 128588"/>
                <a:gd name="connsiteX1" fmla="*/ 0 w 6500813"/>
                <a:gd name="connsiteY1" fmla="*/ 128588 h 128588"/>
                <a:gd name="connsiteX2" fmla="*/ 6500813 w 6500813"/>
                <a:gd name="connsiteY2" fmla="*/ 128588 h 128588"/>
                <a:gd name="connsiteX3" fmla="*/ 6500813 w 6500813"/>
                <a:gd name="connsiteY3" fmla="*/ 0 h 128588"/>
              </a:gdLst>
              <a:ahLst/>
              <a:cxnLst>
                <a:cxn ang="0">
                  <a:pos x="connsiteX0" y="connsiteY0"/>
                </a:cxn>
                <a:cxn ang="0">
                  <a:pos x="connsiteX1" y="connsiteY1"/>
                </a:cxn>
                <a:cxn ang="0">
                  <a:pos x="connsiteX2" y="connsiteY2"/>
                </a:cxn>
                <a:cxn ang="0">
                  <a:pos x="connsiteX3" y="connsiteY3"/>
                </a:cxn>
              </a:cxnLst>
              <a:rect l="l" t="t" r="r" b="b"/>
              <a:pathLst>
                <a:path w="6500813" h="128588">
                  <a:moveTo>
                    <a:pt x="0" y="4763"/>
                  </a:moveTo>
                  <a:lnTo>
                    <a:pt x="0" y="128588"/>
                  </a:lnTo>
                  <a:lnTo>
                    <a:pt x="6500813" y="128588"/>
                  </a:lnTo>
                  <a:lnTo>
                    <a:pt x="6500813" y="0"/>
                  </a:lnTo>
                </a:path>
              </a:pathLst>
            </a:custGeom>
            <a:ln>
              <a:solidFill>
                <a:schemeClr val="tx1">
                  <a:lumMod val="50000"/>
                </a:schemeClr>
              </a:solidFill>
              <a:headEnd type="triangle" w="sm" len="med"/>
              <a:tailEnd type="triangle" w="sm"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340" name="Straight Connector 339"/>
            <p:cNvCxnSpPr/>
            <p:nvPr/>
          </p:nvCxnSpPr>
          <p:spPr>
            <a:xfrm>
              <a:off x="3522872" y="2071611"/>
              <a:ext cx="0" cy="134937"/>
            </a:xfrm>
            <a:prstGeom prst="line">
              <a:avLst/>
            </a:prstGeom>
            <a:noFill/>
            <a:ln w="12700">
              <a:solidFill>
                <a:schemeClr val="tx1">
                  <a:lumMod val="50000"/>
                </a:schemeClr>
              </a:solidFill>
              <a:headEnd type="triangle" w="sm" len="med"/>
            </a:ln>
            <a:effectLst/>
          </p:spPr>
          <p:style>
            <a:lnRef idx="2">
              <a:schemeClr val="accent1">
                <a:shade val="50000"/>
              </a:schemeClr>
            </a:lnRef>
            <a:fillRef idx="1">
              <a:schemeClr val="accent1"/>
            </a:fillRef>
            <a:effectRef idx="0">
              <a:schemeClr val="accent1"/>
            </a:effectRef>
            <a:fontRef idx="minor">
              <a:schemeClr val="lt1"/>
            </a:fontRef>
          </p:style>
        </p:cxnSp>
        <p:cxnSp>
          <p:nvCxnSpPr>
            <p:cNvPr id="344" name="Straight Connector 343"/>
            <p:cNvCxnSpPr/>
            <p:nvPr/>
          </p:nvCxnSpPr>
          <p:spPr>
            <a:xfrm>
              <a:off x="4303763" y="2214486"/>
              <a:ext cx="0" cy="134937"/>
            </a:xfrm>
            <a:prstGeom prst="line">
              <a:avLst/>
            </a:prstGeom>
            <a:noFill/>
            <a:ln w="12700">
              <a:solidFill>
                <a:schemeClr val="tx1">
                  <a:lumMod val="50000"/>
                </a:schemeClr>
              </a:solidFill>
              <a:headEnd type="none" w="sm" len="med"/>
              <a:tailEnd type="triangle" w="sm" len="med"/>
            </a:ln>
            <a:effectLst/>
          </p:spPr>
          <p:style>
            <a:lnRef idx="2">
              <a:schemeClr val="accent1">
                <a:shade val="50000"/>
              </a:schemeClr>
            </a:lnRef>
            <a:fillRef idx="1">
              <a:schemeClr val="accent1"/>
            </a:fillRef>
            <a:effectRef idx="0">
              <a:schemeClr val="accent1"/>
            </a:effectRef>
            <a:fontRef idx="minor">
              <a:schemeClr val="lt1"/>
            </a:fontRef>
          </p:style>
        </p:cxnSp>
        <p:cxnSp>
          <p:nvCxnSpPr>
            <p:cNvPr id="345" name="Straight Connector 344"/>
            <p:cNvCxnSpPr/>
            <p:nvPr/>
          </p:nvCxnSpPr>
          <p:spPr>
            <a:xfrm>
              <a:off x="2646412" y="2214486"/>
              <a:ext cx="0" cy="134937"/>
            </a:xfrm>
            <a:prstGeom prst="line">
              <a:avLst/>
            </a:prstGeom>
            <a:noFill/>
            <a:ln w="12700">
              <a:solidFill>
                <a:schemeClr val="tx1">
                  <a:lumMod val="50000"/>
                </a:schemeClr>
              </a:solidFill>
              <a:headEnd type="none" w="sm" len="med"/>
              <a:tailEnd type="triangle" w="sm" len="med"/>
            </a:ln>
            <a:effectLst/>
          </p:spPr>
          <p:style>
            <a:lnRef idx="2">
              <a:schemeClr val="accent1">
                <a:shade val="50000"/>
              </a:schemeClr>
            </a:lnRef>
            <a:fillRef idx="1">
              <a:schemeClr val="accent1"/>
            </a:fillRef>
            <a:effectRef idx="0">
              <a:schemeClr val="accent1"/>
            </a:effectRef>
            <a:fontRef idx="minor">
              <a:schemeClr val="lt1"/>
            </a:fontRef>
          </p:style>
        </p:cxnSp>
      </p:grpSp>
      <p:sp>
        <p:nvSpPr>
          <p:cNvPr id="73" name="Rectangle 72"/>
          <p:cNvSpPr/>
          <p:nvPr/>
        </p:nvSpPr>
        <p:spPr>
          <a:xfrm>
            <a:off x="0" y="10392"/>
            <a:ext cx="12192000" cy="1135648"/>
          </a:xfrm>
          <a:prstGeom prst="rect">
            <a:avLst/>
          </a:prstGeom>
          <a:gradFill flip="none" rotWithShape="1">
            <a:gsLst>
              <a:gs pos="100000">
                <a:schemeClr val="bg1"/>
              </a:gs>
              <a:gs pos="58000">
                <a:srgbClr val="FFFFFF">
                  <a:alpha val="76000"/>
                </a:srgbClr>
              </a:gs>
              <a:gs pos="0">
                <a:schemeClr val="bg1">
                  <a:alpha val="0"/>
                </a:scheme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1461" tIns="25731" rIns="51461" bIns="25731" spcCol="0" rtlCol="0" anchor="ctr"/>
          <a:lstStyle/>
          <a:p>
            <a:pPr algn="ctr" defTabSz="342991"/>
            <a:endParaRPr lang="en-US" dirty="0">
              <a:solidFill>
                <a:schemeClr val="bg1"/>
              </a:solidFill>
              <a:latin typeface="Arial" panose="020B0604020202020204" pitchFamily="34" charset="0"/>
              <a:cs typeface="Arial" panose="020B0604020202020204" pitchFamily="34" charset="0"/>
            </a:endParaRPr>
          </a:p>
        </p:txBody>
      </p:sp>
      <p:grpSp>
        <p:nvGrpSpPr>
          <p:cNvPr id="2" name="Group 1"/>
          <p:cNvGrpSpPr/>
          <p:nvPr/>
        </p:nvGrpSpPr>
        <p:grpSpPr>
          <a:xfrm>
            <a:off x="1545508" y="4880493"/>
            <a:ext cx="4092104" cy="266145"/>
            <a:chOff x="1545508" y="4924038"/>
            <a:chExt cx="4092104" cy="266145"/>
          </a:xfrm>
        </p:grpSpPr>
        <p:sp>
          <p:nvSpPr>
            <p:cNvPr id="346" name="Freeform 345"/>
            <p:cNvSpPr/>
            <p:nvPr/>
          </p:nvSpPr>
          <p:spPr>
            <a:xfrm rot="10800000">
              <a:off x="1545508" y="5061595"/>
              <a:ext cx="4092104" cy="128588"/>
            </a:xfrm>
            <a:custGeom>
              <a:avLst/>
              <a:gdLst>
                <a:gd name="connsiteX0" fmla="*/ 0 w 6500813"/>
                <a:gd name="connsiteY0" fmla="*/ 4763 h 128588"/>
                <a:gd name="connsiteX1" fmla="*/ 0 w 6500813"/>
                <a:gd name="connsiteY1" fmla="*/ 128588 h 128588"/>
                <a:gd name="connsiteX2" fmla="*/ 6500813 w 6500813"/>
                <a:gd name="connsiteY2" fmla="*/ 128588 h 128588"/>
                <a:gd name="connsiteX3" fmla="*/ 6500813 w 6500813"/>
                <a:gd name="connsiteY3" fmla="*/ 0 h 128588"/>
              </a:gdLst>
              <a:ahLst/>
              <a:cxnLst>
                <a:cxn ang="0">
                  <a:pos x="connsiteX0" y="connsiteY0"/>
                </a:cxn>
                <a:cxn ang="0">
                  <a:pos x="connsiteX1" y="connsiteY1"/>
                </a:cxn>
                <a:cxn ang="0">
                  <a:pos x="connsiteX2" y="connsiteY2"/>
                </a:cxn>
                <a:cxn ang="0">
                  <a:pos x="connsiteX3" y="connsiteY3"/>
                </a:cxn>
              </a:cxnLst>
              <a:rect l="l" t="t" r="r" b="b"/>
              <a:pathLst>
                <a:path w="6500813" h="128588">
                  <a:moveTo>
                    <a:pt x="0" y="4763"/>
                  </a:moveTo>
                  <a:lnTo>
                    <a:pt x="0" y="128588"/>
                  </a:lnTo>
                  <a:lnTo>
                    <a:pt x="6500813" y="128588"/>
                  </a:lnTo>
                  <a:lnTo>
                    <a:pt x="6500813" y="0"/>
                  </a:lnTo>
                </a:path>
              </a:pathLst>
            </a:custGeom>
            <a:noFill/>
            <a:ln w="12700">
              <a:solidFill>
                <a:schemeClr val="tx1">
                  <a:lumMod val="50000"/>
                </a:schemeClr>
              </a:solidFill>
              <a:miter lim="800000"/>
              <a:headEnd type="triangle" w="sm" len="med"/>
              <a:tailEnd type="triangle" w="sm"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8" name="Straight Connector 347"/>
            <p:cNvCxnSpPr/>
            <p:nvPr/>
          </p:nvCxnSpPr>
          <p:spPr>
            <a:xfrm>
              <a:off x="2290811" y="4924038"/>
              <a:ext cx="0" cy="134937"/>
            </a:xfrm>
            <a:prstGeom prst="line">
              <a:avLst/>
            </a:prstGeom>
            <a:noFill/>
            <a:ln w="12700">
              <a:solidFill>
                <a:schemeClr val="tx1">
                  <a:lumMod val="50000"/>
                </a:schemeClr>
              </a:solidFill>
              <a:headEnd type="triangle" w="sm" len="med"/>
            </a:ln>
            <a:effectLst/>
          </p:spPr>
          <p:style>
            <a:lnRef idx="2">
              <a:schemeClr val="accent1">
                <a:shade val="50000"/>
              </a:schemeClr>
            </a:lnRef>
            <a:fillRef idx="1">
              <a:schemeClr val="accent1"/>
            </a:fillRef>
            <a:effectRef idx="0">
              <a:schemeClr val="accent1"/>
            </a:effectRef>
            <a:fontRef idx="minor">
              <a:schemeClr val="lt1"/>
            </a:fontRef>
          </p:style>
        </p:cxnSp>
        <p:cxnSp>
          <p:nvCxnSpPr>
            <p:cNvPr id="363" name="Straight Connector 362"/>
            <p:cNvCxnSpPr/>
            <p:nvPr/>
          </p:nvCxnSpPr>
          <p:spPr>
            <a:xfrm>
              <a:off x="4992330" y="4924038"/>
              <a:ext cx="0" cy="134937"/>
            </a:xfrm>
            <a:prstGeom prst="line">
              <a:avLst/>
            </a:prstGeom>
            <a:noFill/>
            <a:ln w="12700">
              <a:solidFill>
                <a:schemeClr val="tx1">
                  <a:lumMod val="50000"/>
                </a:schemeClr>
              </a:solidFill>
              <a:headEnd type="triangle" w="sm" len="med"/>
            </a:ln>
            <a:effectLst/>
          </p:spPr>
          <p:style>
            <a:lnRef idx="2">
              <a:schemeClr val="accent1">
                <a:shade val="50000"/>
              </a:schemeClr>
            </a:lnRef>
            <a:fillRef idx="1">
              <a:schemeClr val="accent1"/>
            </a:fillRef>
            <a:effectRef idx="0">
              <a:schemeClr val="accent1"/>
            </a:effectRef>
            <a:fontRef idx="minor">
              <a:schemeClr val="lt1"/>
            </a:fontRef>
          </p:style>
        </p:cxnSp>
        <p:cxnSp>
          <p:nvCxnSpPr>
            <p:cNvPr id="364" name="Straight Connector 363"/>
            <p:cNvCxnSpPr/>
            <p:nvPr/>
          </p:nvCxnSpPr>
          <p:spPr>
            <a:xfrm flipV="1">
              <a:off x="3669556" y="4924038"/>
              <a:ext cx="0" cy="134937"/>
            </a:xfrm>
            <a:prstGeom prst="line">
              <a:avLst/>
            </a:prstGeom>
            <a:noFill/>
            <a:ln w="12700">
              <a:solidFill>
                <a:schemeClr val="tx1">
                  <a:lumMod val="50000"/>
                </a:schemeClr>
              </a:solidFill>
              <a:headEnd type="none" w="sm" len="med"/>
              <a:tailEnd type="triangle" w="sm" len="med"/>
            </a:ln>
            <a:effectLst/>
          </p:spPr>
          <p:style>
            <a:lnRef idx="2">
              <a:schemeClr val="accent1">
                <a:shade val="50000"/>
              </a:schemeClr>
            </a:lnRef>
            <a:fillRef idx="1">
              <a:schemeClr val="accent1"/>
            </a:fillRef>
            <a:effectRef idx="0">
              <a:schemeClr val="accent1"/>
            </a:effectRef>
            <a:fontRef idx="minor">
              <a:schemeClr val="lt1"/>
            </a:fontRef>
          </p:style>
        </p:cxnSp>
      </p:grpSp>
      <p:sp>
        <p:nvSpPr>
          <p:cNvPr id="78" name="Title 3"/>
          <p:cNvSpPr txBox="1">
            <a:spLocks noGrp="1"/>
          </p:cNvSpPr>
          <p:nvPr>
            <p:ph type="title"/>
          </p:nvPr>
        </p:nvSpPr>
        <p:spPr bwMode="auto">
          <a:xfrm>
            <a:off x="520700" y="-81654"/>
            <a:ext cx="11126788" cy="974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840" tIns="60920" rIns="121840" bIns="60920" numCol="1" rtlCol="0" anchor="ctr" anchorCtr="0" compatLnSpc="1">
            <a:prstTxWarp prst="textNoShape">
              <a:avLst/>
            </a:prstTxWarp>
            <a:normAutofit/>
          </a:bodyPr>
          <a:lstStyle>
            <a:lvl1pPr algn="l" defTabSz="912124" rtl="0" eaLnBrk="1" fontAlgn="base" hangingPunct="1">
              <a:lnSpc>
                <a:spcPct val="80000"/>
              </a:lnSpc>
              <a:spcBef>
                <a:spcPct val="0"/>
              </a:spcBef>
              <a:spcAft>
                <a:spcPct val="0"/>
              </a:spcAft>
              <a:defRPr lang="en-US" sz="4000" kern="1200" dirty="0">
                <a:solidFill>
                  <a:schemeClr val="tx1">
                    <a:lumMod val="75000"/>
                  </a:schemeClr>
                </a:solidFill>
                <a:latin typeface="Arial" charset="0"/>
                <a:ea typeface="Arial" charset="0"/>
                <a:cs typeface="Arial" charset="0"/>
              </a:defRPr>
            </a:lvl1pPr>
            <a:lvl2pPr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2pPr>
            <a:lvl3pPr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3pPr>
            <a:lvl4pPr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4pPr>
            <a:lvl5pPr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5pPr>
            <a:lvl6pPr marL="609493"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6pPr>
            <a:lvl7pPr marL="1218987"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7pPr>
            <a:lvl8pPr marL="1828480"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8pPr>
            <a:lvl9pPr marL="2437973"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9pPr>
          </a:lstStyle>
          <a:p>
            <a:r>
              <a:rPr lang="en-US" sz="2800" dirty="0" smtClean="0">
                <a:solidFill>
                  <a:schemeClr val="tx1">
                    <a:lumMod val="50000"/>
                  </a:schemeClr>
                </a:solidFill>
              </a:rPr>
              <a:t>Digital </a:t>
            </a:r>
            <a:r>
              <a:rPr lang="en-US" sz="2800" dirty="0" smtClean="0">
                <a:solidFill>
                  <a:schemeClr val="tx1">
                    <a:lumMod val="50000"/>
                  </a:schemeClr>
                </a:solidFill>
              </a:rPr>
              <a:t>Building Blueprint - A Converged Ecosystem</a:t>
            </a:r>
            <a:endParaRPr lang="en-US" sz="2800" dirty="0">
              <a:solidFill>
                <a:schemeClr val="tx1">
                  <a:lumMod val="50000"/>
                </a:schemeClr>
              </a:solidFill>
            </a:endParaRPr>
          </a:p>
        </p:txBody>
      </p:sp>
      <p:sp>
        <p:nvSpPr>
          <p:cNvPr id="79" name="Rectangle 78"/>
          <p:cNvSpPr/>
          <p:nvPr/>
        </p:nvSpPr>
        <p:spPr>
          <a:xfrm>
            <a:off x="0" y="6272624"/>
            <a:ext cx="12191999" cy="585375"/>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US" sz="2000" b="1" dirty="0" smtClean="0">
                <a:latin typeface="Arial" charset="0"/>
                <a:ea typeface="Arial" charset="0"/>
                <a:cs typeface="Arial" charset="0"/>
              </a:rPr>
              <a:t>IP Network Convergence for Full Network Innovation in Digital Buildings</a:t>
            </a:r>
            <a:endParaRPr lang="en-US" sz="2000" b="1" dirty="0">
              <a:latin typeface="Arial" charset="0"/>
              <a:ea typeface="Arial" charset="0"/>
              <a:cs typeface="Arial" charset="0"/>
            </a:endParaRPr>
          </a:p>
        </p:txBody>
      </p:sp>
      <p:sp>
        <p:nvSpPr>
          <p:cNvPr id="80" name="Freeform 11"/>
          <p:cNvSpPr>
            <a:spLocks noEditPoints="1"/>
          </p:cNvSpPr>
          <p:nvPr/>
        </p:nvSpPr>
        <p:spPr bwMode="auto">
          <a:xfrm>
            <a:off x="1556000" y="5333070"/>
            <a:ext cx="580094" cy="586418"/>
          </a:xfrm>
          <a:custGeom>
            <a:avLst/>
            <a:gdLst>
              <a:gd name="T0" fmla="*/ 65 w 131"/>
              <a:gd name="T1" fmla="*/ 56 h 130"/>
              <a:gd name="T2" fmla="*/ 45 w 131"/>
              <a:gd name="T3" fmla="*/ 75 h 130"/>
              <a:gd name="T4" fmla="*/ 57 w 131"/>
              <a:gd name="T5" fmla="*/ 93 h 130"/>
              <a:gd name="T6" fmla="*/ 57 w 131"/>
              <a:gd name="T7" fmla="*/ 130 h 130"/>
              <a:gd name="T8" fmla="*/ 72 w 131"/>
              <a:gd name="T9" fmla="*/ 130 h 130"/>
              <a:gd name="T10" fmla="*/ 72 w 131"/>
              <a:gd name="T11" fmla="*/ 93 h 130"/>
              <a:gd name="T12" fmla="*/ 84 w 131"/>
              <a:gd name="T13" fmla="*/ 75 h 130"/>
              <a:gd name="T14" fmla="*/ 65 w 131"/>
              <a:gd name="T15" fmla="*/ 56 h 130"/>
              <a:gd name="T16" fmla="*/ 66 w 131"/>
              <a:gd name="T17" fmla="*/ 0 h 130"/>
              <a:gd name="T18" fmla="*/ 0 w 131"/>
              <a:gd name="T19" fmla="*/ 32 h 130"/>
              <a:gd name="T20" fmla="*/ 12 w 131"/>
              <a:gd name="T21" fmla="*/ 42 h 130"/>
              <a:gd name="T22" fmla="*/ 66 w 131"/>
              <a:gd name="T23" fmla="*/ 17 h 130"/>
              <a:gd name="T24" fmla="*/ 118 w 131"/>
              <a:gd name="T25" fmla="*/ 45 h 130"/>
              <a:gd name="T26" fmla="*/ 131 w 131"/>
              <a:gd name="T27" fmla="*/ 35 h 130"/>
              <a:gd name="T28" fmla="*/ 66 w 131"/>
              <a:gd name="T29" fmla="*/ 0 h 130"/>
              <a:gd name="T30" fmla="*/ 111 w 131"/>
              <a:gd name="T31" fmla="*/ 49 h 130"/>
              <a:gd name="T32" fmla="*/ 97 w 131"/>
              <a:gd name="T33" fmla="*/ 60 h 130"/>
              <a:gd name="T34" fmla="*/ 65 w 131"/>
              <a:gd name="T35" fmla="*/ 43 h 130"/>
              <a:gd name="T36" fmla="*/ 32 w 131"/>
              <a:gd name="T37" fmla="*/ 59 h 130"/>
              <a:gd name="T38" fmla="*/ 18 w 131"/>
              <a:gd name="T39" fmla="*/ 47 h 130"/>
              <a:gd name="T40" fmla="*/ 65 w 131"/>
              <a:gd name="T41" fmla="*/ 25 h 130"/>
              <a:gd name="T42" fmla="*/ 111 w 131"/>
              <a:gd name="T43" fmla="*/ 4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1" h="130">
                <a:moveTo>
                  <a:pt x="65" y="56"/>
                </a:moveTo>
                <a:cubicBezTo>
                  <a:pt x="54" y="56"/>
                  <a:pt x="45" y="64"/>
                  <a:pt x="45" y="75"/>
                </a:cubicBezTo>
                <a:cubicBezTo>
                  <a:pt x="45" y="83"/>
                  <a:pt x="51" y="90"/>
                  <a:pt x="57" y="93"/>
                </a:cubicBezTo>
                <a:cubicBezTo>
                  <a:pt x="57" y="130"/>
                  <a:pt x="57" y="130"/>
                  <a:pt x="57" y="130"/>
                </a:cubicBezTo>
                <a:cubicBezTo>
                  <a:pt x="72" y="130"/>
                  <a:pt x="72" y="130"/>
                  <a:pt x="72" y="130"/>
                </a:cubicBezTo>
                <a:cubicBezTo>
                  <a:pt x="72" y="93"/>
                  <a:pt x="72" y="93"/>
                  <a:pt x="72" y="93"/>
                </a:cubicBezTo>
                <a:cubicBezTo>
                  <a:pt x="79" y="90"/>
                  <a:pt x="84" y="83"/>
                  <a:pt x="84" y="75"/>
                </a:cubicBezTo>
                <a:cubicBezTo>
                  <a:pt x="84" y="64"/>
                  <a:pt x="75" y="56"/>
                  <a:pt x="65" y="56"/>
                </a:cubicBezTo>
                <a:moveTo>
                  <a:pt x="66" y="0"/>
                </a:moveTo>
                <a:cubicBezTo>
                  <a:pt x="40" y="0"/>
                  <a:pt x="16" y="11"/>
                  <a:pt x="0" y="32"/>
                </a:cubicBezTo>
                <a:cubicBezTo>
                  <a:pt x="12" y="42"/>
                  <a:pt x="12" y="42"/>
                  <a:pt x="12" y="42"/>
                </a:cubicBezTo>
                <a:cubicBezTo>
                  <a:pt x="25" y="26"/>
                  <a:pt x="45" y="16"/>
                  <a:pt x="66" y="17"/>
                </a:cubicBezTo>
                <a:cubicBezTo>
                  <a:pt x="86" y="17"/>
                  <a:pt x="106" y="27"/>
                  <a:pt x="118" y="45"/>
                </a:cubicBezTo>
                <a:cubicBezTo>
                  <a:pt x="131" y="35"/>
                  <a:pt x="131" y="35"/>
                  <a:pt x="131" y="35"/>
                </a:cubicBezTo>
                <a:cubicBezTo>
                  <a:pt x="116" y="14"/>
                  <a:pt x="92" y="1"/>
                  <a:pt x="66" y="0"/>
                </a:cubicBezTo>
                <a:moveTo>
                  <a:pt x="111" y="49"/>
                </a:moveTo>
                <a:cubicBezTo>
                  <a:pt x="97" y="60"/>
                  <a:pt x="97" y="60"/>
                  <a:pt x="97" y="60"/>
                </a:cubicBezTo>
                <a:cubicBezTo>
                  <a:pt x="90" y="49"/>
                  <a:pt x="78" y="43"/>
                  <a:pt x="65" y="43"/>
                </a:cubicBezTo>
                <a:cubicBezTo>
                  <a:pt x="52" y="43"/>
                  <a:pt x="40" y="48"/>
                  <a:pt x="32" y="59"/>
                </a:cubicBezTo>
                <a:cubicBezTo>
                  <a:pt x="18" y="47"/>
                  <a:pt x="18" y="47"/>
                  <a:pt x="18" y="47"/>
                </a:cubicBezTo>
                <a:cubicBezTo>
                  <a:pt x="29" y="33"/>
                  <a:pt x="47" y="24"/>
                  <a:pt x="65" y="25"/>
                </a:cubicBezTo>
                <a:cubicBezTo>
                  <a:pt x="83" y="25"/>
                  <a:pt x="100" y="34"/>
                  <a:pt x="111" y="49"/>
                </a:cubicBezTo>
              </a:path>
            </a:pathLst>
          </a:custGeom>
          <a:solidFill>
            <a:schemeClr val="tx2">
              <a:lumMod val="75000"/>
            </a:schemeClr>
          </a:solidFill>
          <a:ln>
            <a:noFill/>
          </a:ln>
        </p:spPr>
        <p:txBody>
          <a:bodyPr vert="horz" wrap="square" lIns="121920" tIns="60960" rIns="121920" bIns="60960" numCol="1" anchor="t" anchorCtr="0" compatLnSpc="1">
            <a:prstTxWarp prst="textNoShape">
              <a:avLst/>
            </a:prstTxWarp>
            <a:noAutofit/>
          </a:bodyPr>
          <a:lstStyle/>
          <a:p>
            <a:endParaRPr lang="en-US" sz="2133">
              <a:ea typeface="Arial" charset="0"/>
              <a:cs typeface="Arial" charset="0"/>
            </a:endParaRPr>
          </a:p>
        </p:txBody>
      </p:sp>
      <p:sp>
        <p:nvSpPr>
          <p:cNvPr id="106" name="Rounded Rectangle 1"/>
          <p:cNvSpPr/>
          <p:nvPr/>
        </p:nvSpPr>
        <p:spPr>
          <a:xfrm>
            <a:off x="1524588" y="1275354"/>
            <a:ext cx="329688" cy="584347"/>
          </a:xfrm>
          <a:custGeom>
            <a:avLst/>
            <a:gdLst/>
            <a:ahLst/>
            <a:cxnLst/>
            <a:rect l="l" t="t" r="r" b="b"/>
            <a:pathLst>
              <a:path w="329688" h="584347">
                <a:moveTo>
                  <a:pt x="164845" y="537091"/>
                </a:moveTo>
                <a:cubicBezTo>
                  <a:pt x="156495" y="537091"/>
                  <a:pt x="149726" y="543859"/>
                  <a:pt x="149726" y="552209"/>
                </a:cubicBezTo>
                <a:cubicBezTo>
                  <a:pt x="149726" y="560559"/>
                  <a:pt x="156495" y="567328"/>
                  <a:pt x="164845" y="567328"/>
                </a:cubicBezTo>
                <a:cubicBezTo>
                  <a:pt x="173195" y="567328"/>
                  <a:pt x="179963" y="560559"/>
                  <a:pt x="179963" y="552209"/>
                </a:cubicBezTo>
                <a:cubicBezTo>
                  <a:pt x="179963" y="543859"/>
                  <a:pt x="173195" y="537091"/>
                  <a:pt x="164845" y="537091"/>
                </a:cubicBezTo>
                <a:close/>
                <a:moveTo>
                  <a:pt x="80090" y="317972"/>
                </a:moveTo>
                <a:lnTo>
                  <a:pt x="141981" y="317972"/>
                </a:lnTo>
                <a:cubicBezTo>
                  <a:pt x="150526" y="317972"/>
                  <a:pt x="157453" y="324899"/>
                  <a:pt x="157453" y="333445"/>
                </a:cubicBezTo>
                <a:lnTo>
                  <a:pt x="157453" y="395335"/>
                </a:lnTo>
                <a:cubicBezTo>
                  <a:pt x="157453" y="403881"/>
                  <a:pt x="150526" y="410808"/>
                  <a:pt x="141981" y="410808"/>
                </a:cubicBezTo>
                <a:lnTo>
                  <a:pt x="80090" y="410808"/>
                </a:lnTo>
                <a:cubicBezTo>
                  <a:pt x="71544" y="410808"/>
                  <a:pt x="64617" y="403881"/>
                  <a:pt x="64617" y="395335"/>
                </a:cubicBezTo>
                <a:lnTo>
                  <a:pt x="64617" y="333445"/>
                </a:lnTo>
                <a:cubicBezTo>
                  <a:pt x="64617" y="324899"/>
                  <a:pt x="71544" y="317972"/>
                  <a:pt x="80090" y="317972"/>
                </a:cubicBezTo>
                <a:close/>
                <a:moveTo>
                  <a:pt x="187708" y="198055"/>
                </a:moveTo>
                <a:lnTo>
                  <a:pt x="249599" y="198055"/>
                </a:lnTo>
                <a:cubicBezTo>
                  <a:pt x="258144" y="198055"/>
                  <a:pt x="265071" y="204982"/>
                  <a:pt x="265071" y="213528"/>
                </a:cubicBezTo>
                <a:lnTo>
                  <a:pt x="265071" y="275419"/>
                </a:lnTo>
                <a:cubicBezTo>
                  <a:pt x="265071" y="283964"/>
                  <a:pt x="258144" y="290891"/>
                  <a:pt x="249599" y="290891"/>
                </a:cubicBezTo>
                <a:lnTo>
                  <a:pt x="187708" y="290891"/>
                </a:lnTo>
                <a:cubicBezTo>
                  <a:pt x="179162" y="290891"/>
                  <a:pt x="172235" y="283964"/>
                  <a:pt x="172235" y="275419"/>
                </a:cubicBezTo>
                <a:lnTo>
                  <a:pt x="172235" y="213528"/>
                </a:lnTo>
                <a:cubicBezTo>
                  <a:pt x="172235" y="204982"/>
                  <a:pt x="179162" y="198055"/>
                  <a:pt x="187708" y="198055"/>
                </a:cubicBezTo>
                <a:close/>
                <a:moveTo>
                  <a:pt x="80090" y="197263"/>
                </a:moveTo>
                <a:lnTo>
                  <a:pt x="141981" y="197263"/>
                </a:lnTo>
                <a:cubicBezTo>
                  <a:pt x="150526" y="197263"/>
                  <a:pt x="157453" y="204190"/>
                  <a:pt x="157453" y="212735"/>
                </a:cubicBezTo>
                <a:lnTo>
                  <a:pt x="157453" y="274626"/>
                </a:lnTo>
                <a:cubicBezTo>
                  <a:pt x="157453" y="283172"/>
                  <a:pt x="150526" y="290099"/>
                  <a:pt x="141981" y="290099"/>
                </a:cubicBezTo>
                <a:lnTo>
                  <a:pt x="80090" y="290099"/>
                </a:lnTo>
                <a:cubicBezTo>
                  <a:pt x="71544" y="290099"/>
                  <a:pt x="64617" y="283172"/>
                  <a:pt x="64617" y="274626"/>
                </a:cubicBezTo>
                <a:lnTo>
                  <a:pt x="64617" y="212735"/>
                </a:lnTo>
                <a:cubicBezTo>
                  <a:pt x="64617" y="204190"/>
                  <a:pt x="71544" y="197263"/>
                  <a:pt x="80090" y="197263"/>
                </a:cubicBezTo>
                <a:close/>
                <a:moveTo>
                  <a:pt x="187708" y="76554"/>
                </a:moveTo>
                <a:lnTo>
                  <a:pt x="249599" y="76554"/>
                </a:lnTo>
                <a:cubicBezTo>
                  <a:pt x="258144" y="76554"/>
                  <a:pt x="265071" y="83481"/>
                  <a:pt x="265071" y="92027"/>
                </a:cubicBezTo>
                <a:lnTo>
                  <a:pt x="265071" y="153918"/>
                </a:lnTo>
                <a:cubicBezTo>
                  <a:pt x="265071" y="162463"/>
                  <a:pt x="258144" y="169390"/>
                  <a:pt x="249599" y="169390"/>
                </a:cubicBezTo>
                <a:lnTo>
                  <a:pt x="187708" y="169390"/>
                </a:lnTo>
                <a:cubicBezTo>
                  <a:pt x="179162" y="169390"/>
                  <a:pt x="172235" y="162463"/>
                  <a:pt x="172235" y="153918"/>
                </a:cubicBezTo>
                <a:lnTo>
                  <a:pt x="172235" y="92027"/>
                </a:lnTo>
                <a:cubicBezTo>
                  <a:pt x="172235" y="83481"/>
                  <a:pt x="179162" y="76554"/>
                  <a:pt x="187708" y="76554"/>
                </a:cubicBezTo>
                <a:close/>
                <a:moveTo>
                  <a:pt x="80090" y="76554"/>
                </a:moveTo>
                <a:lnTo>
                  <a:pt x="141981" y="76554"/>
                </a:lnTo>
                <a:cubicBezTo>
                  <a:pt x="150526" y="76554"/>
                  <a:pt x="157453" y="83481"/>
                  <a:pt x="157453" y="92027"/>
                </a:cubicBezTo>
                <a:lnTo>
                  <a:pt x="157453" y="153918"/>
                </a:lnTo>
                <a:cubicBezTo>
                  <a:pt x="157453" y="162463"/>
                  <a:pt x="150526" y="169390"/>
                  <a:pt x="141981" y="169390"/>
                </a:cubicBezTo>
                <a:lnTo>
                  <a:pt x="80090" y="169390"/>
                </a:lnTo>
                <a:cubicBezTo>
                  <a:pt x="71544" y="169390"/>
                  <a:pt x="64617" y="162463"/>
                  <a:pt x="64617" y="153918"/>
                </a:cubicBezTo>
                <a:lnTo>
                  <a:pt x="64617" y="92027"/>
                </a:lnTo>
                <a:cubicBezTo>
                  <a:pt x="64617" y="83481"/>
                  <a:pt x="71544" y="76554"/>
                  <a:pt x="80090" y="76554"/>
                </a:cubicBezTo>
                <a:close/>
                <a:moveTo>
                  <a:pt x="41874" y="50570"/>
                </a:moveTo>
                <a:lnTo>
                  <a:pt x="41874" y="518268"/>
                </a:lnTo>
                <a:lnTo>
                  <a:pt x="287814" y="518268"/>
                </a:lnTo>
                <a:lnTo>
                  <a:pt x="287814" y="50570"/>
                </a:lnTo>
                <a:close/>
                <a:moveTo>
                  <a:pt x="40011" y="0"/>
                </a:moveTo>
                <a:lnTo>
                  <a:pt x="289677" y="0"/>
                </a:lnTo>
                <a:cubicBezTo>
                  <a:pt x="311775" y="0"/>
                  <a:pt x="329688" y="17914"/>
                  <a:pt x="329688" y="40011"/>
                </a:cubicBezTo>
                <a:lnTo>
                  <a:pt x="329688" y="544336"/>
                </a:lnTo>
                <a:cubicBezTo>
                  <a:pt x="329688" y="566434"/>
                  <a:pt x="311775" y="584347"/>
                  <a:pt x="289677" y="584347"/>
                </a:cubicBezTo>
                <a:lnTo>
                  <a:pt x="40011" y="584347"/>
                </a:lnTo>
                <a:cubicBezTo>
                  <a:pt x="17914" y="584347"/>
                  <a:pt x="0" y="566434"/>
                  <a:pt x="0" y="544336"/>
                </a:cubicBezTo>
                <a:lnTo>
                  <a:pt x="0" y="40011"/>
                </a:lnTo>
                <a:cubicBezTo>
                  <a:pt x="0" y="17914"/>
                  <a:pt x="17914" y="0"/>
                  <a:pt x="40011" y="0"/>
                </a:cubicBezTo>
                <a:close/>
              </a:path>
            </a:pathLst>
          </a:custGeom>
          <a:solidFill>
            <a:schemeClr val="tx2">
              <a:lumMod val="75000"/>
            </a:schemeClr>
          </a:solidFill>
          <a:ln>
            <a:noFill/>
          </a:ln>
        </p:spPr>
        <p:txBody>
          <a:bodyPr vert="horz" wrap="square" lIns="121920" tIns="60960" rIns="121920" bIns="60960" numCol="1" anchor="t" anchorCtr="0" compatLnSpc="1">
            <a:prstTxWarp prst="textNoShape">
              <a:avLst/>
            </a:prstTxWarp>
            <a:noAutofit/>
          </a:bodyPr>
          <a:lstStyle/>
          <a:p>
            <a:endParaRPr lang="en-US" sz="2133" dirty="0">
              <a:ea typeface="Arial" charset="0"/>
              <a:cs typeface="Arial" charset="0"/>
            </a:endParaRPr>
          </a:p>
        </p:txBody>
      </p:sp>
      <p:grpSp>
        <p:nvGrpSpPr>
          <p:cNvPr id="9" name="Group 8"/>
          <p:cNvGrpSpPr/>
          <p:nvPr/>
        </p:nvGrpSpPr>
        <p:grpSpPr>
          <a:xfrm>
            <a:off x="928397" y="2581428"/>
            <a:ext cx="5474965" cy="2265544"/>
            <a:chOff x="9938573" y="335224"/>
            <a:chExt cx="1654784" cy="1652445"/>
          </a:xfrm>
          <a:pattFill prst="weave">
            <a:fgClr>
              <a:schemeClr val="tx1">
                <a:lumMod val="40000"/>
                <a:lumOff val="60000"/>
              </a:schemeClr>
            </a:fgClr>
            <a:bgClr>
              <a:schemeClr val="accent3">
                <a:lumMod val="20000"/>
                <a:lumOff val="80000"/>
              </a:schemeClr>
            </a:bgClr>
          </a:pattFill>
        </p:grpSpPr>
        <p:sp>
          <p:nvSpPr>
            <p:cNvPr id="3" name="Moon 2"/>
            <p:cNvSpPr/>
            <p:nvPr/>
          </p:nvSpPr>
          <p:spPr>
            <a:xfrm>
              <a:off x="10708203" y="338852"/>
              <a:ext cx="885154" cy="1648817"/>
            </a:xfrm>
            <a:prstGeom prst="moon">
              <a:avLst>
                <a:gd name="adj" fmla="val 41122"/>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7" name="Moon 76"/>
            <p:cNvSpPr/>
            <p:nvPr/>
          </p:nvSpPr>
          <p:spPr>
            <a:xfrm flipH="1">
              <a:off x="9938573" y="335224"/>
              <a:ext cx="944815" cy="1648817"/>
            </a:xfrm>
            <a:prstGeom prst="moon">
              <a:avLst>
                <a:gd name="adj" fmla="val 396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 name="Rectangle 6"/>
            <p:cNvSpPr/>
            <p:nvPr/>
          </p:nvSpPr>
          <p:spPr>
            <a:xfrm>
              <a:off x="10546056" y="388132"/>
              <a:ext cx="522015" cy="1555286"/>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 name="Isosceles Triangle 7"/>
            <p:cNvSpPr/>
            <p:nvPr/>
          </p:nvSpPr>
          <p:spPr>
            <a:xfrm>
              <a:off x="10043135" y="1645068"/>
              <a:ext cx="1451307" cy="334871"/>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1" name="Isosceles Triangle 80"/>
            <p:cNvSpPr/>
            <p:nvPr/>
          </p:nvSpPr>
          <p:spPr>
            <a:xfrm flipV="1">
              <a:off x="10052580" y="340531"/>
              <a:ext cx="1451307" cy="334871"/>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221" name="Group 220"/>
          <p:cNvGrpSpPr/>
          <p:nvPr/>
        </p:nvGrpSpPr>
        <p:grpSpPr>
          <a:xfrm>
            <a:off x="3019438" y="3089961"/>
            <a:ext cx="1252084" cy="1230581"/>
            <a:chOff x="5135907" y="2959789"/>
            <a:chExt cx="1094733" cy="1094733"/>
          </a:xfrm>
        </p:grpSpPr>
        <p:sp>
          <p:nvSpPr>
            <p:cNvPr id="222" name="Oval 221"/>
            <p:cNvSpPr/>
            <p:nvPr/>
          </p:nvSpPr>
          <p:spPr>
            <a:xfrm>
              <a:off x="5135907" y="2959789"/>
              <a:ext cx="1094733" cy="1094733"/>
            </a:xfrm>
            <a:prstGeom prst="ellipse">
              <a:avLst/>
            </a:prstGeom>
            <a:no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23" name="Freeform 23"/>
            <p:cNvSpPr>
              <a:spLocks noEditPoints="1"/>
            </p:cNvSpPr>
            <p:nvPr/>
          </p:nvSpPr>
          <p:spPr bwMode="auto">
            <a:xfrm>
              <a:off x="5367182" y="3187801"/>
              <a:ext cx="632183" cy="638708"/>
            </a:xfrm>
            <a:custGeom>
              <a:avLst/>
              <a:gdLst>
                <a:gd name="T0" fmla="*/ 522 w 769"/>
                <a:gd name="T1" fmla="*/ 674 h 769"/>
                <a:gd name="T2" fmla="*/ 513 w 769"/>
                <a:gd name="T3" fmla="*/ 655 h 769"/>
                <a:gd name="T4" fmla="*/ 494 w 769"/>
                <a:gd name="T5" fmla="*/ 485 h 769"/>
                <a:gd name="T6" fmla="*/ 377 w 769"/>
                <a:gd name="T7" fmla="*/ 395 h 769"/>
                <a:gd name="T8" fmla="*/ 208 w 769"/>
                <a:gd name="T9" fmla="*/ 197 h 769"/>
                <a:gd name="T10" fmla="*/ 247 w 769"/>
                <a:gd name="T11" fmla="*/ 103 h 769"/>
                <a:gd name="T12" fmla="*/ 265 w 769"/>
                <a:gd name="T13" fmla="*/ 118 h 769"/>
                <a:gd name="T14" fmla="*/ 277 w 769"/>
                <a:gd name="T15" fmla="*/ 288 h 769"/>
                <a:gd name="T16" fmla="*/ 390 w 769"/>
                <a:gd name="T17" fmla="*/ 376 h 769"/>
                <a:gd name="T18" fmla="*/ 511 w 769"/>
                <a:gd name="T19" fmla="*/ 469 h 769"/>
                <a:gd name="T20" fmla="*/ 532 w 769"/>
                <a:gd name="T21" fmla="*/ 669 h 769"/>
                <a:gd name="T22" fmla="*/ 384 w 769"/>
                <a:gd name="T23" fmla="*/ 557 h 769"/>
                <a:gd name="T24" fmla="*/ 384 w 769"/>
                <a:gd name="T25" fmla="*/ 531 h 769"/>
                <a:gd name="T26" fmla="*/ 223 w 769"/>
                <a:gd name="T27" fmla="*/ 544 h 769"/>
                <a:gd name="T28" fmla="*/ 384 w 769"/>
                <a:gd name="T29" fmla="*/ 557 h 769"/>
                <a:gd name="T30" fmla="*/ 352 w 769"/>
                <a:gd name="T31" fmla="*/ 439 h 769"/>
                <a:gd name="T32" fmla="*/ 352 w 769"/>
                <a:gd name="T33" fmla="*/ 419 h 769"/>
                <a:gd name="T34" fmla="*/ 319 w 769"/>
                <a:gd name="T35" fmla="*/ 429 h 769"/>
                <a:gd name="T36" fmla="*/ 352 w 769"/>
                <a:gd name="T37" fmla="*/ 439 h 769"/>
                <a:gd name="T38" fmla="*/ 359 w 769"/>
                <a:gd name="T39" fmla="*/ 495 h 769"/>
                <a:gd name="T40" fmla="*/ 359 w 769"/>
                <a:gd name="T41" fmla="*/ 475 h 769"/>
                <a:gd name="T42" fmla="*/ 254 w 769"/>
                <a:gd name="T43" fmla="*/ 485 h 769"/>
                <a:gd name="T44" fmla="*/ 359 w 769"/>
                <a:gd name="T45" fmla="*/ 495 h 769"/>
                <a:gd name="T46" fmla="*/ 429 w 769"/>
                <a:gd name="T47" fmla="*/ 613 h 769"/>
                <a:gd name="T48" fmla="*/ 429 w 769"/>
                <a:gd name="T49" fmla="*/ 587 h 769"/>
                <a:gd name="T50" fmla="*/ 213 w 769"/>
                <a:gd name="T51" fmla="*/ 600 h 769"/>
                <a:gd name="T52" fmla="*/ 429 w 769"/>
                <a:gd name="T53" fmla="*/ 613 h 769"/>
                <a:gd name="T54" fmla="*/ 464 w 769"/>
                <a:gd name="T55" fmla="*/ 669 h 769"/>
                <a:gd name="T56" fmla="*/ 464 w 769"/>
                <a:gd name="T57" fmla="*/ 643 h 769"/>
                <a:gd name="T58" fmla="*/ 244 w 769"/>
                <a:gd name="T59" fmla="*/ 656 h 769"/>
                <a:gd name="T60" fmla="*/ 464 w 769"/>
                <a:gd name="T61" fmla="*/ 669 h 769"/>
                <a:gd name="T62" fmla="*/ 535 w 769"/>
                <a:gd name="T63" fmla="*/ 240 h 769"/>
                <a:gd name="T64" fmla="*/ 535 w 769"/>
                <a:gd name="T65" fmla="*/ 220 h 769"/>
                <a:gd name="T66" fmla="*/ 375 w 769"/>
                <a:gd name="T67" fmla="*/ 230 h 769"/>
                <a:gd name="T68" fmla="*/ 535 w 769"/>
                <a:gd name="T69" fmla="*/ 240 h 769"/>
                <a:gd name="T70" fmla="*/ 438 w 769"/>
                <a:gd name="T71" fmla="*/ 357 h 769"/>
                <a:gd name="T72" fmla="*/ 438 w 769"/>
                <a:gd name="T73" fmla="*/ 332 h 769"/>
                <a:gd name="T74" fmla="*/ 405 w 769"/>
                <a:gd name="T75" fmla="*/ 345 h 769"/>
                <a:gd name="T76" fmla="*/ 438 w 769"/>
                <a:gd name="T77" fmla="*/ 357 h 769"/>
                <a:gd name="T78" fmla="*/ 505 w 769"/>
                <a:gd name="T79" fmla="*/ 301 h 769"/>
                <a:gd name="T80" fmla="*/ 505 w 769"/>
                <a:gd name="T81" fmla="*/ 276 h 769"/>
                <a:gd name="T82" fmla="*/ 400 w 769"/>
                <a:gd name="T83" fmla="*/ 289 h 769"/>
                <a:gd name="T84" fmla="*/ 505 w 769"/>
                <a:gd name="T85" fmla="*/ 301 h 769"/>
                <a:gd name="T86" fmla="*/ 545 w 769"/>
                <a:gd name="T87" fmla="*/ 184 h 769"/>
                <a:gd name="T88" fmla="*/ 545 w 769"/>
                <a:gd name="T89" fmla="*/ 163 h 769"/>
                <a:gd name="T90" fmla="*/ 329 w 769"/>
                <a:gd name="T91" fmla="*/ 174 h 769"/>
                <a:gd name="T92" fmla="*/ 545 w 769"/>
                <a:gd name="T93" fmla="*/ 184 h 769"/>
                <a:gd name="T94" fmla="*/ 515 w 769"/>
                <a:gd name="T95" fmla="*/ 128 h 769"/>
                <a:gd name="T96" fmla="*/ 515 w 769"/>
                <a:gd name="T97" fmla="*/ 102 h 769"/>
                <a:gd name="T98" fmla="*/ 294 w 769"/>
                <a:gd name="T99" fmla="*/ 115 h 769"/>
                <a:gd name="T100" fmla="*/ 515 w 769"/>
                <a:gd name="T101" fmla="*/ 128 h 769"/>
                <a:gd name="T102" fmla="*/ 385 w 769"/>
                <a:gd name="T103" fmla="*/ 0 h 769"/>
                <a:gd name="T104" fmla="*/ 385 w 769"/>
                <a:gd name="T105" fmla="*/ 769 h 769"/>
                <a:gd name="T106" fmla="*/ 385 w 769"/>
                <a:gd name="T107"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69" h="769">
                  <a:moveTo>
                    <a:pt x="522" y="674"/>
                  </a:moveTo>
                  <a:cubicBezTo>
                    <a:pt x="522" y="674"/>
                    <a:pt x="522" y="674"/>
                    <a:pt x="522" y="674"/>
                  </a:cubicBezTo>
                  <a:cubicBezTo>
                    <a:pt x="520" y="674"/>
                    <a:pt x="518" y="673"/>
                    <a:pt x="515" y="672"/>
                  </a:cubicBezTo>
                  <a:cubicBezTo>
                    <a:pt x="510" y="668"/>
                    <a:pt x="509" y="661"/>
                    <a:pt x="513" y="655"/>
                  </a:cubicBezTo>
                  <a:cubicBezTo>
                    <a:pt x="530" y="632"/>
                    <a:pt x="538" y="608"/>
                    <a:pt x="538" y="583"/>
                  </a:cubicBezTo>
                  <a:cubicBezTo>
                    <a:pt x="538" y="549"/>
                    <a:pt x="524" y="517"/>
                    <a:pt x="494" y="485"/>
                  </a:cubicBezTo>
                  <a:cubicBezTo>
                    <a:pt x="467" y="457"/>
                    <a:pt x="431" y="432"/>
                    <a:pt x="400" y="411"/>
                  </a:cubicBezTo>
                  <a:cubicBezTo>
                    <a:pt x="392" y="405"/>
                    <a:pt x="384" y="400"/>
                    <a:pt x="377" y="395"/>
                  </a:cubicBezTo>
                  <a:cubicBezTo>
                    <a:pt x="372" y="391"/>
                    <a:pt x="366" y="388"/>
                    <a:pt x="361" y="384"/>
                  </a:cubicBezTo>
                  <a:cubicBezTo>
                    <a:pt x="293" y="337"/>
                    <a:pt x="208" y="278"/>
                    <a:pt x="208" y="197"/>
                  </a:cubicBezTo>
                  <a:cubicBezTo>
                    <a:pt x="208" y="180"/>
                    <a:pt x="212" y="163"/>
                    <a:pt x="219" y="146"/>
                  </a:cubicBezTo>
                  <a:cubicBezTo>
                    <a:pt x="226" y="132"/>
                    <a:pt x="235" y="117"/>
                    <a:pt x="247" y="103"/>
                  </a:cubicBezTo>
                  <a:cubicBezTo>
                    <a:pt x="252" y="98"/>
                    <a:pt x="259" y="97"/>
                    <a:pt x="264" y="101"/>
                  </a:cubicBezTo>
                  <a:cubicBezTo>
                    <a:pt x="269" y="105"/>
                    <a:pt x="269" y="113"/>
                    <a:pt x="265" y="118"/>
                  </a:cubicBezTo>
                  <a:cubicBezTo>
                    <a:pt x="243" y="144"/>
                    <a:pt x="232" y="170"/>
                    <a:pt x="232" y="197"/>
                  </a:cubicBezTo>
                  <a:cubicBezTo>
                    <a:pt x="232" y="227"/>
                    <a:pt x="246" y="257"/>
                    <a:pt x="277" y="288"/>
                  </a:cubicBezTo>
                  <a:cubicBezTo>
                    <a:pt x="305" y="316"/>
                    <a:pt x="342" y="342"/>
                    <a:pt x="374" y="364"/>
                  </a:cubicBezTo>
                  <a:cubicBezTo>
                    <a:pt x="380" y="368"/>
                    <a:pt x="385" y="372"/>
                    <a:pt x="390" y="376"/>
                  </a:cubicBezTo>
                  <a:cubicBezTo>
                    <a:pt x="398" y="381"/>
                    <a:pt x="405" y="386"/>
                    <a:pt x="413" y="391"/>
                  </a:cubicBezTo>
                  <a:cubicBezTo>
                    <a:pt x="446" y="414"/>
                    <a:pt x="483" y="439"/>
                    <a:pt x="511" y="469"/>
                  </a:cubicBezTo>
                  <a:cubicBezTo>
                    <a:pt x="545" y="505"/>
                    <a:pt x="562" y="542"/>
                    <a:pt x="562" y="583"/>
                  </a:cubicBezTo>
                  <a:cubicBezTo>
                    <a:pt x="562" y="612"/>
                    <a:pt x="552" y="641"/>
                    <a:pt x="532" y="669"/>
                  </a:cubicBezTo>
                  <a:cubicBezTo>
                    <a:pt x="530" y="672"/>
                    <a:pt x="526" y="674"/>
                    <a:pt x="522" y="674"/>
                  </a:cubicBezTo>
                  <a:close/>
                  <a:moveTo>
                    <a:pt x="384" y="557"/>
                  </a:moveTo>
                  <a:cubicBezTo>
                    <a:pt x="390" y="557"/>
                    <a:pt x="395" y="551"/>
                    <a:pt x="395" y="544"/>
                  </a:cubicBezTo>
                  <a:cubicBezTo>
                    <a:pt x="395" y="537"/>
                    <a:pt x="390" y="531"/>
                    <a:pt x="384" y="531"/>
                  </a:cubicBezTo>
                  <a:cubicBezTo>
                    <a:pt x="235" y="531"/>
                    <a:pt x="235" y="531"/>
                    <a:pt x="235" y="531"/>
                  </a:cubicBezTo>
                  <a:cubicBezTo>
                    <a:pt x="228" y="531"/>
                    <a:pt x="223" y="537"/>
                    <a:pt x="223" y="544"/>
                  </a:cubicBezTo>
                  <a:cubicBezTo>
                    <a:pt x="223" y="551"/>
                    <a:pt x="228" y="557"/>
                    <a:pt x="235" y="557"/>
                  </a:cubicBezTo>
                  <a:cubicBezTo>
                    <a:pt x="384" y="557"/>
                    <a:pt x="384" y="557"/>
                    <a:pt x="384" y="557"/>
                  </a:cubicBezTo>
                  <a:cubicBezTo>
                    <a:pt x="384" y="557"/>
                    <a:pt x="384" y="557"/>
                    <a:pt x="384" y="557"/>
                  </a:cubicBezTo>
                  <a:close/>
                  <a:moveTo>
                    <a:pt x="352" y="439"/>
                  </a:moveTo>
                  <a:cubicBezTo>
                    <a:pt x="359" y="439"/>
                    <a:pt x="365" y="435"/>
                    <a:pt x="365" y="429"/>
                  </a:cubicBezTo>
                  <a:cubicBezTo>
                    <a:pt x="365" y="423"/>
                    <a:pt x="359" y="419"/>
                    <a:pt x="352" y="419"/>
                  </a:cubicBezTo>
                  <a:cubicBezTo>
                    <a:pt x="332" y="419"/>
                    <a:pt x="332" y="419"/>
                    <a:pt x="332" y="419"/>
                  </a:cubicBezTo>
                  <a:cubicBezTo>
                    <a:pt x="325" y="419"/>
                    <a:pt x="319" y="423"/>
                    <a:pt x="319" y="429"/>
                  </a:cubicBezTo>
                  <a:cubicBezTo>
                    <a:pt x="319" y="435"/>
                    <a:pt x="325" y="439"/>
                    <a:pt x="332" y="439"/>
                  </a:cubicBezTo>
                  <a:cubicBezTo>
                    <a:pt x="352" y="439"/>
                    <a:pt x="352" y="439"/>
                    <a:pt x="352" y="439"/>
                  </a:cubicBezTo>
                  <a:cubicBezTo>
                    <a:pt x="352" y="439"/>
                    <a:pt x="352" y="439"/>
                    <a:pt x="352" y="439"/>
                  </a:cubicBezTo>
                  <a:close/>
                  <a:moveTo>
                    <a:pt x="359" y="495"/>
                  </a:moveTo>
                  <a:cubicBezTo>
                    <a:pt x="365" y="495"/>
                    <a:pt x="370" y="491"/>
                    <a:pt x="370" y="485"/>
                  </a:cubicBezTo>
                  <a:cubicBezTo>
                    <a:pt x="370" y="479"/>
                    <a:pt x="365" y="475"/>
                    <a:pt x="359" y="475"/>
                  </a:cubicBezTo>
                  <a:cubicBezTo>
                    <a:pt x="265" y="475"/>
                    <a:pt x="265" y="475"/>
                    <a:pt x="265" y="475"/>
                  </a:cubicBezTo>
                  <a:cubicBezTo>
                    <a:pt x="259" y="475"/>
                    <a:pt x="254" y="479"/>
                    <a:pt x="254" y="485"/>
                  </a:cubicBezTo>
                  <a:cubicBezTo>
                    <a:pt x="254" y="491"/>
                    <a:pt x="259" y="495"/>
                    <a:pt x="265" y="495"/>
                  </a:cubicBezTo>
                  <a:cubicBezTo>
                    <a:pt x="359" y="495"/>
                    <a:pt x="359" y="495"/>
                    <a:pt x="359" y="495"/>
                  </a:cubicBezTo>
                  <a:cubicBezTo>
                    <a:pt x="359" y="495"/>
                    <a:pt x="359" y="495"/>
                    <a:pt x="359" y="495"/>
                  </a:cubicBezTo>
                  <a:close/>
                  <a:moveTo>
                    <a:pt x="429" y="613"/>
                  </a:moveTo>
                  <a:cubicBezTo>
                    <a:pt x="435" y="613"/>
                    <a:pt x="441" y="607"/>
                    <a:pt x="441" y="600"/>
                  </a:cubicBezTo>
                  <a:cubicBezTo>
                    <a:pt x="441" y="593"/>
                    <a:pt x="435" y="587"/>
                    <a:pt x="429" y="587"/>
                  </a:cubicBezTo>
                  <a:cubicBezTo>
                    <a:pt x="225" y="587"/>
                    <a:pt x="225" y="587"/>
                    <a:pt x="225" y="587"/>
                  </a:cubicBezTo>
                  <a:cubicBezTo>
                    <a:pt x="218" y="587"/>
                    <a:pt x="213" y="593"/>
                    <a:pt x="213" y="600"/>
                  </a:cubicBezTo>
                  <a:cubicBezTo>
                    <a:pt x="213" y="607"/>
                    <a:pt x="218" y="613"/>
                    <a:pt x="225" y="613"/>
                  </a:cubicBezTo>
                  <a:cubicBezTo>
                    <a:pt x="429" y="613"/>
                    <a:pt x="429" y="613"/>
                    <a:pt x="429" y="613"/>
                  </a:cubicBezTo>
                  <a:cubicBezTo>
                    <a:pt x="429" y="613"/>
                    <a:pt x="429" y="613"/>
                    <a:pt x="429" y="613"/>
                  </a:cubicBezTo>
                  <a:close/>
                  <a:moveTo>
                    <a:pt x="464" y="669"/>
                  </a:moveTo>
                  <a:cubicBezTo>
                    <a:pt x="471" y="669"/>
                    <a:pt x="476" y="663"/>
                    <a:pt x="476" y="656"/>
                  </a:cubicBezTo>
                  <a:cubicBezTo>
                    <a:pt x="476" y="649"/>
                    <a:pt x="471" y="643"/>
                    <a:pt x="464" y="643"/>
                  </a:cubicBezTo>
                  <a:cubicBezTo>
                    <a:pt x="255" y="643"/>
                    <a:pt x="255" y="643"/>
                    <a:pt x="255" y="643"/>
                  </a:cubicBezTo>
                  <a:cubicBezTo>
                    <a:pt x="249" y="643"/>
                    <a:pt x="244" y="649"/>
                    <a:pt x="244" y="656"/>
                  </a:cubicBezTo>
                  <a:cubicBezTo>
                    <a:pt x="244" y="663"/>
                    <a:pt x="249" y="669"/>
                    <a:pt x="255" y="669"/>
                  </a:cubicBezTo>
                  <a:cubicBezTo>
                    <a:pt x="464" y="669"/>
                    <a:pt x="464" y="669"/>
                    <a:pt x="464" y="669"/>
                  </a:cubicBezTo>
                  <a:cubicBezTo>
                    <a:pt x="464" y="669"/>
                    <a:pt x="464" y="669"/>
                    <a:pt x="464" y="669"/>
                  </a:cubicBezTo>
                  <a:close/>
                  <a:moveTo>
                    <a:pt x="535" y="240"/>
                  </a:moveTo>
                  <a:cubicBezTo>
                    <a:pt x="541" y="240"/>
                    <a:pt x="547" y="235"/>
                    <a:pt x="547" y="230"/>
                  </a:cubicBezTo>
                  <a:cubicBezTo>
                    <a:pt x="547" y="224"/>
                    <a:pt x="541" y="220"/>
                    <a:pt x="535" y="220"/>
                  </a:cubicBezTo>
                  <a:cubicBezTo>
                    <a:pt x="386" y="220"/>
                    <a:pt x="386" y="220"/>
                    <a:pt x="386" y="220"/>
                  </a:cubicBezTo>
                  <a:cubicBezTo>
                    <a:pt x="380" y="220"/>
                    <a:pt x="375" y="224"/>
                    <a:pt x="375" y="230"/>
                  </a:cubicBezTo>
                  <a:cubicBezTo>
                    <a:pt x="375" y="235"/>
                    <a:pt x="380" y="240"/>
                    <a:pt x="386" y="240"/>
                  </a:cubicBezTo>
                  <a:cubicBezTo>
                    <a:pt x="535" y="240"/>
                    <a:pt x="535" y="240"/>
                    <a:pt x="535" y="240"/>
                  </a:cubicBezTo>
                  <a:cubicBezTo>
                    <a:pt x="535" y="240"/>
                    <a:pt x="535" y="240"/>
                    <a:pt x="535" y="240"/>
                  </a:cubicBezTo>
                  <a:close/>
                  <a:moveTo>
                    <a:pt x="438" y="357"/>
                  </a:moveTo>
                  <a:cubicBezTo>
                    <a:pt x="445" y="357"/>
                    <a:pt x="451" y="352"/>
                    <a:pt x="451" y="345"/>
                  </a:cubicBezTo>
                  <a:cubicBezTo>
                    <a:pt x="451" y="338"/>
                    <a:pt x="445" y="332"/>
                    <a:pt x="438" y="332"/>
                  </a:cubicBezTo>
                  <a:cubicBezTo>
                    <a:pt x="418" y="332"/>
                    <a:pt x="418" y="332"/>
                    <a:pt x="418" y="332"/>
                  </a:cubicBezTo>
                  <a:cubicBezTo>
                    <a:pt x="411" y="332"/>
                    <a:pt x="405" y="338"/>
                    <a:pt x="405" y="345"/>
                  </a:cubicBezTo>
                  <a:cubicBezTo>
                    <a:pt x="405" y="352"/>
                    <a:pt x="411" y="357"/>
                    <a:pt x="418" y="357"/>
                  </a:cubicBezTo>
                  <a:cubicBezTo>
                    <a:pt x="438" y="357"/>
                    <a:pt x="438" y="357"/>
                    <a:pt x="438" y="357"/>
                  </a:cubicBezTo>
                  <a:cubicBezTo>
                    <a:pt x="438" y="357"/>
                    <a:pt x="438" y="357"/>
                    <a:pt x="438" y="357"/>
                  </a:cubicBezTo>
                  <a:close/>
                  <a:moveTo>
                    <a:pt x="505" y="301"/>
                  </a:moveTo>
                  <a:cubicBezTo>
                    <a:pt x="511" y="301"/>
                    <a:pt x="516" y="296"/>
                    <a:pt x="516" y="289"/>
                  </a:cubicBezTo>
                  <a:cubicBezTo>
                    <a:pt x="516" y="282"/>
                    <a:pt x="511" y="276"/>
                    <a:pt x="505" y="276"/>
                  </a:cubicBezTo>
                  <a:cubicBezTo>
                    <a:pt x="412" y="276"/>
                    <a:pt x="412" y="276"/>
                    <a:pt x="412" y="276"/>
                  </a:cubicBezTo>
                  <a:cubicBezTo>
                    <a:pt x="405" y="276"/>
                    <a:pt x="400" y="282"/>
                    <a:pt x="400" y="289"/>
                  </a:cubicBezTo>
                  <a:cubicBezTo>
                    <a:pt x="400" y="296"/>
                    <a:pt x="405" y="301"/>
                    <a:pt x="412" y="301"/>
                  </a:cubicBezTo>
                  <a:cubicBezTo>
                    <a:pt x="505" y="301"/>
                    <a:pt x="505" y="301"/>
                    <a:pt x="505" y="301"/>
                  </a:cubicBezTo>
                  <a:cubicBezTo>
                    <a:pt x="505" y="301"/>
                    <a:pt x="505" y="301"/>
                    <a:pt x="505" y="301"/>
                  </a:cubicBezTo>
                  <a:close/>
                  <a:moveTo>
                    <a:pt x="545" y="184"/>
                  </a:moveTo>
                  <a:cubicBezTo>
                    <a:pt x="552" y="184"/>
                    <a:pt x="557" y="179"/>
                    <a:pt x="557" y="174"/>
                  </a:cubicBezTo>
                  <a:cubicBezTo>
                    <a:pt x="557" y="168"/>
                    <a:pt x="552" y="163"/>
                    <a:pt x="545" y="163"/>
                  </a:cubicBezTo>
                  <a:cubicBezTo>
                    <a:pt x="341" y="163"/>
                    <a:pt x="341" y="163"/>
                    <a:pt x="341" y="163"/>
                  </a:cubicBezTo>
                  <a:cubicBezTo>
                    <a:pt x="335" y="163"/>
                    <a:pt x="329" y="168"/>
                    <a:pt x="329" y="174"/>
                  </a:cubicBezTo>
                  <a:cubicBezTo>
                    <a:pt x="329" y="179"/>
                    <a:pt x="335" y="184"/>
                    <a:pt x="341" y="184"/>
                  </a:cubicBezTo>
                  <a:cubicBezTo>
                    <a:pt x="545" y="184"/>
                    <a:pt x="545" y="184"/>
                    <a:pt x="545" y="184"/>
                  </a:cubicBezTo>
                  <a:cubicBezTo>
                    <a:pt x="545" y="184"/>
                    <a:pt x="545" y="184"/>
                    <a:pt x="545" y="184"/>
                  </a:cubicBezTo>
                  <a:close/>
                  <a:moveTo>
                    <a:pt x="515" y="128"/>
                  </a:moveTo>
                  <a:cubicBezTo>
                    <a:pt x="521" y="128"/>
                    <a:pt x="526" y="122"/>
                    <a:pt x="526" y="115"/>
                  </a:cubicBezTo>
                  <a:cubicBezTo>
                    <a:pt x="526" y="108"/>
                    <a:pt x="521" y="102"/>
                    <a:pt x="515" y="102"/>
                  </a:cubicBezTo>
                  <a:cubicBezTo>
                    <a:pt x="306" y="102"/>
                    <a:pt x="306" y="102"/>
                    <a:pt x="306" y="102"/>
                  </a:cubicBezTo>
                  <a:cubicBezTo>
                    <a:pt x="299" y="102"/>
                    <a:pt x="294" y="108"/>
                    <a:pt x="294" y="115"/>
                  </a:cubicBezTo>
                  <a:cubicBezTo>
                    <a:pt x="294" y="122"/>
                    <a:pt x="299" y="128"/>
                    <a:pt x="306" y="128"/>
                  </a:cubicBezTo>
                  <a:cubicBezTo>
                    <a:pt x="515" y="128"/>
                    <a:pt x="515" y="128"/>
                    <a:pt x="515" y="128"/>
                  </a:cubicBezTo>
                  <a:cubicBezTo>
                    <a:pt x="515" y="128"/>
                    <a:pt x="515" y="128"/>
                    <a:pt x="515" y="128"/>
                  </a:cubicBezTo>
                  <a:close/>
                  <a:moveTo>
                    <a:pt x="385" y="0"/>
                  </a:moveTo>
                  <a:cubicBezTo>
                    <a:pt x="173" y="0"/>
                    <a:pt x="0" y="172"/>
                    <a:pt x="0" y="384"/>
                  </a:cubicBezTo>
                  <a:cubicBezTo>
                    <a:pt x="0" y="597"/>
                    <a:pt x="173" y="769"/>
                    <a:pt x="385" y="769"/>
                  </a:cubicBezTo>
                  <a:cubicBezTo>
                    <a:pt x="597" y="769"/>
                    <a:pt x="769" y="597"/>
                    <a:pt x="769" y="384"/>
                  </a:cubicBezTo>
                  <a:cubicBezTo>
                    <a:pt x="769" y="172"/>
                    <a:pt x="597" y="0"/>
                    <a:pt x="385" y="0"/>
                  </a:cubicBezTo>
                  <a:close/>
                </a:path>
              </a:pathLst>
            </a:custGeom>
            <a:solidFill>
              <a:schemeClr val="tx2">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dirty="0">
                <a:latin typeface="+mj-lt"/>
              </a:endParaRPr>
            </a:p>
          </p:txBody>
        </p:sp>
      </p:grpSp>
      <p:sp>
        <p:nvSpPr>
          <p:cNvPr id="326" name="Rectangle 111"/>
          <p:cNvSpPr>
            <a:spLocks noChangeArrowheads="1"/>
          </p:cNvSpPr>
          <p:nvPr/>
        </p:nvSpPr>
        <p:spPr bwMode="auto">
          <a:xfrm>
            <a:off x="1966064" y="2658363"/>
            <a:ext cx="3505895"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2">
                    <a:lumMod val="75000"/>
                  </a:schemeClr>
                </a:solidFill>
                <a:effectLst/>
                <a:cs typeface="Arial" panose="020B0604020202020204" pitchFamily="34" charset="0"/>
              </a:rPr>
              <a:t>Digital Network Architecture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i="0" u="none" strike="noStrike" cap="none" normalizeH="0" baseline="0" dirty="0" smtClean="0">
                <a:ln>
                  <a:noFill/>
                </a:ln>
                <a:solidFill>
                  <a:schemeClr val="tx2">
                    <a:lumMod val="75000"/>
                  </a:schemeClr>
                </a:solidFill>
                <a:effectLst/>
                <a:cs typeface="Arial" panose="020B0604020202020204" pitchFamily="34" charset="0"/>
              </a:rPr>
              <a:t>(</a:t>
            </a:r>
            <a:r>
              <a:rPr kumimoji="0" lang="en-US" altLang="en-US" sz="1400" i="0" u="none" strike="noStrike" cap="none" normalizeH="0" baseline="0" dirty="0" smtClean="0">
                <a:ln>
                  <a:noFill/>
                </a:ln>
                <a:solidFill>
                  <a:schemeClr val="tx2">
                    <a:lumMod val="75000"/>
                  </a:schemeClr>
                </a:solidFill>
                <a:effectLst/>
                <a:cs typeface="Arial" panose="020B0604020202020204" pitchFamily="34" charset="0"/>
              </a:rPr>
              <a:t>Switching, Routing</a:t>
            </a:r>
            <a:r>
              <a:rPr lang="en-US" altLang="en-US" sz="1400" dirty="0" smtClean="0">
                <a:solidFill>
                  <a:schemeClr val="tx2">
                    <a:lumMod val="75000"/>
                  </a:schemeClr>
                </a:solidFill>
                <a:cs typeface="Arial" panose="020B0604020202020204" pitchFamily="34" charset="0"/>
              </a:rPr>
              <a:t>, Security</a:t>
            </a:r>
            <a:r>
              <a:rPr kumimoji="0" lang="en-US" altLang="en-US" sz="1600" i="0" u="none" strike="noStrike" cap="none" normalizeH="0" dirty="0" smtClean="0">
                <a:ln>
                  <a:noFill/>
                </a:ln>
                <a:solidFill>
                  <a:schemeClr val="tx2">
                    <a:lumMod val="75000"/>
                  </a:schemeClr>
                </a:solidFill>
                <a:effectLst/>
                <a:cs typeface="Arial" panose="020B0604020202020204" pitchFamily="34" charset="0"/>
              </a:rPr>
              <a:t>)</a:t>
            </a:r>
            <a:endParaRPr kumimoji="0" lang="en-US" altLang="en-US" sz="2000" i="0" u="none" strike="noStrike" cap="none" normalizeH="0" baseline="0" dirty="0">
              <a:ln>
                <a:noFill/>
              </a:ln>
              <a:solidFill>
                <a:schemeClr val="tx2">
                  <a:lumMod val="75000"/>
                </a:schemeClr>
              </a:solidFill>
              <a:effectLst/>
              <a:cs typeface="Arial" panose="020B0604020202020204" pitchFamily="34" charset="0"/>
            </a:endParaRPr>
          </a:p>
        </p:txBody>
      </p:sp>
      <p:grpSp>
        <p:nvGrpSpPr>
          <p:cNvPr id="224" name="Group 40"/>
          <p:cNvGrpSpPr>
            <a:grpSpLocks noChangeAspect="1"/>
          </p:cNvGrpSpPr>
          <p:nvPr/>
        </p:nvGrpSpPr>
        <p:grpSpPr bwMode="auto">
          <a:xfrm>
            <a:off x="2562073" y="4096638"/>
            <a:ext cx="338180" cy="441034"/>
            <a:chOff x="1487" y="890"/>
            <a:chExt cx="2295" cy="2993"/>
          </a:xfrm>
          <a:solidFill>
            <a:schemeClr val="tx2"/>
          </a:solidFill>
        </p:grpSpPr>
        <p:sp>
          <p:nvSpPr>
            <p:cNvPr id="225" name="Freeform 41"/>
            <p:cNvSpPr>
              <a:spLocks/>
            </p:cNvSpPr>
            <p:nvPr/>
          </p:nvSpPr>
          <p:spPr bwMode="auto">
            <a:xfrm>
              <a:off x="1487" y="890"/>
              <a:ext cx="2169" cy="831"/>
            </a:xfrm>
            <a:custGeom>
              <a:avLst/>
              <a:gdLst>
                <a:gd name="T0" fmla="*/ 103 w 655"/>
                <a:gd name="T1" fmla="*/ 398 h 398"/>
                <a:gd name="T2" fmla="*/ 18 w 655"/>
                <a:gd name="T3" fmla="*/ 398 h 398"/>
                <a:gd name="T4" fmla="*/ 0 w 655"/>
                <a:gd name="T5" fmla="*/ 380 h 398"/>
                <a:gd name="T6" fmla="*/ 0 w 655"/>
                <a:gd name="T7" fmla="*/ 328 h 398"/>
                <a:gd name="T8" fmla="*/ 324 w 655"/>
                <a:gd name="T9" fmla="*/ 0 h 398"/>
                <a:gd name="T10" fmla="*/ 331 w 655"/>
                <a:gd name="T11" fmla="*/ 0 h 398"/>
                <a:gd name="T12" fmla="*/ 655 w 655"/>
                <a:gd name="T13" fmla="*/ 328 h 398"/>
                <a:gd name="T14" fmla="*/ 655 w 655"/>
                <a:gd name="T15" fmla="*/ 380 h 398"/>
                <a:gd name="T16" fmla="*/ 637 w 655"/>
                <a:gd name="T17" fmla="*/ 398 h 398"/>
                <a:gd name="T18" fmla="*/ 553 w 655"/>
                <a:gd name="T19" fmla="*/ 398 h 398"/>
                <a:gd name="T20" fmla="*/ 535 w 655"/>
                <a:gd name="T21" fmla="*/ 380 h 398"/>
                <a:gd name="T22" fmla="*/ 535 w 655"/>
                <a:gd name="T23" fmla="*/ 328 h 398"/>
                <a:gd name="T24" fmla="*/ 331 w 655"/>
                <a:gd name="T25" fmla="*/ 120 h 398"/>
                <a:gd name="T26" fmla="*/ 324 w 655"/>
                <a:gd name="T27" fmla="*/ 120 h 398"/>
                <a:gd name="T28" fmla="*/ 120 w 655"/>
                <a:gd name="T29" fmla="*/ 328 h 398"/>
                <a:gd name="T30" fmla="*/ 120 w 655"/>
                <a:gd name="T31" fmla="*/ 380 h 398"/>
                <a:gd name="T32" fmla="*/ 103 w 655"/>
                <a:gd name="T33" fmla="*/ 398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5" h="398">
                  <a:moveTo>
                    <a:pt x="103" y="398"/>
                  </a:moveTo>
                  <a:cubicBezTo>
                    <a:pt x="18" y="398"/>
                    <a:pt x="18" y="398"/>
                    <a:pt x="18" y="398"/>
                  </a:cubicBezTo>
                  <a:cubicBezTo>
                    <a:pt x="8" y="398"/>
                    <a:pt x="0" y="390"/>
                    <a:pt x="0" y="380"/>
                  </a:cubicBezTo>
                  <a:cubicBezTo>
                    <a:pt x="0" y="328"/>
                    <a:pt x="0" y="328"/>
                    <a:pt x="0" y="328"/>
                  </a:cubicBezTo>
                  <a:cubicBezTo>
                    <a:pt x="0" y="147"/>
                    <a:pt x="145" y="0"/>
                    <a:pt x="324" y="0"/>
                  </a:cubicBezTo>
                  <a:cubicBezTo>
                    <a:pt x="331" y="0"/>
                    <a:pt x="331" y="0"/>
                    <a:pt x="331" y="0"/>
                  </a:cubicBezTo>
                  <a:cubicBezTo>
                    <a:pt x="510" y="0"/>
                    <a:pt x="655" y="147"/>
                    <a:pt x="655" y="328"/>
                  </a:cubicBezTo>
                  <a:cubicBezTo>
                    <a:pt x="655" y="380"/>
                    <a:pt x="655" y="380"/>
                    <a:pt x="655" y="380"/>
                  </a:cubicBezTo>
                  <a:cubicBezTo>
                    <a:pt x="655" y="390"/>
                    <a:pt x="647" y="398"/>
                    <a:pt x="637" y="398"/>
                  </a:cubicBezTo>
                  <a:cubicBezTo>
                    <a:pt x="553" y="398"/>
                    <a:pt x="553" y="398"/>
                    <a:pt x="553" y="398"/>
                  </a:cubicBezTo>
                  <a:cubicBezTo>
                    <a:pt x="543" y="398"/>
                    <a:pt x="535" y="390"/>
                    <a:pt x="535" y="380"/>
                  </a:cubicBezTo>
                  <a:cubicBezTo>
                    <a:pt x="535" y="328"/>
                    <a:pt x="535" y="328"/>
                    <a:pt x="535" y="328"/>
                  </a:cubicBezTo>
                  <a:cubicBezTo>
                    <a:pt x="535" y="213"/>
                    <a:pt x="443" y="120"/>
                    <a:pt x="331" y="120"/>
                  </a:cubicBezTo>
                  <a:cubicBezTo>
                    <a:pt x="324" y="120"/>
                    <a:pt x="324" y="120"/>
                    <a:pt x="324" y="120"/>
                  </a:cubicBezTo>
                  <a:cubicBezTo>
                    <a:pt x="212" y="120"/>
                    <a:pt x="120" y="213"/>
                    <a:pt x="120" y="328"/>
                  </a:cubicBezTo>
                  <a:cubicBezTo>
                    <a:pt x="120" y="380"/>
                    <a:pt x="120" y="380"/>
                    <a:pt x="120" y="380"/>
                  </a:cubicBezTo>
                  <a:cubicBezTo>
                    <a:pt x="120" y="390"/>
                    <a:pt x="112" y="398"/>
                    <a:pt x="103" y="39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62560" tIns="81280" rIns="162560" bIns="81280" numCol="1" anchor="t" anchorCtr="0" compatLnSpc="1">
              <a:prstTxWarp prst="textNoShape">
                <a:avLst/>
              </a:prstTxWarp>
            </a:bodyPr>
            <a:lstStyle/>
            <a:p>
              <a:pPr defTabSz="609483"/>
              <a:endParaRPr lang="en-US" sz="1600">
                <a:solidFill>
                  <a:schemeClr val="tx1">
                    <a:lumMod val="50000"/>
                  </a:schemeClr>
                </a:solidFill>
              </a:endParaRPr>
            </a:p>
          </p:txBody>
        </p:sp>
        <p:sp>
          <p:nvSpPr>
            <p:cNvPr id="226" name="Freeform 42"/>
            <p:cNvSpPr>
              <a:spLocks noEditPoints="1"/>
            </p:cNvSpPr>
            <p:nvPr/>
          </p:nvSpPr>
          <p:spPr bwMode="auto">
            <a:xfrm>
              <a:off x="1487" y="1973"/>
              <a:ext cx="2295" cy="1910"/>
            </a:xfrm>
            <a:custGeom>
              <a:avLst/>
              <a:gdLst>
                <a:gd name="T0" fmla="*/ 746 w 760"/>
                <a:gd name="T1" fmla="*/ 0 h 528"/>
                <a:gd name="T2" fmla="*/ 13 w 760"/>
                <a:gd name="T3" fmla="*/ 0 h 528"/>
                <a:gd name="T4" fmla="*/ 0 w 760"/>
                <a:gd name="T5" fmla="*/ 13 h 528"/>
                <a:gd name="T6" fmla="*/ 0 w 760"/>
                <a:gd name="T7" fmla="*/ 110 h 528"/>
                <a:gd name="T8" fmla="*/ 4 w 760"/>
                <a:gd name="T9" fmla="*/ 114 h 528"/>
                <a:gd name="T10" fmla="*/ 52 w 760"/>
                <a:gd name="T11" fmla="*/ 114 h 528"/>
                <a:gd name="T12" fmla="*/ 55 w 760"/>
                <a:gd name="T13" fmla="*/ 121 h 528"/>
                <a:gd name="T14" fmla="*/ 0 w 760"/>
                <a:gd name="T15" fmla="*/ 191 h 528"/>
                <a:gd name="T16" fmla="*/ 0 w 760"/>
                <a:gd name="T17" fmla="*/ 193 h 528"/>
                <a:gd name="T18" fmla="*/ 0 w 760"/>
                <a:gd name="T19" fmla="*/ 514 h 528"/>
                <a:gd name="T20" fmla="*/ 13 w 760"/>
                <a:gd name="T21" fmla="*/ 528 h 528"/>
                <a:gd name="T22" fmla="*/ 746 w 760"/>
                <a:gd name="T23" fmla="*/ 528 h 528"/>
                <a:gd name="T24" fmla="*/ 760 w 760"/>
                <a:gd name="T25" fmla="*/ 514 h 528"/>
                <a:gd name="T26" fmla="*/ 760 w 760"/>
                <a:gd name="T27" fmla="*/ 233 h 528"/>
                <a:gd name="T28" fmla="*/ 756 w 760"/>
                <a:gd name="T29" fmla="*/ 229 h 528"/>
                <a:gd name="T30" fmla="*/ 713 w 760"/>
                <a:gd name="T31" fmla="*/ 229 h 528"/>
                <a:gd name="T32" fmla="*/ 710 w 760"/>
                <a:gd name="T33" fmla="*/ 223 h 528"/>
                <a:gd name="T34" fmla="*/ 759 w 760"/>
                <a:gd name="T35" fmla="*/ 160 h 528"/>
                <a:gd name="T36" fmla="*/ 760 w 760"/>
                <a:gd name="T37" fmla="*/ 158 h 528"/>
                <a:gd name="T38" fmla="*/ 760 w 760"/>
                <a:gd name="T39" fmla="*/ 13 h 528"/>
                <a:gd name="T40" fmla="*/ 746 w 760"/>
                <a:gd name="T41" fmla="*/ 0 h 528"/>
                <a:gd name="T42" fmla="*/ 32 w 760"/>
                <a:gd name="T43" fmla="*/ 223 h 528"/>
                <a:gd name="T44" fmla="*/ 115 w 760"/>
                <a:gd name="T45" fmla="*/ 116 h 528"/>
                <a:gd name="T46" fmla="*/ 118 w 760"/>
                <a:gd name="T47" fmla="*/ 114 h 528"/>
                <a:gd name="T48" fmla="*/ 221 w 760"/>
                <a:gd name="T49" fmla="*/ 114 h 528"/>
                <a:gd name="T50" fmla="*/ 224 w 760"/>
                <a:gd name="T51" fmla="*/ 121 h 528"/>
                <a:gd name="T52" fmla="*/ 142 w 760"/>
                <a:gd name="T53" fmla="*/ 227 h 528"/>
                <a:gd name="T54" fmla="*/ 138 w 760"/>
                <a:gd name="T55" fmla="*/ 229 h 528"/>
                <a:gd name="T56" fmla="*/ 35 w 760"/>
                <a:gd name="T57" fmla="*/ 229 h 528"/>
                <a:gd name="T58" fmla="*/ 32 w 760"/>
                <a:gd name="T59" fmla="*/ 223 h 528"/>
                <a:gd name="T60" fmla="*/ 202 w 760"/>
                <a:gd name="T61" fmla="*/ 223 h 528"/>
                <a:gd name="T62" fmla="*/ 285 w 760"/>
                <a:gd name="T63" fmla="*/ 116 h 528"/>
                <a:gd name="T64" fmla="*/ 288 w 760"/>
                <a:gd name="T65" fmla="*/ 114 h 528"/>
                <a:gd name="T66" fmla="*/ 391 w 760"/>
                <a:gd name="T67" fmla="*/ 114 h 528"/>
                <a:gd name="T68" fmla="*/ 394 w 760"/>
                <a:gd name="T69" fmla="*/ 121 h 528"/>
                <a:gd name="T70" fmla="*/ 311 w 760"/>
                <a:gd name="T71" fmla="*/ 227 h 528"/>
                <a:gd name="T72" fmla="*/ 308 w 760"/>
                <a:gd name="T73" fmla="*/ 229 h 528"/>
                <a:gd name="T74" fmla="*/ 205 w 760"/>
                <a:gd name="T75" fmla="*/ 229 h 528"/>
                <a:gd name="T76" fmla="*/ 202 w 760"/>
                <a:gd name="T77" fmla="*/ 223 h 528"/>
                <a:gd name="T78" fmla="*/ 371 w 760"/>
                <a:gd name="T79" fmla="*/ 223 h 528"/>
                <a:gd name="T80" fmla="*/ 454 w 760"/>
                <a:gd name="T81" fmla="*/ 116 h 528"/>
                <a:gd name="T82" fmla="*/ 457 w 760"/>
                <a:gd name="T83" fmla="*/ 114 h 528"/>
                <a:gd name="T84" fmla="*/ 560 w 760"/>
                <a:gd name="T85" fmla="*/ 114 h 528"/>
                <a:gd name="T86" fmla="*/ 564 w 760"/>
                <a:gd name="T87" fmla="*/ 121 h 528"/>
                <a:gd name="T88" fmla="*/ 481 w 760"/>
                <a:gd name="T89" fmla="*/ 227 h 528"/>
                <a:gd name="T90" fmla="*/ 477 w 760"/>
                <a:gd name="T91" fmla="*/ 229 h 528"/>
                <a:gd name="T92" fmla="*/ 374 w 760"/>
                <a:gd name="T93" fmla="*/ 229 h 528"/>
                <a:gd name="T94" fmla="*/ 371 w 760"/>
                <a:gd name="T95" fmla="*/ 223 h 528"/>
                <a:gd name="T96" fmla="*/ 647 w 760"/>
                <a:gd name="T97" fmla="*/ 229 h 528"/>
                <a:gd name="T98" fmla="*/ 544 w 760"/>
                <a:gd name="T99" fmla="*/ 229 h 528"/>
                <a:gd name="T100" fmla="*/ 541 w 760"/>
                <a:gd name="T101" fmla="*/ 223 h 528"/>
                <a:gd name="T102" fmla="*/ 624 w 760"/>
                <a:gd name="T103" fmla="*/ 116 h 528"/>
                <a:gd name="T104" fmla="*/ 627 w 760"/>
                <a:gd name="T105" fmla="*/ 114 h 528"/>
                <a:gd name="T106" fmla="*/ 730 w 760"/>
                <a:gd name="T107" fmla="*/ 114 h 528"/>
                <a:gd name="T108" fmla="*/ 733 w 760"/>
                <a:gd name="T109" fmla="*/ 121 h 528"/>
                <a:gd name="T110" fmla="*/ 650 w 760"/>
                <a:gd name="T111" fmla="*/ 227 h 528"/>
                <a:gd name="T112" fmla="*/ 647 w 760"/>
                <a:gd name="T113" fmla="*/ 229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60" h="528">
                  <a:moveTo>
                    <a:pt x="746" y="0"/>
                  </a:moveTo>
                  <a:cubicBezTo>
                    <a:pt x="13" y="0"/>
                    <a:pt x="13" y="0"/>
                    <a:pt x="13" y="0"/>
                  </a:cubicBezTo>
                  <a:cubicBezTo>
                    <a:pt x="6" y="0"/>
                    <a:pt x="0" y="6"/>
                    <a:pt x="0" y="13"/>
                  </a:cubicBezTo>
                  <a:cubicBezTo>
                    <a:pt x="0" y="110"/>
                    <a:pt x="0" y="110"/>
                    <a:pt x="0" y="110"/>
                  </a:cubicBezTo>
                  <a:cubicBezTo>
                    <a:pt x="0" y="113"/>
                    <a:pt x="1" y="114"/>
                    <a:pt x="4" y="114"/>
                  </a:cubicBezTo>
                  <a:cubicBezTo>
                    <a:pt x="52" y="114"/>
                    <a:pt x="52" y="114"/>
                    <a:pt x="52" y="114"/>
                  </a:cubicBezTo>
                  <a:cubicBezTo>
                    <a:pt x="55" y="114"/>
                    <a:pt x="57" y="118"/>
                    <a:pt x="55" y="121"/>
                  </a:cubicBezTo>
                  <a:cubicBezTo>
                    <a:pt x="0" y="191"/>
                    <a:pt x="0" y="191"/>
                    <a:pt x="0" y="191"/>
                  </a:cubicBezTo>
                  <a:cubicBezTo>
                    <a:pt x="0" y="192"/>
                    <a:pt x="0" y="192"/>
                    <a:pt x="0" y="193"/>
                  </a:cubicBezTo>
                  <a:cubicBezTo>
                    <a:pt x="0" y="514"/>
                    <a:pt x="0" y="514"/>
                    <a:pt x="0" y="514"/>
                  </a:cubicBezTo>
                  <a:cubicBezTo>
                    <a:pt x="0" y="522"/>
                    <a:pt x="6" y="528"/>
                    <a:pt x="13" y="528"/>
                  </a:cubicBezTo>
                  <a:cubicBezTo>
                    <a:pt x="746" y="528"/>
                    <a:pt x="746" y="528"/>
                    <a:pt x="746" y="528"/>
                  </a:cubicBezTo>
                  <a:cubicBezTo>
                    <a:pt x="754" y="528"/>
                    <a:pt x="760" y="522"/>
                    <a:pt x="760" y="514"/>
                  </a:cubicBezTo>
                  <a:cubicBezTo>
                    <a:pt x="760" y="233"/>
                    <a:pt x="760" y="233"/>
                    <a:pt x="760" y="233"/>
                  </a:cubicBezTo>
                  <a:cubicBezTo>
                    <a:pt x="760" y="231"/>
                    <a:pt x="758" y="229"/>
                    <a:pt x="756" y="229"/>
                  </a:cubicBezTo>
                  <a:cubicBezTo>
                    <a:pt x="713" y="229"/>
                    <a:pt x="713" y="229"/>
                    <a:pt x="713" y="229"/>
                  </a:cubicBezTo>
                  <a:cubicBezTo>
                    <a:pt x="710" y="229"/>
                    <a:pt x="708" y="225"/>
                    <a:pt x="710" y="223"/>
                  </a:cubicBezTo>
                  <a:cubicBezTo>
                    <a:pt x="759" y="160"/>
                    <a:pt x="759" y="160"/>
                    <a:pt x="759" y="160"/>
                  </a:cubicBezTo>
                  <a:cubicBezTo>
                    <a:pt x="759" y="159"/>
                    <a:pt x="760" y="158"/>
                    <a:pt x="760" y="158"/>
                  </a:cubicBezTo>
                  <a:cubicBezTo>
                    <a:pt x="760" y="13"/>
                    <a:pt x="760" y="13"/>
                    <a:pt x="760" y="13"/>
                  </a:cubicBezTo>
                  <a:cubicBezTo>
                    <a:pt x="760" y="6"/>
                    <a:pt x="754" y="0"/>
                    <a:pt x="746" y="0"/>
                  </a:cubicBezTo>
                  <a:close/>
                  <a:moveTo>
                    <a:pt x="32" y="223"/>
                  </a:moveTo>
                  <a:cubicBezTo>
                    <a:pt x="115" y="116"/>
                    <a:pt x="115" y="116"/>
                    <a:pt x="115" y="116"/>
                  </a:cubicBezTo>
                  <a:cubicBezTo>
                    <a:pt x="116" y="115"/>
                    <a:pt x="117" y="114"/>
                    <a:pt x="118" y="114"/>
                  </a:cubicBezTo>
                  <a:cubicBezTo>
                    <a:pt x="221" y="114"/>
                    <a:pt x="221" y="114"/>
                    <a:pt x="221" y="114"/>
                  </a:cubicBezTo>
                  <a:cubicBezTo>
                    <a:pt x="225" y="114"/>
                    <a:pt x="227" y="118"/>
                    <a:pt x="224" y="121"/>
                  </a:cubicBezTo>
                  <a:cubicBezTo>
                    <a:pt x="142" y="227"/>
                    <a:pt x="142" y="227"/>
                    <a:pt x="142" y="227"/>
                  </a:cubicBezTo>
                  <a:cubicBezTo>
                    <a:pt x="141" y="228"/>
                    <a:pt x="140" y="229"/>
                    <a:pt x="138" y="229"/>
                  </a:cubicBezTo>
                  <a:cubicBezTo>
                    <a:pt x="35" y="229"/>
                    <a:pt x="35" y="229"/>
                    <a:pt x="35" y="229"/>
                  </a:cubicBezTo>
                  <a:cubicBezTo>
                    <a:pt x="32" y="229"/>
                    <a:pt x="30" y="225"/>
                    <a:pt x="32" y="223"/>
                  </a:cubicBezTo>
                  <a:close/>
                  <a:moveTo>
                    <a:pt x="202" y="223"/>
                  </a:moveTo>
                  <a:cubicBezTo>
                    <a:pt x="285" y="116"/>
                    <a:pt x="285" y="116"/>
                    <a:pt x="285" y="116"/>
                  </a:cubicBezTo>
                  <a:cubicBezTo>
                    <a:pt x="285" y="115"/>
                    <a:pt x="287" y="114"/>
                    <a:pt x="288" y="114"/>
                  </a:cubicBezTo>
                  <a:cubicBezTo>
                    <a:pt x="391" y="114"/>
                    <a:pt x="391" y="114"/>
                    <a:pt x="391" y="114"/>
                  </a:cubicBezTo>
                  <a:cubicBezTo>
                    <a:pt x="394" y="114"/>
                    <a:pt x="396" y="118"/>
                    <a:pt x="394" y="121"/>
                  </a:cubicBezTo>
                  <a:cubicBezTo>
                    <a:pt x="311" y="227"/>
                    <a:pt x="311" y="227"/>
                    <a:pt x="311" y="227"/>
                  </a:cubicBezTo>
                  <a:cubicBezTo>
                    <a:pt x="310" y="228"/>
                    <a:pt x="309" y="229"/>
                    <a:pt x="308" y="229"/>
                  </a:cubicBezTo>
                  <a:cubicBezTo>
                    <a:pt x="205" y="229"/>
                    <a:pt x="205" y="229"/>
                    <a:pt x="205" y="229"/>
                  </a:cubicBezTo>
                  <a:cubicBezTo>
                    <a:pt x="201" y="229"/>
                    <a:pt x="200" y="225"/>
                    <a:pt x="202" y="223"/>
                  </a:cubicBezTo>
                  <a:close/>
                  <a:moveTo>
                    <a:pt x="371" y="223"/>
                  </a:moveTo>
                  <a:cubicBezTo>
                    <a:pt x="454" y="116"/>
                    <a:pt x="454" y="116"/>
                    <a:pt x="454" y="116"/>
                  </a:cubicBezTo>
                  <a:cubicBezTo>
                    <a:pt x="455" y="115"/>
                    <a:pt x="456" y="114"/>
                    <a:pt x="457" y="114"/>
                  </a:cubicBezTo>
                  <a:cubicBezTo>
                    <a:pt x="560" y="114"/>
                    <a:pt x="560" y="114"/>
                    <a:pt x="560" y="114"/>
                  </a:cubicBezTo>
                  <a:cubicBezTo>
                    <a:pt x="564" y="114"/>
                    <a:pt x="566" y="118"/>
                    <a:pt x="564" y="121"/>
                  </a:cubicBezTo>
                  <a:cubicBezTo>
                    <a:pt x="481" y="227"/>
                    <a:pt x="481" y="227"/>
                    <a:pt x="481" y="227"/>
                  </a:cubicBezTo>
                  <a:cubicBezTo>
                    <a:pt x="480" y="228"/>
                    <a:pt x="479" y="229"/>
                    <a:pt x="477" y="229"/>
                  </a:cubicBezTo>
                  <a:cubicBezTo>
                    <a:pt x="374" y="229"/>
                    <a:pt x="374" y="229"/>
                    <a:pt x="374" y="229"/>
                  </a:cubicBezTo>
                  <a:cubicBezTo>
                    <a:pt x="371" y="229"/>
                    <a:pt x="369" y="225"/>
                    <a:pt x="371" y="223"/>
                  </a:cubicBezTo>
                  <a:close/>
                  <a:moveTo>
                    <a:pt x="647" y="229"/>
                  </a:moveTo>
                  <a:cubicBezTo>
                    <a:pt x="544" y="229"/>
                    <a:pt x="544" y="229"/>
                    <a:pt x="544" y="229"/>
                  </a:cubicBezTo>
                  <a:cubicBezTo>
                    <a:pt x="541" y="229"/>
                    <a:pt x="539" y="225"/>
                    <a:pt x="541" y="223"/>
                  </a:cubicBezTo>
                  <a:cubicBezTo>
                    <a:pt x="624" y="116"/>
                    <a:pt x="624" y="116"/>
                    <a:pt x="624" y="116"/>
                  </a:cubicBezTo>
                  <a:cubicBezTo>
                    <a:pt x="624" y="115"/>
                    <a:pt x="626" y="114"/>
                    <a:pt x="627" y="114"/>
                  </a:cubicBezTo>
                  <a:cubicBezTo>
                    <a:pt x="730" y="114"/>
                    <a:pt x="730" y="114"/>
                    <a:pt x="730" y="114"/>
                  </a:cubicBezTo>
                  <a:cubicBezTo>
                    <a:pt x="733" y="114"/>
                    <a:pt x="735" y="118"/>
                    <a:pt x="733" y="121"/>
                  </a:cubicBezTo>
                  <a:cubicBezTo>
                    <a:pt x="650" y="227"/>
                    <a:pt x="650" y="227"/>
                    <a:pt x="650" y="227"/>
                  </a:cubicBezTo>
                  <a:cubicBezTo>
                    <a:pt x="649" y="228"/>
                    <a:pt x="648" y="229"/>
                    <a:pt x="647" y="22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62560" tIns="81280" rIns="162560" bIns="81280" numCol="1" anchor="t" anchorCtr="0" compatLnSpc="1">
              <a:prstTxWarp prst="textNoShape">
                <a:avLst/>
              </a:prstTxWarp>
            </a:bodyPr>
            <a:lstStyle/>
            <a:p>
              <a:pPr defTabSz="609483"/>
              <a:endParaRPr lang="en-US" sz="1600">
                <a:solidFill>
                  <a:schemeClr val="tx1">
                    <a:lumMod val="50000"/>
                  </a:schemeClr>
                </a:solidFill>
              </a:endParaRPr>
            </a:p>
          </p:txBody>
        </p:sp>
      </p:grpSp>
      <p:grpSp>
        <p:nvGrpSpPr>
          <p:cNvPr id="227" name="Group 226"/>
          <p:cNvGrpSpPr/>
          <p:nvPr/>
        </p:nvGrpSpPr>
        <p:grpSpPr>
          <a:xfrm>
            <a:off x="3432041" y="4109310"/>
            <a:ext cx="438912" cy="438912"/>
            <a:chOff x="5767182" y="2734342"/>
            <a:chExt cx="679758" cy="691797"/>
          </a:xfrm>
        </p:grpSpPr>
        <p:sp>
          <p:nvSpPr>
            <p:cNvPr id="228" name="Circular Arrow 227"/>
            <p:cNvSpPr/>
            <p:nvPr/>
          </p:nvSpPr>
          <p:spPr>
            <a:xfrm>
              <a:off x="5767182" y="2734342"/>
              <a:ext cx="679758" cy="659766"/>
            </a:xfrm>
            <a:prstGeom prst="circularArrow">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smtClean="0">
                <a:solidFill>
                  <a:schemeClr val="tx1"/>
                </a:solidFill>
              </a:endParaRPr>
            </a:p>
          </p:txBody>
        </p:sp>
        <p:sp>
          <p:nvSpPr>
            <p:cNvPr id="229" name="Circular Arrow 228"/>
            <p:cNvSpPr/>
            <p:nvPr/>
          </p:nvSpPr>
          <p:spPr>
            <a:xfrm rot="10800000">
              <a:off x="5767182" y="2766373"/>
              <a:ext cx="679758" cy="659766"/>
            </a:xfrm>
            <a:prstGeom prst="circularArrow">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smtClean="0">
                <a:solidFill>
                  <a:schemeClr val="tx1"/>
                </a:solidFill>
              </a:endParaRPr>
            </a:p>
          </p:txBody>
        </p:sp>
        <p:sp>
          <p:nvSpPr>
            <p:cNvPr id="230" name="Freeform 131"/>
            <p:cNvSpPr>
              <a:spLocks noEditPoints="1"/>
            </p:cNvSpPr>
            <p:nvPr/>
          </p:nvSpPr>
          <p:spPr bwMode="auto">
            <a:xfrm rot="20479378">
              <a:off x="5934050" y="2909293"/>
              <a:ext cx="346022" cy="341892"/>
            </a:xfrm>
            <a:custGeom>
              <a:avLst/>
              <a:gdLst/>
              <a:ahLst/>
              <a:cxnLst>
                <a:cxn ang="0">
                  <a:pos x="259" y="120"/>
                </a:cxn>
                <a:cxn ang="0">
                  <a:pos x="254" y="93"/>
                </a:cxn>
                <a:cxn ang="0">
                  <a:pos x="250" y="89"/>
                </a:cxn>
                <a:cxn ang="0">
                  <a:pos x="231" y="87"/>
                </a:cxn>
                <a:cxn ang="0">
                  <a:pos x="216" y="62"/>
                </a:cxn>
                <a:cxn ang="0">
                  <a:pos x="224" y="44"/>
                </a:cxn>
                <a:cxn ang="0">
                  <a:pos x="222" y="39"/>
                </a:cxn>
                <a:cxn ang="0">
                  <a:pos x="202" y="22"/>
                </a:cxn>
                <a:cxn ang="0">
                  <a:pos x="196" y="21"/>
                </a:cxn>
                <a:cxn ang="0">
                  <a:pos x="180" y="32"/>
                </a:cxn>
                <a:cxn ang="0">
                  <a:pos x="152" y="22"/>
                </a:cxn>
                <a:cxn ang="0">
                  <a:pos x="147" y="4"/>
                </a:cxn>
                <a:cxn ang="0">
                  <a:pos x="143" y="0"/>
                </a:cxn>
                <a:cxn ang="0">
                  <a:pos x="116" y="0"/>
                </a:cxn>
                <a:cxn ang="0">
                  <a:pos x="111" y="4"/>
                </a:cxn>
                <a:cxn ang="0">
                  <a:pos x="106" y="22"/>
                </a:cxn>
                <a:cxn ang="0">
                  <a:pos x="78" y="32"/>
                </a:cxn>
                <a:cxn ang="0">
                  <a:pos x="62" y="22"/>
                </a:cxn>
                <a:cxn ang="0">
                  <a:pos x="56" y="22"/>
                </a:cxn>
                <a:cxn ang="0">
                  <a:pos x="36" y="39"/>
                </a:cxn>
                <a:cxn ang="0">
                  <a:pos x="35" y="45"/>
                </a:cxn>
                <a:cxn ang="0">
                  <a:pos x="43" y="62"/>
                </a:cxn>
                <a:cxn ang="0">
                  <a:pos x="28" y="88"/>
                </a:cxn>
                <a:cxn ang="0">
                  <a:pos x="9" y="90"/>
                </a:cxn>
                <a:cxn ang="0">
                  <a:pos x="5" y="94"/>
                </a:cxn>
                <a:cxn ang="0">
                  <a:pos x="0" y="120"/>
                </a:cxn>
                <a:cxn ang="0">
                  <a:pos x="3" y="126"/>
                </a:cxn>
                <a:cxn ang="0">
                  <a:pos x="20" y="134"/>
                </a:cxn>
                <a:cxn ang="0">
                  <a:pos x="25" y="163"/>
                </a:cxn>
                <a:cxn ang="0">
                  <a:pos x="12" y="177"/>
                </a:cxn>
                <a:cxn ang="0">
                  <a:pos x="11" y="183"/>
                </a:cxn>
                <a:cxn ang="0">
                  <a:pos x="25" y="206"/>
                </a:cxn>
                <a:cxn ang="0">
                  <a:pos x="30" y="208"/>
                </a:cxn>
                <a:cxn ang="0">
                  <a:pos x="49" y="203"/>
                </a:cxn>
                <a:cxn ang="0">
                  <a:pos x="71" y="222"/>
                </a:cxn>
                <a:cxn ang="0">
                  <a:pos x="70" y="241"/>
                </a:cxn>
                <a:cxn ang="0">
                  <a:pos x="73" y="246"/>
                </a:cxn>
                <a:cxn ang="0">
                  <a:pos x="98" y="255"/>
                </a:cxn>
                <a:cxn ang="0">
                  <a:pos x="104" y="254"/>
                </a:cxn>
                <a:cxn ang="0">
                  <a:pos x="115" y="238"/>
                </a:cxn>
                <a:cxn ang="0">
                  <a:pos x="130" y="239"/>
                </a:cxn>
                <a:cxn ang="0">
                  <a:pos x="145" y="238"/>
                </a:cxn>
                <a:cxn ang="0">
                  <a:pos x="156" y="253"/>
                </a:cxn>
                <a:cxn ang="0">
                  <a:pos x="161" y="255"/>
                </a:cxn>
                <a:cxn ang="0">
                  <a:pos x="187" y="246"/>
                </a:cxn>
                <a:cxn ang="0">
                  <a:pos x="190" y="241"/>
                </a:cxn>
                <a:cxn ang="0">
                  <a:pos x="188" y="222"/>
                </a:cxn>
                <a:cxn ang="0">
                  <a:pos x="211" y="203"/>
                </a:cxn>
                <a:cxn ang="0">
                  <a:pos x="230" y="207"/>
                </a:cxn>
                <a:cxn ang="0">
                  <a:pos x="235" y="205"/>
                </a:cxn>
                <a:cxn ang="0">
                  <a:pos x="248" y="182"/>
                </a:cxn>
                <a:cxn ang="0">
                  <a:pos x="248" y="176"/>
                </a:cxn>
                <a:cxn ang="0">
                  <a:pos x="234" y="162"/>
                </a:cxn>
                <a:cxn ang="0">
                  <a:pos x="239" y="133"/>
                </a:cxn>
                <a:cxn ang="0">
                  <a:pos x="256" y="125"/>
                </a:cxn>
                <a:cxn ang="0">
                  <a:pos x="259" y="120"/>
                </a:cxn>
                <a:cxn ang="0">
                  <a:pos x="165" y="190"/>
                </a:cxn>
                <a:cxn ang="0">
                  <a:pos x="69" y="165"/>
                </a:cxn>
                <a:cxn ang="0">
                  <a:pos x="94" y="69"/>
                </a:cxn>
                <a:cxn ang="0">
                  <a:pos x="190" y="94"/>
                </a:cxn>
                <a:cxn ang="0">
                  <a:pos x="165" y="190"/>
                </a:cxn>
              </a:cxnLst>
              <a:rect l="0" t="0" r="r" b="b"/>
              <a:pathLst>
                <a:path w="259" h="256">
                  <a:moveTo>
                    <a:pt x="259" y="120"/>
                  </a:moveTo>
                  <a:cubicBezTo>
                    <a:pt x="259" y="118"/>
                    <a:pt x="254" y="94"/>
                    <a:pt x="254" y="93"/>
                  </a:cubicBezTo>
                  <a:cubicBezTo>
                    <a:pt x="254" y="91"/>
                    <a:pt x="252" y="89"/>
                    <a:pt x="250" y="89"/>
                  </a:cubicBezTo>
                  <a:cubicBezTo>
                    <a:pt x="247" y="89"/>
                    <a:pt x="233" y="88"/>
                    <a:pt x="231" y="87"/>
                  </a:cubicBezTo>
                  <a:cubicBezTo>
                    <a:pt x="227" y="78"/>
                    <a:pt x="222" y="70"/>
                    <a:pt x="216" y="62"/>
                  </a:cubicBezTo>
                  <a:cubicBezTo>
                    <a:pt x="217" y="60"/>
                    <a:pt x="223" y="47"/>
                    <a:pt x="224" y="44"/>
                  </a:cubicBezTo>
                  <a:cubicBezTo>
                    <a:pt x="225" y="42"/>
                    <a:pt x="224" y="40"/>
                    <a:pt x="222" y="39"/>
                  </a:cubicBezTo>
                  <a:cubicBezTo>
                    <a:pt x="222" y="38"/>
                    <a:pt x="203" y="22"/>
                    <a:pt x="202" y="22"/>
                  </a:cubicBezTo>
                  <a:cubicBezTo>
                    <a:pt x="200" y="20"/>
                    <a:pt x="198" y="20"/>
                    <a:pt x="196" y="21"/>
                  </a:cubicBezTo>
                  <a:cubicBezTo>
                    <a:pt x="194" y="23"/>
                    <a:pt x="182" y="31"/>
                    <a:pt x="180" y="32"/>
                  </a:cubicBezTo>
                  <a:cubicBezTo>
                    <a:pt x="172" y="27"/>
                    <a:pt x="162" y="24"/>
                    <a:pt x="152" y="22"/>
                  </a:cubicBezTo>
                  <a:cubicBezTo>
                    <a:pt x="152" y="20"/>
                    <a:pt x="148" y="6"/>
                    <a:pt x="147" y="4"/>
                  </a:cubicBezTo>
                  <a:cubicBezTo>
                    <a:pt x="147" y="2"/>
                    <a:pt x="145" y="0"/>
                    <a:pt x="143" y="0"/>
                  </a:cubicBezTo>
                  <a:cubicBezTo>
                    <a:pt x="116" y="0"/>
                    <a:pt x="116" y="0"/>
                    <a:pt x="116" y="0"/>
                  </a:cubicBezTo>
                  <a:cubicBezTo>
                    <a:pt x="113" y="0"/>
                    <a:pt x="112" y="2"/>
                    <a:pt x="111" y="4"/>
                  </a:cubicBezTo>
                  <a:cubicBezTo>
                    <a:pt x="110" y="7"/>
                    <a:pt x="107" y="20"/>
                    <a:pt x="106" y="22"/>
                  </a:cubicBezTo>
                  <a:cubicBezTo>
                    <a:pt x="96" y="24"/>
                    <a:pt x="87" y="28"/>
                    <a:pt x="78" y="32"/>
                  </a:cubicBezTo>
                  <a:cubicBezTo>
                    <a:pt x="76" y="31"/>
                    <a:pt x="65" y="23"/>
                    <a:pt x="62" y="22"/>
                  </a:cubicBezTo>
                  <a:cubicBezTo>
                    <a:pt x="61" y="21"/>
                    <a:pt x="58" y="20"/>
                    <a:pt x="56" y="22"/>
                  </a:cubicBezTo>
                  <a:cubicBezTo>
                    <a:pt x="56" y="23"/>
                    <a:pt x="37" y="38"/>
                    <a:pt x="36" y="39"/>
                  </a:cubicBezTo>
                  <a:cubicBezTo>
                    <a:pt x="34" y="41"/>
                    <a:pt x="34" y="43"/>
                    <a:pt x="35" y="45"/>
                  </a:cubicBezTo>
                  <a:cubicBezTo>
                    <a:pt x="36" y="48"/>
                    <a:pt x="42" y="60"/>
                    <a:pt x="43" y="62"/>
                  </a:cubicBezTo>
                  <a:cubicBezTo>
                    <a:pt x="37" y="70"/>
                    <a:pt x="32" y="79"/>
                    <a:pt x="28" y="88"/>
                  </a:cubicBezTo>
                  <a:cubicBezTo>
                    <a:pt x="25" y="88"/>
                    <a:pt x="12" y="90"/>
                    <a:pt x="9" y="90"/>
                  </a:cubicBezTo>
                  <a:cubicBezTo>
                    <a:pt x="7" y="90"/>
                    <a:pt x="5" y="91"/>
                    <a:pt x="5" y="94"/>
                  </a:cubicBezTo>
                  <a:cubicBezTo>
                    <a:pt x="4" y="95"/>
                    <a:pt x="0" y="119"/>
                    <a:pt x="0" y="120"/>
                  </a:cubicBezTo>
                  <a:cubicBezTo>
                    <a:pt x="0" y="123"/>
                    <a:pt x="1" y="125"/>
                    <a:pt x="3" y="126"/>
                  </a:cubicBezTo>
                  <a:cubicBezTo>
                    <a:pt x="6" y="127"/>
                    <a:pt x="18" y="133"/>
                    <a:pt x="20" y="134"/>
                  </a:cubicBezTo>
                  <a:cubicBezTo>
                    <a:pt x="20" y="144"/>
                    <a:pt x="22" y="154"/>
                    <a:pt x="25" y="163"/>
                  </a:cubicBezTo>
                  <a:cubicBezTo>
                    <a:pt x="24" y="165"/>
                    <a:pt x="14" y="175"/>
                    <a:pt x="12" y="177"/>
                  </a:cubicBezTo>
                  <a:cubicBezTo>
                    <a:pt x="10" y="178"/>
                    <a:pt x="10" y="180"/>
                    <a:pt x="11" y="183"/>
                  </a:cubicBezTo>
                  <a:cubicBezTo>
                    <a:pt x="12" y="184"/>
                    <a:pt x="24" y="205"/>
                    <a:pt x="25" y="206"/>
                  </a:cubicBezTo>
                  <a:cubicBezTo>
                    <a:pt x="26" y="208"/>
                    <a:pt x="28" y="208"/>
                    <a:pt x="30" y="208"/>
                  </a:cubicBezTo>
                  <a:cubicBezTo>
                    <a:pt x="33" y="207"/>
                    <a:pt x="46" y="204"/>
                    <a:pt x="49" y="203"/>
                  </a:cubicBezTo>
                  <a:cubicBezTo>
                    <a:pt x="55" y="210"/>
                    <a:pt x="63" y="217"/>
                    <a:pt x="71" y="222"/>
                  </a:cubicBezTo>
                  <a:cubicBezTo>
                    <a:pt x="71" y="224"/>
                    <a:pt x="70" y="238"/>
                    <a:pt x="70" y="241"/>
                  </a:cubicBezTo>
                  <a:cubicBezTo>
                    <a:pt x="70" y="243"/>
                    <a:pt x="71" y="245"/>
                    <a:pt x="73" y="246"/>
                  </a:cubicBezTo>
                  <a:cubicBezTo>
                    <a:pt x="74" y="247"/>
                    <a:pt x="97" y="255"/>
                    <a:pt x="98" y="255"/>
                  </a:cubicBezTo>
                  <a:cubicBezTo>
                    <a:pt x="101" y="256"/>
                    <a:pt x="103" y="255"/>
                    <a:pt x="104" y="254"/>
                  </a:cubicBezTo>
                  <a:cubicBezTo>
                    <a:pt x="106" y="251"/>
                    <a:pt x="114" y="240"/>
                    <a:pt x="115" y="238"/>
                  </a:cubicBezTo>
                  <a:cubicBezTo>
                    <a:pt x="120" y="239"/>
                    <a:pt x="125" y="239"/>
                    <a:pt x="130" y="239"/>
                  </a:cubicBezTo>
                  <a:cubicBezTo>
                    <a:pt x="135" y="239"/>
                    <a:pt x="140" y="239"/>
                    <a:pt x="145" y="238"/>
                  </a:cubicBezTo>
                  <a:cubicBezTo>
                    <a:pt x="146" y="240"/>
                    <a:pt x="154" y="251"/>
                    <a:pt x="156" y="253"/>
                  </a:cubicBezTo>
                  <a:cubicBezTo>
                    <a:pt x="157" y="255"/>
                    <a:pt x="159" y="256"/>
                    <a:pt x="161" y="255"/>
                  </a:cubicBezTo>
                  <a:cubicBezTo>
                    <a:pt x="163" y="255"/>
                    <a:pt x="186" y="246"/>
                    <a:pt x="187" y="246"/>
                  </a:cubicBezTo>
                  <a:cubicBezTo>
                    <a:pt x="189" y="245"/>
                    <a:pt x="190" y="243"/>
                    <a:pt x="190" y="241"/>
                  </a:cubicBezTo>
                  <a:cubicBezTo>
                    <a:pt x="190" y="238"/>
                    <a:pt x="188" y="224"/>
                    <a:pt x="188" y="222"/>
                  </a:cubicBezTo>
                  <a:cubicBezTo>
                    <a:pt x="197" y="216"/>
                    <a:pt x="204" y="210"/>
                    <a:pt x="211" y="203"/>
                  </a:cubicBezTo>
                  <a:cubicBezTo>
                    <a:pt x="213" y="203"/>
                    <a:pt x="227" y="207"/>
                    <a:pt x="230" y="207"/>
                  </a:cubicBezTo>
                  <a:cubicBezTo>
                    <a:pt x="231" y="208"/>
                    <a:pt x="234" y="207"/>
                    <a:pt x="235" y="205"/>
                  </a:cubicBezTo>
                  <a:cubicBezTo>
                    <a:pt x="235" y="204"/>
                    <a:pt x="248" y="183"/>
                    <a:pt x="248" y="182"/>
                  </a:cubicBezTo>
                  <a:cubicBezTo>
                    <a:pt x="249" y="180"/>
                    <a:pt x="249" y="178"/>
                    <a:pt x="248" y="176"/>
                  </a:cubicBezTo>
                  <a:cubicBezTo>
                    <a:pt x="245" y="174"/>
                    <a:pt x="236" y="164"/>
                    <a:pt x="234" y="162"/>
                  </a:cubicBezTo>
                  <a:cubicBezTo>
                    <a:pt x="237" y="153"/>
                    <a:pt x="239" y="143"/>
                    <a:pt x="239" y="133"/>
                  </a:cubicBezTo>
                  <a:cubicBezTo>
                    <a:pt x="241" y="132"/>
                    <a:pt x="254" y="126"/>
                    <a:pt x="256" y="125"/>
                  </a:cubicBezTo>
                  <a:cubicBezTo>
                    <a:pt x="258" y="124"/>
                    <a:pt x="259" y="122"/>
                    <a:pt x="259" y="120"/>
                  </a:cubicBezTo>
                  <a:close/>
                  <a:moveTo>
                    <a:pt x="165" y="190"/>
                  </a:moveTo>
                  <a:cubicBezTo>
                    <a:pt x="131" y="209"/>
                    <a:pt x="88" y="198"/>
                    <a:pt x="69" y="165"/>
                  </a:cubicBezTo>
                  <a:cubicBezTo>
                    <a:pt x="50" y="131"/>
                    <a:pt x="61" y="88"/>
                    <a:pt x="94" y="69"/>
                  </a:cubicBezTo>
                  <a:cubicBezTo>
                    <a:pt x="128" y="49"/>
                    <a:pt x="171" y="60"/>
                    <a:pt x="190" y="94"/>
                  </a:cubicBezTo>
                  <a:cubicBezTo>
                    <a:pt x="210" y="127"/>
                    <a:pt x="198" y="170"/>
                    <a:pt x="165" y="190"/>
                  </a:cubicBezTo>
                  <a:close/>
                </a:path>
              </a:pathLst>
            </a:custGeom>
            <a:solidFill>
              <a:schemeClr val="accent6"/>
            </a:solidFill>
            <a:ln>
              <a:noFill/>
            </a:ln>
            <a:effectLst/>
          </p:spPr>
          <p:style>
            <a:lnRef idx="1">
              <a:schemeClr val="accent5"/>
            </a:lnRef>
            <a:fillRef idx="3">
              <a:schemeClr val="accent5"/>
            </a:fillRef>
            <a:effectRef idx="2">
              <a:schemeClr val="accent5"/>
            </a:effectRef>
            <a:fontRef idx="minor">
              <a:schemeClr val="lt1"/>
            </a:fontRef>
          </p:style>
          <p:txBody>
            <a:bodyPr lIns="121915" tIns="60957" rIns="121915" bIns="60957" rtlCol="0" anchor="ctr"/>
            <a:lstStyle/>
            <a:p>
              <a:pPr algn="ctr" defTabSz="609570"/>
              <a:endParaRPr lang="en-US" sz="2000" dirty="0">
                <a:solidFill>
                  <a:srgbClr val="FFFFFF"/>
                </a:solidFill>
                <a:latin typeface="Arial"/>
              </a:endParaRPr>
            </a:p>
          </p:txBody>
        </p:sp>
      </p:grpSp>
      <p:grpSp>
        <p:nvGrpSpPr>
          <p:cNvPr id="231" name="Group 230"/>
          <p:cNvGrpSpPr/>
          <p:nvPr/>
        </p:nvGrpSpPr>
        <p:grpSpPr>
          <a:xfrm>
            <a:off x="4325152" y="4084135"/>
            <a:ext cx="457200" cy="438912"/>
            <a:chOff x="7475564" y="2797698"/>
            <a:chExt cx="609317" cy="609932"/>
          </a:xfrm>
        </p:grpSpPr>
        <p:sp>
          <p:nvSpPr>
            <p:cNvPr id="232" name="Oval 7"/>
            <p:cNvSpPr>
              <a:spLocks noChangeAspect="1"/>
            </p:cNvSpPr>
            <p:nvPr/>
          </p:nvSpPr>
          <p:spPr>
            <a:xfrm>
              <a:off x="7475564" y="2797698"/>
              <a:ext cx="609317" cy="609932"/>
            </a:xfrm>
            <a:custGeom>
              <a:avLst/>
              <a:gdLst/>
              <a:ahLst/>
              <a:cxnLst/>
              <a:rect l="l" t="t" r="r" b="b"/>
              <a:pathLst>
                <a:path w="857885" h="858752">
                  <a:moveTo>
                    <a:pt x="364072" y="60804"/>
                  </a:moveTo>
                  <a:cubicBezTo>
                    <a:pt x="196582" y="60804"/>
                    <a:pt x="60804" y="196581"/>
                    <a:pt x="60804" y="364072"/>
                  </a:cubicBezTo>
                  <a:cubicBezTo>
                    <a:pt x="60804" y="531563"/>
                    <a:pt x="196582" y="667340"/>
                    <a:pt x="364072" y="667340"/>
                  </a:cubicBezTo>
                  <a:cubicBezTo>
                    <a:pt x="531563" y="667340"/>
                    <a:pt x="667340" y="531563"/>
                    <a:pt x="667340" y="364072"/>
                  </a:cubicBezTo>
                  <a:cubicBezTo>
                    <a:pt x="667340" y="196581"/>
                    <a:pt x="531563" y="60804"/>
                    <a:pt x="364072" y="60804"/>
                  </a:cubicBezTo>
                  <a:close/>
                  <a:moveTo>
                    <a:pt x="364072" y="0"/>
                  </a:moveTo>
                  <a:cubicBezTo>
                    <a:pt x="565143" y="0"/>
                    <a:pt x="728144" y="163001"/>
                    <a:pt x="728144" y="364072"/>
                  </a:cubicBezTo>
                  <a:cubicBezTo>
                    <a:pt x="728144" y="439474"/>
                    <a:pt x="705222" y="509522"/>
                    <a:pt x="665966" y="567628"/>
                  </a:cubicBezTo>
                  <a:lnTo>
                    <a:pt x="650609" y="586242"/>
                  </a:lnTo>
                  <a:lnTo>
                    <a:pt x="844200" y="779235"/>
                  </a:lnTo>
                  <a:cubicBezTo>
                    <a:pt x="862407" y="797385"/>
                    <a:pt x="862453" y="826860"/>
                    <a:pt x="844302" y="845068"/>
                  </a:cubicBezTo>
                  <a:cubicBezTo>
                    <a:pt x="826151" y="863275"/>
                    <a:pt x="796676" y="863320"/>
                    <a:pt x="778469" y="845169"/>
                  </a:cubicBezTo>
                  <a:lnTo>
                    <a:pt x="584635" y="651934"/>
                  </a:lnTo>
                  <a:lnTo>
                    <a:pt x="567628" y="665966"/>
                  </a:lnTo>
                  <a:cubicBezTo>
                    <a:pt x="509522" y="705222"/>
                    <a:pt x="439474" y="728144"/>
                    <a:pt x="364072" y="728144"/>
                  </a:cubicBezTo>
                  <a:cubicBezTo>
                    <a:pt x="163001" y="728144"/>
                    <a:pt x="0" y="565143"/>
                    <a:pt x="0" y="364072"/>
                  </a:cubicBezTo>
                  <a:cubicBezTo>
                    <a:pt x="0" y="163001"/>
                    <a:pt x="163001" y="0"/>
                    <a:pt x="364072" y="0"/>
                  </a:cubicBezTo>
                  <a:close/>
                </a:path>
              </a:pathLst>
            </a:custGeom>
            <a:solidFill>
              <a:schemeClr val="accent4"/>
            </a:solidFill>
            <a:ln>
              <a:noFill/>
            </a:ln>
            <a:effectLst/>
          </p:spPr>
          <p:style>
            <a:lnRef idx="1">
              <a:schemeClr val="accent5"/>
            </a:lnRef>
            <a:fillRef idx="3">
              <a:schemeClr val="accent5"/>
            </a:fillRef>
            <a:effectRef idx="2">
              <a:schemeClr val="accent5"/>
            </a:effectRef>
            <a:fontRef idx="minor">
              <a:schemeClr val="lt1"/>
            </a:fontRef>
          </p:style>
          <p:txBody>
            <a:bodyPr lIns="121915" tIns="60957" rIns="121915" bIns="60957" rtlCol="0" anchor="ctr"/>
            <a:lstStyle/>
            <a:p>
              <a:pPr algn="ctr" defTabSz="609570"/>
              <a:endParaRPr lang="en-US" sz="2000" dirty="0">
                <a:solidFill>
                  <a:srgbClr val="FFFFFF"/>
                </a:solidFill>
                <a:latin typeface="Arial"/>
              </a:endParaRPr>
            </a:p>
          </p:txBody>
        </p:sp>
        <p:sp>
          <p:nvSpPr>
            <p:cNvPr id="233" name="Oval 23"/>
            <p:cNvSpPr>
              <a:spLocks noChangeAspect="1"/>
            </p:cNvSpPr>
            <p:nvPr/>
          </p:nvSpPr>
          <p:spPr>
            <a:xfrm>
              <a:off x="7578000" y="2936020"/>
              <a:ext cx="338878" cy="269833"/>
            </a:xfrm>
            <a:custGeom>
              <a:avLst/>
              <a:gdLst/>
              <a:ahLst/>
              <a:cxnLst/>
              <a:rect l="l" t="t" r="r" b="b"/>
              <a:pathLst>
                <a:path w="477122" h="379911">
                  <a:moveTo>
                    <a:pt x="252554" y="155898"/>
                  </a:moveTo>
                  <a:lnTo>
                    <a:pt x="350844" y="155898"/>
                  </a:lnTo>
                  <a:lnTo>
                    <a:pt x="350844" y="355189"/>
                  </a:lnTo>
                  <a:lnTo>
                    <a:pt x="343244" y="359314"/>
                  </a:lnTo>
                  <a:cubicBezTo>
                    <a:pt x="326713" y="366306"/>
                    <a:pt x="309360" y="371736"/>
                    <a:pt x="291370" y="375417"/>
                  </a:cubicBezTo>
                  <a:lnTo>
                    <a:pt x="252554" y="379330"/>
                  </a:lnTo>
                  <a:close/>
                  <a:moveTo>
                    <a:pt x="0" y="92551"/>
                  </a:moveTo>
                  <a:lnTo>
                    <a:pt x="98290" y="92551"/>
                  </a:lnTo>
                  <a:lnTo>
                    <a:pt x="98290" y="343129"/>
                  </a:lnTo>
                  <a:lnTo>
                    <a:pt x="81166" y="333835"/>
                  </a:lnTo>
                  <a:cubicBezTo>
                    <a:pt x="51762" y="313970"/>
                    <a:pt x="26387" y="288594"/>
                    <a:pt x="6522" y="259190"/>
                  </a:cubicBezTo>
                  <a:lnTo>
                    <a:pt x="0" y="247175"/>
                  </a:lnTo>
                  <a:close/>
                  <a:moveTo>
                    <a:pt x="126277" y="38230"/>
                  </a:moveTo>
                  <a:lnTo>
                    <a:pt x="224567" y="38230"/>
                  </a:lnTo>
                  <a:lnTo>
                    <a:pt x="224567" y="379911"/>
                  </a:lnTo>
                  <a:lnTo>
                    <a:pt x="179982" y="375417"/>
                  </a:lnTo>
                  <a:cubicBezTo>
                    <a:pt x="161992" y="371736"/>
                    <a:pt x="144639" y="366306"/>
                    <a:pt x="128108" y="359314"/>
                  </a:cubicBezTo>
                  <a:lnTo>
                    <a:pt x="126277" y="358320"/>
                  </a:lnTo>
                  <a:close/>
                  <a:moveTo>
                    <a:pt x="378832" y="0"/>
                  </a:moveTo>
                  <a:lnTo>
                    <a:pt x="477122" y="0"/>
                  </a:lnTo>
                  <a:lnTo>
                    <a:pt x="477122" y="236545"/>
                  </a:lnTo>
                  <a:lnTo>
                    <a:pt x="464830" y="259190"/>
                  </a:lnTo>
                  <a:cubicBezTo>
                    <a:pt x="444966" y="288594"/>
                    <a:pt x="419590" y="313970"/>
                    <a:pt x="390186" y="333835"/>
                  </a:cubicBezTo>
                  <a:lnTo>
                    <a:pt x="378832" y="339998"/>
                  </a:lnTo>
                  <a:close/>
                </a:path>
              </a:pathLst>
            </a:custGeom>
            <a:solidFill>
              <a:schemeClr val="accent4"/>
            </a:solidFill>
            <a:ln>
              <a:noFill/>
            </a:ln>
            <a:effectLst/>
          </p:spPr>
          <p:style>
            <a:lnRef idx="1">
              <a:schemeClr val="accent5"/>
            </a:lnRef>
            <a:fillRef idx="3">
              <a:schemeClr val="accent5"/>
            </a:fillRef>
            <a:effectRef idx="2">
              <a:schemeClr val="accent5"/>
            </a:effectRef>
            <a:fontRef idx="minor">
              <a:schemeClr val="lt1"/>
            </a:fontRef>
          </p:style>
          <p:txBody>
            <a:bodyPr lIns="121915" tIns="60957" rIns="121915" bIns="60957" rtlCol="0" anchor="ctr"/>
            <a:lstStyle/>
            <a:p>
              <a:pPr algn="ctr" defTabSz="609570"/>
              <a:endParaRPr lang="en-US" sz="2000" dirty="0">
                <a:solidFill>
                  <a:srgbClr val="FFFFFF"/>
                </a:solidFill>
                <a:latin typeface="Arial"/>
              </a:endParaRPr>
            </a:p>
          </p:txBody>
        </p:sp>
      </p:grpSp>
      <p:sp>
        <p:nvSpPr>
          <p:cNvPr id="234" name="Text Placeholder 3"/>
          <p:cNvSpPr txBox="1">
            <a:spLocks/>
          </p:cNvSpPr>
          <p:nvPr/>
        </p:nvSpPr>
        <p:spPr>
          <a:xfrm>
            <a:off x="1866687" y="4541349"/>
            <a:ext cx="1674715" cy="313932"/>
          </a:xfrm>
          <a:prstGeom prst="rect">
            <a:avLst/>
          </a:prstGeom>
        </p:spPr>
        <p:txBody>
          <a:bodyPr wrap="square">
            <a:spAutoFit/>
          </a:bodyPr>
          <a:lstStyle>
            <a:defPPr>
              <a:defRPr lang="en-US"/>
            </a:defPPr>
            <a:lvl1pPr algn="ctr">
              <a:lnSpc>
                <a:spcPct val="90000"/>
              </a:lnSpc>
              <a:spcAft>
                <a:spcPts val="600"/>
              </a:spcAft>
              <a:defRPr sz="1600" b="1">
                <a:solidFill>
                  <a:srgbClr val="1E98C5"/>
                </a:solidFill>
                <a:latin typeface="Arial" charset="0"/>
                <a:ea typeface="ＭＳ Ｐゴシック" charset="0"/>
                <a:cs typeface="ＭＳ Ｐゴシック" charset="0"/>
              </a:defRPr>
            </a:lvl1pPr>
            <a:lvl2pPr>
              <a:defRPr>
                <a:solidFill>
                  <a:schemeClr val="tx1"/>
                </a:solidFill>
                <a:latin typeface="Arial" charset="0"/>
                <a:ea typeface="ＭＳ Ｐゴシック" charset="0"/>
                <a:cs typeface="ＭＳ Ｐゴシック" charset="0"/>
              </a:defRPr>
            </a:lvl2pPr>
            <a:lvl3pPr>
              <a:defRPr>
                <a:solidFill>
                  <a:schemeClr val="tx1"/>
                </a:solidFill>
                <a:latin typeface="Arial" charset="0"/>
                <a:ea typeface="ＭＳ Ｐゴシック" charset="0"/>
                <a:cs typeface="ＭＳ Ｐゴシック" charset="0"/>
              </a:defRPr>
            </a:lvl3pPr>
            <a:lvl4pPr>
              <a:defRPr>
                <a:solidFill>
                  <a:schemeClr val="tx1"/>
                </a:solidFill>
                <a:latin typeface="Arial" charset="0"/>
                <a:ea typeface="ＭＳ Ｐゴシック" charset="0"/>
                <a:cs typeface="ＭＳ Ｐゴシック" charset="0"/>
              </a:defRPr>
            </a:lvl4pPr>
            <a:lvl5pPr>
              <a:defRPr>
                <a:solidFill>
                  <a:schemeClr val="tx1"/>
                </a:solidFill>
                <a:latin typeface="Arial" charset="0"/>
                <a:ea typeface="ＭＳ Ｐゴシック" charset="0"/>
                <a:cs typeface="ＭＳ Ｐゴシック" charset="0"/>
              </a:defRPr>
            </a:lvl5pPr>
            <a:lvl6pPr>
              <a:defRPr>
                <a:solidFill>
                  <a:schemeClr val="tx1"/>
                </a:solidFill>
                <a:latin typeface="Arial" charset="0"/>
                <a:ea typeface="ＭＳ Ｐゴシック" charset="0"/>
                <a:cs typeface="ＭＳ Ｐゴシック" charset="0"/>
              </a:defRPr>
            </a:lvl6pPr>
            <a:lvl7pPr>
              <a:defRPr>
                <a:solidFill>
                  <a:schemeClr val="tx1"/>
                </a:solidFill>
                <a:latin typeface="Arial" charset="0"/>
                <a:ea typeface="ＭＳ Ｐゴシック" charset="0"/>
                <a:cs typeface="ＭＳ Ｐゴシック" charset="0"/>
              </a:defRPr>
            </a:lvl7pPr>
            <a:lvl8pPr>
              <a:defRPr>
                <a:solidFill>
                  <a:schemeClr val="tx1"/>
                </a:solidFill>
                <a:latin typeface="Arial" charset="0"/>
                <a:ea typeface="ＭＳ Ｐゴシック" charset="0"/>
                <a:cs typeface="ＭＳ Ｐゴシック" charset="0"/>
              </a:defRPr>
            </a:lvl8pPr>
            <a:lvl9pPr>
              <a:defRPr>
                <a:solidFill>
                  <a:schemeClr val="tx1"/>
                </a:solidFill>
                <a:latin typeface="Arial" charset="0"/>
                <a:ea typeface="ＭＳ Ｐゴシック" charset="0"/>
                <a:cs typeface="ＭＳ Ｐゴシック" charset="0"/>
              </a:defRPr>
            </a:lvl9pPr>
          </a:lstStyle>
          <a:p>
            <a:pPr defTabSz="609570">
              <a:spcAft>
                <a:spcPts val="0"/>
              </a:spcAft>
            </a:pPr>
            <a:r>
              <a:rPr lang="en-US" b="0" dirty="0" smtClean="0">
                <a:solidFill>
                  <a:srgbClr val="2968AF"/>
                </a:solidFill>
              </a:rPr>
              <a:t>Security</a:t>
            </a:r>
            <a:endParaRPr lang="en-US" b="0" dirty="0">
              <a:solidFill>
                <a:srgbClr val="2968AF"/>
              </a:solidFill>
            </a:endParaRPr>
          </a:p>
        </p:txBody>
      </p:sp>
      <p:sp>
        <p:nvSpPr>
          <p:cNvPr id="235" name="Rectangle 234"/>
          <p:cNvSpPr/>
          <p:nvPr/>
        </p:nvSpPr>
        <p:spPr>
          <a:xfrm>
            <a:off x="2777479" y="4548723"/>
            <a:ext cx="1792471" cy="313932"/>
          </a:xfrm>
          <a:prstGeom prst="rect">
            <a:avLst/>
          </a:prstGeom>
        </p:spPr>
        <p:txBody>
          <a:bodyPr wrap="square">
            <a:spAutoFit/>
          </a:bodyPr>
          <a:lstStyle/>
          <a:p>
            <a:pPr algn="ctr" defTabSz="609570">
              <a:lnSpc>
                <a:spcPct val="90000"/>
              </a:lnSpc>
              <a:spcAft>
                <a:spcPts val="0"/>
              </a:spcAft>
            </a:pPr>
            <a:r>
              <a:rPr lang="en-US" sz="1600" dirty="0" smtClean="0">
                <a:solidFill>
                  <a:srgbClr val="0D868E"/>
                </a:solidFill>
              </a:rPr>
              <a:t>Automation</a:t>
            </a:r>
            <a:endParaRPr lang="en-US" sz="1600" dirty="0">
              <a:solidFill>
                <a:srgbClr val="0D868E"/>
              </a:solidFill>
            </a:endParaRPr>
          </a:p>
        </p:txBody>
      </p:sp>
      <p:sp>
        <p:nvSpPr>
          <p:cNvPr id="236" name="Text Placeholder 3"/>
          <p:cNvSpPr txBox="1">
            <a:spLocks/>
          </p:cNvSpPr>
          <p:nvPr/>
        </p:nvSpPr>
        <p:spPr>
          <a:xfrm>
            <a:off x="3915030" y="4539404"/>
            <a:ext cx="1468503" cy="313932"/>
          </a:xfrm>
          <a:prstGeom prst="rect">
            <a:avLst/>
          </a:prstGeom>
        </p:spPr>
        <p:txBody>
          <a:bodyPr wrap="square">
            <a:spAutoFit/>
          </a:bodyPr>
          <a:lstStyle>
            <a:defPPr>
              <a:defRPr lang="en-US"/>
            </a:defPPr>
            <a:lvl1pPr algn="ctr">
              <a:lnSpc>
                <a:spcPct val="90000"/>
              </a:lnSpc>
              <a:spcAft>
                <a:spcPts val="600"/>
              </a:spcAft>
              <a:defRPr sz="1600" b="1">
                <a:solidFill>
                  <a:srgbClr val="1E98C5"/>
                </a:solidFill>
                <a:latin typeface="Arial" charset="0"/>
                <a:ea typeface="ＭＳ Ｐゴシック" charset="0"/>
                <a:cs typeface="ＭＳ Ｐゴシック" charset="0"/>
              </a:defRPr>
            </a:lvl1pPr>
            <a:lvl2pPr>
              <a:defRPr>
                <a:solidFill>
                  <a:schemeClr val="tx1"/>
                </a:solidFill>
                <a:latin typeface="Arial" charset="0"/>
                <a:ea typeface="ＭＳ Ｐゴシック" charset="0"/>
                <a:cs typeface="ＭＳ Ｐゴシック" charset="0"/>
              </a:defRPr>
            </a:lvl2pPr>
            <a:lvl3pPr>
              <a:defRPr>
                <a:solidFill>
                  <a:schemeClr val="tx1"/>
                </a:solidFill>
                <a:latin typeface="Arial" charset="0"/>
                <a:ea typeface="ＭＳ Ｐゴシック" charset="0"/>
                <a:cs typeface="ＭＳ Ｐゴシック" charset="0"/>
              </a:defRPr>
            </a:lvl3pPr>
            <a:lvl4pPr>
              <a:defRPr>
                <a:solidFill>
                  <a:schemeClr val="tx1"/>
                </a:solidFill>
                <a:latin typeface="Arial" charset="0"/>
                <a:ea typeface="ＭＳ Ｐゴシック" charset="0"/>
                <a:cs typeface="ＭＳ Ｐゴシック" charset="0"/>
              </a:defRPr>
            </a:lvl4pPr>
            <a:lvl5pPr>
              <a:defRPr>
                <a:solidFill>
                  <a:schemeClr val="tx1"/>
                </a:solidFill>
                <a:latin typeface="Arial" charset="0"/>
                <a:ea typeface="ＭＳ Ｐゴシック" charset="0"/>
                <a:cs typeface="ＭＳ Ｐゴシック" charset="0"/>
              </a:defRPr>
            </a:lvl5pPr>
            <a:lvl6pPr>
              <a:defRPr>
                <a:solidFill>
                  <a:schemeClr val="tx1"/>
                </a:solidFill>
                <a:latin typeface="Arial" charset="0"/>
                <a:ea typeface="ＭＳ Ｐゴシック" charset="0"/>
                <a:cs typeface="ＭＳ Ｐゴシック" charset="0"/>
              </a:defRPr>
            </a:lvl6pPr>
            <a:lvl7pPr>
              <a:defRPr>
                <a:solidFill>
                  <a:schemeClr val="tx1"/>
                </a:solidFill>
                <a:latin typeface="Arial" charset="0"/>
                <a:ea typeface="ＭＳ Ｐゴシック" charset="0"/>
                <a:cs typeface="ＭＳ Ｐゴシック" charset="0"/>
              </a:defRPr>
            </a:lvl7pPr>
            <a:lvl8pPr>
              <a:defRPr>
                <a:solidFill>
                  <a:schemeClr val="tx1"/>
                </a:solidFill>
                <a:latin typeface="Arial" charset="0"/>
                <a:ea typeface="ＭＳ Ｐゴシック" charset="0"/>
                <a:cs typeface="ＭＳ Ｐゴシック" charset="0"/>
              </a:defRPr>
            </a:lvl8pPr>
            <a:lvl9pPr>
              <a:defRPr>
                <a:solidFill>
                  <a:schemeClr val="tx1"/>
                </a:solidFill>
                <a:latin typeface="Arial" charset="0"/>
                <a:ea typeface="ＭＳ Ｐゴシック" charset="0"/>
                <a:cs typeface="ＭＳ Ｐゴシック" charset="0"/>
              </a:defRPr>
            </a:lvl9pPr>
          </a:lstStyle>
          <a:p>
            <a:pPr defTabSz="609570">
              <a:spcAft>
                <a:spcPts val="0"/>
              </a:spcAft>
            </a:pPr>
            <a:r>
              <a:rPr lang="en-US" b="0" dirty="0" smtClean="0">
                <a:solidFill>
                  <a:srgbClr val="57B74E"/>
                </a:solidFill>
              </a:rPr>
              <a:t>Insights</a:t>
            </a:r>
            <a:endParaRPr lang="en-US" b="0" dirty="0">
              <a:solidFill>
                <a:srgbClr val="57B74E"/>
              </a:solidFill>
            </a:endParaRPr>
          </a:p>
        </p:txBody>
      </p:sp>
      <p:sp>
        <p:nvSpPr>
          <p:cNvPr id="122" name="TextBox 121"/>
          <p:cNvSpPr txBox="1"/>
          <p:nvPr/>
        </p:nvSpPr>
        <p:spPr>
          <a:xfrm>
            <a:off x="7982937" y="4251488"/>
            <a:ext cx="3519790" cy="523220"/>
          </a:xfrm>
          <a:prstGeom prst="rect">
            <a:avLst/>
          </a:prstGeom>
          <a:noFill/>
        </p:spPr>
        <p:txBody>
          <a:bodyPr wrap="square" rtlCol="0">
            <a:spAutoFit/>
          </a:bodyPr>
          <a:lstStyle/>
          <a:p>
            <a:pPr defTabSz="914377" fontAlgn="auto">
              <a:spcBef>
                <a:spcPts val="0"/>
              </a:spcBef>
              <a:spcAft>
                <a:spcPts val="0"/>
              </a:spcAft>
            </a:pPr>
            <a:r>
              <a:rPr lang="en-US" sz="2800" dirty="0" smtClean="0">
                <a:solidFill>
                  <a:schemeClr val="accent4">
                    <a:lumMod val="75000"/>
                  </a:schemeClr>
                </a:solidFill>
                <a:latin typeface="Arial"/>
                <a:ea typeface="Apple LiGothic Medium"/>
              </a:rPr>
              <a:t>Assurance</a:t>
            </a:r>
            <a:endParaRPr lang="en-US" sz="2800" dirty="0">
              <a:solidFill>
                <a:schemeClr val="accent4">
                  <a:lumMod val="75000"/>
                </a:schemeClr>
              </a:solidFill>
              <a:latin typeface="Arial"/>
              <a:ea typeface="Apple LiGothic Medium"/>
            </a:endParaRPr>
          </a:p>
        </p:txBody>
      </p:sp>
      <p:sp>
        <p:nvSpPr>
          <p:cNvPr id="123" name="Rectangle 122"/>
          <p:cNvSpPr/>
          <p:nvPr/>
        </p:nvSpPr>
        <p:spPr>
          <a:xfrm>
            <a:off x="7982938" y="1633755"/>
            <a:ext cx="3160441" cy="523220"/>
          </a:xfrm>
          <a:prstGeom prst="rect">
            <a:avLst/>
          </a:prstGeom>
        </p:spPr>
        <p:txBody>
          <a:bodyPr wrap="square">
            <a:spAutoFit/>
          </a:bodyPr>
          <a:lstStyle/>
          <a:p>
            <a:pPr defTabSz="914377" fontAlgn="auto">
              <a:spcBef>
                <a:spcPts val="0"/>
              </a:spcBef>
              <a:spcAft>
                <a:spcPts val="0"/>
              </a:spcAft>
            </a:pPr>
            <a:r>
              <a:rPr lang="en-US" sz="2800" dirty="0">
                <a:solidFill>
                  <a:srgbClr val="3BC8D5"/>
                </a:solidFill>
                <a:latin typeface="Arial"/>
                <a:ea typeface="Apple LiGothic Medium"/>
              </a:rPr>
              <a:t>Automation </a:t>
            </a:r>
          </a:p>
        </p:txBody>
      </p:sp>
      <p:sp>
        <p:nvSpPr>
          <p:cNvPr id="124" name="Rectangle 123"/>
          <p:cNvSpPr/>
          <p:nvPr/>
        </p:nvSpPr>
        <p:spPr>
          <a:xfrm>
            <a:off x="7982937" y="2935246"/>
            <a:ext cx="3323908" cy="523220"/>
          </a:xfrm>
          <a:prstGeom prst="rect">
            <a:avLst/>
          </a:prstGeom>
        </p:spPr>
        <p:txBody>
          <a:bodyPr wrap="square">
            <a:spAutoFit/>
          </a:bodyPr>
          <a:lstStyle/>
          <a:p>
            <a:pPr defTabSz="914377" fontAlgn="auto">
              <a:spcBef>
                <a:spcPts val="0"/>
              </a:spcBef>
              <a:spcAft>
                <a:spcPts val="0"/>
              </a:spcAft>
            </a:pPr>
            <a:r>
              <a:rPr lang="en-US" sz="2800" dirty="0" smtClean="0">
                <a:solidFill>
                  <a:schemeClr val="accent5"/>
                </a:solidFill>
                <a:latin typeface="Arial"/>
                <a:ea typeface="Apple LiGothic Medium"/>
              </a:rPr>
              <a:t>Security</a:t>
            </a:r>
            <a:endParaRPr lang="en-US" sz="2800" dirty="0">
              <a:solidFill>
                <a:schemeClr val="accent5"/>
              </a:solidFill>
              <a:latin typeface="Arial"/>
              <a:ea typeface="Apple LiGothic Medium"/>
            </a:endParaRPr>
          </a:p>
        </p:txBody>
      </p:sp>
      <p:grpSp>
        <p:nvGrpSpPr>
          <p:cNvPr id="125" name="Group 124"/>
          <p:cNvGrpSpPr/>
          <p:nvPr/>
        </p:nvGrpSpPr>
        <p:grpSpPr>
          <a:xfrm>
            <a:off x="7118500" y="4318758"/>
            <a:ext cx="772131" cy="772131"/>
            <a:chOff x="6520037" y="1603888"/>
            <a:chExt cx="1397166" cy="1397164"/>
          </a:xfrm>
        </p:grpSpPr>
        <p:sp>
          <p:nvSpPr>
            <p:cNvPr id="126" name="Oval 125"/>
            <p:cNvSpPr/>
            <p:nvPr/>
          </p:nvSpPr>
          <p:spPr>
            <a:xfrm>
              <a:off x="6520037" y="1603888"/>
              <a:ext cx="1397166" cy="1397164"/>
            </a:xfrm>
            <a:prstGeom prst="ellipse">
              <a:avLst/>
            </a:prstGeom>
            <a:solidFill>
              <a:srgbClr val="50C6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127" name="Group 126"/>
            <p:cNvGrpSpPr/>
            <p:nvPr/>
          </p:nvGrpSpPr>
          <p:grpSpPr>
            <a:xfrm>
              <a:off x="6856215" y="1939700"/>
              <a:ext cx="724810" cy="725540"/>
              <a:chOff x="7319091" y="3703654"/>
              <a:chExt cx="857885" cy="858752"/>
            </a:xfrm>
            <a:solidFill>
              <a:schemeClr val="accent4"/>
            </a:solidFill>
          </p:grpSpPr>
          <p:sp>
            <p:nvSpPr>
              <p:cNvPr id="128" name="Oval 7"/>
              <p:cNvSpPr>
                <a:spLocks noChangeAspect="1"/>
              </p:cNvSpPr>
              <p:nvPr/>
            </p:nvSpPr>
            <p:spPr>
              <a:xfrm>
                <a:off x="7319091" y="3703654"/>
                <a:ext cx="857885" cy="858752"/>
              </a:xfrm>
              <a:custGeom>
                <a:avLst/>
                <a:gdLst/>
                <a:ahLst/>
                <a:cxnLst/>
                <a:rect l="l" t="t" r="r" b="b"/>
                <a:pathLst>
                  <a:path w="857885" h="858752">
                    <a:moveTo>
                      <a:pt x="364072" y="60804"/>
                    </a:moveTo>
                    <a:cubicBezTo>
                      <a:pt x="196582" y="60804"/>
                      <a:pt x="60804" y="196581"/>
                      <a:pt x="60804" y="364072"/>
                    </a:cubicBezTo>
                    <a:cubicBezTo>
                      <a:pt x="60804" y="531563"/>
                      <a:pt x="196582" y="667340"/>
                      <a:pt x="364072" y="667340"/>
                    </a:cubicBezTo>
                    <a:cubicBezTo>
                      <a:pt x="531563" y="667340"/>
                      <a:pt x="667340" y="531563"/>
                      <a:pt x="667340" y="364072"/>
                    </a:cubicBezTo>
                    <a:cubicBezTo>
                      <a:pt x="667340" y="196581"/>
                      <a:pt x="531563" y="60804"/>
                      <a:pt x="364072" y="60804"/>
                    </a:cubicBezTo>
                    <a:close/>
                    <a:moveTo>
                      <a:pt x="364072" y="0"/>
                    </a:moveTo>
                    <a:cubicBezTo>
                      <a:pt x="565143" y="0"/>
                      <a:pt x="728144" y="163001"/>
                      <a:pt x="728144" y="364072"/>
                    </a:cubicBezTo>
                    <a:cubicBezTo>
                      <a:pt x="728144" y="439474"/>
                      <a:pt x="705222" y="509522"/>
                      <a:pt x="665966" y="567628"/>
                    </a:cubicBezTo>
                    <a:lnTo>
                      <a:pt x="650609" y="586242"/>
                    </a:lnTo>
                    <a:lnTo>
                      <a:pt x="844200" y="779235"/>
                    </a:lnTo>
                    <a:cubicBezTo>
                      <a:pt x="862407" y="797385"/>
                      <a:pt x="862453" y="826860"/>
                      <a:pt x="844302" y="845068"/>
                    </a:cubicBezTo>
                    <a:cubicBezTo>
                      <a:pt x="826151" y="863275"/>
                      <a:pt x="796676" y="863320"/>
                      <a:pt x="778469" y="845169"/>
                    </a:cubicBezTo>
                    <a:lnTo>
                      <a:pt x="584635" y="651934"/>
                    </a:lnTo>
                    <a:lnTo>
                      <a:pt x="567628" y="665966"/>
                    </a:lnTo>
                    <a:cubicBezTo>
                      <a:pt x="509522" y="705222"/>
                      <a:pt x="439474" y="728144"/>
                      <a:pt x="364072" y="728144"/>
                    </a:cubicBezTo>
                    <a:cubicBezTo>
                      <a:pt x="163001" y="728144"/>
                      <a:pt x="0" y="565143"/>
                      <a:pt x="0" y="364072"/>
                    </a:cubicBezTo>
                    <a:cubicBezTo>
                      <a:pt x="0" y="163001"/>
                      <a:pt x="163001" y="0"/>
                      <a:pt x="364072" y="0"/>
                    </a:cubicBez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lIns="121915" tIns="60957" rIns="121915" bIns="60957" rtlCol="0" anchor="ctr"/>
              <a:lstStyle/>
              <a:p>
                <a:pPr algn="ctr"/>
                <a:endParaRPr lang="en-US" dirty="0"/>
              </a:p>
            </p:txBody>
          </p:sp>
          <p:sp>
            <p:nvSpPr>
              <p:cNvPr id="129" name="Oval 23"/>
              <p:cNvSpPr>
                <a:spLocks noChangeAspect="1"/>
              </p:cNvSpPr>
              <p:nvPr/>
            </p:nvSpPr>
            <p:spPr>
              <a:xfrm>
                <a:off x="7445435" y="3952047"/>
                <a:ext cx="477122" cy="379911"/>
              </a:xfrm>
              <a:custGeom>
                <a:avLst/>
                <a:gdLst/>
                <a:ahLst/>
                <a:cxnLst/>
                <a:rect l="l" t="t" r="r" b="b"/>
                <a:pathLst>
                  <a:path w="477122" h="379911">
                    <a:moveTo>
                      <a:pt x="252554" y="155898"/>
                    </a:moveTo>
                    <a:lnTo>
                      <a:pt x="350844" y="155898"/>
                    </a:lnTo>
                    <a:lnTo>
                      <a:pt x="350844" y="355189"/>
                    </a:lnTo>
                    <a:lnTo>
                      <a:pt x="343244" y="359314"/>
                    </a:lnTo>
                    <a:cubicBezTo>
                      <a:pt x="326713" y="366306"/>
                      <a:pt x="309360" y="371736"/>
                      <a:pt x="291370" y="375417"/>
                    </a:cubicBezTo>
                    <a:lnTo>
                      <a:pt x="252554" y="379330"/>
                    </a:lnTo>
                    <a:close/>
                    <a:moveTo>
                      <a:pt x="0" y="92551"/>
                    </a:moveTo>
                    <a:lnTo>
                      <a:pt x="98290" y="92551"/>
                    </a:lnTo>
                    <a:lnTo>
                      <a:pt x="98290" y="343129"/>
                    </a:lnTo>
                    <a:lnTo>
                      <a:pt x="81166" y="333835"/>
                    </a:lnTo>
                    <a:cubicBezTo>
                      <a:pt x="51762" y="313970"/>
                      <a:pt x="26387" y="288594"/>
                      <a:pt x="6522" y="259190"/>
                    </a:cubicBezTo>
                    <a:lnTo>
                      <a:pt x="0" y="247175"/>
                    </a:lnTo>
                    <a:close/>
                    <a:moveTo>
                      <a:pt x="126277" y="38230"/>
                    </a:moveTo>
                    <a:lnTo>
                      <a:pt x="224567" y="38230"/>
                    </a:lnTo>
                    <a:lnTo>
                      <a:pt x="224567" y="379911"/>
                    </a:lnTo>
                    <a:lnTo>
                      <a:pt x="179982" y="375417"/>
                    </a:lnTo>
                    <a:cubicBezTo>
                      <a:pt x="161992" y="371736"/>
                      <a:pt x="144639" y="366306"/>
                      <a:pt x="128108" y="359314"/>
                    </a:cubicBezTo>
                    <a:lnTo>
                      <a:pt x="126277" y="358320"/>
                    </a:lnTo>
                    <a:close/>
                    <a:moveTo>
                      <a:pt x="378832" y="0"/>
                    </a:moveTo>
                    <a:lnTo>
                      <a:pt x="477122" y="0"/>
                    </a:lnTo>
                    <a:lnTo>
                      <a:pt x="477122" y="236545"/>
                    </a:lnTo>
                    <a:lnTo>
                      <a:pt x="464830" y="259190"/>
                    </a:lnTo>
                    <a:cubicBezTo>
                      <a:pt x="444966" y="288594"/>
                      <a:pt x="419590" y="313970"/>
                      <a:pt x="390186" y="333835"/>
                    </a:cubicBezTo>
                    <a:lnTo>
                      <a:pt x="378832" y="339998"/>
                    </a:ln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lIns="121915" tIns="60957" rIns="121915" bIns="60957" rtlCol="0" anchor="ctr"/>
              <a:lstStyle/>
              <a:p>
                <a:pPr algn="ctr"/>
                <a:endParaRPr lang="en-US" dirty="0"/>
              </a:p>
            </p:txBody>
          </p:sp>
        </p:grpSp>
      </p:grpSp>
      <p:grpSp>
        <p:nvGrpSpPr>
          <p:cNvPr id="130" name="Group 129"/>
          <p:cNvGrpSpPr/>
          <p:nvPr/>
        </p:nvGrpSpPr>
        <p:grpSpPr>
          <a:xfrm>
            <a:off x="7118500" y="1701025"/>
            <a:ext cx="772131" cy="772131"/>
            <a:chOff x="1172298" y="1595152"/>
            <a:chExt cx="1397166" cy="1397164"/>
          </a:xfrm>
        </p:grpSpPr>
        <p:sp>
          <p:nvSpPr>
            <p:cNvPr id="131" name="Oval 130"/>
            <p:cNvSpPr/>
            <p:nvPr/>
          </p:nvSpPr>
          <p:spPr>
            <a:xfrm>
              <a:off x="1172298" y="1595152"/>
              <a:ext cx="1397166" cy="1397164"/>
            </a:xfrm>
            <a:prstGeom prst="ellipse">
              <a:avLst/>
            </a:prstGeom>
            <a:solidFill>
              <a:srgbClr val="3BC8D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132" name="Group 131"/>
            <p:cNvGrpSpPr/>
            <p:nvPr/>
          </p:nvGrpSpPr>
          <p:grpSpPr>
            <a:xfrm>
              <a:off x="1504715" y="1792572"/>
              <a:ext cx="732332" cy="1019796"/>
              <a:chOff x="2511309" y="2416979"/>
              <a:chExt cx="723830" cy="1007954"/>
            </a:xfrm>
            <a:solidFill>
              <a:schemeClr val="accent6"/>
            </a:solidFill>
          </p:grpSpPr>
          <p:sp>
            <p:nvSpPr>
              <p:cNvPr id="133" name="Freeform 131"/>
              <p:cNvSpPr>
                <a:spLocks noEditPoints="1"/>
              </p:cNvSpPr>
              <p:nvPr/>
            </p:nvSpPr>
            <p:spPr bwMode="auto">
              <a:xfrm rot="20479378">
                <a:off x="2511309" y="2816303"/>
                <a:ext cx="615982" cy="608630"/>
              </a:xfrm>
              <a:custGeom>
                <a:avLst/>
                <a:gdLst/>
                <a:ahLst/>
                <a:cxnLst>
                  <a:cxn ang="0">
                    <a:pos x="259" y="120"/>
                  </a:cxn>
                  <a:cxn ang="0">
                    <a:pos x="254" y="93"/>
                  </a:cxn>
                  <a:cxn ang="0">
                    <a:pos x="250" y="89"/>
                  </a:cxn>
                  <a:cxn ang="0">
                    <a:pos x="231" y="87"/>
                  </a:cxn>
                  <a:cxn ang="0">
                    <a:pos x="216" y="62"/>
                  </a:cxn>
                  <a:cxn ang="0">
                    <a:pos x="224" y="44"/>
                  </a:cxn>
                  <a:cxn ang="0">
                    <a:pos x="222" y="39"/>
                  </a:cxn>
                  <a:cxn ang="0">
                    <a:pos x="202" y="22"/>
                  </a:cxn>
                  <a:cxn ang="0">
                    <a:pos x="196" y="21"/>
                  </a:cxn>
                  <a:cxn ang="0">
                    <a:pos x="180" y="32"/>
                  </a:cxn>
                  <a:cxn ang="0">
                    <a:pos x="152" y="22"/>
                  </a:cxn>
                  <a:cxn ang="0">
                    <a:pos x="147" y="4"/>
                  </a:cxn>
                  <a:cxn ang="0">
                    <a:pos x="143" y="0"/>
                  </a:cxn>
                  <a:cxn ang="0">
                    <a:pos x="116" y="0"/>
                  </a:cxn>
                  <a:cxn ang="0">
                    <a:pos x="111" y="4"/>
                  </a:cxn>
                  <a:cxn ang="0">
                    <a:pos x="106" y="22"/>
                  </a:cxn>
                  <a:cxn ang="0">
                    <a:pos x="78" y="32"/>
                  </a:cxn>
                  <a:cxn ang="0">
                    <a:pos x="62" y="22"/>
                  </a:cxn>
                  <a:cxn ang="0">
                    <a:pos x="56" y="22"/>
                  </a:cxn>
                  <a:cxn ang="0">
                    <a:pos x="36" y="39"/>
                  </a:cxn>
                  <a:cxn ang="0">
                    <a:pos x="35" y="45"/>
                  </a:cxn>
                  <a:cxn ang="0">
                    <a:pos x="43" y="62"/>
                  </a:cxn>
                  <a:cxn ang="0">
                    <a:pos x="28" y="88"/>
                  </a:cxn>
                  <a:cxn ang="0">
                    <a:pos x="9" y="90"/>
                  </a:cxn>
                  <a:cxn ang="0">
                    <a:pos x="5" y="94"/>
                  </a:cxn>
                  <a:cxn ang="0">
                    <a:pos x="0" y="120"/>
                  </a:cxn>
                  <a:cxn ang="0">
                    <a:pos x="3" y="126"/>
                  </a:cxn>
                  <a:cxn ang="0">
                    <a:pos x="20" y="134"/>
                  </a:cxn>
                  <a:cxn ang="0">
                    <a:pos x="25" y="163"/>
                  </a:cxn>
                  <a:cxn ang="0">
                    <a:pos x="12" y="177"/>
                  </a:cxn>
                  <a:cxn ang="0">
                    <a:pos x="11" y="183"/>
                  </a:cxn>
                  <a:cxn ang="0">
                    <a:pos x="25" y="206"/>
                  </a:cxn>
                  <a:cxn ang="0">
                    <a:pos x="30" y="208"/>
                  </a:cxn>
                  <a:cxn ang="0">
                    <a:pos x="49" y="203"/>
                  </a:cxn>
                  <a:cxn ang="0">
                    <a:pos x="71" y="222"/>
                  </a:cxn>
                  <a:cxn ang="0">
                    <a:pos x="70" y="241"/>
                  </a:cxn>
                  <a:cxn ang="0">
                    <a:pos x="73" y="246"/>
                  </a:cxn>
                  <a:cxn ang="0">
                    <a:pos x="98" y="255"/>
                  </a:cxn>
                  <a:cxn ang="0">
                    <a:pos x="104" y="254"/>
                  </a:cxn>
                  <a:cxn ang="0">
                    <a:pos x="115" y="238"/>
                  </a:cxn>
                  <a:cxn ang="0">
                    <a:pos x="130" y="239"/>
                  </a:cxn>
                  <a:cxn ang="0">
                    <a:pos x="145" y="238"/>
                  </a:cxn>
                  <a:cxn ang="0">
                    <a:pos x="156" y="253"/>
                  </a:cxn>
                  <a:cxn ang="0">
                    <a:pos x="161" y="255"/>
                  </a:cxn>
                  <a:cxn ang="0">
                    <a:pos x="187" y="246"/>
                  </a:cxn>
                  <a:cxn ang="0">
                    <a:pos x="190" y="241"/>
                  </a:cxn>
                  <a:cxn ang="0">
                    <a:pos x="188" y="222"/>
                  </a:cxn>
                  <a:cxn ang="0">
                    <a:pos x="211" y="203"/>
                  </a:cxn>
                  <a:cxn ang="0">
                    <a:pos x="230" y="207"/>
                  </a:cxn>
                  <a:cxn ang="0">
                    <a:pos x="235" y="205"/>
                  </a:cxn>
                  <a:cxn ang="0">
                    <a:pos x="248" y="182"/>
                  </a:cxn>
                  <a:cxn ang="0">
                    <a:pos x="248" y="176"/>
                  </a:cxn>
                  <a:cxn ang="0">
                    <a:pos x="234" y="162"/>
                  </a:cxn>
                  <a:cxn ang="0">
                    <a:pos x="239" y="133"/>
                  </a:cxn>
                  <a:cxn ang="0">
                    <a:pos x="256" y="125"/>
                  </a:cxn>
                  <a:cxn ang="0">
                    <a:pos x="259" y="120"/>
                  </a:cxn>
                  <a:cxn ang="0">
                    <a:pos x="165" y="190"/>
                  </a:cxn>
                  <a:cxn ang="0">
                    <a:pos x="69" y="165"/>
                  </a:cxn>
                  <a:cxn ang="0">
                    <a:pos x="94" y="69"/>
                  </a:cxn>
                  <a:cxn ang="0">
                    <a:pos x="190" y="94"/>
                  </a:cxn>
                  <a:cxn ang="0">
                    <a:pos x="165" y="190"/>
                  </a:cxn>
                </a:cxnLst>
                <a:rect l="0" t="0" r="r" b="b"/>
                <a:pathLst>
                  <a:path w="259" h="256">
                    <a:moveTo>
                      <a:pt x="259" y="120"/>
                    </a:moveTo>
                    <a:cubicBezTo>
                      <a:pt x="259" y="118"/>
                      <a:pt x="254" y="94"/>
                      <a:pt x="254" y="93"/>
                    </a:cubicBezTo>
                    <a:cubicBezTo>
                      <a:pt x="254" y="91"/>
                      <a:pt x="252" y="89"/>
                      <a:pt x="250" y="89"/>
                    </a:cubicBezTo>
                    <a:cubicBezTo>
                      <a:pt x="247" y="89"/>
                      <a:pt x="233" y="88"/>
                      <a:pt x="231" y="87"/>
                    </a:cubicBezTo>
                    <a:cubicBezTo>
                      <a:pt x="227" y="78"/>
                      <a:pt x="222" y="70"/>
                      <a:pt x="216" y="62"/>
                    </a:cubicBezTo>
                    <a:cubicBezTo>
                      <a:pt x="217" y="60"/>
                      <a:pt x="223" y="47"/>
                      <a:pt x="224" y="44"/>
                    </a:cubicBezTo>
                    <a:cubicBezTo>
                      <a:pt x="225" y="42"/>
                      <a:pt x="224" y="40"/>
                      <a:pt x="222" y="39"/>
                    </a:cubicBezTo>
                    <a:cubicBezTo>
                      <a:pt x="222" y="38"/>
                      <a:pt x="203" y="22"/>
                      <a:pt x="202" y="22"/>
                    </a:cubicBezTo>
                    <a:cubicBezTo>
                      <a:pt x="200" y="20"/>
                      <a:pt x="198" y="20"/>
                      <a:pt x="196" y="21"/>
                    </a:cubicBezTo>
                    <a:cubicBezTo>
                      <a:pt x="194" y="23"/>
                      <a:pt x="182" y="31"/>
                      <a:pt x="180" y="32"/>
                    </a:cubicBezTo>
                    <a:cubicBezTo>
                      <a:pt x="172" y="27"/>
                      <a:pt x="162" y="24"/>
                      <a:pt x="152" y="22"/>
                    </a:cubicBezTo>
                    <a:cubicBezTo>
                      <a:pt x="152" y="20"/>
                      <a:pt x="148" y="6"/>
                      <a:pt x="147" y="4"/>
                    </a:cubicBezTo>
                    <a:cubicBezTo>
                      <a:pt x="147" y="2"/>
                      <a:pt x="145" y="0"/>
                      <a:pt x="143" y="0"/>
                    </a:cubicBezTo>
                    <a:cubicBezTo>
                      <a:pt x="116" y="0"/>
                      <a:pt x="116" y="0"/>
                      <a:pt x="116" y="0"/>
                    </a:cubicBezTo>
                    <a:cubicBezTo>
                      <a:pt x="113" y="0"/>
                      <a:pt x="112" y="2"/>
                      <a:pt x="111" y="4"/>
                    </a:cubicBezTo>
                    <a:cubicBezTo>
                      <a:pt x="110" y="7"/>
                      <a:pt x="107" y="20"/>
                      <a:pt x="106" y="22"/>
                    </a:cubicBezTo>
                    <a:cubicBezTo>
                      <a:pt x="96" y="24"/>
                      <a:pt x="87" y="28"/>
                      <a:pt x="78" y="32"/>
                    </a:cubicBezTo>
                    <a:cubicBezTo>
                      <a:pt x="76" y="31"/>
                      <a:pt x="65" y="23"/>
                      <a:pt x="62" y="22"/>
                    </a:cubicBezTo>
                    <a:cubicBezTo>
                      <a:pt x="61" y="21"/>
                      <a:pt x="58" y="20"/>
                      <a:pt x="56" y="22"/>
                    </a:cubicBezTo>
                    <a:cubicBezTo>
                      <a:pt x="56" y="23"/>
                      <a:pt x="37" y="38"/>
                      <a:pt x="36" y="39"/>
                    </a:cubicBezTo>
                    <a:cubicBezTo>
                      <a:pt x="34" y="41"/>
                      <a:pt x="34" y="43"/>
                      <a:pt x="35" y="45"/>
                    </a:cubicBezTo>
                    <a:cubicBezTo>
                      <a:pt x="36" y="48"/>
                      <a:pt x="42" y="60"/>
                      <a:pt x="43" y="62"/>
                    </a:cubicBezTo>
                    <a:cubicBezTo>
                      <a:pt x="37" y="70"/>
                      <a:pt x="32" y="79"/>
                      <a:pt x="28" y="88"/>
                    </a:cubicBezTo>
                    <a:cubicBezTo>
                      <a:pt x="25" y="88"/>
                      <a:pt x="12" y="90"/>
                      <a:pt x="9" y="90"/>
                    </a:cubicBezTo>
                    <a:cubicBezTo>
                      <a:pt x="7" y="90"/>
                      <a:pt x="5" y="91"/>
                      <a:pt x="5" y="94"/>
                    </a:cubicBezTo>
                    <a:cubicBezTo>
                      <a:pt x="4" y="95"/>
                      <a:pt x="0" y="119"/>
                      <a:pt x="0" y="120"/>
                    </a:cubicBezTo>
                    <a:cubicBezTo>
                      <a:pt x="0" y="123"/>
                      <a:pt x="1" y="125"/>
                      <a:pt x="3" y="126"/>
                    </a:cubicBezTo>
                    <a:cubicBezTo>
                      <a:pt x="6" y="127"/>
                      <a:pt x="18" y="133"/>
                      <a:pt x="20" y="134"/>
                    </a:cubicBezTo>
                    <a:cubicBezTo>
                      <a:pt x="20" y="144"/>
                      <a:pt x="22" y="154"/>
                      <a:pt x="25" y="163"/>
                    </a:cubicBezTo>
                    <a:cubicBezTo>
                      <a:pt x="24" y="165"/>
                      <a:pt x="14" y="175"/>
                      <a:pt x="12" y="177"/>
                    </a:cubicBezTo>
                    <a:cubicBezTo>
                      <a:pt x="10" y="178"/>
                      <a:pt x="10" y="180"/>
                      <a:pt x="11" y="183"/>
                    </a:cubicBezTo>
                    <a:cubicBezTo>
                      <a:pt x="12" y="184"/>
                      <a:pt x="24" y="205"/>
                      <a:pt x="25" y="206"/>
                    </a:cubicBezTo>
                    <a:cubicBezTo>
                      <a:pt x="26" y="208"/>
                      <a:pt x="28" y="208"/>
                      <a:pt x="30" y="208"/>
                    </a:cubicBezTo>
                    <a:cubicBezTo>
                      <a:pt x="33" y="207"/>
                      <a:pt x="46" y="204"/>
                      <a:pt x="49" y="203"/>
                    </a:cubicBezTo>
                    <a:cubicBezTo>
                      <a:pt x="55" y="210"/>
                      <a:pt x="63" y="217"/>
                      <a:pt x="71" y="222"/>
                    </a:cubicBezTo>
                    <a:cubicBezTo>
                      <a:pt x="71" y="224"/>
                      <a:pt x="70" y="238"/>
                      <a:pt x="70" y="241"/>
                    </a:cubicBezTo>
                    <a:cubicBezTo>
                      <a:pt x="70" y="243"/>
                      <a:pt x="71" y="245"/>
                      <a:pt x="73" y="246"/>
                    </a:cubicBezTo>
                    <a:cubicBezTo>
                      <a:pt x="74" y="247"/>
                      <a:pt x="97" y="255"/>
                      <a:pt x="98" y="255"/>
                    </a:cubicBezTo>
                    <a:cubicBezTo>
                      <a:pt x="101" y="256"/>
                      <a:pt x="103" y="255"/>
                      <a:pt x="104" y="254"/>
                    </a:cubicBezTo>
                    <a:cubicBezTo>
                      <a:pt x="106" y="251"/>
                      <a:pt x="114" y="240"/>
                      <a:pt x="115" y="238"/>
                    </a:cubicBezTo>
                    <a:cubicBezTo>
                      <a:pt x="120" y="239"/>
                      <a:pt x="125" y="239"/>
                      <a:pt x="130" y="239"/>
                    </a:cubicBezTo>
                    <a:cubicBezTo>
                      <a:pt x="135" y="239"/>
                      <a:pt x="140" y="239"/>
                      <a:pt x="145" y="238"/>
                    </a:cubicBezTo>
                    <a:cubicBezTo>
                      <a:pt x="146" y="240"/>
                      <a:pt x="154" y="251"/>
                      <a:pt x="156" y="253"/>
                    </a:cubicBezTo>
                    <a:cubicBezTo>
                      <a:pt x="157" y="255"/>
                      <a:pt x="159" y="256"/>
                      <a:pt x="161" y="255"/>
                    </a:cubicBezTo>
                    <a:cubicBezTo>
                      <a:pt x="163" y="255"/>
                      <a:pt x="186" y="246"/>
                      <a:pt x="187" y="246"/>
                    </a:cubicBezTo>
                    <a:cubicBezTo>
                      <a:pt x="189" y="245"/>
                      <a:pt x="190" y="243"/>
                      <a:pt x="190" y="241"/>
                    </a:cubicBezTo>
                    <a:cubicBezTo>
                      <a:pt x="190" y="238"/>
                      <a:pt x="188" y="224"/>
                      <a:pt x="188" y="222"/>
                    </a:cubicBezTo>
                    <a:cubicBezTo>
                      <a:pt x="197" y="216"/>
                      <a:pt x="204" y="210"/>
                      <a:pt x="211" y="203"/>
                    </a:cubicBezTo>
                    <a:cubicBezTo>
                      <a:pt x="213" y="203"/>
                      <a:pt x="227" y="207"/>
                      <a:pt x="230" y="207"/>
                    </a:cubicBezTo>
                    <a:cubicBezTo>
                      <a:pt x="231" y="208"/>
                      <a:pt x="234" y="207"/>
                      <a:pt x="235" y="205"/>
                    </a:cubicBezTo>
                    <a:cubicBezTo>
                      <a:pt x="235" y="204"/>
                      <a:pt x="248" y="183"/>
                      <a:pt x="248" y="182"/>
                    </a:cubicBezTo>
                    <a:cubicBezTo>
                      <a:pt x="249" y="180"/>
                      <a:pt x="249" y="178"/>
                      <a:pt x="248" y="176"/>
                    </a:cubicBezTo>
                    <a:cubicBezTo>
                      <a:pt x="245" y="174"/>
                      <a:pt x="236" y="164"/>
                      <a:pt x="234" y="162"/>
                    </a:cubicBezTo>
                    <a:cubicBezTo>
                      <a:pt x="237" y="153"/>
                      <a:pt x="239" y="143"/>
                      <a:pt x="239" y="133"/>
                    </a:cubicBezTo>
                    <a:cubicBezTo>
                      <a:pt x="241" y="132"/>
                      <a:pt x="254" y="126"/>
                      <a:pt x="256" y="125"/>
                    </a:cubicBezTo>
                    <a:cubicBezTo>
                      <a:pt x="258" y="124"/>
                      <a:pt x="259" y="122"/>
                      <a:pt x="259" y="120"/>
                    </a:cubicBezTo>
                    <a:close/>
                    <a:moveTo>
                      <a:pt x="165" y="190"/>
                    </a:moveTo>
                    <a:cubicBezTo>
                      <a:pt x="131" y="209"/>
                      <a:pt x="88" y="198"/>
                      <a:pt x="69" y="165"/>
                    </a:cubicBezTo>
                    <a:cubicBezTo>
                      <a:pt x="50" y="131"/>
                      <a:pt x="61" y="88"/>
                      <a:pt x="94" y="69"/>
                    </a:cubicBezTo>
                    <a:cubicBezTo>
                      <a:pt x="128" y="49"/>
                      <a:pt x="171" y="60"/>
                      <a:pt x="190" y="94"/>
                    </a:cubicBezTo>
                    <a:cubicBezTo>
                      <a:pt x="210" y="127"/>
                      <a:pt x="198" y="170"/>
                      <a:pt x="165" y="190"/>
                    </a:cubicBez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lIns="121915" tIns="60957" rIns="121915" bIns="60957" rtlCol="0" anchor="ctr"/>
              <a:lstStyle/>
              <a:p>
                <a:pPr algn="ctr"/>
                <a:endParaRPr lang="en-US" dirty="0"/>
              </a:p>
            </p:txBody>
          </p:sp>
          <p:sp>
            <p:nvSpPr>
              <p:cNvPr id="134" name="Freeform 131"/>
              <p:cNvSpPr>
                <a:spLocks noEditPoints="1"/>
              </p:cNvSpPr>
              <p:nvPr/>
            </p:nvSpPr>
            <p:spPr bwMode="auto">
              <a:xfrm rot="20479378">
                <a:off x="2816704" y="2416979"/>
                <a:ext cx="418435" cy="413441"/>
              </a:xfrm>
              <a:custGeom>
                <a:avLst/>
                <a:gdLst/>
                <a:ahLst/>
                <a:cxnLst>
                  <a:cxn ang="0">
                    <a:pos x="259" y="120"/>
                  </a:cxn>
                  <a:cxn ang="0">
                    <a:pos x="254" y="93"/>
                  </a:cxn>
                  <a:cxn ang="0">
                    <a:pos x="250" y="89"/>
                  </a:cxn>
                  <a:cxn ang="0">
                    <a:pos x="231" y="87"/>
                  </a:cxn>
                  <a:cxn ang="0">
                    <a:pos x="216" y="62"/>
                  </a:cxn>
                  <a:cxn ang="0">
                    <a:pos x="224" y="44"/>
                  </a:cxn>
                  <a:cxn ang="0">
                    <a:pos x="222" y="39"/>
                  </a:cxn>
                  <a:cxn ang="0">
                    <a:pos x="202" y="22"/>
                  </a:cxn>
                  <a:cxn ang="0">
                    <a:pos x="196" y="21"/>
                  </a:cxn>
                  <a:cxn ang="0">
                    <a:pos x="180" y="32"/>
                  </a:cxn>
                  <a:cxn ang="0">
                    <a:pos x="152" y="22"/>
                  </a:cxn>
                  <a:cxn ang="0">
                    <a:pos x="147" y="4"/>
                  </a:cxn>
                  <a:cxn ang="0">
                    <a:pos x="143" y="0"/>
                  </a:cxn>
                  <a:cxn ang="0">
                    <a:pos x="116" y="0"/>
                  </a:cxn>
                  <a:cxn ang="0">
                    <a:pos x="111" y="4"/>
                  </a:cxn>
                  <a:cxn ang="0">
                    <a:pos x="106" y="22"/>
                  </a:cxn>
                  <a:cxn ang="0">
                    <a:pos x="78" y="32"/>
                  </a:cxn>
                  <a:cxn ang="0">
                    <a:pos x="62" y="22"/>
                  </a:cxn>
                  <a:cxn ang="0">
                    <a:pos x="56" y="22"/>
                  </a:cxn>
                  <a:cxn ang="0">
                    <a:pos x="36" y="39"/>
                  </a:cxn>
                  <a:cxn ang="0">
                    <a:pos x="35" y="45"/>
                  </a:cxn>
                  <a:cxn ang="0">
                    <a:pos x="43" y="62"/>
                  </a:cxn>
                  <a:cxn ang="0">
                    <a:pos x="28" y="88"/>
                  </a:cxn>
                  <a:cxn ang="0">
                    <a:pos x="9" y="90"/>
                  </a:cxn>
                  <a:cxn ang="0">
                    <a:pos x="5" y="94"/>
                  </a:cxn>
                  <a:cxn ang="0">
                    <a:pos x="0" y="120"/>
                  </a:cxn>
                  <a:cxn ang="0">
                    <a:pos x="3" y="126"/>
                  </a:cxn>
                  <a:cxn ang="0">
                    <a:pos x="20" y="134"/>
                  </a:cxn>
                  <a:cxn ang="0">
                    <a:pos x="25" y="163"/>
                  </a:cxn>
                  <a:cxn ang="0">
                    <a:pos x="12" y="177"/>
                  </a:cxn>
                  <a:cxn ang="0">
                    <a:pos x="11" y="183"/>
                  </a:cxn>
                  <a:cxn ang="0">
                    <a:pos x="25" y="206"/>
                  </a:cxn>
                  <a:cxn ang="0">
                    <a:pos x="30" y="208"/>
                  </a:cxn>
                  <a:cxn ang="0">
                    <a:pos x="49" y="203"/>
                  </a:cxn>
                  <a:cxn ang="0">
                    <a:pos x="71" y="222"/>
                  </a:cxn>
                  <a:cxn ang="0">
                    <a:pos x="70" y="241"/>
                  </a:cxn>
                  <a:cxn ang="0">
                    <a:pos x="73" y="246"/>
                  </a:cxn>
                  <a:cxn ang="0">
                    <a:pos x="98" y="255"/>
                  </a:cxn>
                  <a:cxn ang="0">
                    <a:pos x="104" y="254"/>
                  </a:cxn>
                  <a:cxn ang="0">
                    <a:pos x="115" y="238"/>
                  </a:cxn>
                  <a:cxn ang="0">
                    <a:pos x="130" y="239"/>
                  </a:cxn>
                  <a:cxn ang="0">
                    <a:pos x="145" y="238"/>
                  </a:cxn>
                  <a:cxn ang="0">
                    <a:pos x="156" y="253"/>
                  </a:cxn>
                  <a:cxn ang="0">
                    <a:pos x="161" y="255"/>
                  </a:cxn>
                  <a:cxn ang="0">
                    <a:pos x="187" y="246"/>
                  </a:cxn>
                  <a:cxn ang="0">
                    <a:pos x="190" y="241"/>
                  </a:cxn>
                  <a:cxn ang="0">
                    <a:pos x="188" y="222"/>
                  </a:cxn>
                  <a:cxn ang="0">
                    <a:pos x="211" y="203"/>
                  </a:cxn>
                  <a:cxn ang="0">
                    <a:pos x="230" y="207"/>
                  </a:cxn>
                  <a:cxn ang="0">
                    <a:pos x="235" y="205"/>
                  </a:cxn>
                  <a:cxn ang="0">
                    <a:pos x="248" y="182"/>
                  </a:cxn>
                  <a:cxn ang="0">
                    <a:pos x="248" y="176"/>
                  </a:cxn>
                  <a:cxn ang="0">
                    <a:pos x="234" y="162"/>
                  </a:cxn>
                  <a:cxn ang="0">
                    <a:pos x="239" y="133"/>
                  </a:cxn>
                  <a:cxn ang="0">
                    <a:pos x="256" y="125"/>
                  </a:cxn>
                  <a:cxn ang="0">
                    <a:pos x="259" y="120"/>
                  </a:cxn>
                  <a:cxn ang="0">
                    <a:pos x="165" y="190"/>
                  </a:cxn>
                  <a:cxn ang="0">
                    <a:pos x="69" y="165"/>
                  </a:cxn>
                  <a:cxn ang="0">
                    <a:pos x="94" y="69"/>
                  </a:cxn>
                  <a:cxn ang="0">
                    <a:pos x="190" y="94"/>
                  </a:cxn>
                  <a:cxn ang="0">
                    <a:pos x="165" y="190"/>
                  </a:cxn>
                </a:cxnLst>
                <a:rect l="0" t="0" r="r" b="b"/>
                <a:pathLst>
                  <a:path w="259" h="256">
                    <a:moveTo>
                      <a:pt x="259" y="120"/>
                    </a:moveTo>
                    <a:cubicBezTo>
                      <a:pt x="259" y="118"/>
                      <a:pt x="254" y="94"/>
                      <a:pt x="254" y="93"/>
                    </a:cubicBezTo>
                    <a:cubicBezTo>
                      <a:pt x="254" y="91"/>
                      <a:pt x="252" y="89"/>
                      <a:pt x="250" y="89"/>
                    </a:cubicBezTo>
                    <a:cubicBezTo>
                      <a:pt x="247" y="89"/>
                      <a:pt x="233" y="88"/>
                      <a:pt x="231" y="87"/>
                    </a:cubicBezTo>
                    <a:cubicBezTo>
                      <a:pt x="227" y="78"/>
                      <a:pt x="222" y="70"/>
                      <a:pt x="216" y="62"/>
                    </a:cubicBezTo>
                    <a:cubicBezTo>
                      <a:pt x="217" y="60"/>
                      <a:pt x="223" y="47"/>
                      <a:pt x="224" y="44"/>
                    </a:cubicBezTo>
                    <a:cubicBezTo>
                      <a:pt x="225" y="42"/>
                      <a:pt x="224" y="40"/>
                      <a:pt x="222" y="39"/>
                    </a:cubicBezTo>
                    <a:cubicBezTo>
                      <a:pt x="222" y="38"/>
                      <a:pt x="203" y="22"/>
                      <a:pt x="202" y="22"/>
                    </a:cubicBezTo>
                    <a:cubicBezTo>
                      <a:pt x="200" y="20"/>
                      <a:pt x="198" y="20"/>
                      <a:pt x="196" y="21"/>
                    </a:cubicBezTo>
                    <a:cubicBezTo>
                      <a:pt x="194" y="23"/>
                      <a:pt x="182" y="31"/>
                      <a:pt x="180" y="32"/>
                    </a:cubicBezTo>
                    <a:cubicBezTo>
                      <a:pt x="172" y="27"/>
                      <a:pt x="162" y="24"/>
                      <a:pt x="152" y="22"/>
                    </a:cubicBezTo>
                    <a:cubicBezTo>
                      <a:pt x="152" y="20"/>
                      <a:pt x="148" y="6"/>
                      <a:pt x="147" y="4"/>
                    </a:cubicBezTo>
                    <a:cubicBezTo>
                      <a:pt x="147" y="2"/>
                      <a:pt x="145" y="0"/>
                      <a:pt x="143" y="0"/>
                    </a:cubicBezTo>
                    <a:cubicBezTo>
                      <a:pt x="116" y="0"/>
                      <a:pt x="116" y="0"/>
                      <a:pt x="116" y="0"/>
                    </a:cubicBezTo>
                    <a:cubicBezTo>
                      <a:pt x="113" y="0"/>
                      <a:pt x="112" y="2"/>
                      <a:pt x="111" y="4"/>
                    </a:cubicBezTo>
                    <a:cubicBezTo>
                      <a:pt x="110" y="7"/>
                      <a:pt x="107" y="20"/>
                      <a:pt x="106" y="22"/>
                    </a:cubicBezTo>
                    <a:cubicBezTo>
                      <a:pt x="96" y="24"/>
                      <a:pt x="87" y="28"/>
                      <a:pt x="78" y="32"/>
                    </a:cubicBezTo>
                    <a:cubicBezTo>
                      <a:pt x="76" y="31"/>
                      <a:pt x="65" y="23"/>
                      <a:pt x="62" y="22"/>
                    </a:cubicBezTo>
                    <a:cubicBezTo>
                      <a:pt x="61" y="21"/>
                      <a:pt x="58" y="20"/>
                      <a:pt x="56" y="22"/>
                    </a:cubicBezTo>
                    <a:cubicBezTo>
                      <a:pt x="56" y="23"/>
                      <a:pt x="37" y="38"/>
                      <a:pt x="36" y="39"/>
                    </a:cubicBezTo>
                    <a:cubicBezTo>
                      <a:pt x="34" y="41"/>
                      <a:pt x="34" y="43"/>
                      <a:pt x="35" y="45"/>
                    </a:cubicBezTo>
                    <a:cubicBezTo>
                      <a:pt x="36" y="48"/>
                      <a:pt x="42" y="60"/>
                      <a:pt x="43" y="62"/>
                    </a:cubicBezTo>
                    <a:cubicBezTo>
                      <a:pt x="37" y="70"/>
                      <a:pt x="32" y="79"/>
                      <a:pt x="28" y="88"/>
                    </a:cubicBezTo>
                    <a:cubicBezTo>
                      <a:pt x="25" y="88"/>
                      <a:pt x="12" y="90"/>
                      <a:pt x="9" y="90"/>
                    </a:cubicBezTo>
                    <a:cubicBezTo>
                      <a:pt x="7" y="90"/>
                      <a:pt x="5" y="91"/>
                      <a:pt x="5" y="94"/>
                    </a:cubicBezTo>
                    <a:cubicBezTo>
                      <a:pt x="4" y="95"/>
                      <a:pt x="0" y="119"/>
                      <a:pt x="0" y="120"/>
                    </a:cubicBezTo>
                    <a:cubicBezTo>
                      <a:pt x="0" y="123"/>
                      <a:pt x="1" y="125"/>
                      <a:pt x="3" y="126"/>
                    </a:cubicBezTo>
                    <a:cubicBezTo>
                      <a:pt x="6" y="127"/>
                      <a:pt x="18" y="133"/>
                      <a:pt x="20" y="134"/>
                    </a:cubicBezTo>
                    <a:cubicBezTo>
                      <a:pt x="20" y="144"/>
                      <a:pt x="22" y="154"/>
                      <a:pt x="25" y="163"/>
                    </a:cubicBezTo>
                    <a:cubicBezTo>
                      <a:pt x="24" y="165"/>
                      <a:pt x="14" y="175"/>
                      <a:pt x="12" y="177"/>
                    </a:cubicBezTo>
                    <a:cubicBezTo>
                      <a:pt x="10" y="178"/>
                      <a:pt x="10" y="180"/>
                      <a:pt x="11" y="183"/>
                    </a:cubicBezTo>
                    <a:cubicBezTo>
                      <a:pt x="12" y="184"/>
                      <a:pt x="24" y="205"/>
                      <a:pt x="25" y="206"/>
                    </a:cubicBezTo>
                    <a:cubicBezTo>
                      <a:pt x="26" y="208"/>
                      <a:pt x="28" y="208"/>
                      <a:pt x="30" y="208"/>
                    </a:cubicBezTo>
                    <a:cubicBezTo>
                      <a:pt x="33" y="207"/>
                      <a:pt x="46" y="204"/>
                      <a:pt x="49" y="203"/>
                    </a:cubicBezTo>
                    <a:cubicBezTo>
                      <a:pt x="55" y="210"/>
                      <a:pt x="63" y="217"/>
                      <a:pt x="71" y="222"/>
                    </a:cubicBezTo>
                    <a:cubicBezTo>
                      <a:pt x="71" y="224"/>
                      <a:pt x="70" y="238"/>
                      <a:pt x="70" y="241"/>
                    </a:cubicBezTo>
                    <a:cubicBezTo>
                      <a:pt x="70" y="243"/>
                      <a:pt x="71" y="245"/>
                      <a:pt x="73" y="246"/>
                    </a:cubicBezTo>
                    <a:cubicBezTo>
                      <a:pt x="74" y="247"/>
                      <a:pt x="97" y="255"/>
                      <a:pt x="98" y="255"/>
                    </a:cubicBezTo>
                    <a:cubicBezTo>
                      <a:pt x="101" y="256"/>
                      <a:pt x="103" y="255"/>
                      <a:pt x="104" y="254"/>
                    </a:cubicBezTo>
                    <a:cubicBezTo>
                      <a:pt x="106" y="251"/>
                      <a:pt x="114" y="240"/>
                      <a:pt x="115" y="238"/>
                    </a:cubicBezTo>
                    <a:cubicBezTo>
                      <a:pt x="120" y="239"/>
                      <a:pt x="125" y="239"/>
                      <a:pt x="130" y="239"/>
                    </a:cubicBezTo>
                    <a:cubicBezTo>
                      <a:pt x="135" y="239"/>
                      <a:pt x="140" y="239"/>
                      <a:pt x="145" y="238"/>
                    </a:cubicBezTo>
                    <a:cubicBezTo>
                      <a:pt x="146" y="240"/>
                      <a:pt x="154" y="251"/>
                      <a:pt x="156" y="253"/>
                    </a:cubicBezTo>
                    <a:cubicBezTo>
                      <a:pt x="157" y="255"/>
                      <a:pt x="159" y="256"/>
                      <a:pt x="161" y="255"/>
                    </a:cubicBezTo>
                    <a:cubicBezTo>
                      <a:pt x="163" y="255"/>
                      <a:pt x="186" y="246"/>
                      <a:pt x="187" y="246"/>
                    </a:cubicBezTo>
                    <a:cubicBezTo>
                      <a:pt x="189" y="245"/>
                      <a:pt x="190" y="243"/>
                      <a:pt x="190" y="241"/>
                    </a:cubicBezTo>
                    <a:cubicBezTo>
                      <a:pt x="190" y="238"/>
                      <a:pt x="188" y="224"/>
                      <a:pt x="188" y="222"/>
                    </a:cubicBezTo>
                    <a:cubicBezTo>
                      <a:pt x="197" y="216"/>
                      <a:pt x="204" y="210"/>
                      <a:pt x="211" y="203"/>
                    </a:cubicBezTo>
                    <a:cubicBezTo>
                      <a:pt x="213" y="203"/>
                      <a:pt x="227" y="207"/>
                      <a:pt x="230" y="207"/>
                    </a:cubicBezTo>
                    <a:cubicBezTo>
                      <a:pt x="231" y="208"/>
                      <a:pt x="234" y="207"/>
                      <a:pt x="235" y="205"/>
                    </a:cubicBezTo>
                    <a:cubicBezTo>
                      <a:pt x="235" y="204"/>
                      <a:pt x="248" y="183"/>
                      <a:pt x="248" y="182"/>
                    </a:cubicBezTo>
                    <a:cubicBezTo>
                      <a:pt x="249" y="180"/>
                      <a:pt x="249" y="178"/>
                      <a:pt x="248" y="176"/>
                    </a:cubicBezTo>
                    <a:cubicBezTo>
                      <a:pt x="245" y="174"/>
                      <a:pt x="236" y="164"/>
                      <a:pt x="234" y="162"/>
                    </a:cubicBezTo>
                    <a:cubicBezTo>
                      <a:pt x="237" y="153"/>
                      <a:pt x="239" y="143"/>
                      <a:pt x="239" y="133"/>
                    </a:cubicBezTo>
                    <a:cubicBezTo>
                      <a:pt x="241" y="132"/>
                      <a:pt x="254" y="126"/>
                      <a:pt x="256" y="125"/>
                    </a:cubicBezTo>
                    <a:cubicBezTo>
                      <a:pt x="258" y="124"/>
                      <a:pt x="259" y="122"/>
                      <a:pt x="259" y="120"/>
                    </a:cubicBezTo>
                    <a:close/>
                    <a:moveTo>
                      <a:pt x="165" y="190"/>
                    </a:moveTo>
                    <a:cubicBezTo>
                      <a:pt x="131" y="209"/>
                      <a:pt x="88" y="198"/>
                      <a:pt x="69" y="165"/>
                    </a:cubicBezTo>
                    <a:cubicBezTo>
                      <a:pt x="50" y="131"/>
                      <a:pt x="61" y="88"/>
                      <a:pt x="94" y="69"/>
                    </a:cubicBezTo>
                    <a:cubicBezTo>
                      <a:pt x="128" y="49"/>
                      <a:pt x="171" y="60"/>
                      <a:pt x="190" y="94"/>
                    </a:cubicBezTo>
                    <a:cubicBezTo>
                      <a:pt x="210" y="127"/>
                      <a:pt x="198" y="170"/>
                      <a:pt x="165" y="190"/>
                    </a:cubicBez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lIns="121915" tIns="60957" rIns="121915" bIns="60957" rtlCol="0" anchor="ctr"/>
              <a:lstStyle/>
              <a:p>
                <a:pPr algn="ctr"/>
                <a:endParaRPr lang="en-US" dirty="0"/>
              </a:p>
            </p:txBody>
          </p:sp>
        </p:grpSp>
      </p:grpSp>
      <p:grpSp>
        <p:nvGrpSpPr>
          <p:cNvPr id="135" name="Group 134"/>
          <p:cNvGrpSpPr/>
          <p:nvPr/>
        </p:nvGrpSpPr>
        <p:grpSpPr>
          <a:xfrm>
            <a:off x="7118500" y="3002516"/>
            <a:ext cx="772131" cy="772131"/>
            <a:chOff x="3873416" y="1587414"/>
            <a:chExt cx="1397166" cy="1397164"/>
          </a:xfrm>
        </p:grpSpPr>
        <p:sp>
          <p:nvSpPr>
            <p:cNvPr id="136" name="Oval 135"/>
            <p:cNvSpPr/>
            <p:nvPr/>
          </p:nvSpPr>
          <p:spPr>
            <a:xfrm>
              <a:off x="3873416" y="1587414"/>
              <a:ext cx="1397166" cy="1397164"/>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37" name="Freeform 89"/>
            <p:cNvSpPr>
              <a:spLocks noEditPoints="1"/>
            </p:cNvSpPr>
            <p:nvPr/>
          </p:nvSpPr>
          <p:spPr bwMode="auto">
            <a:xfrm>
              <a:off x="4258500" y="1911866"/>
              <a:ext cx="626999" cy="748260"/>
            </a:xfrm>
            <a:custGeom>
              <a:avLst/>
              <a:gdLst/>
              <a:ahLst/>
              <a:cxnLst>
                <a:cxn ang="0">
                  <a:pos x="172" y="31"/>
                </a:cxn>
                <a:cxn ang="0">
                  <a:pos x="155" y="32"/>
                </a:cxn>
                <a:cxn ang="0">
                  <a:pos x="106" y="19"/>
                </a:cxn>
                <a:cxn ang="0">
                  <a:pos x="96" y="10"/>
                </a:cxn>
                <a:cxn ang="0">
                  <a:pos x="93" y="7"/>
                </a:cxn>
                <a:cxn ang="0">
                  <a:pos x="93" y="6"/>
                </a:cxn>
                <a:cxn ang="0">
                  <a:pos x="89" y="0"/>
                </a:cxn>
                <a:cxn ang="0">
                  <a:pos x="85" y="6"/>
                </a:cxn>
                <a:cxn ang="0">
                  <a:pos x="84" y="7"/>
                </a:cxn>
                <a:cxn ang="0">
                  <a:pos x="23" y="32"/>
                </a:cxn>
                <a:cxn ang="0">
                  <a:pos x="5" y="31"/>
                </a:cxn>
                <a:cxn ang="0">
                  <a:pos x="0" y="31"/>
                </a:cxn>
                <a:cxn ang="0">
                  <a:pos x="0" y="36"/>
                </a:cxn>
                <a:cxn ang="0">
                  <a:pos x="11" y="109"/>
                </a:cxn>
                <a:cxn ang="0">
                  <a:pos x="87" y="212"/>
                </a:cxn>
                <a:cxn ang="0">
                  <a:pos x="89" y="212"/>
                </a:cxn>
                <a:cxn ang="0">
                  <a:pos x="91" y="212"/>
                </a:cxn>
                <a:cxn ang="0">
                  <a:pos x="167" y="109"/>
                </a:cxn>
                <a:cxn ang="0">
                  <a:pos x="177" y="36"/>
                </a:cxn>
                <a:cxn ang="0">
                  <a:pos x="177" y="31"/>
                </a:cxn>
                <a:cxn ang="0">
                  <a:pos x="172" y="31"/>
                </a:cxn>
                <a:cxn ang="0">
                  <a:pos x="167" y="57"/>
                </a:cxn>
                <a:cxn ang="0">
                  <a:pos x="89" y="202"/>
                </a:cxn>
                <a:cxn ang="0">
                  <a:pos x="20" y="106"/>
                </a:cxn>
                <a:cxn ang="0">
                  <a:pos x="11" y="57"/>
                </a:cxn>
                <a:cxn ang="0">
                  <a:pos x="9" y="41"/>
                </a:cxn>
                <a:cxn ang="0">
                  <a:pos x="23" y="42"/>
                </a:cxn>
                <a:cxn ang="0">
                  <a:pos x="89" y="15"/>
                </a:cxn>
                <a:cxn ang="0">
                  <a:pos x="155" y="42"/>
                </a:cxn>
                <a:cxn ang="0">
                  <a:pos x="168" y="41"/>
                </a:cxn>
                <a:cxn ang="0">
                  <a:pos x="167" y="57"/>
                </a:cxn>
                <a:cxn ang="0">
                  <a:pos x="89" y="26"/>
                </a:cxn>
                <a:cxn ang="0">
                  <a:pos x="89" y="26"/>
                </a:cxn>
                <a:cxn ang="0">
                  <a:pos x="20" y="48"/>
                </a:cxn>
                <a:cxn ang="0">
                  <a:pos x="40" y="140"/>
                </a:cxn>
                <a:cxn ang="0">
                  <a:pos x="131" y="49"/>
                </a:cxn>
                <a:cxn ang="0">
                  <a:pos x="89" y="26"/>
                </a:cxn>
                <a:cxn ang="0">
                  <a:pos x="89" y="190"/>
                </a:cxn>
                <a:cxn ang="0">
                  <a:pos x="158" y="48"/>
                </a:cxn>
                <a:cxn ang="0">
                  <a:pos x="157" y="49"/>
                </a:cxn>
                <a:cxn ang="0">
                  <a:pos x="49" y="156"/>
                </a:cxn>
                <a:cxn ang="0">
                  <a:pos x="89" y="190"/>
                </a:cxn>
              </a:cxnLst>
              <a:rect l="0" t="0" r="r" b="b"/>
              <a:pathLst>
                <a:path w="177" h="212">
                  <a:moveTo>
                    <a:pt x="172" y="31"/>
                  </a:moveTo>
                  <a:cubicBezTo>
                    <a:pt x="166" y="32"/>
                    <a:pt x="160" y="32"/>
                    <a:pt x="155" y="32"/>
                  </a:cubicBezTo>
                  <a:cubicBezTo>
                    <a:pt x="132" y="32"/>
                    <a:pt x="116" y="26"/>
                    <a:pt x="106" y="19"/>
                  </a:cubicBezTo>
                  <a:cubicBezTo>
                    <a:pt x="101" y="15"/>
                    <a:pt x="98" y="12"/>
                    <a:pt x="96" y="10"/>
                  </a:cubicBezTo>
                  <a:cubicBezTo>
                    <a:pt x="95" y="8"/>
                    <a:pt x="94" y="7"/>
                    <a:pt x="93" y="7"/>
                  </a:cubicBezTo>
                  <a:cubicBezTo>
                    <a:pt x="93" y="6"/>
                    <a:pt x="93" y="6"/>
                    <a:pt x="93" y="6"/>
                  </a:cubicBezTo>
                  <a:cubicBezTo>
                    <a:pt x="89" y="0"/>
                    <a:pt x="89" y="0"/>
                    <a:pt x="89" y="0"/>
                  </a:cubicBezTo>
                  <a:cubicBezTo>
                    <a:pt x="85" y="6"/>
                    <a:pt x="85" y="6"/>
                    <a:pt x="85" y="6"/>
                  </a:cubicBezTo>
                  <a:cubicBezTo>
                    <a:pt x="85" y="6"/>
                    <a:pt x="85" y="6"/>
                    <a:pt x="84" y="7"/>
                  </a:cubicBezTo>
                  <a:cubicBezTo>
                    <a:pt x="80" y="11"/>
                    <a:pt x="63" y="32"/>
                    <a:pt x="23" y="32"/>
                  </a:cubicBezTo>
                  <a:cubicBezTo>
                    <a:pt x="17" y="32"/>
                    <a:pt x="11" y="32"/>
                    <a:pt x="5" y="31"/>
                  </a:cubicBezTo>
                  <a:cubicBezTo>
                    <a:pt x="0" y="31"/>
                    <a:pt x="0" y="31"/>
                    <a:pt x="0" y="31"/>
                  </a:cubicBezTo>
                  <a:cubicBezTo>
                    <a:pt x="0" y="36"/>
                    <a:pt x="0" y="36"/>
                    <a:pt x="0" y="36"/>
                  </a:cubicBezTo>
                  <a:cubicBezTo>
                    <a:pt x="0" y="36"/>
                    <a:pt x="0" y="70"/>
                    <a:pt x="11" y="109"/>
                  </a:cubicBezTo>
                  <a:cubicBezTo>
                    <a:pt x="21" y="148"/>
                    <a:pt x="43" y="192"/>
                    <a:pt x="87" y="212"/>
                  </a:cubicBezTo>
                  <a:cubicBezTo>
                    <a:pt x="89" y="212"/>
                    <a:pt x="89" y="212"/>
                    <a:pt x="89" y="212"/>
                  </a:cubicBezTo>
                  <a:cubicBezTo>
                    <a:pt x="91" y="212"/>
                    <a:pt x="91" y="212"/>
                    <a:pt x="91" y="212"/>
                  </a:cubicBezTo>
                  <a:cubicBezTo>
                    <a:pt x="135" y="192"/>
                    <a:pt x="156" y="148"/>
                    <a:pt x="167" y="109"/>
                  </a:cubicBezTo>
                  <a:cubicBezTo>
                    <a:pt x="177" y="70"/>
                    <a:pt x="177" y="36"/>
                    <a:pt x="177" y="36"/>
                  </a:cubicBezTo>
                  <a:cubicBezTo>
                    <a:pt x="177" y="31"/>
                    <a:pt x="177" y="31"/>
                    <a:pt x="177" y="31"/>
                  </a:cubicBezTo>
                  <a:lnTo>
                    <a:pt x="172" y="31"/>
                  </a:lnTo>
                  <a:close/>
                  <a:moveTo>
                    <a:pt x="167" y="57"/>
                  </a:moveTo>
                  <a:cubicBezTo>
                    <a:pt x="163" y="96"/>
                    <a:pt x="147" y="175"/>
                    <a:pt x="89" y="202"/>
                  </a:cubicBezTo>
                  <a:cubicBezTo>
                    <a:pt x="50" y="184"/>
                    <a:pt x="30" y="144"/>
                    <a:pt x="20" y="106"/>
                  </a:cubicBezTo>
                  <a:cubicBezTo>
                    <a:pt x="14" y="88"/>
                    <a:pt x="12" y="70"/>
                    <a:pt x="11" y="57"/>
                  </a:cubicBezTo>
                  <a:cubicBezTo>
                    <a:pt x="10" y="50"/>
                    <a:pt x="10" y="45"/>
                    <a:pt x="9" y="41"/>
                  </a:cubicBezTo>
                  <a:cubicBezTo>
                    <a:pt x="14" y="41"/>
                    <a:pt x="18" y="42"/>
                    <a:pt x="23" y="42"/>
                  </a:cubicBezTo>
                  <a:cubicBezTo>
                    <a:pt x="60" y="42"/>
                    <a:pt x="81" y="24"/>
                    <a:pt x="89" y="15"/>
                  </a:cubicBezTo>
                  <a:cubicBezTo>
                    <a:pt x="97" y="24"/>
                    <a:pt x="117" y="42"/>
                    <a:pt x="155" y="42"/>
                  </a:cubicBezTo>
                  <a:cubicBezTo>
                    <a:pt x="159" y="42"/>
                    <a:pt x="163" y="41"/>
                    <a:pt x="168" y="41"/>
                  </a:cubicBezTo>
                  <a:cubicBezTo>
                    <a:pt x="168" y="45"/>
                    <a:pt x="168" y="50"/>
                    <a:pt x="167" y="57"/>
                  </a:cubicBezTo>
                  <a:close/>
                  <a:moveTo>
                    <a:pt x="89" y="26"/>
                  </a:moveTo>
                  <a:cubicBezTo>
                    <a:pt x="89" y="26"/>
                    <a:pt x="89" y="26"/>
                    <a:pt x="89" y="26"/>
                  </a:cubicBezTo>
                  <a:cubicBezTo>
                    <a:pt x="89" y="26"/>
                    <a:pt x="70" y="55"/>
                    <a:pt x="20" y="48"/>
                  </a:cubicBezTo>
                  <a:cubicBezTo>
                    <a:pt x="20" y="48"/>
                    <a:pt x="20" y="98"/>
                    <a:pt x="40" y="140"/>
                  </a:cubicBezTo>
                  <a:cubicBezTo>
                    <a:pt x="131" y="49"/>
                    <a:pt x="131" y="49"/>
                    <a:pt x="131" y="49"/>
                  </a:cubicBezTo>
                  <a:cubicBezTo>
                    <a:pt x="101" y="45"/>
                    <a:pt x="89" y="26"/>
                    <a:pt x="89" y="26"/>
                  </a:cubicBezTo>
                  <a:close/>
                  <a:moveTo>
                    <a:pt x="89" y="190"/>
                  </a:moveTo>
                  <a:cubicBezTo>
                    <a:pt x="158" y="159"/>
                    <a:pt x="158" y="48"/>
                    <a:pt x="158" y="48"/>
                  </a:cubicBezTo>
                  <a:cubicBezTo>
                    <a:pt x="158" y="49"/>
                    <a:pt x="157" y="49"/>
                    <a:pt x="157" y="49"/>
                  </a:cubicBezTo>
                  <a:cubicBezTo>
                    <a:pt x="49" y="156"/>
                    <a:pt x="49" y="156"/>
                    <a:pt x="49" y="156"/>
                  </a:cubicBezTo>
                  <a:cubicBezTo>
                    <a:pt x="59" y="170"/>
                    <a:pt x="72" y="182"/>
                    <a:pt x="89" y="190"/>
                  </a:cubicBezTo>
                  <a:close/>
                </a:path>
              </a:pathLst>
            </a:custGeom>
            <a:solidFill>
              <a:schemeClr val="bg1"/>
            </a:solidFill>
            <a:ln w="9525">
              <a:noFill/>
              <a:round/>
              <a:headEnd/>
              <a:tailEnd/>
            </a:ln>
            <a:effectLst/>
          </p:spPr>
          <p:txBody>
            <a:bodyPr vert="horz" wrap="square" lIns="121920" tIns="60960" rIns="121920" bIns="60960" numCol="1" anchor="t" anchorCtr="0" compatLnSpc="1">
              <a:prstTxWarp prst="textNoShape">
                <a:avLst/>
              </a:prstTxWarp>
            </a:bodyPr>
            <a:lstStyle/>
            <a:p>
              <a:pPr defTabSz="608014" fontAlgn="auto">
                <a:spcBef>
                  <a:spcPts val="0"/>
                </a:spcBef>
                <a:spcAft>
                  <a:spcPts val="0"/>
                </a:spcAft>
              </a:pPr>
              <a:endParaRPr lang="en-US" dirty="0">
                <a:solidFill>
                  <a:srgbClr val="000000"/>
                </a:solidFill>
                <a:latin typeface="Arial"/>
                <a:cs typeface="+mn-cs"/>
              </a:endParaRPr>
            </a:p>
          </p:txBody>
        </p:sp>
      </p:grpSp>
      <p:sp>
        <p:nvSpPr>
          <p:cNvPr id="138" name="TextBox 137"/>
          <p:cNvSpPr txBox="1"/>
          <p:nvPr/>
        </p:nvSpPr>
        <p:spPr>
          <a:xfrm>
            <a:off x="7949526" y="2082001"/>
            <a:ext cx="4294660" cy="620939"/>
          </a:xfrm>
          <a:prstGeom prst="rect">
            <a:avLst/>
          </a:prstGeom>
          <a:noFill/>
        </p:spPr>
        <p:txBody>
          <a:bodyPr wrap="square" rtlCol="0">
            <a:spAutoFit/>
          </a:bodyPr>
          <a:lstStyle/>
          <a:p>
            <a:pPr>
              <a:lnSpc>
                <a:spcPct val="95000"/>
              </a:lnSpc>
            </a:pPr>
            <a:r>
              <a:rPr lang="en-US" dirty="0" smtClean="0">
                <a:solidFill>
                  <a:schemeClr val="tx1">
                    <a:lumMod val="50000"/>
                  </a:schemeClr>
                </a:solidFill>
                <a:ea typeface="CiscoSansTT Thin" charset="0"/>
                <a:cs typeface="CiscoSansTT Thin" charset="0"/>
              </a:rPr>
              <a:t>Policy based Configuration, onboarding &amp; </a:t>
            </a:r>
            <a:r>
              <a:rPr lang="en-US" dirty="0">
                <a:solidFill>
                  <a:schemeClr val="tx1">
                    <a:lumMod val="50000"/>
                  </a:schemeClr>
                </a:solidFill>
                <a:ea typeface="CiscoSansTT Thin" charset="0"/>
                <a:cs typeface="CiscoSansTT Thin" charset="0"/>
              </a:rPr>
              <a:t>m</a:t>
            </a:r>
            <a:r>
              <a:rPr lang="en-US" dirty="0" smtClean="0">
                <a:solidFill>
                  <a:schemeClr val="tx1">
                    <a:lumMod val="50000"/>
                  </a:schemeClr>
                </a:solidFill>
                <a:ea typeface="CiscoSansTT Thin" charset="0"/>
                <a:cs typeface="CiscoSansTT Thin" charset="0"/>
              </a:rPr>
              <a:t>anagement with APIC-EM</a:t>
            </a:r>
            <a:endParaRPr lang="en-US" dirty="0">
              <a:solidFill>
                <a:schemeClr val="tx1">
                  <a:lumMod val="50000"/>
                </a:schemeClr>
              </a:solidFill>
              <a:ea typeface="CiscoSansTT Thin" charset="0"/>
              <a:cs typeface="CiscoSansTT Thin" charset="0"/>
            </a:endParaRPr>
          </a:p>
        </p:txBody>
      </p:sp>
      <p:sp>
        <p:nvSpPr>
          <p:cNvPr id="139" name="TextBox 138"/>
          <p:cNvSpPr txBox="1"/>
          <p:nvPr/>
        </p:nvSpPr>
        <p:spPr>
          <a:xfrm>
            <a:off x="7949525" y="3413613"/>
            <a:ext cx="4187221" cy="620939"/>
          </a:xfrm>
          <a:prstGeom prst="rect">
            <a:avLst/>
          </a:prstGeom>
          <a:noFill/>
        </p:spPr>
        <p:txBody>
          <a:bodyPr wrap="square" rtlCol="0">
            <a:spAutoFit/>
          </a:bodyPr>
          <a:lstStyle/>
          <a:p>
            <a:pPr>
              <a:lnSpc>
                <a:spcPct val="95000"/>
              </a:lnSpc>
            </a:pPr>
            <a:r>
              <a:rPr lang="en-US" dirty="0" smtClean="0">
                <a:solidFill>
                  <a:schemeClr val="tx1">
                    <a:lumMod val="50000"/>
                  </a:schemeClr>
                </a:solidFill>
                <a:ea typeface="CiscoSansTT Thin" charset="0"/>
                <a:cs typeface="CiscoSansTT Thin" charset="0"/>
              </a:rPr>
              <a:t>Device </a:t>
            </a:r>
            <a:r>
              <a:rPr lang="en-US" dirty="0">
                <a:solidFill>
                  <a:schemeClr val="tx1">
                    <a:lumMod val="50000"/>
                  </a:schemeClr>
                </a:solidFill>
                <a:ea typeface="CiscoSansTT Thin" charset="0"/>
                <a:cs typeface="CiscoSansTT Thin" charset="0"/>
              </a:rPr>
              <a:t>P</a:t>
            </a:r>
            <a:r>
              <a:rPr lang="en-US" dirty="0" smtClean="0">
                <a:solidFill>
                  <a:schemeClr val="tx1">
                    <a:lumMod val="50000"/>
                  </a:schemeClr>
                </a:solidFill>
                <a:ea typeface="CiscoSansTT Thin" charset="0"/>
                <a:cs typeface="CiscoSansTT Thin" charset="0"/>
              </a:rPr>
              <a:t>rofiling, </a:t>
            </a:r>
            <a:r>
              <a:rPr lang="en-US" dirty="0">
                <a:solidFill>
                  <a:schemeClr val="tx1">
                    <a:lumMod val="50000"/>
                  </a:schemeClr>
                </a:solidFill>
                <a:ea typeface="CiscoSansTT Thin" charset="0"/>
                <a:cs typeface="CiscoSansTT Thin" charset="0"/>
              </a:rPr>
              <a:t>a</a:t>
            </a:r>
            <a:r>
              <a:rPr lang="en-US" dirty="0" smtClean="0">
                <a:solidFill>
                  <a:schemeClr val="tx1">
                    <a:lumMod val="50000"/>
                  </a:schemeClr>
                </a:solidFill>
                <a:ea typeface="CiscoSansTT Thin" charset="0"/>
                <a:cs typeface="CiscoSansTT Thin" charset="0"/>
              </a:rPr>
              <a:t>uthentication and segmentation of IoT devices with </a:t>
            </a:r>
            <a:r>
              <a:rPr lang="en-US" dirty="0" err="1" smtClean="0">
                <a:solidFill>
                  <a:schemeClr val="tx1">
                    <a:lumMod val="50000"/>
                  </a:schemeClr>
                </a:solidFill>
                <a:ea typeface="CiscoSansTT Thin" charset="0"/>
                <a:cs typeface="CiscoSansTT Thin" charset="0"/>
              </a:rPr>
              <a:t>NaaS</a:t>
            </a:r>
            <a:endParaRPr lang="en-US" dirty="0">
              <a:solidFill>
                <a:schemeClr val="tx1">
                  <a:lumMod val="50000"/>
                </a:schemeClr>
              </a:solidFill>
              <a:ea typeface="CiscoSansTT Thin" charset="0"/>
              <a:cs typeface="CiscoSansTT Thin" charset="0"/>
            </a:endParaRPr>
          </a:p>
        </p:txBody>
      </p:sp>
      <p:sp>
        <p:nvSpPr>
          <p:cNvPr id="140" name="TextBox 139"/>
          <p:cNvSpPr txBox="1"/>
          <p:nvPr/>
        </p:nvSpPr>
        <p:spPr>
          <a:xfrm>
            <a:off x="7949524" y="4715725"/>
            <a:ext cx="4097421" cy="620939"/>
          </a:xfrm>
          <a:prstGeom prst="rect">
            <a:avLst/>
          </a:prstGeom>
          <a:noFill/>
        </p:spPr>
        <p:txBody>
          <a:bodyPr wrap="square" rtlCol="0">
            <a:spAutoFit/>
          </a:bodyPr>
          <a:lstStyle/>
          <a:p>
            <a:pPr>
              <a:lnSpc>
                <a:spcPct val="95000"/>
              </a:lnSpc>
            </a:pPr>
            <a:r>
              <a:rPr lang="en-US" dirty="0" smtClean="0">
                <a:solidFill>
                  <a:schemeClr val="tx1">
                    <a:lumMod val="50000"/>
                  </a:schemeClr>
                </a:solidFill>
                <a:ea typeface="CiscoSansTT Thin" charset="0"/>
                <a:cs typeface="CiscoSansTT Thin" charset="0"/>
              </a:rPr>
              <a:t>A platform for Real-Time Analytics across enterprise and IoT networks</a:t>
            </a:r>
            <a:endParaRPr lang="en-US" dirty="0">
              <a:solidFill>
                <a:schemeClr val="tx1">
                  <a:lumMod val="50000"/>
                </a:schemeClr>
              </a:solidFill>
              <a:ea typeface="CiscoSansTT Thin" charset="0"/>
              <a:cs typeface="CiscoSansTT Thin" charset="0"/>
            </a:endParaRPr>
          </a:p>
        </p:txBody>
      </p:sp>
      <p:cxnSp>
        <p:nvCxnSpPr>
          <p:cNvPr id="10" name="Straight Connector 9"/>
          <p:cNvCxnSpPr/>
          <p:nvPr/>
        </p:nvCxnSpPr>
        <p:spPr>
          <a:xfrm flipV="1">
            <a:off x="4747260" y="3268980"/>
            <a:ext cx="2148840" cy="1119753"/>
          </a:xfrm>
          <a:prstGeom prst="line">
            <a:avLst/>
          </a:prstGeom>
          <a:ln w="57150"/>
        </p:spPr>
        <p:style>
          <a:lnRef idx="1">
            <a:schemeClr val="dk1"/>
          </a:lnRef>
          <a:fillRef idx="0">
            <a:schemeClr val="dk1"/>
          </a:fillRef>
          <a:effectRef idx="0">
            <a:schemeClr val="dk1"/>
          </a:effectRef>
          <a:fontRef idx="minor">
            <a:schemeClr val="tx1"/>
          </a:fontRef>
        </p:style>
      </p:cxnSp>
      <p:cxnSp>
        <p:nvCxnSpPr>
          <p:cNvPr id="141" name="Straight Connector 140"/>
          <p:cNvCxnSpPr/>
          <p:nvPr/>
        </p:nvCxnSpPr>
        <p:spPr>
          <a:xfrm flipH="1" flipV="1">
            <a:off x="6875507" y="1866064"/>
            <a:ext cx="69761" cy="3178309"/>
          </a:xfrm>
          <a:prstGeom prst="line">
            <a:avLst/>
          </a:prstGeom>
          <a:ln w="571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42842019"/>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75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p:cNvSpPr>
            <a:spLocks noGrp="1"/>
          </p:cNvSpPr>
          <p:nvPr>
            <p:ph type="title"/>
          </p:nvPr>
        </p:nvSpPr>
        <p:spPr>
          <a:xfrm>
            <a:off x="178982" y="216269"/>
            <a:ext cx="10515600" cy="542187"/>
          </a:xfrm>
        </p:spPr>
        <p:txBody>
          <a:bodyPr>
            <a:normAutofit/>
          </a:bodyPr>
          <a:lstStyle/>
          <a:p>
            <a:r>
              <a:rPr lang="en-US" sz="3200" dirty="0" smtClean="0"/>
              <a:t>Software </a:t>
            </a:r>
            <a:r>
              <a:rPr lang="en-US" sz="3200" dirty="0" smtClean="0"/>
              <a:t>Defined Access (SD </a:t>
            </a:r>
            <a:r>
              <a:rPr lang="mr-IN" sz="3200" dirty="0" smtClean="0"/>
              <a:t>–</a:t>
            </a:r>
            <a:r>
              <a:rPr lang="en-US" sz="3200" dirty="0" smtClean="0"/>
              <a:t> Access)</a:t>
            </a:r>
            <a:endParaRPr lang="en-US" sz="3200" dirty="0"/>
          </a:p>
        </p:txBody>
      </p:sp>
      <p:grpSp>
        <p:nvGrpSpPr>
          <p:cNvPr id="33" name="Group 32"/>
          <p:cNvGrpSpPr/>
          <p:nvPr/>
        </p:nvGrpSpPr>
        <p:grpSpPr>
          <a:xfrm>
            <a:off x="3969968" y="4751364"/>
            <a:ext cx="4072554" cy="1587965"/>
            <a:chOff x="3060048" y="4139287"/>
            <a:chExt cx="2976296" cy="832040"/>
          </a:xfrm>
        </p:grpSpPr>
        <p:cxnSp>
          <p:nvCxnSpPr>
            <p:cNvPr id="35" name="Straight Connector 34"/>
            <p:cNvCxnSpPr/>
            <p:nvPr/>
          </p:nvCxnSpPr>
          <p:spPr>
            <a:xfrm>
              <a:off x="3060048" y="4139287"/>
              <a:ext cx="0" cy="832040"/>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036344" y="4139287"/>
              <a:ext cx="0" cy="832040"/>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37" name="Picture 36"/>
          <p:cNvPicPr>
            <a:picLocks noChangeAspect="1"/>
          </p:cNvPicPr>
          <p:nvPr/>
        </p:nvPicPr>
        <p:blipFill rotWithShape="1">
          <a:blip r:embed="rId3" cstate="email">
            <a:alphaModFix amt="33000"/>
            <a:extLst>
              <a:ext uri="{28A0092B-C50C-407E-A947-70E740481C1C}">
                <a14:useLocalDpi xmlns:a14="http://schemas.microsoft.com/office/drawing/2010/main"/>
              </a:ext>
            </a:extLst>
          </a:blip>
          <a:srcRect t="16411" b="8085"/>
          <a:stretch/>
        </p:blipFill>
        <p:spPr>
          <a:xfrm>
            <a:off x="2745" y="1258672"/>
            <a:ext cx="12192000" cy="3908586"/>
          </a:xfrm>
          <a:prstGeom prst="rect">
            <a:avLst/>
          </a:prstGeom>
        </p:spPr>
      </p:pic>
      <p:sp>
        <p:nvSpPr>
          <p:cNvPr id="39" name="Rectangle 38"/>
          <p:cNvSpPr>
            <a:spLocks/>
          </p:cNvSpPr>
          <p:nvPr/>
        </p:nvSpPr>
        <p:spPr bwMode="gray">
          <a:xfrm>
            <a:off x="381027" y="5350924"/>
            <a:ext cx="3314980" cy="948789"/>
          </a:xfrm>
          <a:prstGeom prst="rect">
            <a:avLst/>
          </a:prstGeom>
          <a:noFill/>
          <a:ln>
            <a:noFill/>
          </a:ln>
          <a:effectLst/>
        </p:spPr>
        <p:style>
          <a:lnRef idx="1">
            <a:schemeClr val="accent6"/>
          </a:lnRef>
          <a:fillRef idx="3">
            <a:schemeClr val="accent6"/>
          </a:fillRef>
          <a:effectRef idx="2">
            <a:schemeClr val="accent6"/>
          </a:effectRef>
          <a:fontRef idx="minor">
            <a:schemeClr val="lt1"/>
          </a:fontRef>
        </p:style>
        <p:txBody>
          <a:bodyPr wrap="square" lIns="95996" tIns="95996" rIns="95996" bIns="95996" rtlCol="0" anchor="ctr" anchorCtr="0">
            <a:noAutofit/>
          </a:bodyPr>
          <a:lstStyle/>
          <a:p>
            <a:pPr algn="ctr"/>
            <a:r>
              <a:rPr lang="en-US" spc="40" dirty="0" smtClean="0">
                <a:solidFill>
                  <a:schemeClr val="tx1">
                    <a:lumMod val="65000"/>
                    <a:lumOff val="35000"/>
                  </a:schemeClr>
                </a:solidFill>
                <a:latin typeface="Arial" charset="0"/>
                <a:ea typeface="Arial" charset="0"/>
                <a:cs typeface="Arial" charset="0"/>
              </a:rPr>
              <a:t>Decouple Policy from Network Topology</a:t>
            </a:r>
            <a:endParaRPr lang="en-US" spc="40" dirty="0">
              <a:solidFill>
                <a:schemeClr val="tx1">
                  <a:lumMod val="65000"/>
                  <a:lumOff val="35000"/>
                </a:schemeClr>
              </a:solidFill>
              <a:latin typeface="Arial" charset="0"/>
              <a:ea typeface="Arial" charset="0"/>
              <a:cs typeface="Arial" charset="0"/>
            </a:endParaRPr>
          </a:p>
        </p:txBody>
      </p:sp>
      <p:sp>
        <p:nvSpPr>
          <p:cNvPr id="40" name="Rectangle 39"/>
          <p:cNvSpPr>
            <a:spLocks/>
          </p:cNvSpPr>
          <p:nvPr/>
        </p:nvSpPr>
        <p:spPr bwMode="gray">
          <a:xfrm>
            <a:off x="4410716" y="5350924"/>
            <a:ext cx="3314421" cy="948791"/>
          </a:xfrm>
          <a:prstGeom prst="rect">
            <a:avLst/>
          </a:prstGeom>
          <a:noFill/>
          <a:ln>
            <a:noFill/>
          </a:ln>
          <a:effectLst/>
        </p:spPr>
        <p:style>
          <a:lnRef idx="1">
            <a:schemeClr val="accent6"/>
          </a:lnRef>
          <a:fillRef idx="3">
            <a:schemeClr val="accent6"/>
          </a:fillRef>
          <a:effectRef idx="2">
            <a:schemeClr val="accent6"/>
          </a:effectRef>
          <a:fontRef idx="minor">
            <a:schemeClr val="lt1"/>
          </a:fontRef>
        </p:style>
        <p:txBody>
          <a:bodyPr wrap="square" lIns="95996" tIns="95996" rIns="95996" bIns="95996" rtlCol="0" anchor="ctr" anchorCtr="0">
            <a:noAutofit/>
          </a:bodyPr>
          <a:lstStyle/>
          <a:p>
            <a:pPr algn="ctr"/>
            <a:r>
              <a:rPr lang="en-US" spc="40" dirty="0" smtClean="0">
                <a:solidFill>
                  <a:schemeClr val="tx1">
                    <a:lumMod val="65000"/>
                    <a:lumOff val="35000"/>
                  </a:schemeClr>
                </a:solidFill>
                <a:latin typeface="Arial" charset="0"/>
                <a:ea typeface="Arial" charset="0"/>
                <a:cs typeface="Arial" charset="0"/>
              </a:rPr>
              <a:t>Industry Best-Practices and Policy Compliance</a:t>
            </a:r>
            <a:endParaRPr lang="en-US" spc="40" dirty="0">
              <a:solidFill>
                <a:schemeClr val="tx1">
                  <a:lumMod val="65000"/>
                  <a:lumOff val="35000"/>
                </a:schemeClr>
              </a:solidFill>
              <a:latin typeface="Arial" charset="0"/>
              <a:ea typeface="Arial" charset="0"/>
              <a:cs typeface="Arial" charset="0"/>
            </a:endParaRPr>
          </a:p>
        </p:txBody>
      </p:sp>
      <p:sp>
        <p:nvSpPr>
          <p:cNvPr id="41" name="Rectangle 40"/>
          <p:cNvSpPr>
            <a:spLocks/>
          </p:cNvSpPr>
          <p:nvPr/>
        </p:nvSpPr>
        <p:spPr bwMode="gray">
          <a:xfrm>
            <a:off x="8439845" y="5350924"/>
            <a:ext cx="3249625" cy="948791"/>
          </a:xfrm>
          <a:prstGeom prst="rect">
            <a:avLst/>
          </a:prstGeom>
          <a:noFill/>
          <a:ln>
            <a:noFill/>
          </a:ln>
          <a:effectLst/>
        </p:spPr>
        <p:style>
          <a:lnRef idx="1">
            <a:schemeClr val="accent6"/>
          </a:lnRef>
          <a:fillRef idx="3">
            <a:schemeClr val="accent6"/>
          </a:fillRef>
          <a:effectRef idx="2">
            <a:schemeClr val="accent6"/>
          </a:effectRef>
          <a:fontRef idx="minor">
            <a:schemeClr val="lt1"/>
          </a:fontRef>
        </p:style>
        <p:txBody>
          <a:bodyPr wrap="square" lIns="95996" tIns="95996" rIns="95996" bIns="95996" rtlCol="0" anchor="ctr" anchorCtr="0">
            <a:noAutofit/>
          </a:bodyPr>
          <a:lstStyle/>
          <a:p>
            <a:pPr algn="ctr"/>
            <a:r>
              <a:rPr lang="en-US" spc="40" dirty="0" smtClean="0">
                <a:solidFill>
                  <a:schemeClr val="tx1">
                    <a:lumMod val="65000"/>
                    <a:lumOff val="35000"/>
                  </a:schemeClr>
                </a:solidFill>
                <a:latin typeface="Arial" charset="0"/>
                <a:ea typeface="Arial" charset="0"/>
                <a:cs typeface="Arial" charset="0"/>
              </a:rPr>
              <a:t>Proactive Issue Identification and Resolution Through Analytics</a:t>
            </a:r>
            <a:endParaRPr lang="en-US" spc="40" dirty="0">
              <a:solidFill>
                <a:schemeClr val="tx1">
                  <a:lumMod val="65000"/>
                  <a:lumOff val="35000"/>
                </a:schemeClr>
              </a:solidFill>
              <a:latin typeface="Arial" charset="0"/>
              <a:ea typeface="Arial" charset="0"/>
              <a:cs typeface="Arial" charset="0"/>
            </a:endParaRPr>
          </a:p>
        </p:txBody>
      </p:sp>
      <p:sp>
        <p:nvSpPr>
          <p:cNvPr id="42" name="Rectangle 41"/>
          <p:cNvSpPr/>
          <p:nvPr/>
        </p:nvSpPr>
        <p:spPr>
          <a:xfrm>
            <a:off x="530698" y="657796"/>
            <a:ext cx="6484467" cy="461665"/>
          </a:xfrm>
          <a:prstGeom prst="rect">
            <a:avLst/>
          </a:prstGeom>
        </p:spPr>
        <p:txBody>
          <a:bodyPr wrap="none">
            <a:spAutoFit/>
          </a:bodyPr>
          <a:lstStyle/>
          <a:p>
            <a:r>
              <a:rPr lang="en-US" sz="2400" dirty="0">
                <a:solidFill>
                  <a:schemeClr val="tx1">
                    <a:lumMod val="65000"/>
                    <a:lumOff val="35000"/>
                  </a:schemeClr>
                </a:solidFill>
                <a:latin typeface="Arial" charset="0"/>
                <a:ea typeface="Arial" charset="0"/>
                <a:cs typeface="Arial" charset="0"/>
              </a:rPr>
              <a:t>Policy </a:t>
            </a:r>
            <a:r>
              <a:rPr lang="en-US" sz="2400" dirty="0" smtClean="0">
                <a:solidFill>
                  <a:schemeClr val="tx1">
                    <a:lumMod val="65000"/>
                    <a:lumOff val="35000"/>
                  </a:schemeClr>
                </a:solidFill>
                <a:latin typeface="Arial" charset="0"/>
                <a:ea typeface="Arial" charset="0"/>
                <a:cs typeface="Arial" charset="0"/>
              </a:rPr>
              <a:t>Based Automation </a:t>
            </a:r>
            <a:r>
              <a:rPr lang="en-US" sz="2400" dirty="0">
                <a:solidFill>
                  <a:schemeClr val="tx1">
                    <a:lumMod val="65000"/>
                    <a:lumOff val="35000"/>
                  </a:schemeClr>
                </a:solidFill>
                <a:latin typeface="Arial" charset="0"/>
                <a:ea typeface="Arial" charset="0"/>
                <a:cs typeface="Arial" charset="0"/>
              </a:rPr>
              <a:t>from Edge to Cloud</a:t>
            </a:r>
          </a:p>
        </p:txBody>
      </p:sp>
      <p:sp>
        <p:nvSpPr>
          <p:cNvPr id="43" name="Rectangle 42"/>
          <p:cNvSpPr/>
          <p:nvPr/>
        </p:nvSpPr>
        <p:spPr>
          <a:xfrm flipH="1">
            <a:off x="530698" y="702256"/>
            <a:ext cx="45719" cy="3727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0" y="4073511"/>
            <a:ext cx="12194745" cy="109541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a:spLocks/>
          </p:cNvSpPr>
          <p:nvPr/>
        </p:nvSpPr>
        <p:spPr bwMode="gray">
          <a:xfrm>
            <a:off x="95338" y="4120137"/>
            <a:ext cx="3828077" cy="948788"/>
          </a:xfrm>
          <a:prstGeom prst="rect">
            <a:avLst/>
          </a:prstGeom>
          <a:noFill/>
          <a:ln>
            <a:noFill/>
          </a:ln>
          <a:effectLst/>
        </p:spPr>
        <p:style>
          <a:lnRef idx="1">
            <a:schemeClr val="accent6"/>
          </a:lnRef>
          <a:fillRef idx="3">
            <a:schemeClr val="accent6"/>
          </a:fillRef>
          <a:effectRef idx="2">
            <a:schemeClr val="accent6"/>
          </a:effectRef>
          <a:fontRef idx="minor">
            <a:schemeClr val="lt1"/>
          </a:fontRef>
        </p:style>
        <p:txBody>
          <a:bodyPr wrap="square" lIns="95996" tIns="95996" rIns="95996" bIns="95996" rtlCol="0" anchor="ctr" anchorCtr="0">
            <a:noAutofit/>
          </a:bodyPr>
          <a:lstStyle/>
          <a:p>
            <a:pPr algn="ctr"/>
            <a:r>
              <a:rPr lang="en-US" sz="1900" spc="50" dirty="0" smtClean="0">
                <a:solidFill>
                  <a:schemeClr val="bg1"/>
                </a:solidFill>
                <a:latin typeface="Arial" charset="0"/>
                <a:ea typeface="Arial" charset="0"/>
                <a:cs typeface="Arial" charset="0"/>
              </a:rPr>
              <a:t>Virtual Networks and </a:t>
            </a:r>
          </a:p>
          <a:p>
            <a:pPr algn="ctr"/>
            <a:r>
              <a:rPr lang="en-US" sz="1900" spc="50" dirty="0" smtClean="0">
                <a:solidFill>
                  <a:schemeClr val="bg1"/>
                </a:solidFill>
                <a:latin typeface="Arial" charset="0"/>
                <a:ea typeface="Arial" charset="0"/>
                <a:cs typeface="Arial" charset="0"/>
              </a:rPr>
              <a:t>Micro-Segmentation </a:t>
            </a:r>
          </a:p>
          <a:p>
            <a:pPr algn="ctr"/>
            <a:r>
              <a:rPr lang="en-US" sz="1900" spc="50" dirty="0" smtClean="0">
                <a:solidFill>
                  <a:schemeClr val="bg1"/>
                </a:solidFill>
                <a:latin typeface="Arial" charset="0"/>
                <a:ea typeface="Arial" charset="0"/>
                <a:cs typeface="Arial" charset="0"/>
              </a:rPr>
              <a:t>Made Easy</a:t>
            </a:r>
            <a:endParaRPr lang="en-US" sz="1900" spc="50" dirty="0">
              <a:solidFill>
                <a:schemeClr val="bg1"/>
              </a:solidFill>
              <a:latin typeface="Arial" charset="0"/>
              <a:ea typeface="Arial" charset="0"/>
              <a:cs typeface="Arial" charset="0"/>
            </a:endParaRPr>
          </a:p>
        </p:txBody>
      </p:sp>
      <p:sp>
        <p:nvSpPr>
          <p:cNvPr id="46" name="Rectangle 45"/>
          <p:cNvSpPr>
            <a:spLocks/>
          </p:cNvSpPr>
          <p:nvPr/>
        </p:nvSpPr>
        <p:spPr bwMode="gray">
          <a:xfrm>
            <a:off x="4046996" y="4120137"/>
            <a:ext cx="3987792" cy="948790"/>
          </a:xfrm>
          <a:prstGeom prst="rect">
            <a:avLst/>
          </a:prstGeom>
          <a:noFill/>
          <a:ln>
            <a:noFill/>
          </a:ln>
          <a:effectLst/>
        </p:spPr>
        <p:style>
          <a:lnRef idx="1">
            <a:schemeClr val="accent6"/>
          </a:lnRef>
          <a:fillRef idx="3">
            <a:schemeClr val="accent6"/>
          </a:fillRef>
          <a:effectRef idx="2">
            <a:schemeClr val="accent6"/>
          </a:effectRef>
          <a:fontRef idx="minor">
            <a:schemeClr val="lt1"/>
          </a:fontRef>
        </p:style>
        <p:txBody>
          <a:bodyPr wrap="square" lIns="95996" tIns="95996" rIns="95996" bIns="95996" rtlCol="0" anchor="ctr" anchorCtr="0">
            <a:noAutofit/>
          </a:bodyPr>
          <a:lstStyle/>
          <a:p>
            <a:pPr algn="ctr"/>
            <a:r>
              <a:rPr lang="en-US" sz="1900" spc="50" dirty="0" smtClean="0">
                <a:solidFill>
                  <a:schemeClr val="bg1"/>
                </a:solidFill>
                <a:latin typeface="Arial" charset="0"/>
                <a:ea typeface="Arial" charset="0"/>
                <a:cs typeface="Arial" charset="0"/>
              </a:rPr>
              <a:t>Simple Policy Definition </a:t>
            </a:r>
          </a:p>
          <a:p>
            <a:pPr algn="ctr"/>
            <a:r>
              <a:rPr lang="en-US" sz="1900" spc="50" dirty="0" smtClean="0">
                <a:solidFill>
                  <a:schemeClr val="bg1"/>
                </a:solidFill>
                <a:latin typeface="Arial" charset="0"/>
                <a:ea typeface="Arial" charset="0"/>
                <a:cs typeface="Arial" charset="0"/>
              </a:rPr>
              <a:t>and Enforcement Through </a:t>
            </a:r>
          </a:p>
          <a:p>
            <a:pPr algn="ctr"/>
            <a:r>
              <a:rPr lang="en-US" sz="1900" spc="50" dirty="0" smtClean="0">
                <a:solidFill>
                  <a:schemeClr val="bg1"/>
                </a:solidFill>
                <a:latin typeface="Arial" charset="0"/>
                <a:ea typeface="Arial" charset="0"/>
                <a:cs typeface="Arial" charset="0"/>
              </a:rPr>
              <a:t>APIC-EM and ISE</a:t>
            </a:r>
            <a:endParaRPr lang="en-US" sz="1900" spc="50" dirty="0">
              <a:solidFill>
                <a:schemeClr val="bg1"/>
              </a:solidFill>
              <a:latin typeface="Arial" charset="0"/>
              <a:ea typeface="Arial" charset="0"/>
              <a:cs typeface="Arial" charset="0"/>
            </a:endParaRPr>
          </a:p>
        </p:txBody>
      </p:sp>
      <p:sp>
        <p:nvSpPr>
          <p:cNvPr id="47" name="Rectangle 46"/>
          <p:cNvSpPr>
            <a:spLocks/>
          </p:cNvSpPr>
          <p:nvPr/>
        </p:nvSpPr>
        <p:spPr bwMode="gray">
          <a:xfrm>
            <a:off x="8083939" y="4120137"/>
            <a:ext cx="4011625" cy="948790"/>
          </a:xfrm>
          <a:prstGeom prst="rect">
            <a:avLst/>
          </a:prstGeom>
          <a:noFill/>
          <a:ln>
            <a:noFill/>
          </a:ln>
          <a:effectLst/>
        </p:spPr>
        <p:style>
          <a:lnRef idx="1">
            <a:schemeClr val="accent6"/>
          </a:lnRef>
          <a:fillRef idx="3">
            <a:schemeClr val="accent6"/>
          </a:fillRef>
          <a:effectRef idx="2">
            <a:schemeClr val="accent6"/>
          </a:effectRef>
          <a:fontRef idx="minor">
            <a:schemeClr val="lt1"/>
          </a:fontRef>
        </p:style>
        <p:txBody>
          <a:bodyPr wrap="square" lIns="95996" tIns="95996" rIns="95996" bIns="95996" rtlCol="0" anchor="ctr" anchorCtr="0">
            <a:noAutofit/>
          </a:bodyPr>
          <a:lstStyle/>
          <a:p>
            <a:pPr algn="ctr" defTabSz="609423"/>
            <a:r>
              <a:rPr lang="en-US" sz="1900" spc="50" dirty="0" smtClean="0">
                <a:solidFill>
                  <a:schemeClr val="bg1"/>
                </a:solidFill>
                <a:latin typeface="Arial" charset="0"/>
                <a:ea typeface="Arial" charset="0"/>
                <a:cs typeface="Arial" charset="0"/>
              </a:rPr>
              <a:t>Monitoring    </a:t>
            </a:r>
          </a:p>
          <a:p>
            <a:pPr algn="ctr" defTabSz="609423"/>
            <a:r>
              <a:rPr lang="en-US" sz="1900" spc="50" dirty="0" smtClean="0">
                <a:solidFill>
                  <a:schemeClr val="bg1"/>
                </a:solidFill>
                <a:latin typeface="Arial" charset="0"/>
                <a:ea typeface="Arial" charset="0"/>
                <a:cs typeface="Arial" charset="0"/>
              </a:rPr>
              <a:t>and Troubleshooting </a:t>
            </a:r>
          </a:p>
          <a:p>
            <a:pPr algn="ctr" defTabSz="609423"/>
            <a:r>
              <a:rPr lang="en-US" sz="1900" spc="50" dirty="0" smtClean="0">
                <a:solidFill>
                  <a:schemeClr val="bg1"/>
                </a:solidFill>
                <a:latin typeface="Arial" charset="0"/>
                <a:ea typeface="Arial" charset="0"/>
                <a:cs typeface="Arial" charset="0"/>
              </a:rPr>
              <a:t>Through NDP</a:t>
            </a:r>
            <a:endParaRPr lang="en-US" sz="1900" spc="50" dirty="0">
              <a:solidFill>
                <a:schemeClr val="bg1"/>
              </a:solidFill>
              <a:latin typeface="Arial" charset="0"/>
              <a:ea typeface="Arial" charset="0"/>
              <a:cs typeface="Arial" charset="0"/>
            </a:endParaRPr>
          </a:p>
        </p:txBody>
      </p:sp>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947" y="1885128"/>
            <a:ext cx="2221140" cy="2221140"/>
          </a:xfrm>
          <a:prstGeom prst="rect">
            <a:avLst/>
          </a:prstGeom>
        </p:spPr>
      </p:pic>
      <p:sp>
        <p:nvSpPr>
          <p:cNvPr id="49" name="Rectangle 48"/>
          <p:cNvSpPr>
            <a:spLocks/>
          </p:cNvSpPr>
          <p:nvPr/>
        </p:nvSpPr>
        <p:spPr bwMode="gray">
          <a:xfrm>
            <a:off x="963368" y="2905212"/>
            <a:ext cx="2150298" cy="948788"/>
          </a:xfrm>
          <a:prstGeom prst="rect">
            <a:avLst/>
          </a:prstGeom>
          <a:noFill/>
          <a:ln>
            <a:noFill/>
          </a:ln>
          <a:effectLst/>
        </p:spPr>
        <p:style>
          <a:lnRef idx="1">
            <a:schemeClr val="accent6"/>
          </a:lnRef>
          <a:fillRef idx="3">
            <a:schemeClr val="accent6"/>
          </a:fillRef>
          <a:effectRef idx="2">
            <a:schemeClr val="accent6"/>
          </a:effectRef>
          <a:fontRef idx="minor">
            <a:schemeClr val="lt1"/>
          </a:fontRef>
        </p:style>
        <p:txBody>
          <a:bodyPr wrap="square" lIns="95996" tIns="95996" rIns="95996" bIns="95996" rtlCol="0" anchor="ctr" anchorCtr="0">
            <a:noAutofit/>
          </a:bodyPr>
          <a:lstStyle/>
          <a:p>
            <a:pPr algn="ctr"/>
            <a:r>
              <a:rPr lang="en-US" sz="2000" dirty="0" smtClean="0">
                <a:solidFill>
                  <a:schemeClr val="tx1">
                    <a:lumMod val="50000"/>
                  </a:schemeClr>
                </a:solidFill>
                <a:latin typeface="Arial" charset="0"/>
                <a:ea typeface="Arial" charset="0"/>
                <a:cs typeface="Arial" charset="0"/>
              </a:rPr>
              <a:t>Secure Fabric</a:t>
            </a:r>
            <a:endParaRPr lang="en-US" sz="2000" dirty="0">
              <a:solidFill>
                <a:schemeClr val="tx1">
                  <a:lumMod val="50000"/>
                </a:schemeClr>
              </a:solidFill>
              <a:latin typeface="Arial" charset="0"/>
              <a:ea typeface="Arial" charset="0"/>
              <a:cs typeface="Arial" charset="0"/>
            </a:endParaRPr>
          </a:p>
        </p:txBody>
      </p:sp>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2245" y="1885128"/>
            <a:ext cx="2221140" cy="2221140"/>
          </a:xfrm>
          <a:prstGeom prst="rect">
            <a:avLst/>
          </a:prstGeom>
        </p:spPr>
      </p:pic>
      <p:pic>
        <p:nvPicPr>
          <p:cNvPr id="54" name="Picture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16542" y="1885128"/>
            <a:ext cx="2221140" cy="2221140"/>
          </a:xfrm>
          <a:prstGeom prst="rect">
            <a:avLst/>
          </a:prstGeom>
        </p:spPr>
      </p:pic>
      <p:sp>
        <p:nvSpPr>
          <p:cNvPr id="55" name="Freeform 89"/>
          <p:cNvSpPr>
            <a:spLocks noEditPoints="1"/>
          </p:cNvSpPr>
          <p:nvPr/>
        </p:nvSpPr>
        <p:spPr bwMode="auto">
          <a:xfrm>
            <a:off x="1807535" y="2287442"/>
            <a:ext cx="578055" cy="689850"/>
          </a:xfrm>
          <a:custGeom>
            <a:avLst/>
            <a:gdLst/>
            <a:ahLst/>
            <a:cxnLst>
              <a:cxn ang="0">
                <a:pos x="172" y="31"/>
              </a:cxn>
              <a:cxn ang="0">
                <a:pos x="155" y="32"/>
              </a:cxn>
              <a:cxn ang="0">
                <a:pos x="106" y="19"/>
              </a:cxn>
              <a:cxn ang="0">
                <a:pos x="96" y="10"/>
              </a:cxn>
              <a:cxn ang="0">
                <a:pos x="93" y="7"/>
              </a:cxn>
              <a:cxn ang="0">
                <a:pos x="93" y="6"/>
              </a:cxn>
              <a:cxn ang="0">
                <a:pos x="89" y="0"/>
              </a:cxn>
              <a:cxn ang="0">
                <a:pos x="85" y="6"/>
              </a:cxn>
              <a:cxn ang="0">
                <a:pos x="84" y="7"/>
              </a:cxn>
              <a:cxn ang="0">
                <a:pos x="23" y="32"/>
              </a:cxn>
              <a:cxn ang="0">
                <a:pos x="5" y="31"/>
              </a:cxn>
              <a:cxn ang="0">
                <a:pos x="0" y="31"/>
              </a:cxn>
              <a:cxn ang="0">
                <a:pos x="0" y="36"/>
              </a:cxn>
              <a:cxn ang="0">
                <a:pos x="11" y="109"/>
              </a:cxn>
              <a:cxn ang="0">
                <a:pos x="87" y="212"/>
              </a:cxn>
              <a:cxn ang="0">
                <a:pos x="89" y="212"/>
              </a:cxn>
              <a:cxn ang="0">
                <a:pos x="91" y="212"/>
              </a:cxn>
              <a:cxn ang="0">
                <a:pos x="167" y="109"/>
              </a:cxn>
              <a:cxn ang="0">
                <a:pos x="177" y="36"/>
              </a:cxn>
              <a:cxn ang="0">
                <a:pos x="177" y="31"/>
              </a:cxn>
              <a:cxn ang="0">
                <a:pos x="172" y="31"/>
              </a:cxn>
              <a:cxn ang="0">
                <a:pos x="167" y="57"/>
              </a:cxn>
              <a:cxn ang="0">
                <a:pos x="89" y="202"/>
              </a:cxn>
              <a:cxn ang="0">
                <a:pos x="20" y="106"/>
              </a:cxn>
              <a:cxn ang="0">
                <a:pos x="11" y="57"/>
              </a:cxn>
              <a:cxn ang="0">
                <a:pos x="9" y="41"/>
              </a:cxn>
              <a:cxn ang="0">
                <a:pos x="23" y="42"/>
              </a:cxn>
              <a:cxn ang="0">
                <a:pos x="89" y="15"/>
              </a:cxn>
              <a:cxn ang="0">
                <a:pos x="155" y="42"/>
              </a:cxn>
              <a:cxn ang="0">
                <a:pos x="168" y="41"/>
              </a:cxn>
              <a:cxn ang="0">
                <a:pos x="167" y="57"/>
              </a:cxn>
              <a:cxn ang="0">
                <a:pos x="89" y="26"/>
              </a:cxn>
              <a:cxn ang="0">
                <a:pos x="89" y="26"/>
              </a:cxn>
              <a:cxn ang="0">
                <a:pos x="20" y="48"/>
              </a:cxn>
              <a:cxn ang="0">
                <a:pos x="40" y="140"/>
              </a:cxn>
              <a:cxn ang="0">
                <a:pos x="131" y="49"/>
              </a:cxn>
              <a:cxn ang="0">
                <a:pos x="89" y="26"/>
              </a:cxn>
              <a:cxn ang="0">
                <a:pos x="89" y="190"/>
              </a:cxn>
              <a:cxn ang="0">
                <a:pos x="158" y="48"/>
              </a:cxn>
              <a:cxn ang="0">
                <a:pos x="157" y="49"/>
              </a:cxn>
              <a:cxn ang="0">
                <a:pos x="49" y="156"/>
              </a:cxn>
              <a:cxn ang="0">
                <a:pos x="89" y="190"/>
              </a:cxn>
            </a:cxnLst>
            <a:rect l="0" t="0" r="r" b="b"/>
            <a:pathLst>
              <a:path w="177" h="212">
                <a:moveTo>
                  <a:pt x="172" y="31"/>
                </a:moveTo>
                <a:cubicBezTo>
                  <a:pt x="166" y="32"/>
                  <a:pt x="160" y="32"/>
                  <a:pt x="155" y="32"/>
                </a:cubicBezTo>
                <a:cubicBezTo>
                  <a:pt x="132" y="32"/>
                  <a:pt x="116" y="26"/>
                  <a:pt x="106" y="19"/>
                </a:cubicBezTo>
                <a:cubicBezTo>
                  <a:pt x="101" y="15"/>
                  <a:pt x="98" y="12"/>
                  <a:pt x="96" y="10"/>
                </a:cubicBezTo>
                <a:cubicBezTo>
                  <a:pt x="95" y="8"/>
                  <a:pt x="94" y="7"/>
                  <a:pt x="93" y="7"/>
                </a:cubicBezTo>
                <a:cubicBezTo>
                  <a:pt x="93" y="6"/>
                  <a:pt x="93" y="6"/>
                  <a:pt x="93" y="6"/>
                </a:cubicBezTo>
                <a:cubicBezTo>
                  <a:pt x="89" y="0"/>
                  <a:pt x="89" y="0"/>
                  <a:pt x="89" y="0"/>
                </a:cubicBezTo>
                <a:cubicBezTo>
                  <a:pt x="85" y="6"/>
                  <a:pt x="85" y="6"/>
                  <a:pt x="85" y="6"/>
                </a:cubicBezTo>
                <a:cubicBezTo>
                  <a:pt x="85" y="6"/>
                  <a:pt x="85" y="6"/>
                  <a:pt x="84" y="7"/>
                </a:cubicBezTo>
                <a:cubicBezTo>
                  <a:pt x="80" y="11"/>
                  <a:pt x="63" y="32"/>
                  <a:pt x="23" y="32"/>
                </a:cubicBezTo>
                <a:cubicBezTo>
                  <a:pt x="17" y="32"/>
                  <a:pt x="11" y="32"/>
                  <a:pt x="5" y="31"/>
                </a:cubicBezTo>
                <a:cubicBezTo>
                  <a:pt x="0" y="31"/>
                  <a:pt x="0" y="31"/>
                  <a:pt x="0" y="31"/>
                </a:cubicBezTo>
                <a:cubicBezTo>
                  <a:pt x="0" y="36"/>
                  <a:pt x="0" y="36"/>
                  <a:pt x="0" y="36"/>
                </a:cubicBezTo>
                <a:cubicBezTo>
                  <a:pt x="0" y="36"/>
                  <a:pt x="0" y="70"/>
                  <a:pt x="11" y="109"/>
                </a:cubicBezTo>
                <a:cubicBezTo>
                  <a:pt x="21" y="148"/>
                  <a:pt x="43" y="192"/>
                  <a:pt x="87" y="212"/>
                </a:cubicBezTo>
                <a:cubicBezTo>
                  <a:pt x="89" y="212"/>
                  <a:pt x="89" y="212"/>
                  <a:pt x="89" y="212"/>
                </a:cubicBezTo>
                <a:cubicBezTo>
                  <a:pt x="91" y="212"/>
                  <a:pt x="91" y="212"/>
                  <a:pt x="91" y="212"/>
                </a:cubicBezTo>
                <a:cubicBezTo>
                  <a:pt x="135" y="192"/>
                  <a:pt x="156" y="148"/>
                  <a:pt x="167" y="109"/>
                </a:cubicBezTo>
                <a:cubicBezTo>
                  <a:pt x="177" y="70"/>
                  <a:pt x="177" y="36"/>
                  <a:pt x="177" y="36"/>
                </a:cubicBezTo>
                <a:cubicBezTo>
                  <a:pt x="177" y="31"/>
                  <a:pt x="177" y="31"/>
                  <a:pt x="177" y="31"/>
                </a:cubicBezTo>
                <a:lnTo>
                  <a:pt x="172" y="31"/>
                </a:lnTo>
                <a:close/>
                <a:moveTo>
                  <a:pt x="167" y="57"/>
                </a:moveTo>
                <a:cubicBezTo>
                  <a:pt x="163" y="96"/>
                  <a:pt x="147" y="175"/>
                  <a:pt x="89" y="202"/>
                </a:cubicBezTo>
                <a:cubicBezTo>
                  <a:pt x="50" y="184"/>
                  <a:pt x="30" y="144"/>
                  <a:pt x="20" y="106"/>
                </a:cubicBezTo>
                <a:cubicBezTo>
                  <a:pt x="14" y="88"/>
                  <a:pt x="12" y="70"/>
                  <a:pt x="11" y="57"/>
                </a:cubicBezTo>
                <a:cubicBezTo>
                  <a:pt x="10" y="50"/>
                  <a:pt x="10" y="45"/>
                  <a:pt x="9" y="41"/>
                </a:cubicBezTo>
                <a:cubicBezTo>
                  <a:pt x="14" y="41"/>
                  <a:pt x="18" y="42"/>
                  <a:pt x="23" y="42"/>
                </a:cubicBezTo>
                <a:cubicBezTo>
                  <a:pt x="60" y="42"/>
                  <a:pt x="81" y="24"/>
                  <a:pt x="89" y="15"/>
                </a:cubicBezTo>
                <a:cubicBezTo>
                  <a:pt x="97" y="24"/>
                  <a:pt x="117" y="42"/>
                  <a:pt x="155" y="42"/>
                </a:cubicBezTo>
                <a:cubicBezTo>
                  <a:pt x="159" y="42"/>
                  <a:pt x="163" y="41"/>
                  <a:pt x="168" y="41"/>
                </a:cubicBezTo>
                <a:cubicBezTo>
                  <a:pt x="168" y="45"/>
                  <a:pt x="168" y="50"/>
                  <a:pt x="167" y="57"/>
                </a:cubicBezTo>
                <a:close/>
                <a:moveTo>
                  <a:pt x="89" y="26"/>
                </a:moveTo>
                <a:cubicBezTo>
                  <a:pt x="89" y="26"/>
                  <a:pt x="89" y="26"/>
                  <a:pt x="89" y="26"/>
                </a:cubicBezTo>
                <a:cubicBezTo>
                  <a:pt x="89" y="26"/>
                  <a:pt x="70" y="55"/>
                  <a:pt x="20" y="48"/>
                </a:cubicBezTo>
                <a:cubicBezTo>
                  <a:pt x="20" y="48"/>
                  <a:pt x="20" y="98"/>
                  <a:pt x="40" y="140"/>
                </a:cubicBezTo>
                <a:cubicBezTo>
                  <a:pt x="131" y="49"/>
                  <a:pt x="131" y="49"/>
                  <a:pt x="131" y="49"/>
                </a:cubicBezTo>
                <a:cubicBezTo>
                  <a:pt x="101" y="45"/>
                  <a:pt x="89" y="26"/>
                  <a:pt x="89" y="26"/>
                </a:cubicBezTo>
                <a:close/>
                <a:moveTo>
                  <a:pt x="89" y="190"/>
                </a:moveTo>
                <a:cubicBezTo>
                  <a:pt x="158" y="159"/>
                  <a:pt x="158" y="48"/>
                  <a:pt x="158" y="48"/>
                </a:cubicBezTo>
                <a:cubicBezTo>
                  <a:pt x="158" y="49"/>
                  <a:pt x="157" y="49"/>
                  <a:pt x="157" y="49"/>
                </a:cubicBezTo>
                <a:cubicBezTo>
                  <a:pt x="49" y="156"/>
                  <a:pt x="49" y="156"/>
                  <a:pt x="49" y="156"/>
                </a:cubicBezTo>
                <a:cubicBezTo>
                  <a:pt x="59" y="170"/>
                  <a:pt x="72" y="182"/>
                  <a:pt x="89" y="190"/>
                </a:cubicBezTo>
                <a:close/>
              </a:path>
            </a:pathLst>
          </a:custGeom>
          <a:solidFill>
            <a:srgbClr val="0070C0"/>
          </a:solidFill>
          <a:ln w="9525">
            <a:noFill/>
            <a:round/>
            <a:headEnd/>
            <a:tailEnd/>
          </a:ln>
          <a:effectLst/>
        </p:spPr>
        <p:txBody>
          <a:bodyPr vert="horz" wrap="square" lIns="121917" tIns="60959" rIns="121917" bIns="60959" numCol="1" anchor="t" anchorCtr="0" compatLnSpc="1">
            <a:prstTxWarp prst="textNoShape">
              <a:avLst/>
            </a:prstTxWarp>
          </a:bodyPr>
          <a:lstStyle/>
          <a:p>
            <a:pPr defTabSz="607991" fontAlgn="auto">
              <a:spcBef>
                <a:spcPts val="0"/>
              </a:spcBef>
              <a:spcAft>
                <a:spcPts val="0"/>
              </a:spcAft>
            </a:pPr>
            <a:endParaRPr lang="en-US" dirty="0">
              <a:solidFill>
                <a:srgbClr val="000000"/>
              </a:solidFill>
              <a:latin typeface="Arial"/>
            </a:endParaRPr>
          </a:p>
        </p:txBody>
      </p:sp>
      <p:sp>
        <p:nvSpPr>
          <p:cNvPr id="56" name="Rounded Rectangle 123"/>
          <p:cNvSpPr>
            <a:spLocks noChangeAspect="1"/>
          </p:cNvSpPr>
          <p:nvPr/>
        </p:nvSpPr>
        <p:spPr>
          <a:xfrm>
            <a:off x="1590078" y="2681096"/>
            <a:ext cx="432169" cy="527039"/>
          </a:xfrm>
          <a:custGeom>
            <a:avLst/>
            <a:gdLst>
              <a:gd name="connsiteX0" fmla="*/ 839415 w 1652127"/>
              <a:gd name="connsiteY0" fmla="*/ 254729 h 2014807"/>
              <a:gd name="connsiteX1" fmla="*/ 422261 w 1652127"/>
              <a:gd name="connsiteY1" fmla="*/ 671883 h 2014807"/>
              <a:gd name="connsiteX2" fmla="*/ 422261 w 1652127"/>
              <a:gd name="connsiteY2" fmla="*/ 878792 h 2014807"/>
              <a:gd name="connsiteX3" fmla="*/ 1256569 w 1652127"/>
              <a:gd name="connsiteY3" fmla="*/ 878792 h 2014807"/>
              <a:gd name="connsiteX4" fmla="*/ 1256569 w 1652127"/>
              <a:gd name="connsiteY4" fmla="*/ 671884 h 2014807"/>
              <a:gd name="connsiteX5" fmla="*/ 839415 w 1652127"/>
              <a:gd name="connsiteY5" fmla="*/ 254730 h 2014807"/>
              <a:gd name="connsiteX6" fmla="*/ 839415 w 1652127"/>
              <a:gd name="connsiteY6" fmla="*/ 254729 h 2014807"/>
              <a:gd name="connsiteX7" fmla="*/ 839415 w 1652127"/>
              <a:gd name="connsiteY7" fmla="*/ 0 h 2014807"/>
              <a:gd name="connsiteX8" fmla="*/ 1511299 w 1652127"/>
              <a:gd name="connsiteY8" fmla="*/ 671884 h 2014807"/>
              <a:gd name="connsiteX9" fmla="*/ 1511299 w 1652127"/>
              <a:gd name="connsiteY9" fmla="*/ 878792 h 2014807"/>
              <a:gd name="connsiteX10" fmla="*/ 1652127 w 1652127"/>
              <a:gd name="connsiteY10" fmla="*/ 878792 h 2014807"/>
              <a:gd name="connsiteX11" fmla="*/ 1652127 w 1652127"/>
              <a:gd name="connsiteY11" fmla="*/ 1055980 h 2014807"/>
              <a:gd name="connsiteX12" fmla="*/ 1652127 w 1652127"/>
              <a:gd name="connsiteY12" fmla="*/ 1174923 h 2014807"/>
              <a:gd name="connsiteX13" fmla="*/ 1652127 w 1652127"/>
              <a:gd name="connsiteY13" fmla="*/ 1813380 h 2014807"/>
              <a:gd name="connsiteX14" fmla="*/ 1450700 w 1652127"/>
              <a:gd name="connsiteY14" fmla="*/ 2014807 h 2014807"/>
              <a:gd name="connsiteX15" fmla="*/ 201427 w 1652127"/>
              <a:gd name="connsiteY15" fmla="*/ 2014807 h 2014807"/>
              <a:gd name="connsiteX16" fmla="*/ 0 w 1652127"/>
              <a:gd name="connsiteY16" fmla="*/ 1813380 h 2014807"/>
              <a:gd name="connsiteX17" fmla="*/ 0 w 1652127"/>
              <a:gd name="connsiteY17" fmla="*/ 878792 h 2014807"/>
              <a:gd name="connsiteX18" fmla="*/ 167531 w 1652127"/>
              <a:gd name="connsiteY18" fmla="*/ 878792 h 2014807"/>
              <a:gd name="connsiteX19" fmla="*/ 167531 w 1652127"/>
              <a:gd name="connsiteY19" fmla="*/ 671884 h 2014807"/>
              <a:gd name="connsiteX20" fmla="*/ 839415 w 1652127"/>
              <a:gd name="connsiteY20" fmla="*/ 0 h 2014807"/>
              <a:gd name="connsiteX0" fmla="*/ 839415 w 1652127"/>
              <a:gd name="connsiteY0" fmla="*/ 254729 h 2014807"/>
              <a:gd name="connsiteX1" fmla="*/ 422261 w 1652127"/>
              <a:gd name="connsiteY1" fmla="*/ 671883 h 2014807"/>
              <a:gd name="connsiteX2" fmla="*/ 422261 w 1652127"/>
              <a:gd name="connsiteY2" fmla="*/ 878792 h 2014807"/>
              <a:gd name="connsiteX3" fmla="*/ 1256569 w 1652127"/>
              <a:gd name="connsiteY3" fmla="*/ 878792 h 2014807"/>
              <a:gd name="connsiteX4" fmla="*/ 1256569 w 1652127"/>
              <a:gd name="connsiteY4" fmla="*/ 671884 h 2014807"/>
              <a:gd name="connsiteX5" fmla="*/ 839415 w 1652127"/>
              <a:gd name="connsiteY5" fmla="*/ 254730 h 2014807"/>
              <a:gd name="connsiteX6" fmla="*/ 839415 w 1652127"/>
              <a:gd name="connsiteY6" fmla="*/ 254729 h 2014807"/>
              <a:gd name="connsiteX7" fmla="*/ 839415 w 1652127"/>
              <a:gd name="connsiteY7" fmla="*/ 0 h 2014807"/>
              <a:gd name="connsiteX8" fmla="*/ 1511299 w 1652127"/>
              <a:gd name="connsiteY8" fmla="*/ 671884 h 2014807"/>
              <a:gd name="connsiteX9" fmla="*/ 1511299 w 1652127"/>
              <a:gd name="connsiteY9" fmla="*/ 878792 h 2014807"/>
              <a:gd name="connsiteX10" fmla="*/ 1652127 w 1652127"/>
              <a:gd name="connsiteY10" fmla="*/ 878792 h 2014807"/>
              <a:gd name="connsiteX11" fmla="*/ 1652127 w 1652127"/>
              <a:gd name="connsiteY11" fmla="*/ 1174923 h 2014807"/>
              <a:gd name="connsiteX12" fmla="*/ 1652127 w 1652127"/>
              <a:gd name="connsiteY12" fmla="*/ 1813380 h 2014807"/>
              <a:gd name="connsiteX13" fmla="*/ 1450700 w 1652127"/>
              <a:gd name="connsiteY13" fmla="*/ 2014807 h 2014807"/>
              <a:gd name="connsiteX14" fmla="*/ 201427 w 1652127"/>
              <a:gd name="connsiteY14" fmla="*/ 2014807 h 2014807"/>
              <a:gd name="connsiteX15" fmla="*/ 0 w 1652127"/>
              <a:gd name="connsiteY15" fmla="*/ 1813380 h 2014807"/>
              <a:gd name="connsiteX16" fmla="*/ 0 w 1652127"/>
              <a:gd name="connsiteY16" fmla="*/ 878792 h 2014807"/>
              <a:gd name="connsiteX17" fmla="*/ 167531 w 1652127"/>
              <a:gd name="connsiteY17" fmla="*/ 878792 h 2014807"/>
              <a:gd name="connsiteX18" fmla="*/ 167531 w 1652127"/>
              <a:gd name="connsiteY18" fmla="*/ 671884 h 2014807"/>
              <a:gd name="connsiteX19" fmla="*/ 839415 w 1652127"/>
              <a:gd name="connsiteY19" fmla="*/ 0 h 2014807"/>
              <a:gd name="connsiteX0" fmla="*/ 839415 w 1652127"/>
              <a:gd name="connsiteY0" fmla="*/ 254729 h 2014807"/>
              <a:gd name="connsiteX1" fmla="*/ 422261 w 1652127"/>
              <a:gd name="connsiteY1" fmla="*/ 671883 h 2014807"/>
              <a:gd name="connsiteX2" fmla="*/ 422261 w 1652127"/>
              <a:gd name="connsiteY2" fmla="*/ 878792 h 2014807"/>
              <a:gd name="connsiteX3" fmla="*/ 1256569 w 1652127"/>
              <a:gd name="connsiteY3" fmla="*/ 878792 h 2014807"/>
              <a:gd name="connsiteX4" fmla="*/ 1256569 w 1652127"/>
              <a:gd name="connsiteY4" fmla="*/ 671884 h 2014807"/>
              <a:gd name="connsiteX5" fmla="*/ 839415 w 1652127"/>
              <a:gd name="connsiteY5" fmla="*/ 254730 h 2014807"/>
              <a:gd name="connsiteX6" fmla="*/ 839415 w 1652127"/>
              <a:gd name="connsiteY6" fmla="*/ 254729 h 2014807"/>
              <a:gd name="connsiteX7" fmla="*/ 839415 w 1652127"/>
              <a:gd name="connsiteY7" fmla="*/ 0 h 2014807"/>
              <a:gd name="connsiteX8" fmla="*/ 1511299 w 1652127"/>
              <a:gd name="connsiteY8" fmla="*/ 671884 h 2014807"/>
              <a:gd name="connsiteX9" fmla="*/ 1511299 w 1652127"/>
              <a:gd name="connsiteY9" fmla="*/ 878792 h 2014807"/>
              <a:gd name="connsiteX10" fmla="*/ 1652127 w 1652127"/>
              <a:gd name="connsiteY10" fmla="*/ 878792 h 2014807"/>
              <a:gd name="connsiteX11" fmla="*/ 1652127 w 1652127"/>
              <a:gd name="connsiteY11" fmla="*/ 1813380 h 2014807"/>
              <a:gd name="connsiteX12" fmla="*/ 1450700 w 1652127"/>
              <a:gd name="connsiteY12" fmla="*/ 2014807 h 2014807"/>
              <a:gd name="connsiteX13" fmla="*/ 201427 w 1652127"/>
              <a:gd name="connsiteY13" fmla="*/ 2014807 h 2014807"/>
              <a:gd name="connsiteX14" fmla="*/ 0 w 1652127"/>
              <a:gd name="connsiteY14" fmla="*/ 1813380 h 2014807"/>
              <a:gd name="connsiteX15" fmla="*/ 0 w 1652127"/>
              <a:gd name="connsiteY15" fmla="*/ 878792 h 2014807"/>
              <a:gd name="connsiteX16" fmla="*/ 167531 w 1652127"/>
              <a:gd name="connsiteY16" fmla="*/ 878792 h 2014807"/>
              <a:gd name="connsiteX17" fmla="*/ 167531 w 1652127"/>
              <a:gd name="connsiteY17" fmla="*/ 671884 h 2014807"/>
              <a:gd name="connsiteX18" fmla="*/ 839415 w 1652127"/>
              <a:gd name="connsiteY18" fmla="*/ 0 h 2014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52127" h="2014807">
                <a:moveTo>
                  <a:pt x="839415" y="254729"/>
                </a:moveTo>
                <a:cubicBezTo>
                  <a:pt x="609027" y="254729"/>
                  <a:pt x="422261" y="441495"/>
                  <a:pt x="422261" y="671883"/>
                </a:cubicBezTo>
                <a:lnTo>
                  <a:pt x="422261" y="878792"/>
                </a:lnTo>
                <a:lnTo>
                  <a:pt x="1256569" y="878792"/>
                </a:lnTo>
                <a:lnTo>
                  <a:pt x="1256569" y="671884"/>
                </a:lnTo>
                <a:cubicBezTo>
                  <a:pt x="1256569" y="441496"/>
                  <a:pt x="1069803" y="254730"/>
                  <a:pt x="839415" y="254730"/>
                </a:cubicBezTo>
                <a:lnTo>
                  <a:pt x="839415" y="254729"/>
                </a:lnTo>
                <a:close/>
                <a:moveTo>
                  <a:pt x="839415" y="0"/>
                </a:moveTo>
                <a:cubicBezTo>
                  <a:pt x="1210486" y="0"/>
                  <a:pt x="1511299" y="300813"/>
                  <a:pt x="1511299" y="671884"/>
                </a:cubicBezTo>
                <a:lnTo>
                  <a:pt x="1511299" y="878792"/>
                </a:lnTo>
                <a:lnTo>
                  <a:pt x="1652127" y="878792"/>
                </a:lnTo>
                <a:lnTo>
                  <a:pt x="1652127" y="1813380"/>
                </a:lnTo>
                <a:cubicBezTo>
                  <a:pt x="1652127" y="1924625"/>
                  <a:pt x="1561945" y="2014807"/>
                  <a:pt x="1450700" y="2014807"/>
                </a:cubicBezTo>
                <a:lnTo>
                  <a:pt x="201427" y="2014807"/>
                </a:lnTo>
                <a:cubicBezTo>
                  <a:pt x="90182" y="2014807"/>
                  <a:pt x="0" y="1924625"/>
                  <a:pt x="0" y="1813380"/>
                </a:cubicBezTo>
                <a:lnTo>
                  <a:pt x="0" y="878792"/>
                </a:lnTo>
                <a:lnTo>
                  <a:pt x="167531" y="878792"/>
                </a:lnTo>
                <a:lnTo>
                  <a:pt x="167531" y="671884"/>
                </a:lnTo>
                <a:cubicBezTo>
                  <a:pt x="167531" y="300813"/>
                  <a:pt x="468344" y="0"/>
                  <a:pt x="839415" y="0"/>
                </a:cubicBezTo>
                <a:close/>
              </a:path>
            </a:pathLst>
          </a:custGeom>
          <a:solidFill>
            <a:srgbClr val="0096FF"/>
          </a:solidFill>
          <a:ln>
            <a:noFill/>
          </a:ln>
        </p:spPr>
        <p:txBody>
          <a:bodyPr vert="horz" wrap="square" lIns="91447" tIns="45724" rIns="91447" bIns="45724" numCol="1" anchor="t" anchorCtr="0" compatLnSpc="1">
            <a:prstTxWarp prst="textNoShape">
              <a:avLst/>
            </a:prstTxWarp>
          </a:bodyPr>
          <a:lstStyle/>
          <a:p>
            <a:endParaRPr lang="en-US" dirty="0">
              <a:solidFill>
                <a:schemeClr val="tx1"/>
              </a:solidFill>
              <a:latin typeface="Arial" charset="0"/>
              <a:ea typeface="ＭＳ Ｐゴシック" charset="0"/>
              <a:cs typeface="ＭＳ Ｐゴシック" charset="0"/>
            </a:endParaRPr>
          </a:p>
        </p:txBody>
      </p:sp>
      <p:sp>
        <p:nvSpPr>
          <p:cNvPr id="57" name="Freeform 131"/>
          <p:cNvSpPr>
            <a:spLocks noEditPoints="1"/>
          </p:cNvSpPr>
          <p:nvPr/>
        </p:nvSpPr>
        <p:spPr bwMode="auto">
          <a:xfrm rot="20479378">
            <a:off x="5515876" y="2437492"/>
            <a:ext cx="692424" cy="684161"/>
          </a:xfrm>
          <a:custGeom>
            <a:avLst/>
            <a:gdLst/>
            <a:ahLst/>
            <a:cxnLst>
              <a:cxn ang="0">
                <a:pos x="259" y="120"/>
              </a:cxn>
              <a:cxn ang="0">
                <a:pos x="254" y="93"/>
              </a:cxn>
              <a:cxn ang="0">
                <a:pos x="250" y="89"/>
              </a:cxn>
              <a:cxn ang="0">
                <a:pos x="231" y="87"/>
              </a:cxn>
              <a:cxn ang="0">
                <a:pos x="216" y="62"/>
              </a:cxn>
              <a:cxn ang="0">
                <a:pos x="224" y="44"/>
              </a:cxn>
              <a:cxn ang="0">
                <a:pos x="222" y="39"/>
              </a:cxn>
              <a:cxn ang="0">
                <a:pos x="202" y="22"/>
              </a:cxn>
              <a:cxn ang="0">
                <a:pos x="196" y="21"/>
              </a:cxn>
              <a:cxn ang="0">
                <a:pos x="180" y="32"/>
              </a:cxn>
              <a:cxn ang="0">
                <a:pos x="152" y="22"/>
              </a:cxn>
              <a:cxn ang="0">
                <a:pos x="147" y="4"/>
              </a:cxn>
              <a:cxn ang="0">
                <a:pos x="143" y="0"/>
              </a:cxn>
              <a:cxn ang="0">
                <a:pos x="116" y="0"/>
              </a:cxn>
              <a:cxn ang="0">
                <a:pos x="111" y="4"/>
              </a:cxn>
              <a:cxn ang="0">
                <a:pos x="106" y="22"/>
              </a:cxn>
              <a:cxn ang="0">
                <a:pos x="78" y="32"/>
              </a:cxn>
              <a:cxn ang="0">
                <a:pos x="62" y="22"/>
              </a:cxn>
              <a:cxn ang="0">
                <a:pos x="56" y="22"/>
              </a:cxn>
              <a:cxn ang="0">
                <a:pos x="36" y="39"/>
              </a:cxn>
              <a:cxn ang="0">
                <a:pos x="35" y="45"/>
              </a:cxn>
              <a:cxn ang="0">
                <a:pos x="43" y="62"/>
              </a:cxn>
              <a:cxn ang="0">
                <a:pos x="28" y="88"/>
              </a:cxn>
              <a:cxn ang="0">
                <a:pos x="9" y="90"/>
              </a:cxn>
              <a:cxn ang="0">
                <a:pos x="5" y="94"/>
              </a:cxn>
              <a:cxn ang="0">
                <a:pos x="0" y="120"/>
              </a:cxn>
              <a:cxn ang="0">
                <a:pos x="3" y="126"/>
              </a:cxn>
              <a:cxn ang="0">
                <a:pos x="20" y="134"/>
              </a:cxn>
              <a:cxn ang="0">
                <a:pos x="25" y="163"/>
              </a:cxn>
              <a:cxn ang="0">
                <a:pos x="12" y="177"/>
              </a:cxn>
              <a:cxn ang="0">
                <a:pos x="11" y="183"/>
              </a:cxn>
              <a:cxn ang="0">
                <a:pos x="25" y="206"/>
              </a:cxn>
              <a:cxn ang="0">
                <a:pos x="30" y="208"/>
              </a:cxn>
              <a:cxn ang="0">
                <a:pos x="49" y="203"/>
              </a:cxn>
              <a:cxn ang="0">
                <a:pos x="71" y="222"/>
              </a:cxn>
              <a:cxn ang="0">
                <a:pos x="70" y="241"/>
              </a:cxn>
              <a:cxn ang="0">
                <a:pos x="73" y="246"/>
              </a:cxn>
              <a:cxn ang="0">
                <a:pos x="98" y="255"/>
              </a:cxn>
              <a:cxn ang="0">
                <a:pos x="104" y="254"/>
              </a:cxn>
              <a:cxn ang="0">
                <a:pos x="115" y="238"/>
              </a:cxn>
              <a:cxn ang="0">
                <a:pos x="130" y="239"/>
              </a:cxn>
              <a:cxn ang="0">
                <a:pos x="145" y="238"/>
              </a:cxn>
              <a:cxn ang="0">
                <a:pos x="156" y="253"/>
              </a:cxn>
              <a:cxn ang="0">
                <a:pos x="161" y="255"/>
              </a:cxn>
              <a:cxn ang="0">
                <a:pos x="187" y="246"/>
              </a:cxn>
              <a:cxn ang="0">
                <a:pos x="190" y="241"/>
              </a:cxn>
              <a:cxn ang="0">
                <a:pos x="188" y="222"/>
              </a:cxn>
              <a:cxn ang="0">
                <a:pos x="211" y="203"/>
              </a:cxn>
              <a:cxn ang="0">
                <a:pos x="230" y="207"/>
              </a:cxn>
              <a:cxn ang="0">
                <a:pos x="235" y="205"/>
              </a:cxn>
              <a:cxn ang="0">
                <a:pos x="248" y="182"/>
              </a:cxn>
              <a:cxn ang="0">
                <a:pos x="248" y="176"/>
              </a:cxn>
              <a:cxn ang="0">
                <a:pos x="234" y="162"/>
              </a:cxn>
              <a:cxn ang="0">
                <a:pos x="239" y="133"/>
              </a:cxn>
              <a:cxn ang="0">
                <a:pos x="256" y="125"/>
              </a:cxn>
              <a:cxn ang="0">
                <a:pos x="259" y="120"/>
              </a:cxn>
              <a:cxn ang="0">
                <a:pos x="165" y="190"/>
              </a:cxn>
              <a:cxn ang="0">
                <a:pos x="69" y="165"/>
              </a:cxn>
              <a:cxn ang="0">
                <a:pos x="94" y="69"/>
              </a:cxn>
              <a:cxn ang="0">
                <a:pos x="190" y="94"/>
              </a:cxn>
              <a:cxn ang="0">
                <a:pos x="165" y="190"/>
              </a:cxn>
            </a:cxnLst>
            <a:rect l="0" t="0" r="r" b="b"/>
            <a:pathLst>
              <a:path w="259" h="256">
                <a:moveTo>
                  <a:pt x="259" y="120"/>
                </a:moveTo>
                <a:cubicBezTo>
                  <a:pt x="259" y="118"/>
                  <a:pt x="254" y="94"/>
                  <a:pt x="254" y="93"/>
                </a:cubicBezTo>
                <a:cubicBezTo>
                  <a:pt x="254" y="91"/>
                  <a:pt x="252" y="89"/>
                  <a:pt x="250" y="89"/>
                </a:cubicBezTo>
                <a:cubicBezTo>
                  <a:pt x="247" y="89"/>
                  <a:pt x="233" y="88"/>
                  <a:pt x="231" y="87"/>
                </a:cubicBezTo>
                <a:cubicBezTo>
                  <a:pt x="227" y="78"/>
                  <a:pt x="222" y="70"/>
                  <a:pt x="216" y="62"/>
                </a:cubicBezTo>
                <a:cubicBezTo>
                  <a:pt x="217" y="60"/>
                  <a:pt x="223" y="47"/>
                  <a:pt x="224" y="44"/>
                </a:cubicBezTo>
                <a:cubicBezTo>
                  <a:pt x="225" y="42"/>
                  <a:pt x="224" y="40"/>
                  <a:pt x="222" y="39"/>
                </a:cubicBezTo>
                <a:cubicBezTo>
                  <a:pt x="222" y="38"/>
                  <a:pt x="203" y="22"/>
                  <a:pt x="202" y="22"/>
                </a:cubicBezTo>
                <a:cubicBezTo>
                  <a:pt x="200" y="20"/>
                  <a:pt x="198" y="20"/>
                  <a:pt x="196" y="21"/>
                </a:cubicBezTo>
                <a:cubicBezTo>
                  <a:pt x="194" y="23"/>
                  <a:pt x="182" y="31"/>
                  <a:pt x="180" y="32"/>
                </a:cubicBezTo>
                <a:cubicBezTo>
                  <a:pt x="172" y="27"/>
                  <a:pt x="162" y="24"/>
                  <a:pt x="152" y="22"/>
                </a:cubicBezTo>
                <a:cubicBezTo>
                  <a:pt x="152" y="20"/>
                  <a:pt x="148" y="6"/>
                  <a:pt x="147" y="4"/>
                </a:cubicBezTo>
                <a:cubicBezTo>
                  <a:pt x="147" y="2"/>
                  <a:pt x="145" y="0"/>
                  <a:pt x="143" y="0"/>
                </a:cubicBezTo>
                <a:cubicBezTo>
                  <a:pt x="116" y="0"/>
                  <a:pt x="116" y="0"/>
                  <a:pt x="116" y="0"/>
                </a:cubicBezTo>
                <a:cubicBezTo>
                  <a:pt x="113" y="0"/>
                  <a:pt x="112" y="2"/>
                  <a:pt x="111" y="4"/>
                </a:cubicBezTo>
                <a:cubicBezTo>
                  <a:pt x="110" y="7"/>
                  <a:pt x="107" y="20"/>
                  <a:pt x="106" y="22"/>
                </a:cubicBezTo>
                <a:cubicBezTo>
                  <a:pt x="96" y="24"/>
                  <a:pt x="87" y="28"/>
                  <a:pt x="78" y="32"/>
                </a:cubicBezTo>
                <a:cubicBezTo>
                  <a:pt x="76" y="31"/>
                  <a:pt x="65" y="23"/>
                  <a:pt x="62" y="22"/>
                </a:cubicBezTo>
                <a:cubicBezTo>
                  <a:pt x="61" y="21"/>
                  <a:pt x="58" y="20"/>
                  <a:pt x="56" y="22"/>
                </a:cubicBezTo>
                <a:cubicBezTo>
                  <a:pt x="56" y="23"/>
                  <a:pt x="37" y="38"/>
                  <a:pt x="36" y="39"/>
                </a:cubicBezTo>
                <a:cubicBezTo>
                  <a:pt x="34" y="41"/>
                  <a:pt x="34" y="43"/>
                  <a:pt x="35" y="45"/>
                </a:cubicBezTo>
                <a:cubicBezTo>
                  <a:pt x="36" y="48"/>
                  <a:pt x="42" y="60"/>
                  <a:pt x="43" y="62"/>
                </a:cubicBezTo>
                <a:cubicBezTo>
                  <a:pt x="37" y="70"/>
                  <a:pt x="32" y="79"/>
                  <a:pt x="28" y="88"/>
                </a:cubicBezTo>
                <a:cubicBezTo>
                  <a:pt x="25" y="88"/>
                  <a:pt x="12" y="90"/>
                  <a:pt x="9" y="90"/>
                </a:cubicBezTo>
                <a:cubicBezTo>
                  <a:pt x="7" y="90"/>
                  <a:pt x="5" y="91"/>
                  <a:pt x="5" y="94"/>
                </a:cubicBezTo>
                <a:cubicBezTo>
                  <a:pt x="4" y="95"/>
                  <a:pt x="0" y="119"/>
                  <a:pt x="0" y="120"/>
                </a:cubicBezTo>
                <a:cubicBezTo>
                  <a:pt x="0" y="123"/>
                  <a:pt x="1" y="125"/>
                  <a:pt x="3" y="126"/>
                </a:cubicBezTo>
                <a:cubicBezTo>
                  <a:pt x="6" y="127"/>
                  <a:pt x="18" y="133"/>
                  <a:pt x="20" y="134"/>
                </a:cubicBezTo>
                <a:cubicBezTo>
                  <a:pt x="20" y="144"/>
                  <a:pt x="22" y="154"/>
                  <a:pt x="25" y="163"/>
                </a:cubicBezTo>
                <a:cubicBezTo>
                  <a:pt x="24" y="165"/>
                  <a:pt x="14" y="175"/>
                  <a:pt x="12" y="177"/>
                </a:cubicBezTo>
                <a:cubicBezTo>
                  <a:pt x="10" y="178"/>
                  <a:pt x="10" y="180"/>
                  <a:pt x="11" y="183"/>
                </a:cubicBezTo>
                <a:cubicBezTo>
                  <a:pt x="12" y="184"/>
                  <a:pt x="24" y="205"/>
                  <a:pt x="25" y="206"/>
                </a:cubicBezTo>
                <a:cubicBezTo>
                  <a:pt x="26" y="208"/>
                  <a:pt x="28" y="208"/>
                  <a:pt x="30" y="208"/>
                </a:cubicBezTo>
                <a:cubicBezTo>
                  <a:pt x="33" y="207"/>
                  <a:pt x="46" y="204"/>
                  <a:pt x="49" y="203"/>
                </a:cubicBezTo>
                <a:cubicBezTo>
                  <a:pt x="55" y="210"/>
                  <a:pt x="63" y="217"/>
                  <a:pt x="71" y="222"/>
                </a:cubicBezTo>
                <a:cubicBezTo>
                  <a:pt x="71" y="224"/>
                  <a:pt x="70" y="238"/>
                  <a:pt x="70" y="241"/>
                </a:cubicBezTo>
                <a:cubicBezTo>
                  <a:pt x="70" y="243"/>
                  <a:pt x="71" y="245"/>
                  <a:pt x="73" y="246"/>
                </a:cubicBezTo>
                <a:cubicBezTo>
                  <a:pt x="74" y="247"/>
                  <a:pt x="97" y="255"/>
                  <a:pt x="98" y="255"/>
                </a:cubicBezTo>
                <a:cubicBezTo>
                  <a:pt x="101" y="256"/>
                  <a:pt x="103" y="255"/>
                  <a:pt x="104" y="254"/>
                </a:cubicBezTo>
                <a:cubicBezTo>
                  <a:pt x="106" y="251"/>
                  <a:pt x="114" y="240"/>
                  <a:pt x="115" y="238"/>
                </a:cubicBezTo>
                <a:cubicBezTo>
                  <a:pt x="120" y="239"/>
                  <a:pt x="125" y="239"/>
                  <a:pt x="130" y="239"/>
                </a:cubicBezTo>
                <a:cubicBezTo>
                  <a:pt x="135" y="239"/>
                  <a:pt x="140" y="239"/>
                  <a:pt x="145" y="238"/>
                </a:cubicBezTo>
                <a:cubicBezTo>
                  <a:pt x="146" y="240"/>
                  <a:pt x="154" y="251"/>
                  <a:pt x="156" y="253"/>
                </a:cubicBezTo>
                <a:cubicBezTo>
                  <a:pt x="157" y="255"/>
                  <a:pt x="159" y="256"/>
                  <a:pt x="161" y="255"/>
                </a:cubicBezTo>
                <a:cubicBezTo>
                  <a:pt x="163" y="255"/>
                  <a:pt x="186" y="246"/>
                  <a:pt x="187" y="246"/>
                </a:cubicBezTo>
                <a:cubicBezTo>
                  <a:pt x="189" y="245"/>
                  <a:pt x="190" y="243"/>
                  <a:pt x="190" y="241"/>
                </a:cubicBezTo>
                <a:cubicBezTo>
                  <a:pt x="190" y="238"/>
                  <a:pt x="188" y="224"/>
                  <a:pt x="188" y="222"/>
                </a:cubicBezTo>
                <a:cubicBezTo>
                  <a:pt x="197" y="216"/>
                  <a:pt x="204" y="210"/>
                  <a:pt x="211" y="203"/>
                </a:cubicBezTo>
                <a:cubicBezTo>
                  <a:pt x="213" y="203"/>
                  <a:pt x="227" y="207"/>
                  <a:pt x="230" y="207"/>
                </a:cubicBezTo>
                <a:cubicBezTo>
                  <a:pt x="231" y="208"/>
                  <a:pt x="234" y="207"/>
                  <a:pt x="235" y="205"/>
                </a:cubicBezTo>
                <a:cubicBezTo>
                  <a:pt x="235" y="204"/>
                  <a:pt x="248" y="183"/>
                  <a:pt x="248" y="182"/>
                </a:cubicBezTo>
                <a:cubicBezTo>
                  <a:pt x="249" y="180"/>
                  <a:pt x="249" y="178"/>
                  <a:pt x="248" y="176"/>
                </a:cubicBezTo>
                <a:cubicBezTo>
                  <a:pt x="245" y="174"/>
                  <a:pt x="236" y="164"/>
                  <a:pt x="234" y="162"/>
                </a:cubicBezTo>
                <a:cubicBezTo>
                  <a:pt x="237" y="153"/>
                  <a:pt x="239" y="143"/>
                  <a:pt x="239" y="133"/>
                </a:cubicBezTo>
                <a:cubicBezTo>
                  <a:pt x="241" y="132"/>
                  <a:pt x="254" y="126"/>
                  <a:pt x="256" y="125"/>
                </a:cubicBezTo>
                <a:cubicBezTo>
                  <a:pt x="258" y="124"/>
                  <a:pt x="259" y="122"/>
                  <a:pt x="259" y="120"/>
                </a:cubicBezTo>
                <a:close/>
                <a:moveTo>
                  <a:pt x="165" y="190"/>
                </a:moveTo>
                <a:cubicBezTo>
                  <a:pt x="131" y="209"/>
                  <a:pt x="88" y="198"/>
                  <a:pt x="69" y="165"/>
                </a:cubicBezTo>
                <a:cubicBezTo>
                  <a:pt x="50" y="131"/>
                  <a:pt x="61" y="88"/>
                  <a:pt x="94" y="69"/>
                </a:cubicBezTo>
                <a:cubicBezTo>
                  <a:pt x="128" y="49"/>
                  <a:pt x="171" y="60"/>
                  <a:pt x="190" y="94"/>
                </a:cubicBezTo>
                <a:cubicBezTo>
                  <a:pt x="210" y="127"/>
                  <a:pt x="198" y="170"/>
                  <a:pt x="165" y="190"/>
                </a:cubicBezTo>
                <a:close/>
              </a:path>
            </a:pathLst>
          </a:custGeom>
          <a:solidFill>
            <a:srgbClr val="0070C0"/>
          </a:solidFill>
          <a:ln>
            <a:noFill/>
          </a:ln>
          <a:effectLst/>
        </p:spPr>
        <p:style>
          <a:lnRef idx="1">
            <a:schemeClr val="accent5"/>
          </a:lnRef>
          <a:fillRef idx="3">
            <a:schemeClr val="accent5"/>
          </a:fillRef>
          <a:effectRef idx="2">
            <a:schemeClr val="accent5"/>
          </a:effectRef>
          <a:fontRef idx="minor">
            <a:schemeClr val="lt1"/>
          </a:fontRef>
        </p:style>
        <p:txBody>
          <a:bodyPr lIns="91436" tIns="45719" rIns="91436" bIns="45719" rtlCol="0" anchor="ctr"/>
          <a:lstStyle/>
          <a:p>
            <a:pPr algn="ctr" defTabSz="609570" fontAlgn="base">
              <a:spcBef>
                <a:spcPct val="0"/>
              </a:spcBef>
              <a:spcAft>
                <a:spcPct val="0"/>
              </a:spcAft>
            </a:pPr>
            <a:endParaRPr lang="en-US" dirty="0">
              <a:solidFill>
                <a:srgbClr val="FFFFFF"/>
              </a:solidFill>
            </a:endParaRPr>
          </a:p>
        </p:txBody>
      </p:sp>
      <p:sp>
        <p:nvSpPr>
          <p:cNvPr id="58" name="Freeform 131"/>
          <p:cNvSpPr>
            <a:spLocks noEditPoints="1"/>
          </p:cNvSpPr>
          <p:nvPr/>
        </p:nvSpPr>
        <p:spPr bwMode="auto">
          <a:xfrm rot="20479378">
            <a:off x="6118069" y="2249886"/>
            <a:ext cx="524824" cy="518561"/>
          </a:xfrm>
          <a:custGeom>
            <a:avLst/>
            <a:gdLst/>
            <a:ahLst/>
            <a:cxnLst>
              <a:cxn ang="0">
                <a:pos x="259" y="120"/>
              </a:cxn>
              <a:cxn ang="0">
                <a:pos x="254" y="93"/>
              </a:cxn>
              <a:cxn ang="0">
                <a:pos x="250" y="89"/>
              </a:cxn>
              <a:cxn ang="0">
                <a:pos x="231" y="87"/>
              </a:cxn>
              <a:cxn ang="0">
                <a:pos x="216" y="62"/>
              </a:cxn>
              <a:cxn ang="0">
                <a:pos x="224" y="44"/>
              </a:cxn>
              <a:cxn ang="0">
                <a:pos x="222" y="39"/>
              </a:cxn>
              <a:cxn ang="0">
                <a:pos x="202" y="22"/>
              </a:cxn>
              <a:cxn ang="0">
                <a:pos x="196" y="21"/>
              </a:cxn>
              <a:cxn ang="0">
                <a:pos x="180" y="32"/>
              </a:cxn>
              <a:cxn ang="0">
                <a:pos x="152" y="22"/>
              </a:cxn>
              <a:cxn ang="0">
                <a:pos x="147" y="4"/>
              </a:cxn>
              <a:cxn ang="0">
                <a:pos x="143" y="0"/>
              </a:cxn>
              <a:cxn ang="0">
                <a:pos x="116" y="0"/>
              </a:cxn>
              <a:cxn ang="0">
                <a:pos x="111" y="4"/>
              </a:cxn>
              <a:cxn ang="0">
                <a:pos x="106" y="22"/>
              </a:cxn>
              <a:cxn ang="0">
                <a:pos x="78" y="32"/>
              </a:cxn>
              <a:cxn ang="0">
                <a:pos x="62" y="22"/>
              </a:cxn>
              <a:cxn ang="0">
                <a:pos x="56" y="22"/>
              </a:cxn>
              <a:cxn ang="0">
                <a:pos x="36" y="39"/>
              </a:cxn>
              <a:cxn ang="0">
                <a:pos x="35" y="45"/>
              </a:cxn>
              <a:cxn ang="0">
                <a:pos x="43" y="62"/>
              </a:cxn>
              <a:cxn ang="0">
                <a:pos x="28" y="88"/>
              </a:cxn>
              <a:cxn ang="0">
                <a:pos x="9" y="90"/>
              </a:cxn>
              <a:cxn ang="0">
                <a:pos x="5" y="94"/>
              </a:cxn>
              <a:cxn ang="0">
                <a:pos x="0" y="120"/>
              </a:cxn>
              <a:cxn ang="0">
                <a:pos x="3" y="126"/>
              </a:cxn>
              <a:cxn ang="0">
                <a:pos x="20" y="134"/>
              </a:cxn>
              <a:cxn ang="0">
                <a:pos x="25" y="163"/>
              </a:cxn>
              <a:cxn ang="0">
                <a:pos x="12" y="177"/>
              </a:cxn>
              <a:cxn ang="0">
                <a:pos x="11" y="183"/>
              </a:cxn>
              <a:cxn ang="0">
                <a:pos x="25" y="206"/>
              </a:cxn>
              <a:cxn ang="0">
                <a:pos x="30" y="208"/>
              </a:cxn>
              <a:cxn ang="0">
                <a:pos x="49" y="203"/>
              </a:cxn>
              <a:cxn ang="0">
                <a:pos x="71" y="222"/>
              </a:cxn>
              <a:cxn ang="0">
                <a:pos x="70" y="241"/>
              </a:cxn>
              <a:cxn ang="0">
                <a:pos x="73" y="246"/>
              </a:cxn>
              <a:cxn ang="0">
                <a:pos x="98" y="255"/>
              </a:cxn>
              <a:cxn ang="0">
                <a:pos x="104" y="254"/>
              </a:cxn>
              <a:cxn ang="0">
                <a:pos x="115" y="238"/>
              </a:cxn>
              <a:cxn ang="0">
                <a:pos x="130" y="239"/>
              </a:cxn>
              <a:cxn ang="0">
                <a:pos x="145" y="238"/>
              </a:cxn>
              <a:cxn ang="0">
                <a:pos x="156" y="253"/>
              </a:cxn>
              <a:cxn ang="0">
                <a:pos x="161" y="255"/>
              </a:cxn>
              <a:cxn ang="0">
                <a:pos x="187" y="246"/>
              </a:cxn>
              <a:cxn ang="0">
                <a:pos x="190" y="241"/>
              </a:cxn>
              <a:cxn ang="0">
                <a:pos x="188" y="222"/>
              </a:cxn>
              <a:cxn ang="0">
                <a:pos x="211" y="203"/>
              </a:cxn>
              <a:cxn ang="0">
                <a:pos x="230" y="207"/>
              </a:cxn>
              <a:cxn ang="0">
                <a:pos x="235" y="205"/>
              </a:cxn>
              <a:cxn ang="0">
                <a:pos x="248" y="182"/>
              </a:cxn>
              <a:cxn ang="0">
                <a:pos x="248" y="176"/>
              </a:cxn>
              <a:cxn ang="0">
                <a:pos x="234" y="162"/>
              </a:cxn>
              <a:cxn ang="0">
                <a:pos x="239" y="133"/>
              </a:cxn>
              <a:cxn ang="0">
                <a:pos x="256" y="125"/>
              </a:cxn>
              <a:cxn ang="0">
                <a:pos x="259" y="120"/>
              </a:cxn>
              <a:cxn ang="0">
                <a:pos x="165" y="190"/>
              </a:cxn>
              <a:cxn ang="0">
                <a:pos x="69" y="165"/>
              </a:cxn>
              <a:cxn ang="0">
                <a:pos x="94" y="69"/>
              </a:cxn>
              <a:cxn ang="0">
                <a:pos x="190" y="94"/>
              </a:cxn>
              <a:cxn ang="0">
                <a:pos x="165" y="190"/>
              </a:cxn>
            </a:cxnLst>
            <a:rect l="0" t="0" r="r" b="b"/>
            <a:pathLst>
              <a:path w="259" h="256">
                <a:moveTo>
                  <a:pt x="259" y="120"/>
                </a:moveTo>
                <a:cubicBezTo>
                  <a:pt x="259" y="118"/>
                  <a:pt x="254" y="94"/>
                  <a:pt x="254" y="93"/>
                </a:cubicBezTo>
                <a:cubicBezTo>
                  <a:pt x="254" y="91"/>
                  <a:pt x="252" y="89"/>
                  <a:pt x="250" y="89"/>
                </a:cubicBezTo>
                <a:cubicBezTo>
                  <a:pt x="247" y="89"/>
                  <a:pt x="233" y="88"/>
                  <a:pt x="231" y="87"/>
                </a:cubicBezTo>
                <a:cubicBezTo>
                  <a:pt x="227" y="78"/>
                  <a:pt x="222" y="70"/>
                  <a:pt x="216" y="62"/>
                </a:cubicBezTo>
                <a:cubicBezTo>
                  <a:pt x="217" y="60"/>
                  <a:pt x="223" y="47"/>
                  <a:pt x="224" y="44"/>
                </a:cubicBezTo>
                <a:cubicBezTo>
                  <a:pt x="225" y="42"/>
                  <a:pt x="224" y="40"/>
                  <a:pt x="222" y="39"/>
                </a:cubicBezTo>
                <a:cubicBezTo>
                  <a:pt x="222" y="38"/>
                  <a:pt x="203" y="22"/>
                  <a:pt x="202" y="22"/>
                </a:cubicBezTo>
                <a:cubicBezTo>
                  <a:pt x="200" y="20"/>
                  <a:pt x="198" y="20"/>
                  <a:pt x="196" y="21"/>
                </a:cubicBezTo>
                <a:cubicBezTo>
                  <a:pt x="194" y="23"/>
                  <a:pt x="182" y="31"/>
                  <a:pt x="180" y="32"/>
                </a:cubicBezTo>
                <a:cubicBezTo>
                  <a:pt x="172" y="27"/>
                  <a:pt x="162" y="24"/>
                  <a:pt x="152" y="22"/>
                </a:cubicBezTo>
                <a:cubicBezTo>
                  <a:pt x="152" y="20"/>
                  <a:pt x="148" y="6"/>
                  <a:pt x="147" y="4"/>
                </a:cubicBezTo>
                <a:cubicBezTo>
                  <a:pt x="147" y="2"/>
                  <a:pt x="145" y="0"/>
                  <a:pt x="143" y="0"/>
                </a:cubicBezTo>
                <a:cubicBezTo>
                  <a:pt x="116" y="0"/>
                  <a:pt x="116" y="0"/>
                  <a:pt x="116" y="0"/>
                </a:cubicBezTo>
                <a:cubicBezTo>
                  <a:pt x="113" y="0"/>
                  <a:pt x="112" y="2"/>
                  <a:pt x="111" y="4"/>
                </a:cubicBezTo>
                <a:cubicBezTo>
                  <a:pt x="110" y="7"/>
                  <a:pt x="107" y="20"/>
                  <a:pt x="106" y="22"/>
                </a:cubicBezTo>
                <a:cubicBezTo>
                  <a:pt x="96" y="24"/>
                  <a:pt x="87" y="28"/>
                  <a:pt x="78" y="32"/>
                </a:cubicBezTo>
                <a:cubicBezTo>
                  <a:pt x="76" y="31"/>
                  <a:pt x="65" y="23"/>
                  <a:pt x="62" y="22"/>
                </a:cubicBezTo>
                <a:cubicBezTo>
                  <a:pt x="61" y="21"/>
                  <a:pt x="58" y="20"/>
                  <a:pt x="56" y="22"/>
                </a:cubicBezTo>
                <a:cubicBezTo>
                  <a:pt x="56" y="23"/>
                  <a:pt x="37" y="38"/>
                  <a:pt x="36" y="39"/>
                </a:cubicBezTo>
                <a:cubicBezTo>
                  <a:pt x="34" y="41"/>
                  <a:pt x="34" y="43"/>
                  <a:pt x="35" y="45"/>
                </a:cubicBezTo>
                <a:cubicBezTo>
                  <a:pt x="36" y="48"/>
                  <a:pt x="42" y="60"/>
                  <a:pt x="43" y="62"/>
                </a:cubicBezTo>
                <a:cubicBezTo>
                  <a:pt x="37" y="70"/>
                  <a:pt x="32" y="79"/>
                  <a:pt x="28" y="88"/>
                </a:cubicBezTo>
                <a:cubicBezTo>
                  <a:pt x="25" y="88"/>
                  <a:pt x="12" y="90"/>
                  <a:pt x="9" y="90"/>
                </a:cubicBezTo>
                <a:cubicBezTo>
                  <a:pt x="7" y="90"/>
                  <a:pt x="5" y="91"/>
                  <a:pt x="5" y="94"/>
                </a:cubicBezTo>
                <a:cubicBezTo>
                  <a:pt x="4" y="95"/>
                  <a:pt x="0" y="119"/>
                  <a:pt x="0" y="120"/>
                </a:cubicBezTo>
                <a:cubicBezTo>
                  <a:pt x="0" y="123"/>
                  <a:pt x="1" y="125"/>
                  <a:pt x="3" y="126"/>
                </a:cubicBezTo>
                <a:cubicBezTo>
                  <a:pt x="6" y="127"/>
                  <a:pt x="18" y="133"/>
                  <a:pt x="20" y="134"/>
                </a:cubicBezTo>
                <a:cubicBezTo>
                  <a:pt x="20" y="144"/>
                  <a:pt x="22" y="154"/>
                  <a:pt x="25" y="163"/>
                </a:cubicBezTo>
                <a:cubicBezTo>
                  <a:pt x="24" y="165"/>
                  <a:pt x="14" y="175"/>
                  <a:pt x="12" y="177"/>
                </a:cubicBezTo>
                <a:cubicBezTo>
                  <a:pt x="10" y="178"/>
                  <a:pt x="10" y="180"/>
                  <a:pt x="11" y="183"/>
                </a:cubicBezTo>
                <a:cubicBezTo>
                  <a:pt x="12" y="184"/>
                  <a:pt x="24" y="205"/>
                  <a:pt x="25" y="206"/>
                </a:cubicBezTo>
                <a:cubicBezTo>
                  <a:pt x="26" y="208"/>
                  <a:pt x="28" y="208"/>
                  <a:pt x="30" y="208"/>
                </a:cubicBezTo>
                <a:cubicBezTo>
                  <a:pt x="33" y="207"/>
                  <a:pt x="46" y="204"/>
                  <a:pt x="49" y="203"/>
                </a:cubicBezTo>
                <a:cubicBezTo>
                  <a:pt x="55" y="210"/>
                  <a:pt x="63" y="217"/>
                  <a:pt x="71" y="222"/>
                </a:cubicBezTo>
                <a:cubicBezTo>
                  <a:pt x="71" y="224"/>
                  <a:pt x="70" y="238"/>
                  <a:pt x="70" y="241"/>
                </a:cubicBezTo>
                <a:cubicBezTo>
                  <a:pt x="70" y="243"/>
                  <a:pt x="71" y="245"/>
                  <a:pt x="73" y="246"/>
                </a:cubicBezTo>
                <a:cubicBezTo>
                  <a:pt x="74" y="247"/>
                  <a:pt x="97" y="255"/>
                  <a:pt x="98" y="255"/>
                </a:cubicBezTo>
                <a:cubicBezTo>
                  <a:pt x="101" y="256"/>
                  <a:pt x="103" y="255"/>
                  <a:pt x="104" y="254"/>
                </a:cubicBezTo>
                <a:cubicBezTo>
                  <a:pt x="106" y="251"/>
                  <a:pt x="114" y="240"/>
                  <a:pt x="115" y="238"/>
                </a:cubicBezTo>
                <a:cubicBezTo>
                  <a:pt x="120" y="239"/>
                  <a:pt x="125" y="239"/>
                  <a:pt x="130" y="239"/>
                </a:cubicBezTo>
                <a:cubicBezTo>
                  <a:pt x="135" y="239"/>
                  <a:pt x="140" y="239"/>
                  <a:pt x="145" y="238"/>
                </a:cubicBezTo>
                <a:cubicBezTo>
                  <a:pt x="146" y="240"/>
                  <a:pt x="154" y="251"/>
                  <a:pt x="156" y="253"/>
                </a:cubicBezTo>
                <a:cubicBezTo>
                  <a:pt x="157" y="255"/>
                  <a:pt x="159" y="256"/>
                  <a:pt x="161" y="255"/>
                </a:cubicBezTo>
                <a:cubicBezTo>
                  <a:pt x="163" y="255"/>
                  <a:pt x="186" y="246"/>
                  <a:pt x="187" y="246"/>
                </a:cubicBezTo>
                <a:cubicBezTo>
                  <a:pt x="189" y="245"/>
                  <a:pt x="190" y="243"/>
                  <a:pt x="190" y="241"/>
                </a:cubicBezTo>
                <a:cubicBezTo>
                  <a:pt x="190" y="238"/>
                  <a:pt x="188" y="224"/>
                  <a:pt x="188" y="222"/>
                </a:cubicBezTo>
                <a:cubicBezTo>
                  <a:pt x="197" y="216"/>
                  <a:pt x="204" y="210"/>
                  <a:pt x="211" y="203"/>
                </a:cubicBezTo>
                <a:cubicBezTo>
                  <a:pt x="213" y="203"/>
                  <a:pt x="227" y="207"/>
                  <a:pt x="230" y="207"/>
                </a:cubicBezTo>
                <a:cubicBezTo>
                  <a:pt x="231" y="208"/>
                  <a:pt x="234" y="207"/>
                  <a:pt x="235" y="205"/>
                </a:cubicBezTo>
                <a:cubicBezTo>
                  <a:pt x="235" y="204"/>
                  <a:pt x="248" y="183"/>
                  <a:pt x="248" y="182"/>
                </a:cubicBezTo>
                <a:cubicBezTo>
                  <a:pt x="249" y="180"/>
                  <a:pt x="249" y="178"/>
                  <a:pt x="248" y="176"/>
                </a:cubicBezTo>
                <a:cubicBezTo>
                  <a:pt x="245" y="174"/>
                  <a:pt x="236" y="164"/>
                  <a:pt x="234" y="162"/>
                </a:cubicBezTo>
                <a:cubicBezTo>
                  <a:pt x="237" y="153"/>
                  <a:pt x="239" y="143"/>
                  <a:pt x="239" y="133"/>
                </a:cubicBezTo>
                <a:cubicBezTo>
                  <a:pt x="241" y="132"/>
                  <a:pt x="254" y="126"/>
                  <a:pt x="256" y="125"/>
                </a:cubicBezTo>
                <a:cubicBezTo>
                  <a:pt x="258" y="124"/>
                  <a:pt x="259" y="122"/>
                  <a:pt x="259" y="120"/>
                </a:cubicBezTo>
                <a:close/>
                <a:moveTo>
                  <a:pt x="165" y="190"/>
                </a:moveTo>
                <a:cubicBezTo>
                  <a:pt x="131" y="209"/>
                  <a:pt x="88" y="198"/>
                  <a:pt x="69" y="165"/>
                </a:cubicBezTo>
                <a:cubicBezTo>
                  <a:pt x="50" y="131"/>
                  <a:pt x="61" y="88"/>
                  <a:pt x="94" y="69"/>
                </a:cubicBezTo>
                <a:cubicBezTo>
                  <a:pt x="128" y="49"/>
                  <a:pt x="171" y="60"/>
                  <a:pt x="190" y="94"/>
                </a:cubicBezTo>
                <a:cubicBezTo>
                  <a:pt x="210" y="127"/>
                  <a:pt x="198" y="170"/>
                  <a:pt x="165" y="190"/>
                </a:cubicBezTo>
                <a:close/>
              </a:path>
            </a:pathLst>
          </a:custGeom>
          <a:solidFill>
            <a:srgbClr val="0096FF"/>
          </a:solidFill>
          <a:ln>
            <a:noFill/>
          </a:ln>
          <a:effectLst/>
        </p:spPr>
        <p:style>
          <a:lnRef idx="1">
            <a:schemeClr val="accent5"/>
          </a:lnRef>
          <a:fillRef idx="3">
            <a:schemeClr val="accent5"/>
          </a:fillRef>
          <a:effectRef idx="2">
            <a:schemeClr val="accent5"/>
          </a:effectRef>
          <a:fontRef idx="minor">
            <a:schemeClr val="lt1"/>
          </a:fontRef>
        </p:style>
        <p:txBody>
          <a:bodyPr lIns="91436" tIns="45719" rIns="91436" bIns="45719" rtlCol="0" anchor="ctr"/>
          <a:lstStyle/>
          <a:p>
            <a:pPr algn="ctr" defTabSz="609570" fontAlgn="base">
              <a:spcBef>
                <a:spcPct val="0"/>
              </a:spcBef>
              <a:spcAft>
                <a:spcPct val="0"/>
              </a:spcAft>
            </a:pPr>
            <a:endParaRPr lang="en-US" dirty="0">
              <a:solidFill>
                <a:srgbClr val="FFFFFF"/>
              </a:solidFill>
            </a:endParaRPr>
          </a:p>
        </p:txBody>
      </p:sp>
      <p:sp>
        <p:nvSpPr>
          <p:cNvPr id="59" name="Rectangle 58"/>
          <p:cNvSpPr>
            <a:spLocks/>
          </p:cNvSpPr>
          <p:nvPr/>
        </p:nvSpPr>
        <p:spPr bwMode="gray">
          <a:xfrm>
            <a:off x="4054031" y="2928768"/>
            <a:ext cx="3987792" cy="948790"/>
          </a:xfrm>
          <a:prstGeom prst="rect">
            <a:avLst/>
          </a:prstGeom>
          <a:noFill/>
          <a:ln>
            <a:noFill/>
          </a:ln>
          <a:effectLst/>
        </p:spPr>
        <p:style>
          <a:lnRef idx="1">
            <a:schemeClr val="accent6"/>
          </a:lnRef>
          <a:fillRef idx="3">
            <a:schemeClr val="accent6"/>
          </a:fillRef>
          <a:effectRef idx="2">
            <a:schemeClr val="accent6"/>
          </a:effectRef>
          <a:fontRef idx="minor">
            <a:schemeClr val="lt1"/>
          </a:fontRef>
        </p:style>
        <p:txBody>
          <a:bodyPr wrap="square" lIns="95996" tIns="95996" rIns="95996" bIns="95996" rtlCol="0" anchor="ctr" anchorCtr="0">
            <a:noAutofit/>
          </a:bodyPr>
          <a:lstStyle/>
          <a:p>
            <a:pPr algn="ctr"/>
            <a:r>
              <a:rPr lang="en-US" sz="2000" dirty="0" smtClean="0">
                <a:solidFill>
                  <a:schemeClr val="tx1">
                    <a:lumMod val="50000"/>
                  </a:schemeClr>
                </a:solidFill>
                <a:latin typeface="Arial" charset="0"/>
                <a:ea typeface="Arial" charset="0"/>
                <a:cs typeface="Arial" charset="0"/>
              </a:rPr>
              <a:t>Automation</a:t>
            </a:r>
            <a:endParaRPr lang="en-US" sz="2000" dirty="0">
              <a:solidFill>
                <a:schemeClr val="tx1">
                  <a:lumMod val="50000"/>
                </a:schemeClr>
              </a:solidFill>
              <a:latin typeface="Arial" charset="0"/>
              <a:ea typeface="Arial" charset="0"/>
              <a:cs typeface="Arial" charset="0"/>
            </a:endParaRPr>
          </a:p>
        </p:txBody>
      </p:sp>
      <p:sp>
        <p:nvSpPr>
          <p:cNvPr id="60" name="Rectangle 59"/>
          <p:cNvSpPr>
            <a:spLocks/>
          </p:cNvSpPr>
          <p:nvPr/>
        </p:nvSpPr>
        <p:spPr bwMode="gray">
          <a:xfrm>
            <a:off x="8058846" y="2905210"/>
            <a:ext cx="4011625" cy="948790"/>
          </a:xfrm>
          <a:prstGeom prst="rect">
            <a:avLst/>
          </a:prstGeom>
          <a:noFill/>
          <a:ln>
            <a:noFill/>
          </a:ln>
          <a:effectLst/>
        </p:spPr>
        <p:style>
          <a:lnRef idx="1">
            <a:schemeClr val="accent6"/>
          </a:lnRef>
          <a:fillRef idx="3">
            <a:schemeClr val="accent6"/>
          </a:fillRef>
          <a:effectRef idx="2">
            <a:schemeClr val="accent6"/>
          </a:effectRef>
          <a:fontRef idx="minor">
            <a:schemeClr val="lt1"/>
          </a:fontRef>
        </p:style>
        <p:txBody>
          <a:bodyPr wrap="square" lIns="95996" tIns="95996" rIns="95996" bIns="95996" rtlCol="0" anchor="ctr" anchorCtr="0">
            <a:noAutofit/>
          </a:bodyPr>
          <a:lstStyle/>
          <a:p>
            <a:pPr algn="ctr"/>
            <a:r>
              <a:rPr lang="en-US" sz="2000" dirty="0" smtClean="0">
                <a:solidFill>
                  <a:schemeClr val="tx1">
                    <a:lumMod val="50000"/>
                  </a:schemeClr>
                </a:solidFill>
                <a:latin typeface="Arial" charset="0"/>
                <a:ea typeface="Arial" charset="0"/>
                <a:cs typeface="Arial" charset="0"/>
              </a:rPr>
              <a:t>Assurance</a:t>
            </a:r>
            <a:endParaRPr lang="en-US" sz="2000" dirty="0">
              <a:solidFill>
                <a:schemeClr val="tx1">
                  <a:lumMod val="50000"/>
                </a:schemeClr>
              </a:solidFill>
              <a:latin typeface="Arial" charset="0"/>
              <a:ea typeface="Arial" charset="0"/>
              <a:cs typeface="Arial" charset="0"/>
            </a:endParaRPr>
          </a:p>
        </p:txBody>
      </p:sp>
      <p:sp>
        <p:nvSpPr>
          <p:cNvPr id="61" name="Freeform 11"/>
          <p:cNvSpPr>
            <a:spLocks noChangeAspect="1" noEditPoints="1"/>
          </p:cNvSpPr>
          <p:nvPr/>
        </p:nvSpPr>
        <p:spPr bwMode="auto">
          <a:xfrm>
            <a:off x="9608398" y="2323464"/>
            <a:ext cx="675701" cy="675367"/>
          </a:xfrm>
          <a:custGeom>
            <a:avLst/>
            <a:gdLst/>
            <a:ahLst/>
            <a:cxnLst>
              <a:cxn ang="0">
                <a:pos x="495" y="3"/>
              </a:cxn>
              <a:cxn ang="0">
                <a:pos x="327" y="146"/>
              </a:cxn>
              <a:cxn ang="0">
                <a:pos x="425" y="182"/>
              </a:cxn>
              <a:cxn ang="0">
                <a:pos x="746" y="183"/>
              </a:cxn>
              <a:cxn ang="0">
                <a:pos x="558" y="0"/>
              </a:cxn>
              <a:cxn ang="0">
                <a:pos x="1036" y="320"/>
              </a:cxn>
              <a:cxn ang="0">
                <a:pos x="1011" y="232"/>
              </a:cxn>
              <a:cxn ang="0">
                <a:pos x="985" y="371"/>
              </a:cxn>
              <a:cxn ang="0">
                <a:pos x="564" y="805"/>
              </a:cxn>
              <a:cxn ang="0">
                <a:pos x="857" y="835"/>
              </a:cxn>
              <a:cxn ang="0">
                <a:pos x="1093" y="401"/>
              </a:cxn>
              <a:cxn ang="0">
                <a:pos x="985" y="371"/>
              </a:cxn>
              <a:cxn ang="0">
                <a:pos x="958" y="364"/>
              </a:cxn>
              <a:cxn ang="0">
                <a:pos x="796" y="259"/>
              </a:cxn>
              <a:cxn ang="0">
                <a:pos x="553" y="783"/>
              </a:cxn>
              <a:cxn ang="0">
                <a:pos x="515" y="768"/>
              </a:cxn>
              <a:cxn ang="0">
                <a:pos x="731" y="281"/>
              </a:cxn>
              <a:cxn ang="0">
                <a:pos x="425" y="206"/>
              </a:cxn>
              <a:cxn ang="0">
                <a:pos x="327" y="249"/>
              </a:cxn>
              <a:cxn ang="0">
                <a:pos x="148" y="602"/>
              </a:cxn>
              <a:cxn ang="0">
                <a:pos x="225" y="701"/>
              </a:cxn>
              <a:cxn ang="0">
                <a:pos x="945" y="288"/>
              </a:cxn>
              <a:cxn ang="0">
                <a:pos x="986" y="200"/>
              </a:cxn>
              <a:cxn ang="0">
                <a:pos x="769" y="186"/>
              </a:cxn>
              <a:cxn ang="0">
                <a:pos x="883" y="890"/>
              </a:cxn>
              <a:cxn ang="0">
                <a:pos x="1037" y="841"/>
              </a:cxn>
              <a:cxn ang="0">
                <a:pos x="865" y="873"/>
              </a:cxn>
              <a:cxn ang="0">
                <a:pos x="561" y="840"/>
              </a:cxn>
              <a:cxn ang="0">
                <a:pos x="369" y="1005"/>
              </a:cxn>
              <a:cxn ang="0">
                <a:pos x="807" y="931"/>
              </a:cxn>
              <a:cxn ang="0">
                <a:pos x="948" y="813"/>
              </a:cxn>
              <a:cxn ang="0">
                <a:pos x="1115" y="557"/>
              </a:cxn>
              <a:cxn ang="0">
                <a:pos x="463" y="819"/>
              </a:cxn>
              <a:cxn ang="0">
                <a:pos x="127" y="698"/>
              </a:cxn>
              <a:cxn ang="0">
                <a:pos x="142" y="929"/>
              </a:cxn>
              <a:cxn ang="0">
                <a:pos x="74" y="647"/>
              </a:cxn>
              <a:cxn ang="0">
                <a:pos x="0" y="557"/>
              </a:cxn>
              <a:cxn ang="0">
                <a:pos x="74" y="647"/>
              </a:cxn>
              <a:cxn ang="0">
                <a:pos x="182" y="430"/>
              </a:cxn>
              <a:cxn ang="0">
                <a:pos x="93" y="250"/>
              </a:cxn>
              <a:cxn ang="0">
                <a:pos x="125" y="596"/>
              </a:cxn>
              <a:cxn ang="0">
                <a:pos x="462" y="856"/>
              </a:cxn>
              <a:cxn ang="0">
                <a:pos x="353" y="987"/>
              </a:cxn>
            </a:cxnLst>
            <a:rect l="0" t="0" r="r" b="b"/>
            <a:pathLst>
              <a:path w="1115" h="1114">
                <a:moveTo>
                  <a:pt x="327" y="146"/>
                </a:moveTo>
                <a:cubicBezTo>
                  <a:pt x="335" y="146"/>
                  <a:pt x="342" y="148"/>
                  <a:pt x="348" y="151"/>
                </a:cubicBezTo>
                <a:cubicBezTo>
                  <a:pt x="394" y="94"/>
                  <a:pt x="443" y="44"/>
                  <a:pt x="495" y="3"/>
                </a:cubicBezTo>
                <a:cubicBezTo>
                  <a:pt x="340" y="21"/>
                  <a:pt x="204" y="101"/>
                  <a:pt x="114" y="219"/>
                </a:cubicBezTo>
                <a:cubicBezTo>
                  <a:pt x="166" y="206"/>
                  <a:pt x="221" y="197"/>
                  <a:pt x="277" y="190"/>
                </a:cubicBezTo>
                <a:cubicBezTo>
                  <a:pt x="280" y="165"/>
                  <a:pt x="301" y="146"/>
                  <a:pt x="327" y="146"/>
                </a:cubicBezTo>
                <a:close/>
                <a:moveTo>
                  <a:pt x="367" y="165"/>
                </a:moveTo>
                <a:cubicBezTo>
                  <a:pt x="371" y="170"/>
                  <a:pt x="374" y="176"/>
                  <a:pt x="376" y="183"/>
                </a:cubicBezTo>
                <a:cubicBezTo>
                  <a:pt x="392" y="182"/>
                  <a:pt x="409" y="182"/>
                  <a:pt x="425" y="182"/>
                </a:cubicBezTo>
                <a:cubicBezTo>
                  <a:pt x="445" y="182"/>
                  <a:pt x="464" y="182"/>
                  <a:pt x="484" y="183"/>
                </a:cubicBezTo>
                <a:cubicBezTo>
                  <a:pt x="560" y="186"/>
                  <a:pt x="635" y="196"/>
                  <a:pt x="705" y="211"/>
                </a:cubicBezTo>
                <a:cubicBezTo>
                  <a:pt x="713" y="196"/>
                  <a:pt x="728" y="185"/>
                  <a:pt x="746" y="183"/>
                </a:cubicBezTo>
                <a:cubicBezTo>
                  <a:pt x="750" y="145"/>
                  <a:pt x="752" y="108"/>
                  <a:pt x="752" y="72"/>
                </a:cubicBezTo>
                <a:cubicBezTo>
                  <a:pt x="752" y="59"/>
                  <a:pt x="751" y="47"/>
                  <a:pt x="751" y="34"/>
                </a:cubicBezTo>
                <a:cubicBezTo>
                  <a:pt x="691" y="12"/>
                  <a:pt x="626" y="0"/>
                  <a:pt x="558" y="0"/>
                </a:cubicBezTo>
                <a:cubicBezTo>
                  <a:pt x="551" y="0"/>
                  <a:pt x="545" y="0"/>
                  <a:pt x="539" y="0"/>
                </a:cubicBezTo>
                <a:cubicBezTo>
                  <a:pt x="478" y="44"/>
                  <a:pt x="420" y="99"/>
                  <a:pt x="367" y="165"/>
                </a:cubicBezTo>
                <a:close/>
                <a:moveTo>
                  <a:pt x="1036" y="320"/>
                </a:moveTo>
                <a:cubicBezTo>
                  <a:pt x="1036" y="325"/>
                  <a:pt x="1035" y="329"/>
                  <a:pt x="1034" y="333"/>
                </a:cubicBezTo>
                <a:cubicBezTo>
                  <a:pt x="1050" y="341"/>
                  <a:pt x="1064" y="350"/>
                  <a:pt x="1079" y="359"/>
                </a:cubicBezTo>
                <a:cubicBezTo>
                  <a:pt x="1062" y="314"/>
                  <a:pt x="1038" y="271"/>
                  <a:pt x="1011" y="232"/>
                </a:cubicBezTo>
                <a:cubicBezTo>
                  <a:pt x="1010" y="246"/>
                  <a:pt x="1009" y="260"/>
                  <a:pt x="1007" y="274"/>
                </a:cubicBezTo>
                <a:cubicBezTo>
                  <a:pt x="1024" y="282"/>
                  <a:pt x="1036" y="300"/>
                  <a:pt x="1036" y="320"/>
                </a:cubicBezTo>
                <a:close/>
                <a:moveTo>
                  <a:pt x="985" y="371"/>
                </a:moveTo>
                <a:cubicBezTo>
                  <a:pt x="983" y="371"/>
                  <a:pt x="982" y="371"/>
                  <a:pt x="981" y="371"/>
                </a:cubicBezTo>
                <a:cubicBezTo>
                  <a:pt x="955" y="437"/>
                  <a:pt x="914" y="504"/>
                  <a:pt x="860" y="567"/>
                </a:cubicBezTo>
                <a:cubicBezTo>
                  <a:pt x="784" y="655"/>
                  <a:pt x="683" y="737"/>
                  <a:pt x="564" y="805"/>
                </a:cubicBezTo>
                <a:cubicBezTo>
                  <a:pt x="565" y="808"/>
                  <a:pt x="566" y="812"/>
                  <a:pt x="566" y="817"/>
                </a:cubicBezTo>
                <a:cubicBezTo>
                  <a:pt x="641" y="829"/>
                  <a:pt x="720" y="836"/>
                  <a:pt x="802" y="836"/>
                </a:cubicBezTo>
                <a:cubicBezTo>
                  <a:pt x="821" y="836"/>
                  <a:pt x="839" y="836"/>
                  <a:pt x="857" y="835"/>
                </a:cubicBezTo>
                <a:cubicBezTo>
                  <a:pt x="862" y="811"/>
                  <a:pt x="883" y="793"/>
                  <a:pt x="908" y="793"/>
                </a:cubicBezTo>
                <a:cubicBezTo>
                  <a:pt x="915" y="793"/>
                  <a:pt x="923" y="795"/>
                  <a:pt x="930" y="798"/>
                </a:cubicBezTo>
                <a:cubicBezTo>
                  <a:pt x="1025" y="673"/>
                  <a:pt x="1081" y="533"/>
                  <a:pt x="1093" y="401"/>
                </a:cubicBezTo>
                <a:cubicBezTo>
                  <a:pt x="1092" y="399"/>
                  <a:pt x="1092" y="398"/>
                  <a:pt x="1091" y="396"/>
                </a:cubicBezTo>
                <a:cubicBezTo>
                  <a:pt x="1070" y="381"/>
                  <a:pt x="1047" y="367"/>
                  <a:pt x="1023" y="354"/>
                </a:cubicBezTo>
                <a:cubicBezTo>
                  <a:pt x="1014" y="365"/>
                  <a:pt x="1000" y="371"/>
                  <a:pt x="985" y="371"/>
                </a:cubicBezTo>
                <a:close/>
                <a:moveTo>
                  <a:pt x="553" y="783"/>
                </a:moveTo>
                <a:cubicBezTo>
                  <a:pt x="670" y="717"/>
                  <a:pt x="768" y="637"/>
                  <a:pt x="841" y="552"/>
                </a:cubicBezTo>
                <a:cubicBezTo>
                  <a:pt x="894" y="490"/>
                  <a:pt x="933" y="426"/>
                  <a:pt x="958" y="364"/>
                </a:cubicBezTo>
                <a:cubicBezTo>
                  <a:pt x="943" y="355"/>
                  <a:pt x="934" y="339"/>
                  <a:pt x="934" y="320"/>
                </a:cubicBezTo>
                <a:cubicBezTo>
                  <a:pt x="934" y="317"/>
                  <a:pt x="934" y="313"/>
                  <a:pt x="935" y="310"/>
                </a:cubicBezTo>
                <a:cubicBezTo>
                  <a:pt x="891" y="290"/>
                  <a:pt x="844" y="273"/>
                  <a:pt x="796" y="259"/>
                </a:cubicBezTo>
                <a:cubicBezTo>
                  <a:pt x="788" y="274"/>
                  <a:pt x="772" y="284"/>
                  <a:pt x="754" y="285"/>
                </a:cubicBezTo>
                <a:cubicBezTo>
                  <a:pt x="737" y="377"/>
                  <a:pt x="708" y="473"/>
                  <a:pt x="667" y="569"/>
                </a:cubicBezTo>
                <a:cubicBezTo>
                  <a:pt x="634" y="646"/>
                  <a:pt x="596" y="718"/>
                  <a:pt x="553" y="783"/>
                </a:cubicBezTo>
                <a:close/>
                <a:moveTo>
                  <a:pt x="225" y="701"/>
                </a:moveTo>
                <a:cubicBezTo>
                  <a:pt x="295" y="740"/>
                  <a:pt x="377" y="773"/>
                  <a:pt x="469" y="796"/>
                </a:cubicBezTo>
                <a:cubicBezTo>
                  <a:pt x="477" y="779"/>
                  <a:pt x="495" y="768"/>
                  <a:pt x="515" y="768"/>
                </a:cubicBezTo>
                <a:cubicBezTo>
                  <a:pt x="521" y="768"/>
                  <a:pt x="527" y="769"/>
                  <a:pt x="532" y="771"/>
                </a:cubicBezTo>
                <a:cubicBezTo>
                  <a:pt x="574" y="707"/>
                  <a:pt x="612" y="636"/>
                  <a:pt x="645" y="559"/>
                </a:cubicBezTo>
                <a:cubicBezTo>
                  <a:pt x="685" y="465"/>
                  <a:pt x="713" y="371"/>
                  <a:pt x="731" y="281"/>
                </a:cubicBezTo>
                <a:cubicBezTo>
                  <a:pt x="713" y="273"/>
                  <a:pt x="700" y="255"/>
                  <a:pt x="700" y="234"/>
                </a:cubicBezTo>
                <a:cubicBezTo>
                  <a:pt x="631" y="220"/>
                  <a:pt x="558" y="210"/>
                  <a:pt x="483" y="207"/>
                </a:cubicBezTo>
                <a:cubicBezTo>
                  <a:pt x="464" y="206"/>
                  <a:pt x="444" y="206"/>
                  <a:pt x="425" y="206"/>
                </a:cubicBezTo>
                <a:cubicBezTo>
                  <a:pt x="425" y="206"/>
                  <a:pt x="425" y="206"/>
                  <a:pt x="425" y="206"/>
                </a:cubicBezTo>
                <a:cubicBezTo>
                  <a:pt x="409" y="206"/>
                  <a:pt x="393" y="206"/>
                  <a:pt x="378" y="207"/>
                </a:cubicBezTo>
                <a:cubicBezTo>
                  <a:pt x="373" y="231"/>
                  <a:pt x="352" y="249"/>
                  <a:pt x="327" y="249"/>
                </a:cubicBezTo>
                <a:cubicBezTo>
                  <a:pt x="321" y="249"/>
                  <a:pt x="314" y="247"/>
                  <a:pt x="309" y="245"/>
                </a:cubicBezTo>
                <a:cubicBezTo>
                  <a:pt x="270" y="304"/>
                  <a:pt x="234" y="369"/>
                  <a:pt x="204" y="439"/>
                </a:cubicBezTo>
                <a:cubicBezTo>
                  <a:pt x="181" y="493"/>
                  <a:pt x="163" y="548"/>
                  <a:pt x="148" y="602"/>
                </a:cubicBezTo>
                <a:cubicBezTo>
                  <a:pt x="165" y="610"/>
                  <a:pt x="176" y="627"/>
                  <a:pt x="176" y="647"/>
                </a:cubicBezTo>
                <a:cubicBezTo>
                  <a:pt x="176" y="654"/>
                  <a:pt x="174" y="661"/>
                  <a:pt x="172" y="667"/>
                </a:cubicBezTo>
                <a:cubicBezTo>
                  <a:pt x="189" y="679"/>
                  <a:pt x="206" y="690"/>
                  <a:pt x="225" y="701"/>
                </a:cubicBezTo>
                <a:close/>
                <a:moveTo>
                  <a:pt x="802" y="234"/>
                </a:moveTo>
                <a:cubicBezTo>
                  <a:pt x="802" y="235"/>
                  <a:pt x="802" y="235"/>
                  <a:pt x="802" y="236"/>
                </a:cubicBezTo>
                <a:cubicBezTo>
                  <a:pt x="852" y="250"/>
                  <a:pt x="900" y="268"/>
                  <a:pt x="945" y="288"/>
                </a:cubicBezTo>
                <a:cubicBezTo>
                  <a:pt x="954" y="277"/>
                  <a:pt x="968" y="270"/>
                  <a:pt x="983" y="269"/>
                </a:cubicBezTo>
                <a:cubicBezTo>
                  <a:pt x="986" y="253"/>
                  <a:pt x="987" y="237"/>
                  <a:pt x="987" y="221"/>
                </a:cubicBezTo>
                <a:cubicBezTo>
                  <a:pt x="987" y="214"/>
                  <a:pt x="986" y="207"/>
                  <a:pt x="986" y="200"/>
                </a:cubicBezTo>
                <a:cubicBezTo>
                  <a:pt x="930" y="133"/>
                  <a:pt x="857" y="79"/>
                  <a:pt x="775" y="44"/>
                </a:cubicBezTo>
                <a:cubicBezTo>
                  <a:pt x="776" y="53"/>
                  <a:pt x="776" y="63"/>
                  <a:pt x="776" y="72"/>
                </a:cubicBezTo>
                <a:cubicBezTo>
                  <a:pt x="776" y="109"/>
                  <a:pt x="774" y="147"/>
                  <a:pt x="769" y="186"/>
                </a:cubicBezTo>
                <a:cubicBezTo>
                  <a:pt x="789" y="194"/>
                  <a:pt x="802" y="212"/>
                  <a:pt x="802" y="234"/>
                </a:cubicBezTo>
                <a:close/>
                <a:moveTo>
                  <a:pt x="908" y="896"/>
                </a:moveTo>
                <a:cubicBezTo>
                  <a:pt x="899" y="896"/>
                  <a:pt x="890" y="894"/>
                  <a:pt x="883" y="890"/>
                </a:cubicBezTo>
                <a:cubicBezTo>
                  <a:pt x="864" y="910"/>
                  <a:pt x="844" y="929"/>
                  <a:pt x="822" y="948"/>
                </a:cubicBezTo>
                <a:cubicBezTo>
                  <a:pt x="741" y="1021"/>
                  <a:pt x="652" y="1076"/>
                  <a:pt x="560" y="1114"/>
                </a:cubicBezTo>
                <a:cubicBezTo>
                  <a:pt x="763" y="1113"/>
                  <a:pt x="940" y="1004"/>
                  <a:pt x="1037" y="841"/>
                </a:cubicBezTo>
                <a:cubicBezTo>
                  <a:pt x="1011" y="846"/>
                  <a:pt x="985" y="849"/>
                  <a:pt x="958" y="852"/>
                </a:cubicBezTo>
                <a:cubicBezTo>
                  <a:pt x="955" y="877"/>
                  <a:pt x="933" y="896"/>
                  <a:pt x="908" y="896"/>
                </a:cubicBezTo>
                <a:close/>
                <a:moveTo>
                  <a:pt x="865" y="873"/>
                </a:moveTo>
                <a:cubicBezTo>
                  <a:pt x="862" y="869"/>
                  <a:pt x="860" y="864"/>
                  <a:pt x="859" y="859"/>
                </a:cubicBezTo>
                <a:cubicBezTo>
                  <a:pt x="840" y="860"/>
                  <a:pt x="821" y="860"/>
                  <a:pt x="802" y="860"/>
                </a:cubicBezTo>
                <a:cubicBezTo>
                  <a:pt x="718" y="860"/>
                  <a:pt x="638" y="853"/>
                  <a:pt x="561" y="840"/>
                </a:cubicBezTo>
                <a:cubicBezTo>
                  <a:pt x="553" y="858"/>
                  <a:pt x="535" y="870"/>
                  <a:pt x="515" y="870"/>
                </a:cubicBezTo>
                <a:cubicBezTo>
                  <a:pt x="508" y="870"/>
                  <a:pt x="501" y="869"/>
                  <a:pt x="495" y="866"/>
                </a:cubicBezTo>
                <a:cubicBezTo>
                  <a:pt x="455" y="918"/>
                  <a:pt x="413" y="965"/>
                  <a:pt x="369" y="1005"/>
                </a:cubicBezTo>
                <a:cubicBezTo>
                  <a:pt x="349" y="1023"/>
                  <a:pt x="329" y="1040"/>
                  <a:pt x="309" y="1056"/>
                </a:cubicBezTo>
                <a:cubicBezTo>
                  <a:pt x="367" y="1085"/>
                  <a:pt x="432" y="1104"/>
                  <a:pt x="500" y="1111"/>
                </a:cubicBezTo>
                <a:cubicBezTo>
                  <a:pt x="607" y="1075"/>
                  <a:pt x="712" y="1015"/>
                  <a:pt x="807" y="931"/>
                </a:cubicBezTo>
                <a:cubicBezTo>
                  <a:pt x="827" y="912"/>
                  <a:pt x="847" y="893"/>
                  <a:pt x="865" y="873"/>
                </a:cubicBezTo>
                <a:close/>
                <a:moveTo>
                  <a:pt x="1108" y="467"/>
                </a:moveTo>
                <a:cubicBezTo>
                  <a:pt x="1085" y="585"/>
                  <a:pt x="1031" y="705"/>
                  <a:pt x="948" y="813"/>
                </a:cubicBezTo>
                <a:cubicBezTo>
                  <a:pt x="952" y="818"/>
                  <a:pt x="954" y="823"/>
                  <a:pt x="956" y="828"/>
                </a:cubicBezTo>
                <a:cubicBezTo>
                  <a:pt x="989" y="824"/>
                  <a:pt x="1021" y="820"/>
                  <a:pt x="1052" y="814"/>
                </a:cubicBezTo>
                <a:cubicBezTo>
                  <a:pt x="1092" y="737"/>
                  <a:pt x="1115" y="650"/>
                  <a:pt x="1115" y="557"/>
                </a:cubicBezTo>
                <a:cubicBezTo>
                  <a:pt x="1115" y="526"/>
                  <a:pt x="1112" y="496"/>
                  <a:pt x="1108" y="467"/>
                </a:cubicBezTo>
                <a:close/>
                <a:moveTo>
                  <a:pt x="464" y="829"/>
                </a:moveTo>
                <a:cubicBezTo>
                  <a:pt x="464" y="826"/>
                  <a:pt x="464" y="823"/>
                  <a:pt x="463" y="819"/>
                </a:cubicBezTo>
                <a:cubicBezTo>
                  <a:pt x="370" y="796"/>
                  <a:pt x="285" y="762"/>
                  <a:pt x="213" y="722"/>
                </a:cubicBezTo>
                <a:cubicBezTo>
                  <a:pt x="194" y="711"/>
                  <a:pt x="175" y="699"/>
                  <a:pt x="157" y="687"/>
                </a:cubicBezTo>
                <a:cubicBezTo>
                  <a:pt x="149" y="693"/>
                  <a:pt x="138" y="698"/>
                  <a:pt x="127" y="698"/>
                </a:cubicBezTo>
                <a:cubicBezTo>
                  <a:pt x="117" y="757"/>
                  <a:pt x="111" y="815"/>
                  <a:pt x="111" y="871"/>
                </a:cubicBezTo>
                <a:cubicBezTo>
                  <a:pt x="111" y="878"/>
                  <a:pt x="111" y="884"/>
                  <a:pt x="112" y="891"/>
                </a:cubicBezTo>
                <a:cubicBezTo>
                  <a:pt x="121" y="904"/>
                  <a:pt x="132" y="917"/>
                  <a:pt x="142" y="929"/>
                </a:cubicBezTo>
                <a:cubicBezTo>
                  <a:pt x="242" y="913"/>
                  <a:pt x="348" y="882"/>
                  <a:pt x="452" y="834"/>
                </a:cubicBezTo>
                <a:cubicBezTo>
                  <a:pt x="456" y="832"/>
                  <a:pt x="460" y="831"/>
                  <a:pt x="464" y="829"/>
                </a:cubicBezTo>
                <a:close/>
                <a:moveTo>
                  <a:pt x="74" y="647"/>
                </a:moveTo>
                <a:cubicBezTo>
                  <a:pt x="74" y="638"/>
                  <a:pt x="76" y="630"/>
                  <a:pt x="80" y="623"/>
                </a:cubicBezTo>
                <a:cubicBezTo>
                  <a:pt x="47" y="591"/>
                  <a:pt x="21" y="556"/>
                  <a:pt x="1" y="520"/>
                </a:cubicBezTo>
                <a:cubicBezTo>
                  <a:pt x="1" y="532"/>
                  <a:pt x="0" y="544"/>
                  <a:pt x="0" y="557"/>
                </a:cubicBezTo>
                <a:cubicBezTo>
                  <a:pt x="0" y="667"/>
                  <a:pt x="32" y="770"/>
                  <a:pt x="88" y="857"/>
                </a:cubicBezTo>
                <a:cubicBezTo>
                  <a:pt x="88" y="804"/>
                  <a:pt x="94" y="749"/>
                  <a:pt x="103" y="694"/>
                </a:cubicBezTo>
                <a:cubicBezTo>
                  <a:pt x="86" y="685"/>
                  <a:pt x="74" y="668"/>
                  <a:pt x="74" y="647"/>
                </a:cubicBezTo>
                <a:close/>
                <a:moveTo>
                  <a:pt x="125" y="596"/>
                </a:moveTo>
                <a:cubicBezTo>
                  <a:pt x="125" y="596"/>
                  <a:pt x="125" y="596"/>
                  <a:pt x="125" y="596"/>
                </a:cubicBezTo>
                <a:cubicBezTo>
                  <a:pt x="140" y="541"/>
                  <a:pt x="159" y="485"/>
                  <a:pt x="182" y="430"/>
                </a:cubicBezTo>
                <a:cubicBezTo>
                  <a:pt x="213" y="358"/>
                  <a:pt x="249" y="292"/>
                  <a:pt x="289" y="232"/>
                </a:cubicBezTo>
                <a:cubicBezTo>
                  <a:pt x="285" y="227"/>
                  <a:pt x="281" y="221"/>
                  <a:pt x="279" y="214"/>
                </a:cubicBezTo>
                <a:cubicBezTo>
                  <a:pt x="214" y="221"/>
                  <a:pt x="152" y="233"/>
                  <a:pt x="93" y="250"/>
                </a:cubicBezTo>
                <a:cubicBezTo>
                  <a:pt x="49" y="315"/>
                  <a:pt x="19" y="391"/>
                  <a:pt x="7" y="472"/>
                </a:cubicBezTo>
                <a:cubicBezTo>
                  <a:pt x="24" y="519"/>
                  <a:pt x="54" y="564"/>
                  <a:pt x="96" y="605"/>
                </a:cubicBezTo>
                <a:cubicBezTo>
                  <a:pt x="104" y="599"/>
                  <a:pt x="114" y="596"/>
                  <a:pt x="125" y="596"/>
                </a:cubicBezTo>
                <a:close/>
                <a:moveTo>
                  <a:pt x="476" y="852"/>
                </a:moveTo>
                <a:cubicBezTo>
                  <a:pt x="475" y="852"/>
                  <a:pt x="475" y="851"/>
                  <a:pt x="474" y="851"/>
                </a:cubicBezTo>
                <a:cubicBezTo>
                  <a:pt x="470" y="852"/>
                  <a:pt x="466" y="854"/>
                  <a:pt x="462" y="856"/>
                </a:cubicBezTo>
                <a:cubicBezTo>
                  <a:pt x="361" y="902"/>
                  <a:pt x="260" y="933"/>
                  <a:pt x="162" y="950"/>
                </a:cubicBezTo>
                <a:cubicBezTo>
                  <a:pt x="198" y="986"/>
                  <a:pt x="240" y="1018"/>
                  <a:pt x="285" y="1043"/>
                </a:cubicBezTo>
                <a:cubicBezTo>
                  <a:pt x="308" y="1027"/>
                  <a:pt x="331" y="1008"/>
                  <a:pt x="353" y="987"/>
                </a:cubicBezTo>
                <a:cubicBezTo>
                  <a:pt x="395" y="948"/>
                  <a:pt x="437" y="903"/>
                  <a:pt x="476" y="852"/>
                </a:cubicBezTo>
                <a:close/>
              </a:path>
            </a:pathLst>
          </a:custGeom>
          <a:solidFill>
            <a:schemeClr val="accent6"/>
          </a:solidFill>
          <a:ln w="9525">
            <a:noFill/>
            <a:round/>
            <a:headEnd/>
            <a:tailEnd/>
          </a:ln>
          <a:effectLst/>
        </p:spPr>
        <p:txBody>
          <a:bodyPr vert="horz" wrap="square" lIns="91443" tIns="45723" rIns="91443" bIns="45723" numCol="1" anchor="t" anchorCtr="0" compatLnSpc="1">
            <a:prstTxWarp prst="textNoShape">
              <a:avLst/>
            </a:prstTxWarp>
          </a:bodyPr>
          <a:lstStyle/>
          <a:p>
            <a:pPr defTabSz="812298"/>
            <a:endParaRPr lang="en-US" dirty="0">
              <a:solidFill>
                <a:srgbClr val="FFFFFF"/>
              </a:solidFill>
              <a:latin typeface="+mn-lt"/>
            </a:endParaRPr>
          </a:p>
        </p:txBody>
      </p:sp>
      <p:grpSp>
        <p:nvGrpSpPr>
          <p:cNvPr id="62" name="Group 61"/>
          <p:cNvGrpSpPr/>
          <p:nvPr/>
        </p:nvGrpSpPr>
        <p:grpSpPr>
          <a:xfrm>
            <a:off x="10116832" y="2417085"/>
            <a:ext cx="559643" cy="560207"/>
            <a:chOff x="7319091" y="3703654"/>
            <a:chExt cx="857885" cy="858752"/>
          </a:xfrm>
          <a:solidFill>
            <a:srgbClr val="0096FF"/>
          </a:solidFill>
        </p:grpSpPr>
        <p:sp>
          <p:nvSpPr>
            <p:cNvPr id="63" name="Oval 7"/>
            <p:cNvSpPr>
              <a:spLocks noChangeAspect="1"/>
            </p:cNvSpPr>
            <p:nvPr/>
          </p:nvSpPr>
          <p:spPr>
            <a:xfrm>
              <a:off x="7319091" y="3703654"/>
              <a:ext cx="857885" cy="858752"/>
            </a:xfrm>
            <a:custGeom>
              <a:avLst/>
              <a:gdLst/>
              <a:ahLst/>
              <a:cxnLst/>
              <a:rect l="l" t="t" r="r" b="b"/>
              <a:pathLst>
                <a:path w="857885" h="858752">
                  <a:moveTo>
                    <a:pt x="364072" y="60804"/>
                  </a:moveTo>
                  <a:cubicBezTo>
                    <a:pt x="196582" y="60804"/>
                    <a:pt x="60804" y="196581"/>
                    <a:pt x="60804" y="364072"/>
                  </a:cubicBezTo>
                  <a:cubicBezTo>
                    <a:pt x="60804" y="531563"/>
                    <a:pt x="196582" y="667340"/>
                    <a:pt x="364072" y="667340"/>
                  </a:cubicBezTo>
                  <a:cubicBezTo>
                    <a:pt x="531563" y="667340"/>
                    <a:pt x="667340" y="531563"/>
                    <a:pt x="667340" y="364072"/>
                  </a:cubicBezTo>
                  <a:cubicBezTo>
                    <a:pt x="667340" y="196581"/>
                    <a:pt x="531563" y="60804"/>
                    <a:pt x="364072" y="60804"/>
                  </a:cubicBezTo>
                  <a:close/>
                  <a:moveTo>
                    <a:pt x="364072" y="0"/>
                  </a:moveTo>
                  <a:cubicBezTo>
                    <a:pt x="565143" y="0"/>
                    <a:pt x="728144" y="163001"/>
                    <a:pt x="728144" y="364072"/>
                  </a:cubicBezTo>
                  <a:cubicBezTo>
                    <a:pt x="728144" y="439474"/>
                    <a:pt x="705222" y="509522"/>
                    <a:pt x="665966" y="567628"/>
                  </a:cubicBezTo>
                  <a:lnTo>
                    <a:pt x="650609" y="586242"/>
                  </a:lnTo>
                  <a:lnTo>
                    <a:pt x="844200" y="779235"/>
                  </a:lnTo>
                  <a:cubicBezTo>
                    <a:pt x="862407" y="797385"/>
                    <a:pt x="862453" y="826860"/>
                    <a:pt x="844302" y="845068"/>
                  </a:cubicBezTo>
                  <a:cubicBezTo>
                    <a:pt x="826151" y="863275"/>
                    <a:pt x="796676" y="863320"/>
                    <a:pt x="778469" y="845169"/>
                  </a:cubicBezTo>
                  <a:lnTo>
                    <a:pt x="584635" y="651934"/>
                  </a:lnTo>
                  <a:lnTo>
                    <a:pt x="567628" y="665966"/>
                  </a:lnTo>
                  <a:cubicBezTo>
                    <a:pt x="509522" y="705222"/>
                    <a:pt x="439474" y="728144"/>
                    <a:pt x="364072" y="728144"/>
                  </a:cubicBezTo>
                  <a:cubicBezTo>
                    <a:pt x="163001" y="728144"/>
                    <a:pt x="0" y="565143"/>
                    <a:pt x="0" y="364072"/>
                  </a:cubicBezTo>
                  <a:cubicBezTo>
                    <a:pt x="0" y="163001"/>
                    <a:pt x="163001" y="0"/>
                    <a:pt x="364072" y="0"/>
                  </a:cubicBezTo>
                  <a:close/>
                </a:path>
              </a:pathLst>
            </a:custGeom>
            <a:grpFill/>
            <a:ln>
              <a:noFill/>
            </a:ln>
            <a:effectLst/>
          </p:spPr>
          <p:style>
            <a:lnRef idx="1">
              <a:schemeClr val="accent5"/>
            </a:lnRef>
            <a:fillRef idx="3">
              <a:schemeClr val="accent5"/>
            </a:fillRef>
            <a:effectRef idx="2">
              <a:schemeClr val="accent5"/>
            </a:effectRef>
            <a:fontRef idx="minor">
              <a:schemeClr val="lt1"/>
            </a:fontRef>
          </p:style>
          <p:txBody>
            <a:bodyPr lIns="91436" tIns="45719" rIns="91436" bIns="45719" rtlCol="0" anchor="ctr"/>
            <a:lstStyle/>
            <a:p>
              <a:pPr algn="ctr" defTabSz="609570" fontAlgn="base">
                <a:spcBef>
                  <a:spcPct val="0"/>
                </a:spcBef>
                <a:spcAft>
                  <a:spcPct val="0"/>
                </a:spcAft>
              </a:pPr>
              <a:endParaRPr lang="en-US" dirty="0">
                <a:solidFill>
                  <a:srgbClr val="FFFFFF"/>
                </a:solidFill>
              </a:endParaRPr>
            </a:p>
          </p:txBody>
        </p:sp>
        <p:sp>
          <p:nvSpPr>
            <p:cNvPr id="64" name="Oval 23"/>
            <p:cNvSpPr>
              <a:spLocks noChangeAspect="1"/>
            </p:cNvSpPr>
            <p:nvPr/>
          </p:nvSpPr>
          <p:spPr>
            <a:xfrm>
              <a:off x="7445435" y="3952047"/>
              <a:ext cx="477122" cy="379911"/>
            </a:xfrm>
            <a:custGeom>
              <a:avLst/>
              <a:gdLst/>
              <a:ahLst/>
              <a:cxnLst/>
              <a:rect l="l" t="t" r="r" b="b"/>
              <a:pathLst>
                <a:path w="477122" h="379911">
                  <a:moveTo>
                    <a:pt x="252554" y="155898"/>
                  </a:moveTo>
                  <a:lnTo>
                    <a:pt x="350844" y="155898"/>
                  </a:lnTo>
                  <a:lnTo>
                    <a:pt x="350844" y="355189"/>
                  </a:lnTo>
                  <a:lnTo>
                    <a:pt x="343244" y="359314"/>
                  </a:lnTo>
                  <a:cubicBezTo>
                    <a:pt x="326713" y="366306"/>
                    <a:pt x="309360" y="371736"/>
                    <a:pt x="291370" y="375417"/>
                  </a:cubicBezTo>
                  <a:lnTo>
                    <a:pt x="252554" y="379330"/>
                  </a:lnTo>
                  <a:close/>
                  <a:moveTo>
                    <a:pt x="0" y="92551"/>
                  </a:moveTo>
                  <a:lnTo>
                    <a:pt x="98290" y="92551"/>
                  </a:lnTo>
                  <a:lnTo>
                    <a:pt x="98290" y="343129"/>
                  </a:lnTo>
                  <a:lnTo>
                    <a:pt x="81166" y="333835"/>
                  </a:lnTo>
                  <a:cubicBezTo>
                    <a:pt x="51762" y="313970"/>
                    <a:pt x="26387" y="288594"/>
                    <a:pt x="6522" y="259190"/>
                  </a:cubicBezTo>
                  <a:lnTo>
                    <a:pt x="0" y="247175"/>
                  </a:lnTo>
                  <a:close/>
                  <a:moveTo>
                    <a:pt x="126277" y="38230"/>
                  </a:moveTo>
                  <a:lnTo>
                    <a:pt x="224567" y="38230"/>
                  </a:lnTo>
                  <a:lnTo>
                    <a:pt x="224567" y="379911"/>
                  </a:lnTo>
                  <a:lnTo>
                    <a:pt x="179982" y="375417"/>
                  </a:lnTo>
                  <a:cubicBezTo>
                    <a:pt x="161992" y="371736"/>
                    <a:pt x="144639" y="366306"/>
                    <a:pt x="128108" y="359314"/>
                  </a:cubicBezTo>
                  <a:lnTo>
                    <a:pt x="126277" y="358320"/>
                  </a:lnTo>
                  <a:close/>
                  <a:moveTo>
                    <a:pt x="378832" y="0"/>
                  </a:moveTo>
                  <a:lnTo>
                    <a:pt x="477122" y="0"/>
                  </a:lnTo>
                  <a:lnTo>
                    <a:pt x="477122" y="236545"/>
                  </a:lnTo>
                  <a:lnTo>
                    <a:pt x="464830" y="259190"/>
                  </a:lnTo>
                  <a:cubicBezTo>
                    <a:pt x="444966" y="288594"/>
                    <a:pt x="419590" y="313970"/>
                    <a:pt x="390186" y="333835"/>
                  </a:cubicBezTo>
                  <a:lnTo>
                    <a:pt x="378832" y="339998"/>
                  </a:lnTo>
                  <a:close/>
                </a:path>
              </a:pathLst>
            </a:custGeom>
            <a:grpFill/>
            <a:ln>
              <a:noFill/>
            </a:ln>
            <a:effectLst/>
          </p:spPr>
          <p:style>
            <a:lnRef idx="1">
              <a:schemeClr val="accent5"/>
            </a:lnRef>
            <a:fillRef idx="3">
              <a:schemeClr val="accent5"/>
            </a:fillRef>
            <a:effectRef idx="2">
              <a:schemeClr val="accent5"/>
            </a:effectRef>
            <a:fontRef idx="minor">
              <a:schemeClr val="lt1"/>
            </a:fontRef>
          </p:style>
          <p:txBody>
            <a:bodyPr lIns="91436" tIns="45719" rIns="91436" bIns="45719" rtlCol="0" anchor="ctr"/>
            <a:lstStyle/>
            <a:p>
              <a:pPr algn="ctr" defTabSz="609570" fontAlgn="base">
                <a:spcBef>
                  <a:spcPct val="0"/>
                </a:spcBef>
                <a:spcAft>
                  <a:spcPct val="0"/>
                </a:spcAft>
              </a:pPr>
              <a:endParaRPr lang="en-US" dirty="0">
                <a:solidFill>
                  <a:srgbClr val="FFFFFF"/>
                </a:solidFill>
              </a:endParaRPr>
            </a:p>
          </p:txBody>
        </p:sp>
      </p:grpSp>
      <p:sp>
        <p:nvSpPr>
          <p:cNvPr id="65" name="Text Placeholder 2"/>
          <p:cNvSpPr txBox="1">
            <a:spLocks/>
          </p:cNvSpPr>
          <p:nvPr/>
        </p:nvSpPr>
        <p:spPr>
          <a:xfrm>
            <a:off x="0" y="1408049"/>
            <a:ext cx="12194745" cy="415492"/>
          </a:xfrm>
          <a:prstGeom prst="rect">
            <a:avLst/>
          </a:prstGeom>
        </p:spPr>
        <p:txBody>
          <a:bodyPr vert="horz" wrap="square" lIns="121915" tIns="60957" rIns="121915" bIns="60957">
            <a:spAutoFit/>
          </a:bodyPr>
          <a:lstStyle>
            <a:lvl1pPr marL="0" indent="0" algn="l" defTabSz="912261" rtl="0" eaLnBrk="1" fontAlgn="base" hangingPunct="1">
              <a:lnSpc>
                <a:spcPct val="95000"/>
              </a:lnSpc>
              <a:spcBef>
                <a:spcPts val="1433"/>
              </a:spcBef>
              <a:spcAft>
                <a:spcPct val="0"/>
              </a:spcAft>
              <a:buClr>
                <a:schemeClr val="tx2"/>
              </a:buClr>
              <a:buSzPct val="90000"/>
              <a:buFont typeface="Arial" charset="0"/>
              <a:buNone/>
              <a:defRPr lang="en-US" sz="4267" kern="1200" baseline="0">
                <a:solidFill>
                  <a:srgbClr val="676767"/>
                </a:solidFill>
                <a:latin typeface="+mn-lt"/>
                <a:ea typeface="ＭＳ Ｐゴシック" charset="0"/>
                <a:cs typeface="CiscoSans"/>
              </a:defRPr>
            </a:lvl1pPr>
            <a:lvl2pPr marL="478355" indent="-287859" algn="l" defTabSz="912261"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000" spc="50" dirty="0">
                <a:solidFill>
                  <a:schemeClr val="accent1">
                    <a:lumMod val="50000"/>
                  </a:schemeClr>
                </a:solidFill>
                <a:latin typeface="Arial" charset="0"/>
                <a:ea typeface="Arial" charset="0"/>
                <a:cs typeface="Arial" charset="0"/>
              </a:rPr>
              <a:t>Fundamental Shift in How We Build and Manage Networks </a:t>
            </a:r>
          </a:p>
        </p:txBody>
      </p:sp>
    </p:spTree>
    <p:extLst>
      <p:ext uri="{BB962C8B-B14F-4D97-AF65-F5344CB8AC3E}">
        <p14:creationId xmlns:p14="http://schemas.microsoft.com/office/powerpoint/2010/main" val="986326863"/>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P20245_C16x9.jpg"/>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1" y="-176"/>
            <a:ext cx="12236008" cy="6885445"/>
          </a:xfrm>
          <a:prstGeom prst="rect">
            <a:avLst/>
          </a:prstGeom>
        </p:spPr>
      </p:pic>
      <p:sp>
        <p:nvSpPr>
          <p:cNvPr id="6" name="Rounded Rectangle 5"/>
          <p:cNvSpPr/>
          <p:nvPr/>
        </p:nvSpPr>
        <p:spPr>
          <a:xfrm>
            <a:off x="-7805" y="-176"/>
            <a:ext cx="10357459" cy="6882417"/>
          </a:xfrm>
          <a:prstGeom prst="roundRect">
            <a:avLst>
              <a:gd name="adj" fmla="val 0"/>
            </a:avLst>
          </a:prstGeom>
          <a:gradFill flip="none" rotWithShape="1">
            <a:gsLst>
              <a:gs pos="47000">
                <a:schemeClr val="bg1">
                  <a:alpha val="95000"/>
                </a:schemeClr>
              </a:gs>
              <a:gs pos="100000">
                <a:srgbClr val="FFFFFF">
                  <a:alpha val="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0483" name="Rectangle 2" descr="Security_BDM_11_2008"/>
          <p:cNvSpPr>
            <a:spLocks noGrp="1" noChangeArrowheads="1"/>
          </p:cNvSpPr>
          <p:nvPr>
            <p:ph type="title"/>
          </p:nvPr>
        </p:nvSpPr>
        <p:spPr>
          <a:xfrm>
            <a:off x="347382" y="2953140"/>
            <a:ext cx="11127318" cy="975783"/>
          </a:xfrm>
          <a:noFill/>
          <a:ln>
            <a:noFill/>
          </a:ln>
        </p:spPr>
        <p:txBody>
          <a:bodyPr vert="horz" wrap="square" lIns="121880" tIns="60940" rIns="121880" bIns="60940" numCol="1" anchor="ctr" anchorCtr="0" compatLnSpc="1">
            <a:prstTxWarp prst="textNoShape">
              <a:avLst/>
            </a:prstTxWarp>
          </a:bodyPr>
          <a:lstStyle/>
          <a:p>
            <a:pPr>
              <a:spcAft>
                <a:spcPts val="800"/>
              </a:spcAft>
              <a:defRPr/>
            </a:pPr>
            <a:r>
              <a:rPr lang="en-US" sz="3200" dirty="0" smtClean="0"/>
              <a:t>Questions?</a:t>
            </a:r>
            <a:endParaRPr lang="en-US" sz="3200" dirty="0"/>
          </a:p>
        </p:txBody>
      </p:sp>
      <p:sp>
        <p:nvSpPr>
          <p:cNvPr id="8" name="Rectangle 7"/>
          <p:cNvSpPr/>
          <p:nvPr/>
        </p:nvSpPr>
        <p:spPr>
          <a:xfrm>
            <a:off x="809546" y="5559991"/>
            <a:ext cx="8961178" cy="1210586"/>
          </a:xfrm>
          <a:prstGeom prst="rect">
            <a:avLst/>
          </a:prstGeom>
        </p:spPr>
        <p:txBody>
          <a:bodyPr wrap="square" lIns="121917" tIns="60959" rIns="121917" bIns="60959">
            <a:spAutoFit/>
          </a:bodyPr>
          <a:lstStyle/>
          <a:p>
            <a:pPr>
              <a:spcAft>
                <a:spcPts val="800"/>
              </a:spcAft>
              <a:defRPr/>
            </a:pPr>
            <a:r>
              <a:rPr lang="en-US" sz="3200" dirty="0" smtClean="0">
                <a:hlinkClick r:id="rId4"/>
              </a:rPr>
              <a:t>http</a:t>
            </a:r>
            <a:r>
              <a:rPr lang="en-US" sz="3200" dirty="0" smtClean="0">
                <a:hlinkClick r:id="rId4"/>
              </a:rPr>
              <a:t>://www.cisco.com/go/digitalbuilding</a:t>
            </a:r>
            <a:endParaRPr lang="en-US" sz="3200" dirty="0" smtClean="0"/>
          </a:p>
          <a:p>
            <a:pPr marL="457200" indent="-457200">
              <a:spcAft>
                <a:spcPts val="800"/>
              </a:spcAft>
              <a:buFont typeface="Arial" panose="020B0604020202020204" pitchFamily="34" charset="0"/>
              <a:buChar char="•"/>
              <a:defRPr/>
            </a:pPr>
            <a:endParaRPr lang="en-US" sz="3200" dirty="0"/>
          </a:p>
        </p:txBody>
      </p:sp>
    </p:spTree>
    <p:extLst>
      <p:ext uri="{BB962C8B-B14F-4D97-AF65-F5344CB8AC3E}">
        <p14:creationId xmlns:p14="http://schemas.microsoft.com/office/powerpoint/2010/main" val="2383831329"/>
      </p:ext>
    </p:extLst>
  </p:cSld>
  <p:clrMapOvr>
    <a:masterClrMapping/>
  </p:clrMapOvr>
  <p:transition>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82892" y="2341265"/>
            <a:ext cx="11126787" cy="3016931"/>
          </a:xfrm>
          <a:prstGeom prst="rect">
            <a:avLst/>
          </a:prstGeom>
        </p:spPr>
        <p:txBody>
          <a:bodyPr/>
          <a:lstStyle/>
          <a:p>
            <a:pPr marL="0" indent="0" algn="ctr">
              <a:buNone/>
            </a:pPr>
            <a:r>
              <a:rPr lang="en-US" sz="6600" dirty="0" smtClean="0"/>
              <a:t>Thank you</a:t>
            </a:r>
            <a:endParaRPr lang="en-US" sz="6600" dirty="0"/>
          </a:p>
        </p:txBody>
      </p:sp>
    </p:spTree>
    <p:extLst>
      <p:ext uri="{BB962C8B-B14F-4D97-AF65-F5344CB8AC3E}">
        <p14:creationId xmlns:p14="http://schemas.microsoft.com/office/powerpoint/2010/main" val="2301657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1575" descr="2Tall-Building"/>
          <p:cNvPicPr>
            <a:picLocks noChangeAspect="1" noChangeArrowheads="1"/>
          </p:cNvPicPr>
          <p:nvPr/>
        </p:nvPicPr>
        <p:blipFill>
          <a:blip r:embed="rId3"/>
          <a:srcRect/>
          <a:stretch>
            <a:fillRect/>
          </a:stretch>
        </p:blipFill>
        <p:spPr bwMode="auto">
          <a:xfrm>
            <a:off x="3721100" y="1284818"/>
            <a:ext cx="5852584" cy="4955116"/>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44035" name="Rectangle 12"/>
          <p:cNvSpPr>
            <a:spLocks noGrp="1" noChangeArrowheads="1"/>
          </p:cNvSpPr>
          <p:nvPr>
            <p:ph type="title"/>
          </p:nvPr>
        </p:nvSpPr>
        <p:spPr>
          <a:xfrm>
            <a:off x="476251" y="207434"/>
            <a:ext cx="11349567" cy="579967"/>
          </a:xfrm>
        </p:spPr>
        <p:txBody>
          <a:bodyPr/>
          <a:lstStyle/>
          <a:p>
            <a:pPr>
              <a:defRPr/>
            </a:pPr>
            <a:r>
              <a:rPr>
                <a:latin typeface="Arial" charset="0"/>
              </a:rPr>
              <a:t>IP and Facility Networks are Converging</a:t>
            </a:r>
          </a:p>
        </p:txBody>
      </p:sp>
      <p:sp>
        <p:nvSpPr>
          <p:cNvPr id="71683" name="Rectangle 13"/>
          <p:cNvSpPr>
            <a:spLocks noChangeArrowheads="1"/>
          </p:cNvSpPr>
          <p:nvPr/>
        </p:nvSpPr>
        <p:spPr bwMode="auto">
          <a:xfrm>
            <a:off x="7200971" y="1022277"/>
            <a:ext cx="43688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spAutoFit/>
          </a:bodyPr>
          <a:lstStyle/>
          <a:p>
            <a:pPr algn="r" defTabSz="967293">
              <a:lnSpc>
                <a:spcPct val="85000"/>
              </a:lnSpc>
              <a:spcBef>
                <a:spcPct val="50000"/>
              </a:spcBef>
            </a:pPr>
            <a:r>
              <a:rPr lang="en-US" sz="2000" b="1">
                <a:solidFill>
                  <a:srgbClr val="FF0000"/>
                </a:solidFill>
              </a:rPr>
              <a:t>Building Services and Technologies</a:t>
            </a:r>
            <a:br>
              <a:rPr lang="en-US" sz="2000" b="1">
                <a:solidFill>
                  <a:srgbClr val="FF0000"/>
                </a:solidFill>
              </a:rPr>
            </a:br>
            <a:r>
              <a:rPr lang="en-US" sz="2000">
                <a:solidFill>
                  <a:srgbClr val="FF0000"/>
                </a:solidFill>
              </a:rPr>
              <a:t>Non-IP</a:t>
            </a:r>
          </a:p>
        </p:txBody>
      </p:sp>
      <p:sp>
        <p:nvSpPr>
          <p:cNvPr id="71684" name="Rectangle 14"/>
          <p:cNvSpPr>
            <a:spLocks noChangeArrowheads="1"/>
          </p:cNvSpPr>
          <p:nvPr/>
        </p:nvSpPr>
        <p:spPr bwMode="auto">
          <a:xfrm>
            <a:off x="1054171" y="1022277"/>
            <a:ext cx="43688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spAutoFit/>
          </a:bodyPr>
          <a:lstStyle/>
          <a:p>
            <a:pPr defTabSz="967293">
              <a:lnSpc>
                <a:spcPct val="85000"/>
              </a:lnSpc>
              <a:spcBef>
                <a:spcPct val="50000"/>
              </a:spcBef>
            </a:pPr>
            <a:r>
              <a:rPr lang="en-US" sz="2000" b="1">
                <a:solidFill>
                  <a:srgbClr val="FF0000"/>
                </a:solidFill>
              </a:rPr>
              <a:t>IT Services and Technologies</a:t>
            </a:r>
            <a:br>
              <a:rPr lang="en-US" sz="2000" b="1">
                <a:solidFill>
                  <a:srgbClr val="FF0000"/>
                </a:solidFill>
              </a:rPr>
            </a:br>
            <a:r>
              <a:rPr lang="en-US" sz="2000">
                <a:solidFill>
                  <a:srgbClr val="FF0000"/>
                </a:solidFill>
              </a:rPr>
              <a:t>IP Based</a:t>
            </a:r>
          </a:p>
        </p:txBody>
      </p:sp>
      <p:grpSp>
        <p:nvGrpSpPr>
          <p:cNvPr id="71685" name="Group 15"/>
          <p:cNvGrpSpPr>
            <a:grpSpLocks/>
          </p:cNvGrpSpPr>
          <p:nvPr/>
        </p:nvGrpSpPr>
        <p:grpSpPr bwMode="auto">
          <a:xfrm>
            <a:off x="4360333" y="5496984"/>
            <a:ext cx="4404784" cy="889000"/>
            <a:chOff x="1750" y="3054"/>
            <a:chExt cx="2080" cy="594"/>
          </a:xfrm>
        </p:grpSpPr>
        <p:grpSp>
          <p:nvGrpSpPr>
            <p:cNvPr id="71705" name="Group 16"/>
            <p:cNvGrpSpPr>
              <a:grpSpLocks/>
            </p:cNvGrpSpPr>
            <p:nvPr/>
          </p:nvGrpSpPr>
          <p:grpSpPr bwMode="auto">
            <a:xfrm>
              <a:off x="3120" y="3054"/>
              <a:ext cx="260" cy="528"/>
              <a:chOff x="1920" y="1656"/>
              <a:chExt cx="349" cy="708"/>
            </a:xfrm>
          </p:grpSpPr>
          <p:sp>
            <p:nvSpPr>
              <p:cNvPr id="71726" name="Line 17"/>
              <p:cNvSpPr>
                <a:spLocks noChangeShapeType="1"/>
              </p:cNvSpPr>
              <p:nvPr/>
            </p:nvSpPr>
            <p:spPr bwMode="auto">
              <a:xfrm flipV="1">
                <a:off x="2095" y="1848"/>
                <a:ext cx="0" cy="336"/>
              </a:xfrm>
              <a:prstGeom prst="line">
                <a:avLst/>
              </a:prstGeom>
              <a:noFill/>
              <a:ln w="38100">
                <a:solidFill>
                  <a:schemeClr val="folHlink"/>
                </a:solidFill>
                <a:round/>
                <a:headEnd type="oval" w="med" len="med"/>
                <a:tailEnd type="oval" w="med" len="med"/>
              </a:ln>
              <a:extLst>
                <a:ext uri="{909E8E84-426E-40dd-AFC4-6F175D3DCCD1}">
                  <a14:hiddenFill xmlns="" xmlns:a14="http://schemas.microsoft.com/office/drawing/2010/main">
                    <a:noFill/>
                  </a14:hiddenFill>
                </a:ext>
              </a:extLst>
            </p:spPr>
            <p:txBody>
              <a:bodyPr lIns="109499" tIns="54748" rIns="109499" bIns="54748" anchor="ctr">
                <a:spAutoFit/>
              </a:bodyPr>
              <a:lstStyle/>
              <a:p>
                <a:endParaRPr lang="en-US"/>
              </a:p>
            </p:txBody>
          </p:sp>
          <p:grpSp>
            <p:nvGrpSpPr>
              <p:cNvPr id="71727" name="Group 160"/>
              <p:cNvGrpSpPr>
                <a:grpSpLocks/>
              </p:cNvGrpSpPr>
              <p:nvPr/>
            </p:nvGrpSpPr>
            <p:grpSpPr bwMode="auto">
              <a:xfrm>
                <a:off x="1920" y="1656"/>
                <a:ext cx="349" cy="180"/>
                <a:chOff x="1942" y="1490"/>
                <a:chExt cx="2397" cy="1229"/>
              </a:xfrm>
            </p:grpSpPr>
            <p:sp>
              <p:nvSpPr>
                <p:cNvPr id="71732" name="Freeform 161"/>
                <p:cNvSpPr>
                  <a:spLocks/>
                </p:cNvSpPr>
                <p:nvPr/>
              </p:nvSpPr>
              <p:spPr bwMode="auto">
                <a:xfrm>
                  <a:off x="1942" y="1490"/>
                  <a:ext cx="2397" cy="903"/>
                </a:xfrm>
                <a:custGeom>
                  <a:avLst/>
                  <a:gdLst>
                    <a:gd name="T0" fmla="*/ 2147483647 w 1015"/>
                    <a:gd name="T1" fmla="*/ 2147483647 h 379"/>
                    <a:gd name="T2" fmla="*/ 2147483647 w 1015"/>
                    <a:gd name="T3" fmla="*/ 2147483647 h 379"/>
                    <a:gd name="T4" fmla="*/ 2147483647 w 1015"/>
                    <a:gd name="T5" fmla="*/ 2147483647 h 379"/>
                    <a:gd name="T6" fmla="*/ 2147483647 w 1015"/>
                    <a:gd name="T7" fmla="*/ 0 h 379"/>
                    <a:gd name="T8" fmla="*/ 0 w 1015"/>
                    <a:gd name="T9" fmla="*/ 2147483647 h 379"/>
                    <a:gd name="T10" fmla="*/ 2147483647 w 1015"/>
                    <a:gd name="T11" fmla="*/ 2147483647 h 379"/>
                    <a:gd name="T12" fmla="*/ 2147483647 w 1015"/>
                    <a:gd name="T13" fmla="*/ 2147483647 h 379"/>
                    <a:gd name="T14" fmla="*/ 0 60000 65536"/>
                    <a:gd name="T15" fmla="*/ 0 60000 65536"/>
                    <a:gd name="T16" fmla="*/ 0 60000 65536"/>
                    <a:gd name="T17" fmla="*/ 0 60000 65536"/>
                    <a:gd name="T18" fmla="*/ 0 60000 65536"/>
                    <a:gd name="T19" fmla="*/ 0 60000 65536"/>
                    <a:gd name="T20" fmla="*/ 0 60000 65536"/>
                    <a:gd name="T21" fmla="*/ 0 w 1015"/>
                    <a:gd name="T22" fmla="*/ 0 h 379"/>
                    <a:gd name="T23" fmla="*/ 1015 w 1015"/>
                    <a:gd name="T24" fmla="*/ 379 h 3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15" h="379">
                      <a:moveTo>
                        <a:pt x="504" y="82"/>
                      </a:moveTo>
                      <a:cubicBezTo>
                        <a:pt x="703" y="82"/>
                        <a:pt x="874" y="205"/>
                        <a:pt x="945" y="379"/>
                      </a:cubicBezTo>
                      <a:cubicBezTo>
                        <a:pt x="1015" y="336"/>
                        <a:pt x="1015" y="336"/>
                        <a:pt x="1015" y="336"/>
                      </a:cubicBezTo>
                      <a:cubicBezTo>
                        <a:pt x="929" y="138"/>
                        <a:pt x="733" y="0"/>
                        <a:pt x="504" y="0"/>
                      </a:cubicBezTo>
                      <a:cubicBezTo>
                        <a:pt x="282" y="0"/>
                        <a:pt x="90" y="130"/>
                        <a:pt x="0" y="318"/>
                      </a:cubicBezTo>
                      <a:cubicBezTo>
                        <a:pt x="69" y="364"/>
                        <a:pt x="69" y="364"/>
                        <a:pt x="69" y="364"/>
                      </a:cubicBezTo>
                      <a:cubicBezTo>
                        <a:pt x="144" y="198"/>
                        <a:pt x="310" y="82"/>
                        <a:pt x="504" y="82"/>
                      </a:cubicBezTo>
                      <a:close/>
                    </a:path>
                  </a:pathLst>
                </a:custGeom>
                <a:solidFill>
                  <a:srgbClr val="FFFF00"/>
                </a:solidFill>
                <a:ln w="9525">
                  <a:solidFill>
                    <a:schemeClr val="folHlink"/>
                  </a:solidFill>
                  <a:round/>
                  <a:headEnd/>
                  <a:tailEnd/>
                </a:ln>
              </p:spPr>
              <p:txBody>
                <a:bodyPr/>
                <a:lstStyle/>
                <a:p>
                  <a:endParaRPr lang="en-US"/>
                </a:p>
              </p:txBody>
            </p:sp>
            <p:sp>
              <p:nvSpPr>
                <p:cNvPr id="71733" name="Freeform 162"/>
                <p:cNvSpPr>
                  <a:spLocks/>
                </p:cNvSpPr>
                <p:nvPr/>
              </p:nvSpPr>
              <p:spPr bwMode="auto">
                <a:xfrm>
                  <a:off x="2292" y="1908"/>
                  <a:ext cx="1687" cy="670"/>
                </a:xfrm>
                <a:custGeom>
                  <a:avLst/>
                  <a:gdLst>
                    <a:gd name="T0" fmla="*/ 2147483647 w 716"/>
                    <a:gd name="T1" fmla="*/ 2147483647 h 283"/>
                    <a:gd name="T2" fmla="*/ 2147483647 w 716"/>
                    <a:gd name="T3" fmla="*/ 2147483647 h 283"/>
                    <a:gd name="T4" fmla="*/ 2147483647 w 716"/>
                    <a:gd name="T5" fmla="*/ 2147483647 h 283"/>
                    <a:gd name="T6" fmla="*/ 2147483647 w 716"/>
                    <a:gd name="T7" fmla="*/ 0 h 283"/>
                    <a:gd name="T8" fmla="*/ 0 w 716"/>
                    <a:gd name="T9" fmla="*/ 2147483647 h 283"/>
                    <a:gd name="T10" fmla="*/ 2147483647 w 716"/>
                    <a:gd name="T11" fmla="*/ 2147483647 h 283"/>
                    <a:gd name="T12" fmla="*/ 2147483647 w 716"/>
                    <a:gd name="T13" fmla="*/ 2147483647 h 283"/>
                    <a:gd name="T14" fmla="*/ 0 60000 65536"/>
                    <a:gd name="T15" fmla="*/ 0 60000 65536"/>
                    <a:gd name="T16" fmla="*/ 0 60000 65536"/>
                    <a:gd name="T17" fmla="*/ 0 60000 65536"/>
                    <a:gd name="T18" fmla="*/ 0 60000 65536"/>
                    <a:gd name="T19" fmla="*/ 0 60000 65536"/>
                    <a:gd name="T20" fmla="*/ 0 60000 65536"/>
                    <a:gd name="T21" fmla="*/ 0 w 716"/>
                    <a:gd name="T22" fmla="*/ 0 h 283"/>
                    <a:gd name="T23" fmla="*/ 716 w 716"/>
                    <a:gd name="T24" fmla="*/ 283 h 2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16" h="283">
                      <a:moveTo>
                        <a:pt x="356" y="56"/>
                      </a:moveTo>
                      <a:cubicBezTo>
                        <a:pt x="501" y="56"/>
                        <a:pt x="625" y="151"/>
                        <a:pt x="667" y="283"/>
                      </a:cubicBezTo>
                      <a:cubicBezTo>
                        <a:pt x="716" y="253"/>
                        <a:pt x="716" y="253"/>
                        <a:pt x="716" y="253"/>
                      </a:cubicBezTo>
                      <a:cubicBezTo>
                        <a:pt x="663" y="105"/>
                        <a:pt x="522" y="0"/>
                        <a:pt x="356" y="0"/>
                      </a:cubicBezTo>
                      <a:cubicBezTo>
                        <a:pt x="194" y="0"/>
                        <a:pt x="56" y="99"/>
                        <a:pt x="0" y="241"/>
                      </a:cubicBezTo>
                      <a:cubicBezTo>
                        <a:pt x="48" y="273"/>
                        <a:pt x="48" y="273"/>
                        <a:pt x="48" y="273"/>
                      </a:cubicBezTo>
                      <a:cubicBezTo>
                        <a:pt x="93" y="146"/>
                        <a:pt x="214" y="56"/>
                        <a:pt x="356" y="56"/>
                      </a:cubicBezTo>
                      <a:close/>
                    </a:path>
                  </a:pathLst>
                </a:custGeom>
                <a:solidFill>
                  <a:srgbClr val="FFFF00"/>
                </a:solidFill>
                <a:ln w="9525">
                  <a:solidFill>
                    <a:schemeClr val="folHlink"/>
                  </a:solidFill>
                  <a:round/>
                  <a:headEnd/>
                  <a:tailEnd/>
                </a:ln>
              </p:spPr>
              <p:txBody>
                <a:bodyPr/>
                <a:lstStyle/>
                <a:p>
                  <a:endParaRPr lang="en-US"/>
                </a:p>
              </p:txBody>
            </p:sp>
            <p:sp>
              <p:nvSpPr>
                <p:cNvPr id="71734" name="Freeform 163"/>
                <p:cNvSpPr>
                  <a:spLocks/>
                </p:cNvSpPr>
                <p:nvPr/>
              </p:nvSpPr>
              <p:spPr bwMode="auto">
                <a:xfrm>
                  <a:off x="2560" y="2218"/>
                  <a:ext cx="1152" cy="505"/>
                </a:xfrm>
                <a:custGeom>
                  <a:avLst/>
                  <a:gdLst>
                    <a:gd name="T0" fmla="*/ 2147483647 w 488"/>
                    <a:gd name="T1" fmla="*/ 2147483647 h 214"/>
                    <a:gd name="T2" fmla="*/ 2147483647 w 488"/>
                    <a:gd name="T3" fmla="*/ 2147483647 h 214"/>
                    <a:gd name="T4" fmla="*/ 2147483647 w 488"/>
                    <a:gd name="T5" fmla="*/ 2147483647 h 214"/>
                    <a:gd name="T6" fmla="*/ 2147483647 w 488"/>
                    <a:gd name="T7" fmla="*/ 0 h 214"/>
                    <a:gd name="T8" fmla="*/ 0 w 488"/>
                    <a:gd name="T9" fmla="*/ 2147483647 h 214"/>
                    <a:gd name="T10" fmla="*/ 2147483647 w 488"/>
                    <a:gd name="T11" fmla="*/ 2147483647 h 214"/>
                    <a:gd name="T12" fmla="*/ 2147483647 w 488"/>
                    <a:gd name="T13" fmla="*/ 2147483647 h 214"/>
                    <a:gd name="T14" fmla="*/ 0 60000 65536"/>
                    <a:gd name="T15" fmla="*/ 0 60000 65536"/>
                    <a:gd name="T16" fmla="*/ 0 60000 65536"/>
                    <a:gd name="T17" fmla="*/ 0 60000 65536"/>
                    <a:gd name="T18" fmla="*/ 0 60000 65536"/>
                    <a:gd name="T19" fmla="*/ 0 60000 65536"/>
                    <a:gd name="T20" fmla="*/ 0 60000 65536"/>
                    <a:gd name="T21" fmla="*/ 0 w 488"/>
                    <a:gd name="T22" fmla="*/ 0 h 214"/>
                    <a:gd name="T23" fmla="*/ 488 w 488"/>
                    <a:gd name="T24" fmla="*/ 214 h 2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8" h="214">
                      <a:moveTo>
                        <a:pt x="243" y="37"/>
                      </a:moveTo>
                      <a:cubicBezTo>
                        <a:pt x="348" y="37"/>
                        <a:pt x="436" y="113"/>
                        <a:pt x="454" y="214"/>
                      </a:cubicBezTo>
                      <a:cubicBezTo>
                        <a:pt x="488" y="193"/>
                        <a:pt x="488" y="193"/>
                        <a:pt x="488" y="193"/>
                      </a:cubicBezTo>
                      <a:cubicBezTo>
                        <a:pt x="461" y="83"/>
                        <a:pt x="362" y="0"/>
                        <a:pt x="243" y="0"/>
                      </a:cubicBezTo>
                      <a:cubicBezTo>
                        <a:pt x="126" y="0"/>
                        <a:pt x="29" y="79"/>
                        <a:pt x="0" y="186"/>
                      </a:cubicBezTo>
                      <a:cubicBezTo>
                        <a:pt x="32" y="208"/>
                        <a:pt x="32" y="208"/>
                        <a:pt x="32" y="208"/>
                      </a:cubicBezTo>
                      <a:cubicBezTo>
                        <a:pt x="53" y="111"/>
                        <a:pt x="139" y="37"/>
                        <a:pt x="243" y="37"/>
                      </a:cubicBezTo>
                      <a:close/>
                    </a:path>
                  </a:pathLst>
                </a:custGeom>
                <a:solidFill>
                  <a:srgbClr val="FFFF00"/>
                </a:solidFill>
                <a:ln w="9525">
                  <a:solidFill>
                    <a:schemeClr val="folHlink"/>
                  </a:solidFill>
                  <a:round/>
                  <a:headEnd/>
                  <a:tailEnd/>
                </a:ln>
              </p:spPr>
              <p:txBody>
                <a:bodyPr/>
                <a:lstStyle/>
                <a:p>
                  <a:endParaRPr lang="en-US"/>
                </a:p>
              </p:txBody>
            </p:sp>
          </p:grpSp>
          <p:grpSp>
            <p:nvGrpSpPr>
              <p:cNvPr id="71728" name="Group 160"/>
              <p:cNvGrpSpPr>
                <a:grpSpLocks/>
              </p:cNvGrpSpPr>
              <p:nvPr/>
            </p:nvGrpSpPr>
            <p:grpSpPr bwMode="auto">
              <a:xfrm flipV="1">
                <a:off x="1920" y="2184"/>
                <a:ext cx="349" cy="180"/>
                <a:chOff x="1942" y="1490"/>
                <a:chExt cx="2397" cy="1229"/>
              </a:xfrm>
            </p:grpSpPr>
            <p:sp>
              <p:nvSpPr>
                <p:cNvPr id="71729" name="Freeform 161"/>
                <p:cNvSpPr>
                  <a:spLocks/>
                </p:cNvSpPr>
                <p:nvPr/>
              </p:nvSpPr>
              <p:spPr bwMode="auto">
                <a:xfrm>
                  <a:off x="1942" y="1488"/>
                  <a:ext cx="2397" cy="903"/>
                </a:xfrm>
                <a:custGeom>
                  <a:avLst/>
                  <a:gdLst>
                    <a:gd name="T0" fmla="*/ 2147483647 w 1015"/>
                    <a:gd name="T1" fmla="*/ 2147483647 h 379"/>
                    <a:gd name="T2" fmla="*/ 2147483647 w 1015"/>
                    <a:gd name="T3" fmla="*/ 2147483647 h 379"/>
                    <a:gd name="T4" fmla="*/ 2147483647 w 1015"/>
                    <a:gd name="T5" fmla="*/ 2147483647 h 379"/>
                    <a:gd name="T6" fmla="*/ 2147483647 w 1015"/>
                    <a:gd name="T7" fmla="*/ 0 h 379"/>
                    <a:gd name="T8" fmla="*/ 0 w 1015"/>
                    <a:gd name="T9" fmla="*/ 2147483647 h 379"/>
                    <a:gd name="T10" fmla="*/ 2147483647 w 1015"/>
                    <a:gd name="T11" fmla="*/ 2147483647 h 379"/>
                    <a:gd name="T12" fmla="*/ 2147483647 w 1015"/>
                    <a:gd name="T13" fmla="*/ 2147483647 h 379"/>
                    <a:gd name="T14" fmla="*/ 0 60000 65536"/>
                    <a:gd name="T15" fmla="*/ 0 60000 65536"/>
                    <a:gd name="T16" fmla="*/ 0 60000 65536"/>
                    <a:gd name="T17" fmla="*/ 0 60000 65536"/>
                    <a:gd name="T18" fmla="*/ 0 60000 65536"/>
                    <a:gd name="T19" fmla="*/ 0 60000 65536"/>
                    <a:gd name="T20" fmla="*/ 0 60000 65536"/>
                    <a:gd name="T21" fmla="*/ 0 w 1015"/>
                    <a:gd name="T22" fmla="*/ 0 h 379"/>
                    <a:gd name="T23" fmla="*/ 1015 w 1015"/>
                    <a:gd name="T24" fmla="*/ 379 h 3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15" h="379">
                      <a:moveTo>
                        <a:pt x="504" y="82"/>
                      </a:moveTo>
                      <a:cubicBezTo>
                        <a:pt x="703" y="82"/>
                        <a:pt x="874" y="205"/>
                        <a:pt x="945" y="379"/>
                      </a:cubicBezTo>
                      <a:cubicBezTo>
                        <a:pt x="1015" y="336"/>
                        <a:pt x="1015" y="336"/>
                        <a:pt x="1015" y="336"/>
                      </a:cubicBezTo>
                      <a:cubicBezTo>
                        <a:pt x="929" y="138"/>
                        <a:pt x="733" y="0"/>
                        <a:pt x="504" y="0"/>
                      </a:cubicBezTo>
                      <a:cubicBezTo>
                        <a:pt x="282" y="0"/>
                        <a:pt x="90" y="130"/>
                        <a:pt x="0" y="318"/>
                      </a:cubicBezTo>
                      <a:cubicBezTo>
                        <a:pt x="69" y="364"/>
                        <a:pt x="69" y="364"/>
                        <a:pt x="69" y="364"/>
                      </a:cubicBezTo>
                      <a:cubicBezTo>
                        <a:pt x="144" y="198"/>
                        <a:pt x="310" y="82"/>
                        <a:pt x="504" y="82"/>
                      </a:cubicBezTo>
                      <a:close/>
                    </a:path>
                  </a:pathLst>
                </a:custGeom>
                <a:solidFill>
                  <a:srgbClr val="FFFF00"/>
                </a:solidFill>
                <a:ln w="9525">
                  <a:solidFill>
                    <a:schemeClr val="folHlink"/>
                  </a:solidFill>
                  <a:round/>
                  <a:headEnd/>
                  <a:tailEnd/>
                </a:ln>
              </p:spPr>
              <p:txBody>
                <a:bodyPr rot="10800000"/>
                <a:lstStyle/>
                <a:p>
                  <a:endParaRPr lang="en-US"/>
                </a:p>
              </p:txBody>
            </p:sp>
            <p:sp>
              <p:nvSpPr>
                <p:cNvPr id="71730" name="Freeform 162"/>
                <p:cNvSpPr>
                  <a:spLocks/>
                </p:cNvSpPr>
                <p:nvPr/>
              </p:nvSpPr>
              <p:spPr bwMode="auto">
                <a:xfrm>
                  <a:off x="2292" y="1905"/>
                  <a:ext cx="1687" cy="670"/>
                </a:xfrm>
                <a:custGeom>
                  <a:avLst/>
                  <a:gdLst>
                    <a:gd name="T0" fmla="*/ 2147483647 w 716"/>
                    <a:gd name="T1" fmla="*/ 2147483647 h 283"/>
                    <a:gd name="T2" fmla="*/ 2147483647 w 716"/>
                    <a:gd name="T3" fmla="*/ 2147483647 h 283"/>
                    <a:gd name="T4" fmla="*/ 2147483647 w 716"/>
                    <a:gd name="T5" fmla="*/ 2147483647 h 283"/>
                    <a:gd name="T6" fmla="*/ 2147483647 w 716"/>
                    <a:gd name="T7" fmla="*/ 0 h 283"/>
                    <a:gd name="T8" fmla="*/ 0 w 716"/>
                    <a:gd name="T9" fmla="*/ 2147483647 h 283"/>
                    <a:gd name="T10" fmla="*/ 2147483647 w 716"/>
                    <a:gd name="T11" fmla="*/ 2147483647 h 283"/>
                    <a:gd name="T12" fmla="*/ 2147483647 w 716"/>
                    <a:gd name="T13" fmla="*/ 2147483647 h 283"/>
                    <a:gd name="T14" fmla="*/ 0 60000 65536"/>
                    <a:gd name="T15" fmla="*/ 0 60000 65536"/>
                    <a:gd name="T16" fmla="*/ 0 60000 65536"/>
                    <a:gd name="T17" fmla="*/ 0 60000 65536"/>
                    <a:gd name="T18" fmla="*/ 0 60000 65536"/>
                    <a:gd name="T19" fmla="*/ 0 60000 65536"/>
                    <a:gd name="T20" fmla="*/ 0 60000 65536"/>
                    <a:gd name="T21" fmla="*/ 0 w 716"/>
                    <a:gd name="T22" fmla="*/ 0 h 283"/>
                    <a:gd name="T23" fmla="*/ 716 w 716"/>
                    <a:gd name="T24" fmla="*/ 283 h 2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16" h="283">
                      <a:moveTo>
                        <a:pt x="356" y="56"/>
                      </a:moveTo>
                      <a:cubicBezTo>
                        <a:pt x="501" y="56"/>
                        <a:pt x="625" y="151"/>
                        <a:pt x="667" y="283"/>
                      </a:cubicBezTo>
                      <a:cubicBezTo>
                        <a:pt x="716" y="253"/>
                        <a:pt x="716" y="253"/>
                        <a:pt x="716" y="253"/>
                      </a:cubicBezTo>
                      <a:cubicBezTo>
                        <a:pt x="663" y="105"/>
                        <a:pt x="522" y="0"/>
                        <a:pt x="356" y="0"/>
                      </a:cubicBezTo>
                      <a:cubicBezTo>
                        <a:pt x="194" y="0"/>
                        <a:pt x="56" y="99"/>
                        <a:pt x="0" y="241"/>
                      </a:cubicBezTo>
                      <a:cubicBezTo>
                        <a:pt x="48" y="273"/>
                        <a:pt x="48" y="273"/>
                        <a:pt x="48" y="273"/>
                      </a:cubicBezTo>
                      <a:cubicBezTo>
                        <a:pt x="93" y="146"/>
                        <a:pt x="214" y="56"/>
                        <a:pt x="356" y="56"/>
                      </a:cubicBezTo>
                      <a:close/>
                    </a:path>
                  </a:pathLst>
                </a:custGeom>
                <a:solidFill>
                  <a:srgbClr val="FFFF00"/>
                </a:solidFill>
                <a:ln w="9525">
                  <a:solidFill>
                    <a:schemeClr val="folHlink"/>
                  </a:solidFill>
                  <a:round/>
                  <a:headEnd/>
                  <a:tailEnd/>
                </a:ln>
              </p:spPr>
              <p:txBody>
                <a:bodyPr rot="10800000"/>
                <a:lstStyle/>
                <a:p>
                  <a:endParaRPr lang="en-US"/>
                </a:p>
              </p:txBody>
            </p:sp>
            <p:sp>
              <p:nvSpPr>
                <p:cNvPr id="71731" name="Freeform 163"/>
                <p:cNvSpPr>
                  <a:spLocks/>
                </p:cNvSpPr>
                <p:nvPr/>
              </p:nvSpPr>
              <p:spPr bwMode="auto">
                <a:xfrm>
                  <a:off x="2560" y="2216"/>
                  <a:ext cx="1152" cy="505"/>
                </a:xfrm>
                <a:custGeom>
                  <a:avLst/>
                  <a:gdLst>
                    <a:gd name="T0" fmla="*/ 2147483647 w 488"/>
                    <a:gd name="T1" fmla="*/ 2147483647 h 214"/>
                    <a:gd name="T2" fmla="*/ 2147483647 w 488"/>
                    <a:gd name="T3" fmla="*/ 2147483647 h 214"/>
                    <a:gd name="T4" fmla="*/ 2147483647 w 488"/>
                    <a:gd name="T5" fmla="*/ 2147483647 h 214"/>
                    <a:gd name="T6" fmla="*/ 2147483647 w 488"/>
                    <a:gd name="T7" fmla="*/ 0 h 214"/>
                    <a:gd name="T8" fmla="*/ 0 w 488"/>
                    <a:gd name="T9" fmla="*/ 2147483647 h 214"/>
                    <a:gd name="T10" fmla="*/ 2147483647 w 488"/>
                    <a:gd name="T11" fmla="*/ 2147483647 h 214"/>
                    <a:gd name="T12" fmla="*/ 2147483647 w 488"/>
                    <a:gd name="T13" fmla="*/ 2147483647 h 214"/>
                    <a:gd name="T14" fmla="*/ 0 60000 65536"/>
                    <a:gd name="T15" fmla="*/ 0 60000 65536"/>
                    <a:gd name="T16" fmla="*/ 0 60000 65536"/>
                    <a:gd name="T17" fmla="*/ 0 60000 65536"/>
                    <a:gd name="T18" fmla="*/ 0 60000 65536"/>
                    <a:gd name="T19" fmla="*/ 0 60000 65536"/>
                    <a:gd name="T20" fmla="*/ 0 60000 65536"/>
                    <a:gd name="T21" fmla="*/ 0 w 488"/>
                    <a:gd name="T22" fmla="*/ 0 h 214"/>
                    <a:gd name="T23" fmla="*/ 488 w 488"/>
                    <a:gd name="T24" fmla="*/ 214 h 2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8" h="214">
                      <a:moveTo>
                        <a:pt x="243" y="37"/>
                      </a:moveTo>
                      <a:cubicBezTo>
                        <a:pt x="348" y="37"/>
                        <a:pt x="436" y="113"/>
                        <a:pt x="454" y="214"/>
                      </a:cubicBezTo>
                      <a:cubicBezTo>
                        <a:pt x="488" y="193"/>
                        <a:pt x="488" y="193"/>
                        <a:pt x="488" y="193"/>
                      </a:cubicBezTo>
                      <a:cubicBezTo>
                        <a:pt x="461" y="83"/>
                        <a:pt x="362" y="0"/>
                        <a:pt x="243" y="0"/>
                      </a:cubicBezTo>
                      <a:cubicBezTo>
                        <a:pt x="126" y="0"/>
                        <a:pt x="29" y="79"/>
                        <a:pt x="0" y="186"/>
                      </a:cubicBezTo>
                      <a:cubicBezTo>
                        <a:pt x="32" y="208"/>
                        <a:pt x="32" y="208"/>
                        <a:pt x="32" y="208"/>
                      </a:cubicBezTo>
                      <a:cubicBezTo>
                        <a:pt x="53" y="111"/>
                        <a:pt x="139" y="37"/>
                        <a:pt x="243" y="37"/>
                      </a:cubicBezTo>
                      <a:close/>
                    </a:path>
                  </a:pathLst>
                </a:custGeom>
                <a:solidFill>
                  <a:srgbClr val="FFFF00"/>
                </a:solidFill>
                <a:ln w="9525">
                  <a:solidFill>
                    <a:schemeClr val="folHlink"/>
                  </a:solidFill>
                  <a:round/>
                  <a:headEnd/>
                  <a:tailEnd/>
                </a:ln>
              </p:spPr>
              <p:txBody>
                <a:bodyPr rot="10800000"/>
                <a:lstStyle/>
                <a:p>
                  <a:endParaRPr lang="en-US"/>
                </a:p>
              </p:txBody>
            </p:sp>
          </p:grpSp>
        </p:grpSp>
        <p:grpSp>
          <p:nvGrpSpPr>
            <p:cNvPr id="71706" name="Group 26"/>
            <p:cNvGrpSpPr>
              <a:grpSpLocks/>
            </p:cNvGrpSpPr>
            <p:nvPr/>
          </p:nvGrpSpPr>
          <p:grpSpPr bwMode="auto">
            <a:xfrm>
              <a:off x="2352" y="3054"/>
              <a:ext cx="260" cy="528"/>
              <a:chOff x="1920" y="1656"/>
              <a:chExt cx="349" cy="708"/>
            </a:xfrm>
          </p:grpSpPr>
          <p:sp>
            <p:nvSpPr>
              <p:cNvPr id="71717" name="Line 27"/>
              <p:cNvSpPr>
                <a:spLocks noChangeShapeType="1"/>
              </p:cNvSpPr>
              <p:nvPr/>
            </p:nvSpPr>
            <p:spPr bwMode="auto">
              <a:xfrm flipV="1">
                <a:off x="2095" y="1848"/>
                <a:ext cx="0" cy="336"/>
              </a:xfrm>
              <a:prstGeom prst="line">
                <a:avLst/>
              </a:prstGeom>
              <a:noFill/>
              <a:ln w="38100">
                <a:solidFill>
                  <a:schemeClr val="folHlink"/>
                </a:solidFill>
                <a:round/>
                <a:headEnd type="oval" w="med" len="med"/>
                <a:tailEnd type="oval" w="med" len="med"/>
              </a:ln>
              <a:extLst>
                <a:ext uri="{909E8E84-426E-40dd-AFC4-6F175D3DCCD1}">
                  <a14:hiddenFill xmlns="" xmlns:a14="http://schemas.microsoft.com/office/drawing/2010/main">
                    <a:noFill/>
                  </a14:hiddenFill>
                </a:ext>
              </a:extLst>
            </p:spPr>
            <p:txBody>
              <a:bodyPr lIns="109499" tIns="54748" rIns="109499" bIns="54748" anchor="ctr">
                <a:spAutoFit/>
              </a:bodyPr>
              <a:lstStyle/>
              <a:p>
                <a:endParaRPr lang="en-US"/>
              </a:p>
            </p:txBody>
          </p:sp>
          <p:grpSp>
            <p:nvGrpSpPr>
              <p:cNvPr id="71718" name="Group 160"/>
              <p:cNvGrpSpPr>
                <a:grpSpLocks/>
              </p:cNvGrpSpPr>
              <p:nvPr/>
            </p:nvGrpSpPr>
            <p:grpSpPr bwMode="auto">
              <a:xfrm>
                <a:off x="1920" y="1656"/>
                <a:ext cx="349" cy="180"/>
                <a:chOff x="1942" y="1490"/>
                <a:chExt cx="2397" cy="1229"/>
              </a:xfrm>
            </p:grpSpPr>
            <p:sp>
              <p:nvSpPr>
                <p:cNvPr id="71723" name="Freeform 161"/>
                <p:cNvSpPr>
                  <a:spLocks/>
                </p:cNvSpPr>
                <p:nvPr/>
              </p:nvSpPr>
              <p:spPr bwMode="auto">
                <a:xfrm>
                  <a:off x="1942" y="1490"/>
                  <a:ext cx="2397" cy="903"/>
                </a:xfrm>
                <a:custGeom>
                  <a:avLst/>
                  <a:gdLst>
                    <a:gd name="T0" fmla="*/ 2147483647 w 1015"/>
                    <a:gd name="T1" fmla="*/ 2147483647 h 379"/>
                    <a:gd name="T2" fmla="*/ 2147483647 w 1015"/>
                    <a:gd name="T3" fmla="*/ 2147483647 h 379"/>
                    <a:gd name="T4" fmla="*/ 2147483647 w 1015"/>
                    <a:gd name="T5" fmla="*/ 2147483647 h 379"/>
                    <a:gd name="T6" fmla="*/ 2147483647 w 1015"/>
                    <a:gd name="T7" fmla="*/ 0 h 379"/>
                    <a:gd name="T8" fmla="*/ 0 w 1015"/>
                    <a:gd name="T9" fmla="*/ 2147483647 h 379"/>
                    <a:gd name="T10" fmla="*/ 2147483647 w 1015"/>
                    <a:gd name="T11" fmla="*/ 2147483647 h 379"/>
                    <a:gd name="T12" fmla="*/ 2147483647 w 1015"/>
                    <a:gd name="T13" fmla="*/ 2147483647 h 379"/>
                    <a:gd name="T14" fmla="*/ 0 60000 65536"/>
                    <a:gd name="T15" fmla="*/ 0 60000 65536"/>
                    <a:gd name="T16" fmla="*/ 0 60000 65536"/>
                    <a:gd name="T17" fmla="*/ 0 60000 65536"/>
                    <a:gd name="T18" fmla="*/ 0 60000 65536"/>
                    <a:gd name="T19" fmla="*/ 0 60000 65536"/>
                    <a:gd name="T20" fmla="*/ 0 60000 65536"/>
                    <a:gd name="T21" fmla="*/ 0 w 1015"/>
                    <a:gd name="T22" fmla="*/ 0 h 379"/>
                    <a:gd name="T23" fmla="*/ 1015 w 1015"/>
                    <a:gd name="T24" fmla="*/ 379 h 3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15" h="379">
                      <a:moveTo>
                        <a:pt x="504" y="82"/>
                      </a:moveTo>
                      <a:cubicBezTo>
                        <a:pt x="703" y="82"/>
                        <a:pt x="874" y="205"/>
                        <a:pt x="945" y="379"/>
                      </a:cubicBezTo>
                      <a:cubicBezTo>
                        <a:pt x="1015" y="336"/>
                        <a:pt x="1015" y="336"/>
                        <a:pt x="1015" y="336"/>
                      </a:cubicBezTo>
                      <a:cubicBezTo>
                        <a:pt x="929" y="138"/>
                        <a:pt x="733" y="0"/>
                        <a:pt x="504" y="0"/>
                      </a:cubicBezTo>
                      <a:cubicBezTo>
                        <a:pt x="282" y="0"/>
                        <a:pt x="90" y="130"/>
                        <a:pt x="0" y="318"/>
                      </a:cubicBezTo>
                      <a:cubicBezTo>
                        <a:pt x="69" y="364"/>
                        <a:pt x="69" y="364"/>
                        <a:pt x="69" y="364"/>
                      </a:cubicBezTo>
                      <a:cubicBezTo>
                        <a:pt x="144" y="198"/>
                        <a:pt x="310" y="82"/>
                        <a:pt x="504" y="82"/>
                      </a:cubicBezTo>
                      <a:close/>
                    </a:path>
                  </a:pathLst>
                </a:custGeom>
                <a:solidFill>
                  <a:srgbClr val="FFFF00"/>
                </a:solidFill>
                <a:ln w="9525">
                  <a:solidFill>
                    <a:schemeClr val="folHlink"/>
                  </a:solidFill>
                  <a:round/>
                  <a:headEnd/>
                  <a:tailEnd/>
                </a:ln>
              </p:spPr>
              <p:txBody>
                <a:bodyPr/>
                <a:lstStyle/>
                <a:p>
                  <a:endParaRPr lang="en-US"/>
                </a:p>
              </p:txBody>
            </p:sp>
            <p:sp>
              <p:nvSpPr>
                <p:cNvPr id="71724" name="Freeform 162"/>
                <p:cNvSpPr>
                  <a:spLocks/>
                </p:cNvSpPr>
                <p:nvPr/>
              </p:nvSpPr>
              <p:spPr bwMode="auto">
                <a:xfrm>
                  <a:off x="2292" y="1908"/>
                  <a:ext cx="1687" cy="670"/>
                </a:xfrm>
                <a:custGeom>
                  <a:avLst/>
                  <a:gdLst>
                    <a:gd name="T0" fmla="*/ 2147483647 w 716"/>
                    <a:gd name="T1" fmla="*/ 2147483647 h 283"/>
                    <a:gd name="T2" fmla="*/ 2147483647 w 716"/>
                    <a:gd name="T3" fmla="*/ 2147483647 h 283"/>
                    <a:gd name="T4" fmla="*/ 2147483647 w 716"/>
                    <a:gd name="T5" fmla="*/ 2147483647 h 283"/>
                    <a:gd name="T6" fmla="*/ 2147483647 w 716"/>
                    <a:gd name="T7" fmla="*/ 0 h 283"/>
                    <a:gd name="T8" fmla="*/ 0 w 716"/>
                    <a:gd name="T9" fmla="*/ 2147483647 h 283"/>
                    <a:gd name="T10" fmla="*/ 2147483647 w 716"/>
                    <a:gd name="T11" fmla="*/ 2147483647 h 283"/>
                    <a:gd name="T12" fmla="*/ 2147483647 w 716"/>
                    <a:gd name="T13" fmla="*/ 2147483647 h 283"/>
                    <a:gd name="T14" fmla="*/ 0 60000 65536"/>
                    <a:gd name="T15" fmla="*/ 0 60000 65536"/>
                    <a:gd name="T16" fmla="*/ 0 60000 65536"/>
                    <a:gd name="T17" fmla="*/ 0 60000 65536"/>
                    <a:gd name="T18" fmla="*/ 0 60000 65536"/>
                    <a:gd name="T19" fmla="*/ 0 60000 65536"/>
                    <a:gd name="T20" fmla="*/ 0 60000 65536"/>
                    <a:gd name="T21" fmla="*/ 0 w 716"/>
                    <a:gd name="T22" fmla="*/ 0 h 283"/>
                    <a:gd name="T23" fmla="*/ 716 w 716"/>
                    <a:gd name="T24" fmla="*/ 283 h 2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16" h="283">
                      <a:moveTo>
                        <a:pt x="356" y="56"/>
                      </a:moveTo>
                      <a:cubicBezTo>
                        <a:pt x="501" y="56"/>
                        <a:pt x="625" y="151"/>
                        <a:pt x="667" y="283"/>
                      </a:cubicBezTo>
                      <a:cubicBezTo>
                        <a:pt x="716" y="253"/>
                        <a:pt x="716" y="253"/>
                        <a:pt x="716" y="253"/>
                      </a:cubicBezTo>
                      <a:cubicBezTo>
                        <a:pt x="663" y="105"/>
                        <a:pt x="522" y="0"/>
                        <a:pt x="356" y="0"/>
                      </a:cubicBezTo>
                      <a:cubicBezTo>
                        <a:pt x="194" y="0"/>
                        <a:pt x="56" y="99"/>
                        <a:pt x="0" y="241"/>
                      </a:cubicBezTo>
                      <a:cubicBezTo>
                        <a:pt x="48" y="273"/>
                        <a:pt x="48" y="273"/>
                        <a:pt x="48" y="273"/>
                      </a:cubicBezTo>
                      <a:cubicBezTo>
                        <a:pt x="93" y="146"/>
                        <a:pt x="214" y="56"/>
                        <a:pt x="356" y="56"/>
                      </a:cubicBezTo>
                      <a:close/>
                    </a:path>
                  </a:pathLst>
                </a:custGeom>
                <a:solidFill>
                  <a:srgbClr val="FFFF00"/>
                </a:solidFill>
                <a:ln w="9525">
                  <a:solidFill>
                    <a:schemeClr val="folHlink"/>
                  </a:solidFill>
                  <a:round/>
                  <a:headEnd/>
                  <a:tailEnd/>
                </a:ln>
              </p:spPr>
              <p:txBody>
                <a:bodyPr/>
                <a:lstStyle/>
                <a:p>
                  <a:endParaRPr lang="en-US"/>
                </a:p>
              </p:txBody>
            </p:sp>
            <p:sp>
              <p:nvSpPr>
                <p:cNvPr id="71725" name="Freeform 163"/>
                <p:cNvSpPr>
                  <a:spLocks/>
                </p:cNvSpPr>
                <p:nvPr/>
              </p:nvSpPr>
              <p:spPr bwMode="auto">
                <a:xfrm>
                  <a:off x="2560" y="2218"/>
                  <a:ext cx="1152" cy="505"/>
                </a:xfrm>
                <a:custGeom>
                  <a:avLst/>
                  <a:gdLst>
                    <a:gd name="T0" fmla="*/ 2147483647 w 488"/>
                    <a:gd name="T1" fmla="*/ 2147483647 h 214"/>
                    <a:gd name="T2" fmla="*/ 2147483647 w 488"/>
                    <a:gd name="T3" fmla="*/ 2147483647 h 214"/>
                    <a:gd name="T4" fmla="*/ 2147483647 w 488"/>
                    <a:gd name="T5" fmla="*/ 2147483647 h 214"/>
                    <a:gd name="T6" fmla="*/ 2147483647 w 488"/>
                    <a:gd name="T7" fmla="*/ 0 h 214"/>
                    <a:gd name="T8" fmla="*/ 0 w 488"/>
                    <a:gd name="T9" fmla="*/ 2147483647 h 214"/>
                    <a:gd name="T10" fmla="*/ 2147483647 w 488"/>
                    <a:gd name="T11" fmla="*/ 2147483647 h 214"/>
                    <a:gd name="T12" fmla="*/ 2147483647 w 488"/>
                    <a:gd name="T13" fmla="*/ 2147483647 h 214"/>
                    <a:gd name="T14" fmla="*/ 0 60000 65536"/>
                    <a:gd name="T15" fmla="*/ 0 60000 65536"/>
                    <a:gd name="T16" fmla="*/ 0 60000 65536"/>
                    <a:gd name="T17" fmla="*/ 0 60000 65536"/>
                    <a:gd name="T18" fmla="*/ 0 60000 65536"/>
                    <a:gd name="T19" fmla="*/ 0 60000 65536"/>
                    <a:gd name="T20" fmla="*/ 0 60000 65536"/>
                    <a:gd name="T21" fmla="*/ 0 w 488"/>
                    <a:gd name="T22" fmla="*/ 0 h 214"/>
                    <a:gd name="T23" fmla="*/ 488 w 488"/>
                    <a:gd name="T24" fmla="*/ 214 h 2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8" h="214">
                      <a:moveTo>
                        <a:pt x="243" y="37"/>
                      </a:moveTo>
                      <a:cubicBezTo>
                        <a:pt x="348" y="37"/>
                        <a:pt x="436" y="113"/>
                        <a:pt x="454" y="214"/>
                      </a:cubicBezTo>
                      <a:cubicBezTo>
                        <a:pt x="488" y="193"/>
                        <a:pt x="488" y="193"/>
                        <a:pt x="488" y="193"/>
                      </a:cubicBezTo>
                      <a:cubicBezTo>
                        <a:pt x="461" y="83"/>
                        <a:pt x="362" y="0"/>
                        <a:pt x="243" y="0"/>
                      </a:cubicBezTo>
                      <a:cubicBezTo>
                        <a:pt x="126" y="0"/>
                        <a:pt x="29" y="79"/>
                        <a:pt x="0" y="186"/>
                      </a:cubicBezTo>
                      <a:cubicBezTo>
                        <a:pt x="32" y="208"/>
                        <a:pt x="32" y="208"/>
                        <a:pt x="32" y="208"/>
                      </a:cubicBezTo>
                      <a:cubicBezTo>
                        <a:pt x="53" y="111"/>
                        <a:pt x="139" y="37"/>
                        <a:pt x="243" y="37"/>
                      </a:cubicBezTo>
                      <a:close/>
                    </a:path>
                  </a:pathLst>
                </a:custGeom>
                <a:solidFill>
                  <a:srgbClr val="FFFF00"/>
                </a:solidFill>
                <a:ln w="9525">
                  <a:solidFill>
                    <a:schemeClr val="folHlink"/>
                  </a:solidFill>
                  <a:round/>
                  <a:headEnd/>
                  <a:tailEnd/>
                </a:ln>
              </p:spPr>
              <p:txBody>
                <a:bodyPr/>
                <a:lstStyle/>
                <a:p>
                  <a:endParaRPr lang="en-US"/>
                </a:p>
              </p:txBody>
            </p:sp>
          </p:grpSp>
          <p:grpSp>
            <p:nvGrpSpPr>
              <p:cNvPr id="71719" name="Group 160"/>
              <p:cNvGrpSpPr>
                <a:grpSpLocks/>
              </p:cNvGrpSpPr>
              <p:nvPr/>
            </p:nvGrpSpPr>
            <p:grpSpPr bwMode="auto">
              <a:xfrm flipV="1">
                <a:off x="1920" y="2184"/>
                <a:ext cx="349" cy="180"/>
                <a:chOff x="1942" y="1490"/>
                <a:chExt cx="2397" cy="1229"/>
              </a:xfrm>
            </p:grpSpPr>
            <p:sp>
              <p:nvSpPr>
                <p:cNvPr id="71720" name="Freeform 161"/>
                <p:cNvSpPr>
                  <a:spLocks/>
                </p:cNvSpPr>
                <p:nvPr/>
              </p:nvSpPr>
              <p:spPr bwMode="auto">
                <a:xfrm>
                  <a:off x="1942" y="1488"/>
                  <a:ext cx="2397" cy="903"/>
                </a:xfrm>
                <a:custGeom>
                  <a:avLst/>
                  <a:gdLst>
                    <a:gd name="T0" fmla="*/ 2147483647 w 1015"/>
                    <a:gd name="T1" fmla="*/ 2147483647 h 379"/>
                    <a:gd name="T2" fmla="*/ 2147483647 w 1015"/>
                    <a:gd name="T3" fmla="*/ 2147483647 h 379"/>
                    <a:gd name="T4" fmla="*/ 2147483647 w 1015"/>
                    <a:gd name="T5" fmla="*/ 2147483647 h 379"/>
                    <a:gd name="T6" fmla="*/ 2147483647 w 1015"/>
                    <a:gd name="T7" fmla="*/ 0 h 379"/>
                    <a:gd name="T8" fmla="*/ 0 w 1015"/>
                    <a:gd name="T9" fmla="*/ 2147483647 h 379"/>
                    <a:gd name="T10" fmla="*/ 2147483647 w 1015"/>
                    <a:gd name="T11" fmla="*/ 2147483647 h 379"/>
                    <a:gd name="T12" fmla="*/ 2147483647 w 1015"/>
                    <a:gd name="T13" fmla="*/ 2147483647 h 379"/>
                    <a:gd name="T14" fmla="*/ 0 60000 65536"/>
                    <a:gd name="T15" fmla="*/ 0 60000 65536"/>
                    <a:gd name="T16" fmla="*/ 0 60000 65536"/>
                    <a:gd name="T17" fmla="*/ 0 60000 65536"/>
                    <a:gd name="T18" fmla="*/ 0 60000 65536"/>
                    <a:gd name="T19" fmla="*/ 0 60000 65536"/>
                    <a:gd name="T20" fmla="*/ 0 60000 65536"/>
                    <a:gd name="T21" fmla="*/ 0 w 1015"/>
                    <a:gd name="T22" fmla="*/ 0 h 379"/>
                    <a:gd name="T23" fmla="*/ 1015 w 1015"/>
                    <a:gd name="T24" fmla="*/ 379 h 3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15" h="379">
                      <a:moveTo>
                        <a:pt x="504" y="82"/>
                      </a:moveTo>
                      <a:cubicBezTo>
                        <a:pt x="703" y="82"/>
                        <a:pt x="874" y="205"/>
                        <a:pt x="945" y="379"/>
                      </a:cubicBezTo>
                      <a:cubicBezTo>
                        <a:pt x="1015" y="336"/>
                        <a:pt x="1015" y="336"/>
                        <a:pt x="1015" y="336"/>
                      </a:cubicBezTo>
                      <a:cubicBezTo>
                        <a:pt x="929" y="138"/>
                        <a:pt x="733" y="0"/>
                        <a:pt x="504" y="0"/>
                      </a:cubicBezTo>
                      <a:cubicBezTo>
                        <a:pt x="282" y="0"/>
                        <a:pt x="90" y="130"/>
                        <a:pt x="0" y="318"/>
                      </a:cubicBezTo>
                      <a:cubicBezTo>
                        <a:pt x="69" y="364"/>
                        <a:pt x="69" y="364"/>
                        <a:pt x="69" y="364"/>
                      </a:cubicBezTo>
                      <a:cubicBezTo>
                        <a:pt x="144" y="198"/>
                        <a:pt x="310" y="82"/>
                        <a:pt x="504" y="82"/>
                      </a:cubicBezTo>
                      <a:close/>
                    </a:path>
                  </a:pathLst>
                </a:custGeom>
                <a:solidFill>
                  <a:srgbClr val="FFFF00"/>
                </a:solidFill>
                <a:ln w="9525">
                  <a:solidFill>
                    <a:schemeClr val="folHlink"/>
                  </a:solidFill>
                  <a:round/>
                  <a:headEnd/>
                  <a:tailEnd/>
                </a:ln>
              </p:spPr>
              <p:txBody>
                <a:bodyPr rot="10800000"/>
                <a:lstStyle/>
                <a:p>
                  <a:endParaRPr lang="en-US"/>
                </a:p>
              </p:txBody>
            </p:sp>
            <p:sp>
              <p:nvSpPr>
                <p:cNvPr id="71721" name="Freeform 162"/>
                <p:cNvSpPr>
                  <a:spLocks/>
                </p:cNvSpPr>
                <p:nvPr/>
              </p:nvSpPr>
              <p:spPr bwMode="auto">
                <a:xfrm>
                  <a:off x="2292" y="1905"/>
                  <a:ext cx="1687" cy="670"/>
                </a:xfrm>
                <a:custGeom>
                  <a:avLst/>
                  <a:gdLst>
                    <a:gd name="T0" fmla="*/ 2147483647 w 716"/>
                    <a:gd name="T1" fmla="*/ 2147483647 h 283"/>
                    <a:gd name="T2" fmla="*/ 2147483647 w 716"/>
                    <a:gd name="T3" fmla="*/ 2147483647 h 283"/>
                    <a:gd name="T4" fmla="*/ 2147483647 w 716"/>
                    <a:gd name="T5" fmla="*/ 2147483647 h 283"/>
                    <a:gd name="T6" fmla="*/ 2147483647 w 716"/>
                    <a:gd name="T7" fmla="*/ 0 h 283"/>
                    <a:gd name="T8" fmla="*/ 0 w 716"/>
                    <a:gd name="T9" fmla="*/ 2147483647 h 283"/>
                    <a:gd name="T10" fmla="*/ 2147483647 w 716"/>
                    <a:gd name="T11" fmla="*/ 2147483647 h 283"/>
                    <a:gd name="T12" fmla="*/ 2147483647 w 716"/>
                    <a:gd name="T13" fmla="*/ 2147483647 h 283"/>
                    <a:gd name="T14" fmla="*/ 0 60000 65536"/>
                    <a:gd name="T15" fmla="*/ 0 60000 65536"/>
                    <a:gd name="T16" fmla="*/ 0 60000 65536"/>
                    <a:gd name="T17" fmla="*/ 0 60000 65536"/>
                    <a:gd name="T18" fmla="*/ 0 60000 65536"/>
                    <a:gd name="T19" fmla="*/ 0 60000 65536"/>
                    <a:gd name="T20" fmla="*/ 0 60000 65536"/>
                    <a:gd name="T21" fmla="*/ 0 w 716"/>
                    <a:gd name="T22" fmla="*/ 0 h 283"/>
                    <a:gd name="T23" fmla="*/ 716 w 716"/>
                    <a:gd name="T24" fmla="*/ 283 h 2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16" h="283">
                      <a:moveTo>
                        <a:pt x="356" y="56"/>
                      </a:moveTo>
                      <a:cubicBezTo>
                        <a:pt x="501" y="56"/>
                        <a:pt x="625" y="151"/>
                        <a:pt x="667" y="283"/>
                      </a:cubicBezTo>
                      <a:cubicBezTo>
                        <a:pt x="716" y="253"/>
                        <a:pt x="716" y="253"/>
                        <a:pt x="716" y="253"/>
                      </a:cubicBezTo>
                      <a:cubicBezTo>
                        <a:pt x="663" y="105"/>
                        <a:pt x="522" y="0"/>
                        <a:pt x="356" y="0"/>
                      </a:cubicBezTo>
                      <a:cubicBezTo>
                        <a:pt x="194" y="0"/>
                        <a:pt x="56" y="99"/>
                        <a:pt x="0" y="241"/>
                      </a:cubicBezTo>
                      <a:cubicBezTo>
                        <a:pt x="48" y="273"/>
                        <a:pt x="48" y="273"/>
                        <a:pt x="48" y="273"/>
                      </a:cubicBezTo>
                      <a:cubicBezTo>
                        <a:pt x="93" y="146"/>
                        <a:pt x="214" y="56"/>
                        <a:pt x="356" y="56"/>
                      </a:cubicBezTo>
                      <a:close/>
                    </a:path>
                  </a:pathLst>
                </a:custGeom>
                <a:solidFill>
                  <a:srgbClr val="FFFF00"/>
                </a:solidFill>
                <a:ln w="9525">
                  <a:solidFill>
                    <a:schemeClr val="folHlink"/>
                  </a:solidFill>
                  <a:round/>
                  <a:headEnd/>
                  <a:tailEnd/>
                </a:ln>
              </p:spPr>
              <p:txBody>
                <a:bodyPr rot="10800000"/>
                <a:lstStyle/>
                <a:p>
                  <a:endParaRPr lang="en-US"/>
                </a:p>
              </p:txBody>
            </p:sp>
            <p:sp>
              <p:nvSpPr>
                <p:cNvPr id="71722" name="Freeform 163"/>
                <p:cNvSpPr>
                  <a:spLocks/>
                </p:cNvSpPr>
                <p:nvPr/>
              </p:nvSpPr>
              <p:spPr bwMode="auto">
                <a:xfrm>
                  <a:off x="2560" y="2216"/>
                  <a:ext cx="1152" cy="505"/>
                </a:xfrm>
                <a:custGeom>
                  <a:avLst/>
                  <a:gdLst>
                    <a:gd name="T0" fmla="*/ 2147483647 w 488"/>
                    <a:gd name="T1" fmla="*/ 2147483647 h 214"/>
                    <a:gd name="T2" fmla="*/ 2147483647 w 488"/>
                    <a:gd name="T3" fmla="*/ 2147483647 h 214"/>
                    <a:gd name="T4" fmla="*/ 2147483647 w 488"/>
                    <a:gd name="T5" fmla="*/ 2147483647 h 214"/>
                    <a:gd name="T6" fmla="*/ 2147483647 w 488"/>
                    <a:gd name="T7" fmla="*/ 0 h 214"/>
                    <a:gd name="T8" fmla="*/ 0 w 488"/>
                    <a:gd name="T9" fmla="*/ 2147483647 h 214"/>
                    <a:gd name="T10" fmla="*/ 2147483647 w 488"/>
                    <a:gd name="T11" fmla="*/ 2147483647 h 214"/>
                    <a:gd name="T12" fmla="*/ 2147483647 w 488"/>
                    <a:gd name="T13" fmla="*/ 2147483647 h 214"/>
                    <a:gd name="T14" fmla="*/ 0 60000 65536"/>
                    <a:gd name="T15" fmla="*/ 0 60000 65536"/>
                    <a:gd name="T16" fmla="*/ 0 60000 65536"/>
                    <a:gd name="T17" fmla="*/ 0 60000 65536"/>
                    <a:gd name="T18" fmla="*/ 0 60000 65536"/>
                    <a:gd name="T19" fmla="*/ 0 60000 65536"/>
                    <a:gd name="T20" fmla="*/ 0 60000 65536"/>
                    <a:gd name="T21" fmla="*/ 0 w 488"/>
                    <a:gd name="T22" fmla="*/ 0 h 214"/>
                    <a:gd name="T23" fmla="*/ 488 w 488"/>
                    <a:gd name="T24" fmla="*/ 214 h 2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8" h="214">
                      <a:moveTo>
                        <a:pt x="243" y="37"/>
                      </a:moveTo>
                      <a:cubicBezTo>
                        <a:pt x="348" y="37"/>
                        <a:pt x="436" y="113"/>
                        <a:pt x="454" y="214"/>
                      </a:cubicBezTo>
                      <a:cubicBezTo>
                        <a:pt x="488" y="193"/>
                        <a:pt x="488" y="193"/>
                        <a:pt x="488" y="193"/>
                      </a:cubicBezTo>
                      <a:cubicBezTo>
                        <a:pt x="461" y="83"/>
                        <a:pt x="362" y="0"/>
                        <a:pt x="243" y="0"/>
                      </a:cubicBezTo>
                      <a:cubicBezTo>
                        <a:pt x="126" y="0"/>
                        <a:pt x="29" y="79"/>
                        <a:pt x="0" y="186"/>
                      </a:cubicBezTo>
                      <a:cubicBezTo>
                        <a:pt x="32" y="208"/>
                        <a:pt x="32" y="208"/>
                        <a:pt x="32" y="208"/>
                      </a:cubicBezTo>
                      <a:cubicBezTo>
                        <a:pt x="53" y="111"/>
                        <a:pt x="139" y="37"/>
                        <a:pt x="243" y="37"/>
                      </a:cubicBezTo>
                      <a:close/>
                    </a:path>
                  </a:pathLst>
                </a:custGeom>
                <a:solidFill>
                  <a:srgbClr val="FFFF00"/>
                </a:solidFill>
                <a:ln w="9525">
                  <a:solidFill>
                    <a:schemeClr val="folHlink"/>
                  </a:solidFill>
                  <a:round/>
                  <a:headEnd/>
                  <a:tailEnd/>
                </a:ln>
              </p:spPr>
              <p:txBody>
                <a:bodyPr rot="10800000"/>
                <a:lstStyle/>
                <a:p>
                  <a:endParaRPr lang="en-US"/>
                </a:p>
              </p:txBody>
            </p:sp>
          </p:grpSp>
        </p:grpSp>
        <p:sp>
          <p:nvSpPr>
            <p:cNvPr id="71707" name="Line 36"/>
            <p:cNvSpPr>
              <a:spLocks noChangeShapeType="1"/>
            </p:cNvSpPr>
            <p:nvPr/>
          </p:nvSpPr>
          <p:spPr bwMode="auto">
            <a:xfrm>
              <a:off x="1900" y="3335"/>
              <a:ext cx="1776" cy="1"/>
            </a:xfrm>
            <a:prstGeom prst="line">
              <a:avLst/>
            </a:prstGeom>
            <a:noFill/>
            <a:ln w="38100">
              <a:solidFill>
                <a:schemeClr val="folHlink"/>
              </a:solidFill>
              <a:round/>
              <a:headEnd type="oval" w="med" len="med"/>
              <a:tailEnd type="oval" w="med" len="med"/>
            </a:ln>
            <a:extLst>
              <a:ext uri="{909E8E84-426E-40dd-AFC4-6F175D3DCCD1}">
                <a14:hiddenFill xmlns="" xmlns:a14="http://schemas.microsoft.com/office/drawing/2010/main">
                  <a:noFill/>
                </a14:hiddenFill>
              </a:ext>
            </a:extLst>
          </p:spPr>
          <p:txBody>
            <a:bodyPr lIns="109499" tIns="54748" rIns="109499" bIns="54748" anchor="ctr">
              <a:spAutoFit/>
            </a:bodyPr>
            <a:lstStyle/>
            <a:p>
              <a:endParaRPr lang="en-US"/>
            </a:p>
          </p:txBody>
        </p:sp>
        <p:sp>
          <p:nvSpPr>
            <p:cNvPr id="71708" name="Line 37"/>
            <p:cNvSpPr>
              <a:spLocks noChangeShapeType="1"/>
            </p:cNvSpPr>
            <p:nvPr/>
          </p:nvSpPr>
          <p:spPr bwMode="auto">
            <a:xfrm>
              <a:off x="2860" y="3359"/>
              <a:ext cx="0" cy="289"/>
            </a:xfrm>
            <a:prstGeom prst="line">
              <a:avLst/>
            </a:prstGeom>
            <a:noFill/>
            <a:ln w="38100">
              <a:solidFill>
                <a:schemeClr val="folHlink"/>
              </a:solidFill>
              <a:round/>
              <a:headEnd type="oval" w="med" len="med"/>
              <a:tailEnd type="oval" w="med" len="med"/>
            </a:ln>
            <a:extLst>
              <a:ext uri="{909E8E84-426E-40dd-AFC4-6F175D3DCCD1}">
                <a14:hiddenFill xmlns="" xmlns:a14="http://schemas.microsoft.com/office/drawing/2010/main">
                  <a:noFill/>
                </a14:hiddenFill>
              </a:ext>
            </a:extLst>
          </p:spPr>
          <p:txBody>
            <a:bodyPr lIns="109499" tIns="54748" rIns="109499" bIns="54748" anchor="ctr">
              <a:spAutoFit/>
            </a:bodyPr>
            <a:lstStyle/>
            <a:p>
              <a:endParaRPr lang="en-US"/>
            </a:p>
          </p:txBody>
        </p:sp>
        <p:grpSp>
          <p:nvGrpSpPr>
            <p:cNvPr id="71709" name="Group 160"/>
            <p:cNvGrpSpPr>
              <a:grpSpLocks/>
            </p:cNvGrpSpPr>
            <p:nvPr/>
          </p:nvGrpSpPr>
          <p:grpSpPr bwMode="auto">
            <a:xfrm rot="5400000">
              <a:off x="3633" y="3267"/>
              <a:ext cx="260" cy="134"/>
              <a:chOff x="1942" y="1490"/>
              <a:chExt cx="2397" cy="1229"/>
            </a:xfrm>
          </p:grpSpPr>
          <p:sp>
            <p:nvSpPr>
              <p:cNvPr id="71714" name="Freeform 161"/>
              <p:cNvSpPr>
                <a:spLocks/>
              </p:cNvSpPr>
              <p:nvPr/>
            </p:nvSpPr>
            <p:spPr bwMode="auto">
              <a:xfrm>
                <a:off x="1928" y="1499"/>
                <a:ext cx="2406" cy="899"/>
              </a:xfrm>
              <a:custGeom>
                <a:avLst/>
                <a:gdLst>
                  <a:gd name="T0" fmla="*/ 2147483647 w 1015"/>
                  <a:gd name="T1" fmla="*/ 2147483647 h 379"/>
                  <a:gd name="T2" fmla="*/ 2147483647 w 1015"/>
                  <a:gd name="T3" fmla="*/ 2147483647 h 379"/>
                  <a:gd name="T4" fmla="*/ 2147483647 w 1015"/>
                  <a:gd name="T5" fmla="*/ 2147483647 h 379"/>
                  <a:gd name="T6" fmla="*/ 2147483647 w 1015"/>
                  <a:gd name="T7" fmla="*/ 0 h 379"/>
                  <a:gd name="T8" fmla="*/ 0 w 1015"/>
                  <a:gd name="T9" fmla="*/ 2147483647 h 379"/>
                  <a:gd name="T10" fmla="*/ 2147483647 w 1015"/>
                  <a:gd name="T11" fmla="*/ 2147483647 h 379"/>
                  <a:gd name="T12" fmla="*/ 2147483647 w 1015"/>
                  <a:gd name="T13" fmla="*/ 2147483647 h 379"/>
                  <a:gd name="T14" fmla="*/ 0 60000 65536"/>
                  <a:gd name="T15" fmla="*/ 0 60000 65536"/>
                  <a:gd name="T16" fmla="*/ 0 60000 65536"/>
                  <a:gd name="T17" fmla="*/ 0 60000 65536"/>
                  <a:gd name="T18" fmla="*/ 0 60000 65536"/>
                  <a:gd name="T19" fmla="*/ 0 60000 65536"/>
                  <a:gd name="T20" fmla="*/ 0 60000 65536"/>
                  <a:gd name="T21" fmla="*/ 0 w 1015"/>
                  <a:gd name="T22" fmla="*/ 0 h 379"/>
                  <a:gd name="T23" fmla="*/ 1015 w 1015"/>
                  <a:gd name="T24" fmla="*/ 379 h 3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15" h="379">
                    <a:moveTo>
                      <a:pt x="504" y="82"/>
                    </a:moveTo>
                    <a:cubicBezTo>
                      <a:pt x="703" y="82"/>
                      <a:pt x="874" y="205"/>
                      <a:pt x="945" y="379"/>
                    </a:cubicBezTo>
                    <a:cubicBezTo>
                      <a:pt x="1015" y="336"/>
                      <a:pt x="1015" y="336"/>
                      <a:pt x="1015" y="336"/>
                    </a:cubicBezTo>
                    <a:cubicBezTo>
                      <a:pt x="929" y="138"/>
                      <a:pt x="733" y="0"/>
                      <a:pt x="504" y="0"/>
                    </a:cubicBezTo>
                    <a:cubicBezTo>
                      <a:pt x="282" y="0"/>
                      <a:pt x="90" y="130"/>
                      <a:pt x="0" y="318"/>
                    </a:cubicBezTo>
                    <a:cubicBezTo>
                      <a:pt x="69" y="364"/>
                      <a:pt x="69" y="364"/>
                      <a:pt x="69" y="364"/>
                    </a:cubicBezTo>
                    <a:cubicBezTo>
                      <a:pt x="144" y="198"/>
                      <a:pt x="310" y="82"/>
                      <a:pt x="504" y="82"/>
                    </a:cubicBezTo>
                    <a:close/>
                  </a:path>
                </a:pathLst>
              </a:custGeom>
              <a:solidFill>
                <a:srgbClr val="FFFF00"/>
              </a:solidFill>
              <a:ln w="9525">
                <a:solidFill>
                  <a:schemeClr val="folHlink"/>
                </a:solidFill>
                <a:round/>
                <a:headEnd/>
                <a:tailEnd/>
              </a:ln>
            </p:spPr>
            <p:txBody>
              <a:bodyPr/>
              <a:lstStyle/>
              <a:p>
                <a:endParaRPr lang="en-US"/>
              </a:p>
            </p:txBody>
          </p:sp>
          <p:sp>
            <p:nvSpPr>
              <p:cNvPr id="71715" name="Freeform 162"/>
              <p:cNvSpPr>
                <a:spLocks/>
              </p:cNvSpPr>
              <p:nvPr/>
            </p:nvSpPr>
            <p:spPr bwMode="auto">
              <a:xfrm>
                <a:off x="2280" y="1967"/>
                <a:ext cx="1692" cy="670"/>
              </a:xfrm>
              <a:custGeom>
                <a:avLst/>
                <a:gdLst>
                  <a:gd name="T0" fmla="*/ 2147483647 w 716"/>
                  <a:gd name="T1" fmla="*/ 2147483647 h 283"/>
                  <a:gd name="T2" fmla="*/ 2147483647 w 716"/>
                  <a:gd name="T3" fmla="*/ 2147483647 h 283"/>
                  <a:gd name="T4" fmla="*/ 2147483647 w 716"/>
                  <a:gd name="T5" fmla="*/ 2147483647 h 283"/>
                  <a:gd name="T6" fmla="*/ 2147483647 w 716"/>
                  <a:gd name="T7" fmla="*/ 0 h 283"/>
                  <a:gd name="T8" fmla="*/ 0 w 716"/>
                  <a:gd name="T9" fmla="*/ 2147483647 h 283"/>
                  <a:gd name="T10" fmla="*/ 2147483647 w 716"/>
                  <a:gd name="T11" fmla="*/ 2147483647 h 283"/>
                  <a:gd name="T12" fmla="*/ 2147483647 w 716"/>
                  <a:gd name="T13" fmla="*/ 2147483647 h 283"/>
                  <a:gd name="T14" fmla="*/ 0 60000 65536"/>
                  <a:gd name="T15" fmla="*/ 0 60000 65536"/>
                  <a:gd name="T16" fmla="*/ 0 60000 65536"/>
                  <a:gd name="T17" fmla="*/ 0 60000 65536"/>
                  <a:gd name="T18" fmla="*/ 0 60000 65536"/>
                  <a:gd name="T19" fmla="*/ 0 60000 65536"/>
                  <a:gd name="T20" fmla="*/ 0 60000 65536"/>
                  <a:gd name="T21" fmla="*/ 0 w 716"/>
                  <a:gd name="T22" fmla="*/ 0 h 283"/>
                  <a:gd name="T23" fmla="*/ 716 w 716"/>
                  <a:gd name="T24" fmla="*/ 283 h 2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16" h="283">
                    <a:moveTo>
                      <a:pt x="356" y="56"/>
                    </a:moveTo>
                    <a:cubicBezTo>
                      <a:pt x="501" y="56"/>
                      <a:pt x="625" y="151"/>
                      <a:pt x="667" y="283"/>
                    </a:cubicBezTo>
                    <a:cubicBezTo>
                      <a:pt x="716" y="253"/>
                      <a:pt x="716" y="253"/>
                      <a:pt x="716" y="253"/>
                    </a:cubicBezTo>
                    <a:cubicBezTo>
                      <a:pt x="663" y="105"/>
                      <a:pt x="522" y="0"/>
                      <a:pt x="356" y="0"/>
                    </a:cubicBezTo>
                    <a:cubicBezTo>
                      <a:pt x="194" y="0"/>
                      <a:pt x="56" y="99"/>
                      <a:pt x="0" y="241"/>
                    </a:cubicBezTo>
                    <a:cubicBezTo>
                      <a:pt x="48" y="273"/>
                      <a:pt x="48" y="273"/>
                      <a:pt x="48" y="273"/>
                    </a:cubicBezTo>
                    <a:cubicBezTo>
                      <a:pt x="93" y="146"/>
                      <a:pt x="214" y="56"/>
                      <a:pt x="356" y="56"/>
                    </a:cubicBezTo>
                    <a:close/>
                  </a:path>
                </a:pathLst>
              </a:custGeom>
              <a:solidFill>
                <a:srgbClr val="FFFF00"/>
              </a:solidFill>
              <a:ln w="9525">
                <a:solidFill>
                  <a:schemeClr val="folHlink"/>
                </a:solidFill>
                <a:round/>
                <a:headEnd/>
                <a:tailEnd/>
              </a:ln>
            </p:spPr>
            <p:txBody>
              <a:bodyPr/>
              <a:lstStyle/>
              <a:p>
                <a:endParaRPr lang="en-US"/>
              </a:p>
            </p:txBody>
          </p:sp>
          <p:sp>
            <p:nvSpPr>
              <p:cNvPr id="71716" name="Freeform 163"/>
              <p:cNvSpPr>
                <a:spLocks/>
              </p:cNvSpPr>
              <p:nvPr/>
            </p:nvSpPr>
            <p:spPr bwMode="auto">
              <a:xfrm>
                <a:off x="2544" y="2279"/>
                <a:ext cx="1164" cy="504"/>
              </a:xfrm>
              <a:custGeom>
                <a:avLst/>
                <a:gdLst>
                  <a:gd name="T0" fmla="*/ 2147483647 w 488"/>
                  <a:gd name="T1" fmla="*/ 2147483647 h 214"/>
                  <a:gd name="T2" fmla="*/ 2147483647 w 488"/>
                  <a:gd name="T3" fmla="*/ 2147483647 h 214"/>
                  <a:gd name="T4" fmla="*/ 2147483647 w 488"/>
                  <a:gd name="T5" fmla="*/ 2147483647 h 214"/>
                  <a:gd name="T6" fmla="*/ 2147483647 w 488"/>
                  <a:gd name="T7" fmla="*/ 0 h 214"/>
                  <a:gd name="T8" fmla="*/ 0 w 488"/>
                  <a:gd name="T9" fmla="*/ 2147483647 h 214"/>
                  <a:gd name="T10" fmla="*/ 2147483647 w 488"/>
                  <a:gd name="T11" fmla="*/ 2147483647 h 214"/>
                  <a:gd name="T12" fmla="*/ 2147483647 w 488"/>
                  <a:gd name="T13" fmla="*/ 2147483647 h 214"/>
                  <a:gd name="T14" fmla="*/ 0 60000 65536"/>
                  <a:gd name="T15" fmla="*/ 0 60000 65536"/>
                  <a:gd name="T16" fmla="*/ 0 60000 65536"/>
                  <a:gd name="T17" fmla="*/ 0 60000 65536"/>
                  <a:gd name="T18" fmla="*/ 0 60000 65536"/>
                  <a:gd name="T19" fmla="*/ 0 60000 65536"/>
                  <a:gd name="T20" fmla="*/ 0 60000 65536"/>
                  <a:gd name="T21" fmla="*/ 0 w 488"/>
                  <a:gd name="T22" fmla="*/ 0 h 214"/>
                  <a:gd name="T23" fmla="*/ 488 w 488"/>
                  <a:gd name="T24" fmla="*/ 214 h 2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8" h="214">
                    <a:moveTo>
                      <a:pt x="243" y="37"/>
                    </a:moveTo>
                    <a:cubicBezTo>
                      <a:pt x="348" y="37"/>
                      <a:pt x="436" y="113"/>
                      <a:pt x="454" y="214"/>
                    </a:cubicBezTo>
                    <a:cubicBezTo>
                      <a:pt x="488" y="193"/>
                      <a:pt x="488" y="193"/>
                      <a:pt x="488" y="193"/>
                    </a:cubicBezTo>
                    <a:cubicBezTo>
                      <a:pt x="461" y="83"/>
                      <a:pt x="362" y="0"/>
                      <a:pt x="243" y="0"/>
                    </a:cubicBezTo>
                    <a:cubicBezTo>
                      <a:pt x="126" y="0"/>
                      <a:pt x="29" y="79"/>
                      <a:pt x="0" y="186"/>
                    </a:cubicBezTo>
                    <a:cubicBezTo>
                      <a:pt x="32" y="208"/>
                      <a:pt x="32" y="208"/>
                      <a:pt x="32" y="208"/>
                    </a:cubicBezTo>
                    <a:cubicBezTo>
                      <a:pt x="53" y="111"/>
                      <a:pt x="139" y="37"/>
                      <a:pt x="243" y="37"/>
                    </a:cubicBezTo>
                    <a:close/>
                  </a:path>
                </a:pathLst>
              </a:custGeom>
              <a:solidFill>
                <a:srgbClr val="FFFF00"/>
              </a:solidFill>
              <a:ln w="9525">
                <a:solidFill>
                  <a:schemeClr val="folHlink"/>
                </a:solidFill>
                <a:round/>
                <a:headEnd/>
                <a:tailEnd/>
              </a:ln>
            </p:spPr>
            <p:txBody>
              <a:bodyPr/>
              <a:lstStyle/>
              <a:p>
                <a:endParaRPr lang="en-US"/>
              </a:p>
            </p:txBody>
          </p:sp>
        </p:grpSp>
        <p:grpSp>
          <p:nvGrpSpPr>
            <p:cNvPr id="71710" name="Group 160"/>
            <p:cNvGrpSpPr>
              <a:grpSpLocks/>
            </p:cNvGrpSpPr>
            <p:nvPr/>
          </p:nvGrpSpPr>
          <p:grpSpPr bwMode="auto">
            <a:xfrm rot="-5400000">
              <a:off x="1687" y="3273"/>
              <a:ext cx="260" cy="134"/>
              <a:chOff x="1942" y="1490"/>
              <a:chExt cx="2397" cy="1229"/>
            </a:xfrm>
          </p:grpSpPr>
          <p:sp>
            <p:nvSpPr>
              <p:cNvPr id="71711" name="Freeform 161"/>
              <p:cNvSpPr>
                <a:spLocks/>
              </p:cNvSpPr>
              <p:nvPr/>
            </p:nvSpPr>
            <p:spPr bwMode="auto">
              <a:xfrm>
                <a:off x="1954" y="1481"/>
                <a:ext cx="2396" cy="899"/>
              </a:xfrm>
              <a:custGeom>
                <a:avLst/>
                <a:gdLst>
                  <a:gd name="T0" fmla="*/ 2147483647 w 1015"/>
                  <a:gd name="T1" fmla="*/ 2147483647 h 379"/>
                  <a:gd name="T2" fmla="*/ 2147483647 w 1015"/>
                  <a:gd name="T3" fmla="*/ 2147483647 h 379"/>
                  <a:gd name="T4" fmla="*/ 2147483647 w 1015"/>
                  <a:gd name="T5" fmla="*/ 2147483647 h 379"/>
                  <a:gd name="T6" fmla="*/ 2147483647 w 1015"/>
                  <a:gd name="T7" fmla="*/ 0 h 379"/>
                  <a:gd name="T8" fmla="*/ 0 w 1015"/>
                  <a:gd name="T9" fmla="*/ 2147483647 h 379"/>
                  <a:gd name="T10" fmla="*/ 2147483647 w 1015"/>
                  <a:gd name="T11" fmla="*/ 2147483647 h 379"/>
                  <a:gd name="T12" fmla="*/ 2147483647 w 1015"/>
                  <a:gd name="T13" fmla="*/ 2147483647 h 379"/>
                  <a:gd name="T14" fmla="*/ 0 60000 65536"/>
                  <a:gd name="T15" fmla="*/ 0 60000 65536"/>
                  <a:gd name="T16" fmla="*/ 0 60000 65536"/>
                  <a:gd name="T17" fmla="*/ 0 60000 65536"/>
                  <a:gd name="T18" fmla="*/ 0 60000 65536"/>
                  <a:gd name="T19" fmla="*/ 0 60000 65536"/>
                  <a:gd name="T20" fmla="*/ 0 60000 65536"/>
                  <a:gd name="T21" fmla="*/ 0 w 1015"/>
                  <a:gd name="T22" fmla="*/ 0 h 379"/>
                  <a:gd name="T23" fmla="*/ 1015 w 1015"/>
                  <a:gd name="T24" fmla="*/ 379 h 3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15" h="379">
                    <a:moveTo>
                      <a:pt x="504" y="82"/>
                    </a:moveTo>
                    <a:cubicBezTo>
                      <a:pt x="703" y="82"/>
                      <a:pt x="874" y="205"/>
                      <a:pt x="945" y="379"/>
                    </a:cubicBezTo>
                    <a:cubicBezTo>
                      <a:pt x="1015" y="336"/>
                      <a:pt x="1015" y="336"/>
                      <a:pt x="1015" y="336"/>
                    </a:cubicBezTo>
                    <a:cubicBezTo>
                      <a:pt x="929" y="138"/>
                      <a:pt x="733" y="0"/>
                      <a:pt x="504" y="0"/>
                    </a:cubicBezTo>
                    <a:cubicBezTo>
                      <a:pt x="282" y="0"/>
                      <a:pt x="90" y="130"/>
                      <a:pt x="0" y="318"/>
                    </a:cubicBezTo>
                    <a:cubicBezTo>
                      <a:pt x="69" y="364"/>
                      <a:pt x="69" y="364"/>
                      <a:pt x="69" y="364"/>
                    </a:cubicBezTo>
                    <a:cubicBezTo>
                      <a:pt x="144" y="198"/>
                      <a:pt x="310" y="82"/>
                      <a:pt x="504" y="82"/>
                    </a:cubicBezTo>
                    <a:close/>
                  </a:path>
                </a:pathLst>
              </a:custGeom>
              <a:solidFill>
                <a:srgbClr val="FFFF00"/>
              </a:solidFill>
              <a:ln w="9525">
                <a:solidFill>
                  <a:schemeClr val="folHlink"/>
                </a:solidFill>
                <a:round/>
                <a:headEnd/>
                <a:tailEnd/>
              </a:ln>
            </p:spPr>
            <p:txBody>
              <a:bodyPr rot="10800000"/>
              <a:lstStyle/>
              <a:p>
                <a:endParaRPr lang="en-US"/>
              </a:p>
            </p:txBody>
          </p:sp>
          <p:sp>
            <p:nvSpPr>
              <p:cNvPr id="71712" name="Freeform 162"/>
              <p:cNvSpPr>
                <a:spLocks/>
              </p:cNvSpPr>
              <p:nvPr/>
            </p:nvSpPr>
            <p:spPr bwMode="auto">
              <a:xfrm>
                <a:off x="2296" y="1903"/>
                <a:ext cx="1692" cy="670"/>
              </a:xfrm>
              <a:custGeom>
                <a:avLst/>
                <a:gdLst>
                  <a:gd name="T0" fmla="*/ 2147483647 w 716"/>
                  <a:gd name="T1" fmla="*/ 2147483647 h 283"/>
                  <a:gd name="T2" fmla="*/ 2147483647 w 716"/>
                  <a:gd name="T3" fmla="*/ 2147483647 h 283"/>
                  <a:gd name="T4" fmla="*/ 2147483647 w 716"/>
                  <a:gd name="T5" fmla="*/ 2147483647 h 283"/>
                  <a:gd name="T6" fmla="*/ 2147483647 w 716"/>
                  <a:gd name="T7" fmla="*/ 0 h 283"/>
                  <a:gd name="T8" fmla="*/ 0 w 716"/>
                  <a:gd name="T9" fmla="*/ 2147483647 h 283"/>
                  <a:gd name="T10" fmla="*/ 2147483647 w 716"/>
                  <a:gd name="T11" fmla="*/ 2147483647 h 283"/>
                  <a:gd name="T12" fmla="*/ 2147483647 w 716"/>
                  <a:gd name="T13" fmla="*/ 2147483647 h 283"/>
                  <a:gd name="T14" fmla="*/ 0 60000 65536"/>
                  <a:gd name="T15" fmla="*/ 0 60000 65536"/>
                  <a:gd name="T16" fmla="*/ 0 60000 65536"/>
                  <a:gd name="T17" fmla="*/ 0 60000 65536"/>
                  <a:gd name="T18" fmla="*/ 0 60000 65536"/>
                  <a:gd name="T19" fmla="*/ 0 60000 65536"/>
                  <a:gd name="T20" fmla="*/ 0 60000 65536"/>
                  <a:gd name="T21" fmla="*/ 0 w 716"/>
                  <a:gd name="T22" fmla="*/ 0 h 283"/>
                  <a:gd name="T23" fmla="*/ 716 w 716"/>
                  <a:gd name="T24" fmla="*/ 283 h 2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16" h="283">
                    <a:moveTo>
                      <a:pt x="356" y="56"/>
                    </a:moveTo>
                    <a:cubicBezTo>
                      <a:pt x="501" y="56"/>
                      <a:pt x="625" y="151"/>
                      <a:pt x="667" y="283"/>
                    </a:cubicBezTo>
                    <a:cubicBezTo>
                      <a:pt x="716" y="253"/>
                      <a:pt x="716" y="253"/>
                      <a:pt x="716" y="253"/>
                    </a:cubicBezTo>
                    <a:cubicBezTo>
                      <a:pt x="663" y="105"/>
                      <a:pt x="522" y="0"/>
                      <a:pt x="356" y="0"/>
                    </a:cubicBezTo>
                    <a:cubicBezTo>
                      <a:pt x="194" y="0"/>
                      <a:pt x="56" y="99"/>
                      <a:pt x="0" y="241"/>
                    </a:cubicBezTo>
                    <a:cubicBezTo>
                      <a:pt x="48" y="273"/>
                      <a:pt x="48" y="273"/>
                      <a:pt x="48" y="273"/>
                    </a:cubicBezTo>
                    <a:cubicBezTo>
                      <a:pt x="93" y="146"/>
                      <a:pt x="214" y="56"/>
                      <a:pt x="356" y="56"/>
                    </a:cubicBezTo>
                    <a:close/>
                  </a:path>
                </a:pathLst>
              </a:custGeom>
              <a:solidFill>
                <a:srgbClr val="FFFF00"/>
              </a:solidFill>
              <a:ln w="9525">
                <a:solidFill>
                  <a:schemeClr val="folHlink"/>
                </a:solidFill>
                <a:round/>
                <a:headEnd/>
                <a:tailEnd/>
              </a:ln>
            </p:spPr>
            <p:txBody>
              <a:bodyPr rot="10800000"/>
              <a:lstStyle/>
              <a:p>
                <a:endParaRPr lang="en-US"/>
              </a:p>
            </p:txBody>
          </p:sp>
          <p:sp>
            <p:nvSpPr>
              <p:cNvPr id="71713" name="Freeform 163"/>
              <p:cNvSpPr>
                <a:spLocks/>
              </p:cNvSpPr>
              <p:nvPr/>
            </p:nvSpPr>
            <p:spPr bwMode="auto">
              <a:xfrm>
                <a:off x="2501" y="2215"/>
                <a:ext cx="1154" cy="504"/>
              </a:xfrm>
              <a:custGeom>
                <a:avLst/>
                <a:gdLst>
                  <a:gd name="T0" fmla="*/ 2147483647 w 488"/>
                  <a:gd name="T1" fmla="*/ 2147483647 h 214"/>
                  <a:gd name="T2" fmla="*/ 2147483647 w 488"/>
                  <a:gd name="T3" fmla="*/ 2147483647 h 214"/>
                  <a:gd name="T4" fmla="*/ 2147483647 w 488"/>
                  <a:gd name="T5" fmla="*/ 2147483647 h 214"/>
                  <a:gd name="T6" fmla="*/ 2147483647 w 488"/>
                  <a:gd name="T7" fmla="*/ 0 h 214"/>
                  <a:gd name="T8" fmla="*/ 0 w 488"/>
                  <a:gd name="T9" fmla="*/ 2147483647 h 214"/>
                  <a:gd name="T10" fmla="*/ 2147483647 w 488"/>
                  <a:gd name="T11" fmla="*/ 2147483647 h 214"/>
                  <a:gd name="T12" fmla="*/ 2147483647 w 488"/>
                  <a:gd name="T13" fmla="*/ 2147483647 h 214"/>
                  <a:gd name="T14" fmla="*/ 0 60000 65536"/>
                  <a:gd name="T15" fmla="*/ 0 60000 65536"/>
                  <a:gd name="T16" fmla="*/ 0 60000 65536"/>
                  <a:gd name="T17" fmla="*/ 0 60000 65536"/>
                  <a:gd name="T18" fmla="*/ 0 60000 65536"/>
                  <a:gd name="T19" fmla="*/ 0 60000 65536"/>
                  <a:gd name="T20" fmla="*/ 0 60000 65536"/>
                  <a:gd name="T21" fmla="*/ 0 w 488"/>
                  <a:gd name="T22" fmla="*/ 0 h 214"/>
                  <a:gd name="T23" fmla="*/ 488 w 488"/>
                  <a:gd name="T24" fmla="*/ 214 h 2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8" h="214">
                    <a:moveTo>
                      <a:pt x="243" y="37"/>
                    </a:moveTo>
                    <a:cubicBezTo>
                      <a:pt x="348" y="37"/>
                      <a:pt x="436" y="113"/>
                      <a:pt x="454" y="214"/>
                    </a:cubicBezTo>
                    <a:cubicBezTo>
                      <a:pt x="488" y="193"/>
                      <a:pt x="488" y="193"/>
                      <a:pt x="488" y="193"/>
                    </a:cubicBezTo>
                    <a:cubicBezTo>
                      <a:pt x="461" y="83"/>
                      <a:pt x="362" y="0"/>
                      <a:pt x="243" y="0"/>
                    </a:cubicBezTo>
                    <a:cubicBezTo>
                      <a:pt x="126" y="0"/>
                      <a:pt x="29" y="79"/>
                      <a:pt x="0" y="186"/>
                    </a:cubicBezTo>
                    <a:cubicBezTo>
                      <a:pt x="32" y="208"/>
                      <a:pt x="32" y="208"/>
                      <a:pt x="32" y="208"/>
                    </a:cubicBezTo>
                    <a:cubicBezTo>
                      <a:pt x="53" y="111"/>
                      <a:pt x="139" y="37"/>
                      <a:pt x="243" y="37"/>
                    </a:cubicBezTo>
                    <a:close/>
                  </a:path>
                </a:pathLst>
              </a:custGeom>
              <a:solidFill>
                <a:srgbClr val="FFFF00"/>
              </a:solidFill>
              <a:ln w="9525">
                <a:solidFill>
                  <a:schemeClr val="folHlink"/>
                </a:solidFill>
                <a:round/>
                <a:headEnd/>
                <a:tailEnd/>
              </a:ln>
            </p:spPr>
            <p:txBody>
              <a:bodyPr rot="10800000"/>
              <a:lstStyle/>
              <a:p>
                <a:endParaRPr lang="en-US"/>
              </a:p>
            </p:txBody>
          </p:sp>
        </p:grpSp>
      </p:grpSp>
      <p:sp>
        <p:nvSpPr>
          <p:cNvPr id="71686" name="Rectangle 48"/>
          <p:cNvSpPr>
            <a:spLocks noChangeArrowheads="1"/>
          </p:cNvSpPr>
          <p:nvPr/>
        </p:nvSpPr>
        <p:spPr bwMode="auto">
          <a:xfrm>
            <a:off x="768351" y="6051824"/>
            <a:ext cx="65" cy="28732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p>
            <a:endParaRPr lang="en-US" sz="1867" b="1">
              <a:solidFill>
                <a:schemeClr val="accent1"/>
              </a:solidFill>
            </a:endParaRPr>
          </a:p>
        </p:txBody>
      </p:sp>
      <p:sp>
        <p:nvSpPr>
          <p:cNvPr id="71687" name="Text Box 7" descr="9864_05_2004_Wolfgang Wagener"/>
          <p:cNvSpPr txBox="1">
            <a:spLocks noChangeArrowheads="1"/>
          </p:cNvSpPr>
          <p:nvPr/>
        </p:nvSpPr>
        <p:spPr bwMode="auto">
          <a:xfrm>
            <a:off x="1416051" y="2146573"/>
            <a:ext cx="3136900" cy="287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867" b="1">
                <a:solidFill>
                  <a:schemeClr val="tx2"/>
                </a:solidFill>
                <a:ea typeface="ＭＳ Ｐゴシック" charset="0"/>
                <a:cs typeface="ＭＳ Ｐゴシック" charset="0"/>
              </a:rPr>
              <a:t>High-speed Internet</a:t>
            </a:r>
          </a:p>
        </p:txBody>
      </p:sp>
      <p:sp>
        <p:nvSpPr>
          <p:cNvPr id="71688" name="Text Box 7" descr="9864_05_2004_Wolfgang Wagener"/>
          <p:cNvSpPr txBox="1">
            <a:spLocks noChangeArrowheads="1"/>
          </p:cNvSpPr>
          <p:nvPr/>
        </p:nvSpPr>
        <p:spPr bwMode="auto">
          <a:xfrm>
            <a:off x="8362951" y="2151865"/>
            <a:ext cx="3136900" cy="287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r" eaLnBrk="1" hangingPunct="1"/>
            <a:r>
              <a:rPr lang="en-US" sz="1867" b="1">
                <a:solidFill>
                  <a:schemeClr val="tx2"/>
                </a:solidFill>
                <a:ea typeface="ＭＳ Ｐゴシック" charset="0"/>
                <a:cs typeface="ＭＳ Ｐゴシック" charset="0"/>
              </a:rPr>
              <a:t>Lighting</a:t>
            </a:r>
          </a:p>
        </p:txBody>
      </p:sp>
      <p:sp>
        <p:nvSpPr>
          <p:cNvPr id="71689" name="Text Box 7" descr="9864_05_2004_Wolfgang Wagener"/>
          <p:cNvSpPr txBox="1">
            <a:spLocks noChangeArrowheads="1"/>
          </p:cNvSpPr>
          <p:nvPr/>
        </p:nvSpPr>
        <p:spPr bwMode="auto">
          <a:xfrm>
            <a:off x="1416051" y="2598481"/>
            <a:ext cx="3136900" cy="287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867" b="1">
                <a:solidFill>
                  <a:schemeClr val="tx2"/>
                </a:solidFill>
                <a:ea typeface="ＭＳ Ｐゴシック" charset="0"/>
                <a:cs typeface="ＭＳ Ｐゴシック" charset="0"/>
              </a:rPr>
              <a:t>Wireless</a:t>
            </a:r>
          </a:p>
        </p:txBody>
      </p:sp>
      <p:sp>
        <p:nvSpPr>
          <p:cNvPr id="71690" name="Text Box 7" descr="9864_05_2004_Wolfgang Wagener"/>
          <p:cNvSpPr txBox="1">
            <a:spLocks noChangeArrowheads="1"/>
          </p:cNvSpPr>
          <p:nvPr/>
        </p:nvSpPr>
        <p:spPr bwMode="auto">
          <a:xfrm>
            <a:off x="8362951" y="2609065"/>
            <a:ext cx="3136900" cy="287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r" eaLnBrk="1" hangingPunct="1"/>
            <a:r>
              <a:rPr lang="en-US" sz="1867" b="1">
                <a:solidFill>
                  <a:schemeClr val="tx2"/>
                </a:solidFill>
                <a:ea typeface="ＭＳ Ｐゴシック" charset="0"/>
                <a:cs typeface="ＭＳ Ｐゴシック" charset="0"/>
              </a:rPr>
              <a:t>Elevators</a:t>
            </a:r>
          </a:p>
        </p:txBody>
      </p:sp>
      <p:sp>
        <p:nvSpPr>
          <p:cNvPr id="71691" name="Text Box 7" descr="9864_05_2004_Wolfgang Wagener"/>
          <p:cNvSpPr txBox="1">
            <a:spLocks noChangeArrowheads="1"/>
          </p:cNvSpPr>
          <p:nvPr/>
        </p:nvSpPr>
        <p:spPr bwMode="auto">
          <a:xfrm>
            <a:off x="8362951" y="3074730"/>
            <a:ext cx="3136900" cy="287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r" eaLnBrk="1" hangingPunct="1"/>
            <a:r>
              <a:rPr lang="en-US" sz="1867" b="1">
                <a:solidFill>
                  <a:schemeClr val="tx2"/>
                </a:solidFill>
                <a:ea typeface="ＭＳ Ｐゴシック" charset="0"/>
                <a:cs typeface="ＭＳ Ｐゴシック" charset="0"/>
              </a:rPr>
              <a:t> Continual monitoring</a:t>
            </a:r>
          </a:p>
        </p:txBody>
      </p:sp>
      <p:sp>
        <p:nvSpPr>
          <p:cNvPr id="71692" name="Text Box 7" descr="9864_05_2004_Wolfgang Wagener"/>
          <p:cNvSpPr txBox="1">
            <a:spLocks noChangeArrowheads="1"/>
          </p:cNvSpPr>
          <p:nvPr/>
        </p:nvSpPr>
        <p:spPr bwMode="auto">
          <a:xfrm>
            <a:off x="1416051" y="3523465"/>
            <a:ext cx="3136900" cy="287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867" b="1">
                <a:solidFill>
                  <a:schemeClr val="tx2"/>
                </a:solidFill>
                <a:ea typeface="ＭＳ Ｐゴシック" charset="0"/>
                <a:cs typeface="ＭＳ Ｐゴシック" charset="0"/>
              </a:rPr>
              <a:t>IP telephony</a:t>
            </a:r>
          </a:p>
        </p:txBody>
      </p:sp>
      <p:sp>
        <p:nvSpPr>
          <p:cNvPr id="71693" name="Text Box 7" descr="9864_05_2004_Wolfgang Wagener"/>
          <p:cNvSpPr txBox="1">
            <a:spLocks noChangeArrowheads="1"/>
          </p:cNvSpPr>
          <p:nvPr/>
        </p:nvSpPr>
        <p:spPr bwMode="auto">
          <a:xfrm>
            <a:off x="8362951" y="3534048"/>
            <a:ext cx="3136900" cy="287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r" eaLnBrk="1" hangingPunct="1"/>
            <a:r>
              <a:rPr lang="en-US" sz="1867" b="1">
                <a:solidFill>
                  <a:schemeClr val="tx2"/>
                </a:solidFill>
                <a:ea typeface="ＭＳ Ｐゴシック" charset="0"/>
                <a:cs typeface="ＭＳ Ｐゴシック" charset="0"/>
              </a:rPr>
              <a:t>HVAC sensors</a:t>
            </a:r>
          </a:p>
        </p:txBody>
      </p:sp>
      <p:sp>
        <p:nvSpPr>
          <p:cNvPr id="71694" name="Text Box 7" descr="9864_05_2004_Wolfgang Wagener"/>
          <p:cNvSpPr txBox="1">
            <a:spLocks noChangeArrowheads="1"/>
          </p:cNvSpPr>
          <p:nvPr/>
        </p:nvSpPr>
        <p:spPr bwMode="auto">
          <a:xfrm>
            <a:off x="1416051" y="3991247"/>
            <a:ext cx="3416300" cy="287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867" b="1">
                <a:solidFill>
                  <a:schemeClr val="tx2"/>
                </a:solidFill>
                <a:ea typeface="ＭＳ Ｐゴシック" charset="0"/>
                <a:cs typeface="ＭＳ Ｐゴシック" charset="0"/>
              </a:rPr>
              <a:t>Audio and video conferencing</a:t>
            </a:r>
          </a:p>
        </p:txBody>
      </p:sp>
      <p:sp>
        <p:nvSpPr>
          <p:cNvPr id="71695" name="Text Box 7" descr="9864_05_2004_Wolfgang Wagener"/>
          <p:cNvSpPr txBox="1">
            <a:spLocks noChangeArrowheads="1"/>
          </p:cNvSpPr>
          <p:nvPr/>
        </p:nvSpPr>
        <p:spPr bwMode="auto">
          <a:xfrm>
            <a:off x="1416051" y="4442099"/>
            <a:ext cx="3136900" cy="287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867" b="1">
                <a:solidFill>
                  <a:schemeClr val="tx2"/>
                </a:solidFill>
                <a:ea typeface="ＭＳ Ｐゴシック" charset="0"/>
                <a:cs typeface="ＭＳ Ｐゴシック" charset="0"/>
              </a:rPr>
              <a:t>Visitor management</a:t>
            </a:r>
          </a:p>
        </p:txBody>
      </p:sp>
      <p:sp>
        <p:nvSpPr>
          <p:cNvPr id="71696" name="Text Box 7" descr="9864_05_2004_Wolfgang Wagener"/>
          <p:cNvSpPr txBox="1">
            <a:spLocks noChangeArrowheads="1"/>
          </p:cNvSpPr>
          <p:nvPr/>
        </p:nvSpPr>
        <p:spPr bwMode="auto">
          <a:xfrm>
            <a:off x="8362951" y="3969024"/>
            <a:ext cx="3136900" cy="287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r" eaLnBrk="1" hangingPunct="1"/>
            <a:r>
              <a:rPr lang="en-US" sz="1867" b="1">
                <a:solidFill>
                  <a:schemeClr val="tx2"/>
                </a:solidFill>
                <a:ea typeface="ＭＳ Ｐゴシック" charset="0"/>
                <a:cs typeface="ＭＳ Ｐゴシック" charset="0"/>
              </a:rPr>
              <a:t>Video surveillance</a:t>
            </a:r>
          </a:p>
        </p:txBody>
      </p:sp>
      <p:sp>
        <p:nvSpPr>
          <p:cNvPr id="71697" name="Text Box 7" descr="9864_05_2004_Wolfgang Wagener"/>
          <p:cNvSpPr txBox="1">
            <a:spLocks noChangeArrowheads="1"/>
          </p:cNvSpPr>
          <p:nvPr/>
        </p:nvSpPr>
        <p:spPr bwMode="auto">
          <a:xfrm>
            <a:off x="1416051" y="4902473"/>
            <a:ext cx="3136900" cy="287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867" b="1">
                <a:solidFill>
                  <a:schemeClr val="tx2"/>
                </a:solidFill>
                <a:ea typeface="ＭＳ Ｐゴシック" charset="0"/>
                <a:cs typeface="ＭＳ Ｐゴシック" charset="0"/>
              </a:rPr>
              <a:t>Interactive media</a:t>
            </a:r>
          </a:p>
        </p:txBody>
      </p:sp>
      <p:sp>
        <p:nvSpPr>
          <p:cNvPr id="71698" name="Text Box 7" descr="9864_05_2004_Wolfgang Wagener"/>
          <p:cNvSpPr txBox="1">
            <a:spLocks noChangeArrowheads="1"/>
          </p:cNvSpPr>
          <p:nvPr/>
        </p:nvSpPr>
        <p:spPr bwMode="auto">
          <a:xfrm>
            <a:off x="8362951" y="4423048"/>
            <a:ext cx="3136900" cy="287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r" eaLnBrk="1" hangingPunct="1"/>
            <a:r>
              <a:rPr lang="en-US" sz="1867" b="1">
                <a:solidFill>
                  <a:schemeClr val="tx2"/>
                </a:solidFill>
                <a:ea typeface="ＭＳ Ｐゴシック" charset="0"/>
                <a:cs typeface="ＭＳ Ｐゴシック" charset="0"/>
              </a:rPr>
              <a:t>Access</a:t>
            </a:r>
          </a:p>
        </p:txBody>
      </p:sp>
      <p:sp>
        <p:nvSpPr>
          <p:cNvPr id="71699" name="Text Box 7" descr="9864_05_2004_Wolfgang Wagener"/>
          <p:cNvSpPr txBox="1">
            <a:spLocks noChangeArrowheads="1"/>
          </p:cNvSpPr>
          <p:nvPr/>
        </p:nvSpPr>
        <p:spPr bwMode="auto">
          <a:xfrm>
            <a:off x="1416051" y="5360732"/>
            <a:ext cx="3136900" cy="287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867" b="1">
                <a:solidFill>
                  <a:schemeClr val="tx2"/>
                </a:solidFill>
                <a:ea typeface="ＭＳ Ｐゴシック" charset="0"/>
                <a:cs typeface="ＭＳ Ｐゴシック" charset="0"/>
              </a:rPr>
              <a:t>Digital signage</a:t>
            </a:r>
          </a:p>
        </p:txBody>
      </p:sp>
      <p:sp>
        <p:nvSpPr>
          <p:cNvPr id="71700" name="Text Box 7" descr="9864_05_2004_Wolfgang Wagener"/>
          <p:cNvSpPr txBox="1">
            <a:spLocks noChangeArrowheads="1"/>
          </p:cNvSpPr>
          <p:nvPr/>
        </p:nvSpPr>
        <p:spPr bwMode="auto">
          <a:xfrm>
            <a:off x="8362951" y="4881307"/>
            <a:ext cx="3136900" cy="287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r" eaLnBrk="1" hangingPunct="1"/>
            <a:r>
              <a:rPr lang="en-US" sz="1867" b="1">
                <a:solidFill>
                  <a:schemeClr val="tx2"/>
                </a:solidFill>
                <a:ea typeface="ＭＳ Ｐゴシック" charset="0"/>
                <a:cs typeface="ＭＳ Ｐゴシック" charset="0"/>
              </a:rPr>
              <a:t>Energy</a:t>
            </a:r>
          </a:p>
        </p:txBody>
      </p:sp>
      <p:sp>
        <p:nvSpPr>
          <p:cNvPr id="71701" name="Text Box 7" descr="9864_05_2004_Wolfgang Wagener"/>
          <p:cNvSpPr txBox="1">
            <a:spLocks noChangeArrowheads="1"/>
          </p:cNvSpPr>
          <p:nvPr/>
        </p:nvSpPr>
        <p:spPr bwMode="auto">
          <a:xfrm>
            <a:off x="1416051" y="3024991"/>
            <a:ext cx="3136900" cy="287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867" b="1">
                <a:solidFill>
                  <a:schemeClr val="tx2"/>
                </a:solidFill>
                <a:ea typeface="ＭＳ Ｐゴシック" charset="0"/>
                <a:cs typeface="ＭＳ Ｐゴシック" charset="0"/>
              </a:rPr>
              <a:t>VPN</a:t>
            </a:r>
          </a:p>
        </p:txBody>
      </p:sp>
      <p:sp>
        <p:nvSpPr>
          <p:cNvPr id="71702" name="Rectangle 86"/>
          <p:cNvSpPr>
            <a:spLocks noChangeArrowheads="1"/>
          </p:cNvSpPr>
          <p:nvPr/>
        </p:nvSpPr>
        <p:spPr bwMode="auto">
          <a:xfrm>
            <a:off x="0" y="5985934"/>
            <a:ext cx="11821584" cy="397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8844" tIns="54423" rIns="108844" bIns="54423">
            <a:spAutoFit/>
          </a:bodyPr>
          <a:lstStyle/>
          <a:p>
            <a:pPr>
              <a:buFont typeface="Wingdings" charset="0"/>
              <a:buChar char="Ø"/>
            </a:pPr>
            <a:endParaRPr lang="en-US" sz="1867" b="1">
              <a:solidFill>
                <a:schemeClr val="accent1"/>
              </a:solidFill>
            </a:endParaRPr>
          </a:p>
        </p:txBody>
      </p:sp>
      <p:sp>
        <p:nvSpPr>
          <p:cNvPr id="36951" name="Rectangle 87"/>
          <p:cNvSpPr>
            <a:spLocks noChangeArrowheads="1"/>
          </p:cNvSpPr>
          <p:nvPr/>
        </p:nvSpPr>
        <p:spPr bwMode="auto">
          <a:xfrm>
            <a:off x="6108701" y="5638800"/>
            <a:ext cx="219878" cy="397232"/>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wrap="none" lIns="108844" tIns="54423" rIns="108844" bIns="54423">
            <a:spAutoFit/>
          </a:bodyPr>
          <a:lstStyle/>
          <a:p>
            <a:pPr>
              <a:defRPr/>
            </a:pPr>
            <a:endParaRPr lang="en-US" sz="1867" b="1">
              <a:solidFill>
                <a:schemeClr val="tx2"/>
              </a:solidFill>
              <a:ea typeface="Arial" charset="0"/>
              <a:cs typeface="Arial" charset="0"/>
            </a:endParaRPr>
          </a:p>
        </p:txBody>
      </p:sp>
      <p:sp>
        <p:nvSpPr>
          <p:cNvPr id="4" name="Footer Placeholder 3"/>
          <p:cNvSpPr>
            <a:spLocks noGrp="1"/>
          </p:cNvSpPr>
          <p:nvPr>
            <p:ph type="ftr" sz="quarter" idx="3"/>
          </p:nvPr>
        </p:nvSpPr>
        <p:spPr/>
        <p:txBody>
          <a:bodyPr/>
          <a:lstStyle/>
          <a:p>
            <a:pPr defTabSz="814305"/>
            <a:r>
              <a:rPr lang="en-US" smtClean="0">
                <a:ea typeface="ＭＳ Ｐゴシック" charset="0"/>
              </a:rPr>
              <a:t>BRKIOT-2113</a:t>
            </a:r>
            <a:endParaRPr lang="en-US" dirty="0">
              <a:ea typeface="ＭＳ Ｐゴシック" charset="0"/>
            </a:endParaRPr>
          </a:p>
        </p:txBody>
      </p:sp>
      <p:sp>
        <p:nvSpPr>
          <p:cNvPr id="5" name="Slide Number Placeholder 4"/>
          <p:cNvSpPr>
            <a:spLocks noGrp="1"/>
          </p:cNvSpPr>
          <p:nvPr>
            <p:ph type="sldNum" sz="quarter" idx="4"/>
          </p:nvPr>
        </p:nvSpPr>
        <p:spPr/>
        <p:txBody>
          <a:bodyPr/>
          <a:lstStyle/>
          <a:p>
            <a:fld id="{96A97DD0-5BE7-4856-A2A9-C42C6688E607}" type="slidenum">
              <a:rPr lang="en-GB" smtClean="0"/>
              <a:pPr/>
              <a:t>3</a:t>
            </a:fld>
            <a:endParaRPr lang="en-GB" dirty="0"/>
          </a:p>
        </p:txBody>
      </p:sp>
    </p:spTree>
    <p:extLst>
      <p:ext uri="{BB962C8B-B14F-4D97-AF65-F5344CB8AC3E}">
        <p14:creationId xmlns:p14="http://schemas.microsoft.com/office/powerpoint/2010/main" val="30588455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Oval 430"/>
          <p:cNvSpPr/>
          <p:nvPr/>
        </p:nvSpPr>
        <p:spPr>
          <a:xfrm>
            <a:off x="9646618" y="2085111"/>
            <a:ext cx="1848399" cy="1143567"/>
          </a:xfrm>
          <a:custGeom>
            <a:avLst/>
            <a:gdLst/>
            <a:ahLst/>
            <a:cxnLst/>
            <a:rect l="l" t="t" r="r" b="b"/>
            <a:pathLst>
              <a:path w="2269066" h="1404191">
                <a:moveTo>
                  <a:pt x="1041400" y="0"/>
                </a:moveTo>
                <a:cubicBezTo>
                  <a:pt x="1227271" y="0"/>
                  <a:pt x="1386748" y="106613"/>
                  <a:pt x="1454869" y="258555"/>
                </a:cubicBezTo>
                <a:lnTo>
                  <a:pt x="1477356" y="326893"/>
                </a:lnTo>
                <a:lnTo>
                  <a:pt x="1525186" y="312886"/>
                </a:lnTo>
                <a:cubicBezTo>
                  <a:pt x="1546682" y="308736"/>
                  <a:pt x="1568938" y="306557"/>
                  <a:pt x="1591733" y="306557"/>
                </a:cubicBezTo>
                <a:cubicBezTo>
                  <a:pt x="1751302" y="306557"/>
                  <a:pt x="1884434" y="413337"/>
                  <a:pt x="1915224" y="555288"/>
                </a:cubicBezTo>
                <a:lnTo>
                  <a:pt x="1919577" y="596029"/>
                </a:lnTo>
                <a:lnTo>
                  <a:pt x="1938867" y="594423"/>
                </a:lnTo>
                <a:cubicBezTo>
                  <a:pt x="2121231" y="594423"/>
                  <a:pt x="2269066" y="733891"/>
                  <a:pt x="2269066" y="905934"/>
                </a:cubicBezTo>
                <a:cubicBezTo>
                  <a:pt x="2269066" y="1077977"/>
                  <a:pt x="2121231" y="1217445"/>
                  <a:pt x="1938867" y="1217445"/>
                </a:cubicBezTo>
                <a:cubicBezTo>
                  <a:pt x="1893276" y="1217445"/>
                  <a:pt x="1849843" y="1208728"/>
                  <a:pt x="1810339" y="1192965"/>
                </a:cubicBezTo>
                <a:lnTo>
                  <a:pt x="1773407" y="1174054"/>
                </a:lnTo>
                <a:lnTo>
                  <a:pt x="1765841" y="1197049"/>
                </a:lnTo>
                <a:cubicBezTo>
                  <a:pt x="1725997" y="1285920"/>
                  <a:pt x="1632718" y="1348278"/>
                  <a:pt x="1524001" y="1348278"/>
                </a:cubicBezTo>
                <a:cubicBezTo>
                  <a:pt x="1469643" y="1348278"/>
                  <a:pt x="1419144" y="1332689"/>
                  <a:pt x="1377254" y="1305990"/>
                </a:cubicBezTo>
                <a:lnTo>
                  <a:pt x="1342812" y="1279181"/>
                </a:lnTo>
                <a:lnTo>
                  <a:pt x="1311232" y="1315291"/>
                </a:lnTo>
                <a:cubicBezTo>
                  <a:pt x="1253009" y="1370218"/>
                  <a:pt x="1172576" y="1404191"/>
                  <a:pt x="1083732" y="1404191"/>
                </a:cubicBezTo>
                <a:cubicBezTo>
                  <a:pt x="972677" y="1404191"/>
                  <a:pt x="874764" y="1351108"/>
                  <a:pt x="816946" y="1270370"/>
                </a:cubicBezTo>
                <a:lnTo>
                  <a:pt x="802151" y="1244655"/>
                </a:lnTo>
                <a:lnTo>
                  <a:pt x="792028" y="1252534"/>
                </a:lnTo>
                <a:cubicBezTo>
                  <a:pt x="710951" y="1304209"/>
                  <a:pt x="613210" y="1334382"/>
                  <a:pt x="508000" y="1334382"/>
                </a:cubicBezTo>
                <a:cubicBezTo>
                  <a:pt x="227439" y="1334382"/>
                  <a:pt x="0" y="1119815"/>
                  <a:pt x="0" y="855133"/>
                </a:cubicBezTo>
                <a:cubicBezTo>
                  <a:pt x="0" y="590451"/>
                  <a:pt x="227439" y="375884"/>
                  <a:pt x="508000" y="375884"/>
                </a:cubicBezTo>
                <a:lnTo>
                  <a:pt x="596835" y="384333"/>
                </a:lnTo>
                <a:lnTo>
                  <a:pt x="601784" y="338019"/>
                </a:lnTo>
                <a:cubicBezTo>
                  <a:pt x="643626" y="145112"/>
                  <a:pt x="824551" y="0"/>
                  <a:pt x="1041400" y="0"/>
                </a:cubicBezTo>
                <a:close/>
              </a:path>
            </a:pathLst>
          </a:custGeom>
          <a:solidFill>
            <a:schemeClr val="accent2">
              <a:alpha val="2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88" tIns="45695" rIns="91388" bIns="45695" rtlCol="0" anchor="ctr"/>
          <a:lstStyle/>
          <a:p>
            <a:pPr algn="ctr"/>
            <a:endParaRPr lang="en-US" sz="2800" dirty="0"/>
          </a:p>
        </p:txBody>
      </p:sp>
      <p:sp>
        <p:nvSpPr>
          <p:cNvPr id="51" name="Rectangle 50"/>
          <p:cNvSpPr/>
          <p:nvPr/>
        </p:nvSpPr>
        <p:spPr>
          <a:xfrm>
            <a:off x="1249152" y="3312649"/>
            <a:ext cx="709773" cy="338504"/>
          </a:xfrm>
          <a:prstGeom prst="rect">
            <a:avLst/>
          </a:prstGeom>
        </p:spPr>
        <p:txBody>
          <a:bodyPr wrap="square" lIns="91388" tIns="45695" rIns="91388" bIns="45695">
            <a:spAutoFit/>
          </a:bodyPr>
          <a:lstStyle/>
          <a:p>
            <a:r>
              <a:rPr lang="en-US" sz="1600" dirty="0">
                <a:solidFill>
                  <a:srgbClr val="10B1BE"/>
                </a:solidFill>
              </a:rPr>
              <a:t>PBX</a:t>
            </a:r>
          </a:p>
        </p:txBody>
      </p:sp>
      <p:sp>
        <p:nvSpPr>
          <p:cNvPr id="52" name="Rounded Rectangle 51"/>
          <p:cNvSpPr/>
          <p:nvPr/>
        </p:nvSpPr>
        <p:spPr>
          <a:xfrm>
            <a:off x="4233137" y="4689257"/>
            <a:ext cx="1940585" cy="1808555"/>
          </a:xfrm>
          <a:prstGeom prst="roundRect">
            <a:avLst>
              <a:gd name="adj" fmla="val 0"/>
            </a:avLst>
          </a:prstGeom>
          <a:solidFill>
            <a:schemeClr val="accent1"/>
          </a:solidFill>
          <a:ln w="12700">
            <a:noFill/>
          </a:ln>
          <a:effectLst/>
        </p:spPr>
        <p:style>
          <a:lnRef idx="2">
            <a:schemeClr val="accent1"/>
          </a:lnRef>
          <a:fillRef idx="0">
            <a:schemeClr val="accent1"/>
          </a:fillRef>
          <a:effectRef idx="1">
            <a:schemeClr val="accent1"/>
          </a:effectRef>
          <a:fontRef idx="minor">
            <a:schemeClr val="tx1"/>
          </a:fontRef>
        </p:style>
        <p:txBody>
          <a:bodyPr lIns="91388" tIns="45695" rIns="91388" bIns="45695" rtlCol="0" anchor="ctr"/>
          <a:lstStyle/>
          <a:p>
            <a:pPr algn="ctr" defTabSz="456930"/>
            <a:endParaRPr lang="en-US" sz="2800" dirty="0">
              <a:solidFill>
                <a:schemeClr val="tx2">
                  <a:lumMod val="60000"/>
                  <a:lumOff val="40000"/>
                </a:schemeClr>
              </a:solidFill>
            </a:endParaRPr>
          </a:p>
        </p:txBody>
      </p:sp>
      <p:sp>
        <p:nvSpPr>
          <p:cNvPr id="53" name="Rounded Rectangle 52"/>
          <p:cNvSpPr/>
          <p:nvPr/>
        </p:nvSpPr>
        <p:spPr>
          <a:xfrm>
            <a:off x="6618025" y="4687645"/>
            <a:ext cx="1940585" cy="1809995"/>
          </a:xfrm>
          <a:prstGeom prst="roundRect">
            <a:avLst>
              <a:gd name="adj" fmla="val 0"/>
            </a:avLst>
          </a:prstGeom>
          <a:solidFill>
            <a:schemeClr val="accent1"/>
          </a:solidFill>
          <a:ln w="12700">
            <a:noFill/>
          </a:ln>
          <a:effectLst/>
        </p:spPr>
        <p:style>
          <a:lnRef idx="2">
            <a:schemeClr val="accent1"/>
          </a:lnRef>
          <a:fillRef idx="0">
            <a:schemeClr val="accent1"/>
          </a:fillRef>
          <a:effectRef idx="1">
            <a:schemeClr val="accent1"/>
          </a:effectRef>
          <a:fontRef idx="minor">
            <a:schemeClr val="tx1"/>
          </a:fontRef>
        </p:style>
        <p:txBody>
          <a:bodyPr lIns="91388" tIns="45695" rIns="91388" bIns="45695" rtlCol="0" anchor="ctr"/>
          <a:lstStyle/>
          <a:p>
            <a:pPr algn="ctr" defTabSz="456930"/>
            <a:endParaRPr lang="en-US" sz="2800" dirty="0">
              <a:solidFill>
                <a:schemeClr val="tx2">
                  <a:lumMod val="60000"/>
                  <a:lumOff val="40000"/>
                </a:schemeClr>
              </a:solidFill>
            </a:endParaRPr>
          </a:p>
        </p:txBody>
      </p:sp>
      <p:sp>
        <p:nvSpPr>
          <p:cNvPr id="54" name="Rounded Rectangle 53"/>
          <p:cNvSpPr/>
          <p:nvPr/>
        </p:nvSpPr>
        <p:spPr>
          <a:xfrm>
            <a:off x="9002913" y="4677588"/>
            <a:ext cx="1940585" cy="1818985"/>
          </a:xfrm>
          <a:prstGeom prst="roundRect">
            <a:avLst>
              <a:gd name="adj" fmla="val 0"/>
            </a:avLst>
          </a:prstGeom>
          <a:solidFill>
            <a:schemeClr val="accent1"/>
          </a:solidFill>
          <a:ln w="12700">
            <a:noFill/>
          </a:ln>
          <a:effectLst/>
        </p:spPr>
        <p:style>
          <a:lnRef idx="2">
            <a:schemeClr val="accent1"/>
          </a:lnRef>
          <a:fillRef idx="0">
            <a:schemeClr val="accent1"/>
          </a:fillRef>
          <a:effectRef idx="1">
            <a:schemeClr val="accent1"/>
          </a:effectRef>
          <a:fontRef idx="minor">
            <a:schemeClr val="tx1"/>
          </a:fontRef>
        </p:style>
        <p:txBody>
          <a:bodyPr lIns="91388" tIns="45695" rIns="91388" bIns="45695" rtlCol="0" anchor="ctr"/>
          <a:lstStyle/>
          <a:p>
            <a:pPr algn="ctr" defTabSz="456930"/>
            <a:endParaRPr lang="en-US" sz="2800" dirty="0">
              <a:solidFill>
                <a:schemeClr val="tx2">
                  <a:lumMod val="60000"/>
                  <a:lumOff val="40000"/>
                </a:schemeClr>
              </a:solidFill>
            </a:endParaRPr>
          </a:p>
        </p:txBody>
      </p:sp>
      <p:sp>
        <p:nvSpPr>
          <p:cNvPr id="55" name="Rounded Rectangle 54"/>
          <p:cNvSpPr/>
          <p:nvPr/>
        </p:nvSpPr>
        <p:spPr>
          <a:xfrm>
            <a:off x="1848245" y="4689257"/>
            <a:ext cx="1940585" cy="1808555"/>
          </a:xfrm>
          <a:prstGeom prst="roundRect">
            <a:avLst>
              <a:gd name="adj" fmla="val 0"/>
            </a:avLst>
          </a:prstGeom>
          <a:solidFill>
            <a:schemeClr val="accent1"/>
          </a:solidFill>
          <a:ln w="12700">
            <a:noFill/>
          </a:ln>
          <a:effectLst/>
        </p:spPr>
        <p:style>
          <a:lnRef idx="2">
            <a:schemeClr val="accent1"/>
          </a:lnRef>
          <a:fillRef idx="0">
            <a:schemeClr val="accent1"/>
          </a:fillRef>
          <a:effectRef idx="1">
            <a:schemeClr val="accent1"/>
          </a:effectRef>
          <a:fontRef idx="minor">
            <a:schemeClr val="tx1"/>
          </a:fontRef>
        </p:style>
        <p:txBody>
          <a:bodyPr lIns="91388" tIns="45695" rIns="91388" bIns="45695" rtlCol="0" anchor="ctr"/>
          <a:lstStyle/>
          <a:p>
            <a:pPr algn="ctr" defTabSz="456930"/>
            <a:endParaRPr lang="en-US" sz="2800" dirty="0">
              <a:solidFill>
                <a:schemeClr val="tx2">
                  <a:lumMod val="60000"/>
                  <a:lumOff val="40000"/>
                </a:schemeClr>
              </a:solidFill>
            </a:endParaRPr>
          </a:p>
        </p:txBody>
      </p:sp>
      <p:sp>
        <p:nvSpPr>
          <p:cNvPr id="56" name="TextBox 55"/>
          <p:cNvSpPr txBox="1"/>
          <p:nvPr/>
        </p:nvSpPr>
        <p:spPr>
          <a:xfrm>
            <a:off x="2370379" y="4258426"/>
            <a:ext cx="639814" cy="338504"/>
          </a:xfrm>
          <a:prstGeom prst="rect">
            <a:avLst/>
          </a:prstGeom>
          <a:noFill/>
        </p:spPr>
        <p:txBody>
          <a:bodyPr wrap="none" lIns="91388" tIns="45695" rIns="91388" bIns="45695" rtlCol="0">
            <a:spAutoFit/>
          </a:bodyPr>
          <a:lstStyle/>
          <a:p>
            <a:r>
              <a:rPr lang="en-US" sz="1600" dirty="0">
                <a:solidFill>
                  <a:schemeClr val="bg1"/>
                </a:solidFill>
              </a:rPr>
              <a:t>2005</a:t>
            </a:r>
          </a:p>
        </p:txBody>
      </p:sp>
      <p:sp>
        <p:nvSpPr>
          <p:cNvPr id="57" name="TextBox 56"/>
          <p:cNvSpPr txBox="1"/>
          <p:nvPr/>
        </p:nvSpPr>
        <p:spPr>
          <a:xfrm>
            <a:off x="4593861" y="4258426"/>
            <a:ext cx="1199262" cy="338504"/>
          </a:xfrm>
          <a:prstGeom prst="rect">
            <a:avLst/>
          </a:prstGeom>
          <a:noFill/>
        </p:spPr>
        <p:txBody>
          <a:bodyPr wrap="none" lIns="91388" tIns="45695" rIns="91388" bIns="45695" rtlCol="0">
            <a:spAutoFit/>
          </a:bodyPr>
          <a:lstStyle/>
          <a:p>
            <a:r>
              <a:rPr lang="en-US" sz="1600" dirty="0">
                <a:solidFill>
                  <a:schemeClr val="bg1"/>
                </a:solidFill>
              </a:rPr>
              <a:t>Late 2000s</a:t>
            </a:r>
          </a:p>
        </p:txBody>
      </p:sp>
      <p:sp>
        <p:nvSpPr>
          <p:cNvPr id="58" name="TextBox 57"/>
          <p:cNvSpPr txBox="1"/>
          <p:nvPr/>
        </p:nvSpPr>
        <p:spPr>
          <a:xfrm>
            <a:off x="7107276" y="4258426"/>
            <a:ext cx="639814" cy="338504"/>
          </a:xfrm>
          <a:prstGeom prst="rect">
            <a:avLst/>
          </a:prstGeom>
          <a:noFill/>
        </p:spPr>
        <p:txBody>
          <a:bodyPr wrap="none" lIns="91388" tIns="45695" rIns="91388" bIns="45695" rtlCol="0">
            <a:spAutoFit/>
          </a:bodyPr>
          <a:lstStyle/>
          <a:p>
            <a:r>
              <a:rPr lang="en-US" sz="1600" dirty="0">
                <a:solidFill>
                  <a:schemeClr val="bg1"/>
                </a:solidFill>
              </a:rPr>
              <a:t>2010</a:t>
            </a:r>
          </a:p>
        </p:txBody>
      </p:sp>
      <p:sp>
        <p:nvSpPr>
          <p:cNvPr id="59" name="TextBox 58"/>
          <p:cNvSpPr txBox="1"/>
          <p:nvPr/>
        </p:nvSpPr>
        <p:spPr>
          <a:xfrm>
            <a:off x="9794067" y="4258426"/>
            <a:ext cx="639814" cy="338504"/>
          </a:xfrm>
          <a:prstGeom prst="rect">
            <a:avLst/>
          </a:prstGeom>
          <a:noFill/>
        </p:spPr>
        <p:txBody>
          <a:bodyPr wrap="none" lIns="91388" tIns="45695" rIns="91388" bIns="45695" rtlCol="0">
            <a:spAutoFit/>
          </a:bodyPr>
          <a:lstStyle/>
          <a:p>
            <a:r>
              <a:rPr lang="en-US" sz="1600" dirty="0">
                <a:solidFill>
                  <a:schemeClr val="bg1"/>
                </a:solidFill>
              </a:rPr>
              <a:t>2015</a:t>
            </a:r>
          </a:p>
        </p:txBody>
      </p:sp>
      <p:sp>
        <p:nvSpPr>
          <p:cNvPr id="60" name="TextBox 59"/>
          <p:cNvSpPr txBox="1"/>
          <p:nvPr/>
        </p:nvSpPr>
        <p:spPr>
          <a:xfrm>
            <a:off x="666099" y="4167710"/>
            <a:ext cx="639814" cy="338504"/>
          </a:xfrm>
          <a:prstGeom prst="rect">
            <a:avLst/>
          </a:prstGeom>
          <a:noFill/>
        </p:spPr>
        <p:txBody>
          <a:bodyPr wrap="none" lIns="91388" tIns="45695" rIns="91388" bIns="45695" rtlCol="0">
            <a:spAutoFit/>
          </a:bodyPr>
          <a:lstStyle/>
          <a:p>
            <a:r>
              <a:rPr lang="en-US" sz="1600" dirty="0">
                <a:solidFill>
                  <a:schemeClr val="bg1"/>
                </a:solidFill>
              </a:rPr>
              <a:t>1995</a:t>
            </a:r>
          </a:p>
        </p:txBody>
      </p:sp>
      <p:sp>
        <p:nvSpPr>
          <p:cNvPr id="61" name="TextBox 38"/>
          <p:cNvSpPr txBox="1">
            <a:spLocks noChangeArrowheads="1"/>
          </p:cNvSpPr>
          <p:nvPr/>
        </p:nvSpPr>
        <p:spPr bwMode="auto">
          <a:xfrm>
            <a:off x="394586" y="4907577"/>
            <a:ext cx="1118636" cy="666927"/>
          </a:xfrm>
          <a:prstGeom prst="rect">
            <a:avLst/>
          </a:prstGeom>
          <a:noFill/>
        </p:spPr>
        <p:txBody>
          <a:bodyPr wrap="square" lIns="91388" tIns="45695" rIns="91388" bIns="45695" rtlCol="0">
            <a:spAutoFit/>
          </a:bodyPr>
          <a:lstStyle>
            <a:defPPr>
              <a:defRPr lang="en-US"/>
            </a:defPPr>
          </a:lstStyle>
          <a:p>
            <a:pPr algn="ctr"/>
            <a:r>
              <a:rPr lang="en-US" sz="1867" dirty="0">
                <a:solidFill>
                  <a:srgbClr val="676767"/>
                </a:solidFill>
              </a:rPr>
              <a:t>Data</a:t>
            </a:r>
            <a:br>
              <a:rPr lang="en-US" sz="1867" dirty="0">
                <a:solidFill>
                  <a:srgbClr val="676767"/>
                </a:solidFill>
              </a:rPr>
            </a:br>
            <a:r>
              <a:rPr lang="en-US" sz="1867" dirty="0">
                <a:solidFill>
                  <a:srgbClr val="676767"/>
                </a:solidFill>
              </a:rPr>
              <a:t>Network</a:t>
            </a:r>
          </a:p>
        </p:txBody>
      </p:sp>
      <p:sp>
        <p:nvSpPr>
          <p:cNvPr id="62" name="TextBox 38"/>
          <p:cNvSpPr txBox="1">
            <a:spLocks noChangeArrowheads="1"/>
          </p:cNvSpPr>
          <p:nvPr/>
        </p:nvSpPr>
        <p:spPr bwMode="auto">
          <a:xfrm>
            <a:off x="2138093" y="4842066"/>
            <a:ext cx="1368471" cy="318050"/>
          </a:xfrm>
          <a:prstGeom prst="rect">
            <a:avLst/>
          </a:prstGeom>
          <a:noFill/>
        </p:spPr>
        <p:txBody>
          <a:bodyPr wrap="square" lIns="91388" tIns="45695" rIns="91388" bIns="45695" rtlCol="0">
            <a:spAutoFit/>
          </a:bodyPr>
          <a:lstStyle>
            <a:defPPr>
              <a:defRPr lang="en-US"/>
            </a:defPPr>
          </a:lstStyle>
          <a:p>
            <a:pPr algn="ctr"/>
            <a:r>
              <a:rPr lang="en-US" sz="1467" dirty="0">
                <a:solidFill>
                  <a:schemeClr val="bg1"/>
                </a:solidFill>
              </a:rPr>
              <a:t>IP Telephony</a:t>
            </a:r>
          </a:p>
        </p:txBody>
      </p:sp>
      <p:sp>
        <p:nvSpPr>
          <p:cNvPr id="63" name="TextBox 38"/>
          <p:cNvSpPr txBox="1">
            <a:spLocks noChangeArrowheads="1"/>
          </p:cNvSpPr>
          <p:nvPr/>
        </p:nvSpPr>
        <p:spPr bwMode="auto">
          <a:xfrm>
            <a:off x="6618025" y="4842066"/>
            <a:ext cx="1940585" cy="769584"/>
          </a:xfrm>
          <a:prstGeom prst="rect">
            <a:avLst/>
          </a:prstGeom>
          <a:noFill/>
        </p:spPr>
        <p:txBody>
          <a:bodyPr wrap="square" lIns="91388" tIns="45695" rIns="91388" bIns="45695" rtlCol="0">
            <a:spAutoFit/>
          </a:bodyPr>
          <a:lstStyle>
            <a:defPPr>
              <a:defRPr lang="en-US"/>
            </a:defPPr>
          </a:lstStyle>
          <a:p>
            <a:pPr algn="ctr"/>
            <a:r>
              <a:rPr lang="en-US" sz="1467" dirty="0">
                <a:solidFill>
                  <a:schemeClr val="bg1"/>
                </a:solidFill>
              </a:rPr>
              <a:t>Building Mgmt. Systems using </a:t>
            </a:r>
            <a:br>
              <a:rPr lang="en-US" sz="1467" dirty="0">
                <a:solidFill>
                  <a:schemeClr val="bg1"/>
                </a:solidFill>
              </a:rPr>
            </a:br>
            <a:r>
              <a:rPr lang="en-US" sz="1467" dirty="0">
                <a:solidFill>
                  <a:schemeClr val="bg1"/>
                </a:solidFill>
              </a:rPr>
              <a:t>low-voltage PoE</a:t>
            </a:r>
          </a:p>
        </p:txBody>
      </p:sp>
      <p:sp>
        <p:nvSpPr>
          <p:cNvPr id="64" name="TextBox 38"/>
          <p:cNvSpPr txBox="1">
            <a:spLocks noChangeArrowheads="1"/>
          </p:cNvSpPr>
          <p:nvPr/>
        </p:nvSpPr>
        <p:spPr bwMode="auto">
          <a:xfrm>
            <a:off x="4510649" y="4842066"/>
            <a:ext cx="1405088" cy="543816"/>
          </a:xfrm>
          <a:prstGeom prst="rect">
            <a:avLst/>
          </a:prstGeom>
          <a:noFill/>
        </p:spPr>
        <p:txBody>
          <a:bodyPr wrap="square" lIns="91388" tIns="45695" rIns="91388" bIns="45695" rtlCol="0">
            <a:spAutoFit/>
          </a:bodyPr>
          <a:lstStyle>
            <a:defPPr>
              <a:defRPr lang="en-US"/>
            </a:defPPr>
          </a:lstStyle>
          <a:p>
            <a:pPr algn="ctr"/>
            <a:r>
              <a:rPr lang="en-US" sz="1467" dirty="0">
                <a:solidFill>
                  <a:schemeClr val="bg1"/>
                </a:solidFill>
              </a:rPr>
              <a:t>IP </a:t>
            </a:r>
            <a:r>
              <a:rPr lang="en-US" sz="1467" dirty="0">
                <a:solidFill>
                  <a:schemeClr val="bg1"/>
                </a:solidFill>
              </a:rPr>
              <a:t>Cameras</a:t>
            </a:r>
          </a:p>
          <a:p>
            <a:pPr algn="ctr"/>
            <a:r>
              <a:rPr lang="en-US" sz="1467" dirty="0">
                <a:solidFill>
                  <a:schemeClr val="bg1"/>
                </a:solidFill>
              </a:rPr>
              <a:t>Audio / Video </a:t>
            </a:r>
            <a:endParaRPr lang="en-US" sz="1467" dirty="0">
              <a:solidFill>
                <a:schemeClr val="bg1"/>
              </a:solidFill>
            </a:endParaRPr>
          </a:p>
        </p:txBody>
      </p:sp>
      <p:sp>
        <p:nvSpPr>
          <p:cNvPr id="65" name="TextBox 38"/>
          <p:cNvSpPr txBox="1">
            <a:spLocks noChangeArrowheads="1"/>
          </p:cNvSpPr>
          <p:nvPr/>
        </p:nvSpPr>
        <p:spPr bwMode="auto">
          <a:xfrm>
            <a:off x="9054060" y="4842066"/>
            <a:ext cx="1849464" cy="769584"/>
          </a:xfrm>
          <a:prstGeom prst="rect">
            <a:avLst/>
          </a:prstGeom>
          <a:noFill/>
        </p:spPr>
        <p:txBody>
          <a:bodyPr wrap="square" lIns="91388" tIns="45695" rIns="91388" bIns="45695" rtlCol="0">
            <a:spAutoFit/>
          </a:bodyPr>
          <a:lstStyle>
            <a:defPPr>
              <a:defRPr lang="en-US"/>
            </a:defPPr>
          </a:lstStyle>
          <a:p>
            <a:pPr algn="ctr"/>
            <a:r>
              <a:rPr lang="en-US" sz="1467" dirty="0">
                <a:solidFill>
                  <a:schemeClr val="bg1"/>
                </a:solidFill>
              </a:rPr>
              <a:t>Smart </a:t>
            </a:r>
            <a:br>
              <a:rPr lang="en-US" sz="1467" dirty="0">
                <a:solidFill>
                  <a:schemeClr val="bg1"/>
                </a:solidFill>
              </a:rPr>
            </a:br>
            <a:r>
              <a:rPr lang="en-US" sz="1467" dirty="0">
                <a:solidFill>
                  <a:schemeClr val="bg1"/>
                </a:solidFill>
              </a:rPr>
              <a:t>Lighting with </a:t>
            </a:r>
            <a:br>
              <a:rPr lang="en-US" sz="1467" dirty="0">
                <a:solidFill>
                  <a:schemeClr val="bg1"/>
                </a:solidFill>
              </a:rPr>
            </a:br>
            <a:r>
              <a:rPr lang="en-US" sz="1467" dirty="0">
                <a:solidFill>
                  <a:schemeClr val="bg1"/>
                </a:solidFill>
              </a:rPr>
              <a:t>low-voltage PoE </a:t>
            </a:r>
          </a:p>
        </p:txBody>
      </p:sp>
      <p:sp>
        <p:nvSpPr>
          <p:cNvPr id="66" name="Rounded Rectangle 65"/>
          <p:cNvSpPr>
            <a:spLocks noChangeAspect="1"/>
          </p:cNvSpPr>
          <p:nvPr/>
        </p:nvSpPr>
        <p:spPr>
          <a:xfrm>
            <a:off x="884489" y="4611060"/>
            <a:ext cx="170648" cy="170603"/>
          </a:xfrm>
          <a:prstGeom prst="roundRect">
            <a:avLst>
              <a:gd name="adj" fmla="val 50000"/>
            </a:avLst>
          </a:prstGeom>
          <a:gradFill flip="none" rotWithShape="1">
            <a:gsLst>
              <a:gs pos="0">
                <a:srgbClr val="214794"/>
              </a:gs>
              <a:gs pos="100000">
                <a:srgbClr val="1C3D7F"/>
              </a:gs>
            </a:gsLst>
            <a:lin ang="5400000" scaled="0"/>
            <a:tileRect/>
          </a:gradFill>
          <a:ln w="9525" cap="flat" cmpd="sng" algn="ctr">
            <a:noFill/>
            <a:prstDash val="solid"/>
          </a:ln>
          <a:effectLst/>
        </p:spPr>
        <p:txBody>
          <a:bodyPr lIns="91388" tIns="45695" rIns="91388" bIns="45695" rtlCol="0" anchor="ctr"/>
          <a:lstStyle/>
          <a:p>
            <a:pPr algn="ctr"/>
            <a:endParaRPr lang="en-US" sz="1600" kern="0" dirty="0"/>
          </a:p>
        </p:txBody>
      </p:sp>
      <p:sp>
        <p:nvSpPr>
          <p:cNvPr id="67" name="TextBox 66"/>
          <p:cNvSpPr txBox="1"/>
          <p:nvPr/>
        </p:nvSpPr>
        <p:spPr>
          <a:xfrm>
            <a:off x="11110628" y="5645398"/>
            <a:ext cx="654241" cy="318050"/>
          </a:xfrm>
          <a:prstGeom prst="rect">
            <a:avLst/>
          </a:prstGeom>
          <a:noFill/>
        </p:spPr>
        <p:txBody>
          <a:bodyPr wrap="none" lIns="91388" tIns="45695" rIns="91388" bIns="45695" rtlCol="0">
            <a:spAutoFit/>
          </a:bodyPr>
          <a:lstStyle/>
          <a:p>
            <a:r>
              <a:rPr lang="en-US" sz="1467" dirty="0">
                <a:solidFill>
                  <a:schemeClr val="bg1"/>
                </a:solidFill>
              </a:rPr>
              <a:t>OpEx</a:t>
            </a:r>
          </a:p>
        </p:txBody>
      </p:sp>
      <p:sp>
        <p:nvSpPr>
          <p:cNvPr id="68" name="Freeform 67"/>
          <p:cNvSpPr/>
          <p:nvPr/>
        </p:nvSpPr>
        <p:spPr>
          <a:xfrm>
            <a:off x="1014607" y="3643701"/>
            <a:ext cx="1539520" cy="1049583"/>
          </a:xfrm>
          <a:custGeom>
            <a:avLst/>
            <a:gdLst>
              <a:gd name="connsiteX0" fmla="*/ 0 w 2719917"/>
              <a:gd name="connsiteY0" fmla="*/ 10584 h 1227667"/>
              <a:gd name="connsiteX1" fmla="*/ 857250 w 2719917"/>
              <a:gd name="connsiteY1" fmla="*/ 0 h 1227667"/>
              <a:gd name="connsiteX2" fmla="*/ 1640417 w 2719917"/>
              <a:gd name="connsiteY2" fmla="*/ 1217084 h 1227667"/>
              <a:gd name="connsiteX3" fmla="*/ 2719917 w 2719917"/>
              <a:gd name="connsiteY3" fmla="*/ 1227667 h 1227667"/>
              <a:gd name="connsiteX0" fmla="*/ 0 w 2719917"/>
              <a:gd name="connsiteY0" fmla="*/ 10584 h 1227667"/>
              <a:gd name="connsiteX1" fmla="*/ 857250 w 2719917"/>
              <a:gd name="connsiteY1" fmla="*/ 0 h 1227667"/>
              <a:gd name="connsiteX2" fmla="*/ 1640417 w 2719917"/>
              <a:gd name="connsiteY2" fmla="*/ 1217084 h 1227667"/>
              <a:gd name="connsiteX3" fmla="*/ 2719917 w 2719917"/>
              <a:gd name="connsiteY3" fmla="*/ 1227667 h 1227667"/>
              <a:gd name="connsiteX0" fmla="*/ 0 w 2719917"/>
              <a:gd name="connsiteY0" fmla="*/ 98039 h 1315122"/>
              <a:gd name="connsiteX1" fmla="*/ 857250 w 2719917"/>
              <a:gd name="connsiteY1" fmla="*/ 87455 h 1315122"/>
              <a:gd name="connsiteX2" fmla="*/ 1640417 w 2719917"/>
              <a:gd name="connsiteY2" fmla="*/ 1304539 h 1315122"/>
              <a:gd name="connsiteX3" fmla="*/ 2719917 w 2719917"/>
              <a:gd name="connsiteY3" fmla="*/ 1315122 h 1315122"/>
              <a:gd name="connsiteX0" fmla="*/ 0 w 2719917"/>
              <a:gd name="connsiteY0" fmla="*/ 11056 h 1228139"/>
              <a:gd name="connsiteX1" fmla="*/ 910166 w 2719917"/>
              <a:gd name="connsiteY1" fmla="*/ 148638 h 1228139"/>
              <a:gd name="connsiteX2" fmla="*/ 1640417 w 2719917"/>
              <a:gd name="connsiteY2" fmla="*/ 1217556 h 1228139"/>
              <a:gd name="connsiteX3" fmla="*/ 2719917 w 2719917"/>
              <a:gd name="connsiteY3" fmla="*/ 1228139 h 1228139"/>
              <a:gd name="connsiteX0" fmla="*/ 0 w 2719917"/>
              <a:gd name="connsiteY0" fmla="*/ 11056 h 1228139"/>
              <a:gd name="connsiteX1" fmla="*/ 910166 w 2719917"/>
              <a:gd name="connsiteY1" fmla="*/ 148638 h 1228139"/>
              <a:gd name="connsiteX2" fmla="*/ 1640417 w 2719917"/>
              <a:gd name="connsiteY2" fmla="*/ 1217556 h 1228139"/>
              <a:gd name="connsiteX3" fmla="*/ 2719917 w 2719917"/>
              <a:gd name="connsiteY3" fmla="*/ 1228139 h 1228139"/>
              <a:gd name="connsiteX0" fmla="*/ 0 w 2921000"/>
              <a:gd name="connsiteY0" fmla="*/ 4268 h 1252043"/>
              <a:gd name="connsiteX1" fmla="*/ 1111249 w 2921000"/>
              <a:gd name="connsiteY1" fmla="*/ 172542 h 1252043"/>
              <a:gd name="connsiteX2" fmla="*/ 1841500 w 2921000"/>
              <a:gd name="connsiteY2" fmla="*/ 1241460 h 1252043"/>
              <a:gd name="connsiteX3" fmla="*/ 2921000 w 2921000"/>
              <a:gd name="connsiteY3" fmla="*/ 1252043 h 1252043"/>
              <a:gd name="connsiteX0" fmla="*/ 0 w 2921000"/>
              <a:gd name="connsiteY0" fmla="*/ 11056 h 1228139"/>
              <a:gd name="connsiteX1" fmla="*/ 1111249 w 2921000"/>
              <a:gd name="connsiteY1" fmla="*/ 148638 h 1228139"/>
              <a:gd name="connsiteX2" fmla="*/ 1841500 w 2921000"/>
              <a:gd name="connsiteY2" fmla="*/ 1217556 h 1228139"/>
              <a:gd name="connsiteX3" fmla="*/ 2921000 w 2921000"/>
              <a:gd name="connsiteY3" fmla="*/ 1228139 h 1228139"/>
              <a:gd name="connsiteX0" fmla="*/ 0 w 1841500"/>
              <a:gd name="connsiteY0" fmla="*/ 11056 h 1217556"/>
              <a:gd name="connsiteX1" fmla="*/ 1111249 w 1841500"/>
              <a:gd name="connsiteY1" fmla="*/ 148638 h 1217556"/>
              <a:gd name="connsiteX2" fmla="*/ 1841500 w 1841500"/>
              <a:gd name="connsiteY2" fmla="*/ 1217556 h 1217556"/>
              <a:gd name="connsiteX0" fmla="*/ 0 w 1841500"/>
              <a:gd name="connsiteY0" fmla="*/ 4045 h 1210545"/>
              <a:gd name="connsiteX1" fmla="*/ 836082 w 1841500"/>
              <a:gd name="connsiteY1" fmla="*/ 168999 h 1210545"/>
              <a:gd name="connsiteX2" fmla="*/ 1841500 w 1841500"/>
              <a:gd name="connsiteY2" fmla="*/ 1210545 h 1210545"/>
              <a:gd name="connsiteX0" fmla="*/ 0 w 1841500"/>
              <a:gd name="connsiteY0" fmla="*/ 28475 h 1234975"/>
              <a:gd name="connsiteX1" fmla="*/ 910166 w 1841500"/>
              <a:gd name="connsiteY1" fmla="*/ 125001 h 1234975"/>
              <a:gd name="connsiteX2" fmla="*/ 1841500 w 1841500"/>
              <a:gd name="connsiteY2" fmla="*/ 1234975 h 1234975"/>
              <a:gd name="connsiteX0" fmla="*/ 0 w 1841500"/>
              <a:gd name="connsiteY0" fmla="*/ 7036 h 1213536"/>
              <a:gd name="connsiteX1" fmla="*/ 899582 w 1841500"/>
              <a:gd name="connsiteY1" fmla="*/ 158305 h 1213536"/>
              <a:gd name="connsiteX2" fmla="*/ 1841500 w 1841500"/>
              <a:gd name="connsiteY2" fmla="*/ 1213536 h 1213536"/>
              <a:gd name="connsiteX0" fmla="*/ 0 w 1539119"/>
              <a:gd name="connsiteY0" fmla="*/ 32008 h 1168438"/>
              <a:gd name="connsiteX1" fmla="*/ 597201 w 1539119"/>
              <a:gd name="connsiteY1" fmla="*/ 113207 h 1168438"/>
              <a:gd name="connsiteX2" fmla="*/ 1539119 w 1539119"/>
              <a:gd name="connsiteY2" fmla="*/ 1168438 h 1168438"/>
              <a:gd name="connsiteX0" fmla="*/ 0 w 1539119"/>
              <a:gd name="connsiteY0" fmla="*/ 10530 h 1203015"/>
              <a:gd name="connsiteX1" fmla="*/ 597201 w 1539119"/>
              <a:gd name="connsiteY1" fmla="*/ 147784 h 1203015"/>
              <a:gd name="connsiteX2" fmla="*/ 1539119 w 1539119"/>
              <a:gd name="connsiteY2" fmla="*/ 1203015 h 1203015"/>
              <a:gd name="connsiteX0" fmla="*/ 0 w 1539119"/>
              <a:gd name="connsiteY0" fmla="*/ 460 h 1192945"/>
              <a:gd name="connsiteX1" fmla="*/ 657677 w 1539119"/>
              <a:gd name="connsiteY1" fmla="*/ 207784 h 1192945"/>
              <a:gd name="connsiteX2" fmla="*/ 1539119 w 1539119"/>
              <a:gd name="connsiteY2" fmla="*/ 1192945 h 1192945"/>
              <a:gd name="connsiteX0" fmla="*/ 0 w 1539119"/>
              <a:gd name="connsiteY0" fmla="*/ 10531 h 1203016"/>
              <a:gd name="connsiteX1" fmla="*/ 693963 w 1539119"/>
              <a:gd name="connsiteY1" fmla="*/ 147784 h 1203016"/>
              <a:gd name="connsiteX2" fmla="*/ 1539119 w 1539119"/>
              <a:gd name="connsiteY2" fmla="*/ 1203016 h 1203016"/>
              <a:gd name="connsiteX0" fmla="*/ 0 w 1539119"/>
              <a:gd name="connsiteY0" fmla="*/ 647 h 1193132"/>
              <a:gd name="connsiteX1" fmla="*/ 814279 w 1539119"/>
              <a:gd name="connsiteY1" fmla="*/ 199855 h 1193132"/>
              <a:gd name="connsiteX2" fmla="*/ 1539119 w 1539119"/>
              <a:gd name="connsiteY2" fmla="*/ 1193132 h 1193132"/>
              <a:gd name="connsiteX0" fmla="*/ 0 w 1539119"/>
              <a:gd name="connsiteY0" fmla="*/ 88086 h 1280571"/>
              <a:gd name="connsiteX1" fmla="*/ 814279 w 1539119"/>
              <a:gd name="connsiteY1" fmla="*/ 287294 h 1280571"/>
              <a:gd name="connsiteX2" fmla="*/ 1539119 w 1539119"/>
              <a:gd name="connsiteY2" fmla="*/ 1280571 h 1280571"/>
              <a:gd name="connsiteX0" fmla="*/ 0 w 1539119"/>
              <a:gd name="connsiteY0" fmla="*/ 3820 h 1196305"/>
              <a:gd name="connsiteX1" fmla="*/ 894489 w 1539119"/>
              <a:gd name="connsiteY1" fmla="*/ 435364 h 1196305"/>
              <a:gd name="connsiteX2" fmla="*/ 1539119 w 1539119"/>
              <a:gd name="connsiteY2" fmla="*/ 1196305 h 1196305"/>
              <a:gd name="connsiteX0" fmla="*/ 0 w 1539119"/>
              <a:gd name="connsiteY0" fmla="*/ 19613 h 1212098"/>
              <a:gd name="connsiteX1" fmla="*/ 988068 w 1539119"/>
              <a:gd name="connsiteY1" fmla="*/ 373711 h 1212098"/>
              <a:gd name="connsiteX2" fmla="*/ 1539119 w 1539119"/>
              <a:gd name="connsiteY2" fmla="*/ 1212098 h 1212098"/>
              <a:gd name="connsiteX0" fmla="*/ 0 w 1539119"/>
              <a:gd name="connsiteY0" fmla="*/ 23598 h 1216083"/>
              <a:gd name="connsiteX1" fmla="*/ 988068 w 1539119"/>
              <a:gd name="connsiteY1" fmla="*/ 377696 h 1216083"/>
              <a:gd name="connsiteX2" fmla="*/ 1539119 w 1539119"/>
              <a:gd name="connsiteY2" fmla="*/ 1216083 h 1216083"/>
            </a:gdLst>
            <a:ahLst/>
            <a:cxnLst>
              <a:cxn ang="0">
                <a:pos x="connsiteX0" y="connsiteY0"/>
              </a:cxn>
              <a:cxn ang="0">
                <a:pos x="connsiteX1" y="connsiteY1"/>
              </a:cxn>
              <a:cxn ang="0">
                <a:pos x="connsiteX2" y="connsiteY2"/>
              </a:cxn>
            </a:cxnLst>
            <a:rect l="l" t="t" r="r" b="b"/>
            <a:pathLst>
              <a:path w="1539119" h="1216083">
                <a:moveTo>
                  <a:pt x="0" y="23598"/>
                </a:moveTo>
                <a:cubicBezTo>
                  <a:pt x="285750" y="20070"/>
                  <a:pt x="785022" y="-130835"/>
                  <a:pt x="988068" y="377696"/>
                </a:cubicBezTo>
                <a:cubicBezTo>
                  <a:pt x="1191114" y="886227"/>
                  <a:pt x="1179286" y="1212555"/>
                  <a:pt x="1539119" y="1216083"/>
                </a:cubicBezTo>
              </a:path>
            </a:pathLst>
          </a:custGeom>
          <a:noFill/>
          <a:ln w="101600" cap="rnd" cmpd="sng" algn="ctr">
            <a:solidFill>
              <a:schemeClr val="accent6"/>
            </a:solidFill>
            <a:prstDash val="solid"/>
          </a:ln>
          <a:effectLst/>
        </p:spPr>
        <p:txBody>
          <a:bodyPr lIns="91388" tIns="45695" rIns="91388" bIns="45695" rtlCol="0" anchor="ctr"/>
          <a:lstStyle/>
          <a:p>
            <a:pPr algn="ctr"/>
            <a:endParaRPr lang="en-US" sz="2800" dirty="0">
              <a:solidFill>
                <a:srgbClr val="FFFFFF"/>
              </a:solidFill>
            </a:endParaRPr>
          </a:p>
        </p:txBody>
      </p:sp>
      <p:sp>
        <p:nvSpPr>
          <p:cNvPr id="69" name="Freeform 68"/>
          <p:cNvSpPr/>
          <p:nvPr/>
        </p:nvSpPr>
        <p:spPr>
          <a:xfrm>
            <a:off x="934477" y="2995688"/>
            <a:ext cx="4270159" cy="1697081"/>
          </a:xfrm>
          <a:custGeom>
            <a:avLst/>
            <a:gdLst>
              <a:gd name="connsiteX0" fmla="*/ 0 w 2719917"/>
              <a:gd name="connsiteY0" fmla="*/ 10584 h 1227667"/>
              <a:gd name="connsiteX1" fmla="*/ 857250 w 2719917"/>
              <a:gd name="connsiteY1" fmla="*/ 0 h 1227667"/>
              <a:gd name="connsiteX2" fmla="*/ 1640417 w 2719917"/>
              <a:gd name="connsiteY2" fmla="*/ 1217084 h 1227667"/>
              <a:gd name="connsiteX3" fmla="*/ 2719917 w 2719917"/>
              <a:gd name="connsiteY3" fmla="*/ 1227667 h 1227667"/>
              <a:gd name="connsiteX0" fmla="*/ 0 w 2719917"/>
              <a:gd name="connsiteY0" fmla="*/ 10584 h 1227667"/>
              <a:gd name="connsiteX1" fmla="*/ 857250 w 2719917"/>
              <a:gd name="connsiteY1" fmla="*/ 0 h 1227667"/>
              <a:gd name="connsiteX2" fmla="*/ 1640417 w 2719917"/>
              <a:gd name="connsiteY2" fmla="*/ 1217084 h 1227667"/>
              <a:gd name="connsiteX3" fmla="*/ 2719917 w 2719917"/>
              <a:gd name="connsiteY3" fmla="*/ 1227667 h 1227667"/>
              <a:gd name="connsiteX0" fmla="*/ 0 w 2719917"/>
              <a:gd name="connsiteY0" fmla="*/ 98039 h 1315122"/>
              <a:gd name="connsiteX1" fmla="*/ 857250 w 2719917"/>
              <a:gd name="connsiteY1" fmla="*/ 87455 h 1315122"/>
              <a:gd name="connsiteX2" fmla="*/ 1640417 w 2719917"/>
              <a:gd name="connsiteY2" fmla="*/ 1304539 h 1315122"/>
              <a:gd name="connsiteX3" fmla="*/ 2719917 w 2719917"/>
              <a:gd name="connsiteY3" fmla="*/ 1315122 h 1315122"/>
              <a:gd name="connsiteX0" fmla="*/ 0 w 2719917"/>
              <a:gd name="connsiteY0" fmla="*/ 11056 h 1228139"/>
              <a:gd name="connsiteX1" fmla="*/ 910166 w 2719917"/>
              <a:gd name="connsiteY1" fmla="*/ 148638 h 1228139"/>
              <a:gd name="connsiteX2" fmla="*/ 1640417 w 2719917"/>
              <a:gd name="connsiteY2" fmla="*/ 1217556 h 1228139"/>
              <a:gd name="connsiteX3" fmla="*/ 2719917 w 2719917"/>
              <a:gd name="connsiteY3" fmla="*/ 1228139 h 1228139"/>
              <a:gd name="connsiteX0" fmla="*/ 0 w 2719917"/>
              <a:gd name="connsiteY0" fmla="*/ 11056 h 1228139"/>
              <a:gd name="connsiteX1" fmla="*/ 910166 w 2719917"/>
              <a:gd name="connsiteY1" fmla="*/ 148638 h 1228139"/>
              <a:gd name="connsiteX2" fmla="*/ 1640417 w 2719917"/>
              <a:gd name="connsiteY2" fmla="*/ 1217556 h 1228139"/>
              <a:gd name="connsiteX3" fmla="*/ 2719917 w 2719917"/>
              <a:gd name="connsiteY3" fmla="*/ 1228139 h 1228139"/>
              <a:gd name="connsiteX0" fmla="*/ 0 w 2921000"/>
              <a:gd name="connsiteY0" fmla="*/ 4268 h 1252043"/>
              <a:gd name="connsiteX1" fmla="*/ 1111249 w 2921000"/>
              <a:gd name="connsiteY1" fmla="*/ 172542 h 1252043"/>
              <a:gd name="connsiteX2" fmla="*/ 1841500 w 2921000"/>
              <a:gd name="connsiteY2" fmla="*/ 1241460 h 1252043"/>
              <a:gd name="connsiteX3" fmla="*/ 2921000 w 2921000"/>
              <a:gd name="connsiteY3" fmla="*/ 1252043 h 1252043"/>
              <a:gd name="connsiteX0" fmla="*/ 0 w 2921000"/>
              <a:gd name="connsiteY0" fmla="*/ 11056 h 1228139"/>
              <a:gd name="connsiteX1" fmla="*/ 1111249 w 2921000"/>
              <a:gd name="connsiteY1" fmla="*/ 148638 h 1228139"/>
              <a:gd name="connsiteX2" fmla="*/ 1841500 w 2921000"/>
              <a:gd name="connsiteY2" fmla="*/ 1217556 h 1228139"/>
              <a:gd name="connsiteX3" fmla="*/ 2921000 w 2921000"/>
              <a:gd name="connsiteY3" fmla="*/ 1228139 h 1228139"/>
              <a:gd name="connsiteX0" fmla="*/ 0 w 1841500"/>
              <a:gd name="connsiteY0" fmla="*/ 11056 h 1217556"/>
              <a:gd name="connsiteX1" fmla="*/ 1111249 w 1841500"/>
              <a:gd name="connsiteY1" fmla="*/ 148638 h 1217556"/>
              <a:gd name="connsiteX2" fmla="*/ 1841500 w 1841500"/>
              <a:gd name="connsiteY2" fmla="*/ 1217556 h 1217556"/>
              <a:gd name="connsiteX0" fmla="*/ 0 w 1841500"/>
              <a:gd name="connsiteY0" fmla="*/ 4953 h 1211453"/>
              <a:gd name="connsiteX1" fmla="*/ 916311 w 1841500"/>
              <a:gd name="connsiteY1" fmla="*/ 165214 h 1211453"/>
              <a:gd name="connsiteX2" fmla="*/ 1841500 w 1841500"/>
              <a:gd name="connsiteY2" fmla="*/ 1211453 h 1211453"/>
              <a:gd name="connsiteX0" fmla="*/ 0 w 1841500"/>
              <a:gd name="connsiteY0" fmla="*/ 4953 h 1211453"/>
              <a:gd name="connsiteX1" fmla="*/ 944159 w 1841500"/>
              <a:gd name="connsiteY1" fmla="*/ 165214 h 1211453"/>
              <a:gd name="connsiteX2" fmla="*/ 1841500 w 1841500"/>
              <a:gd name="connsiteY2" fmla="*/ 1211453 h 1211453"/>
              <a:gd name="connsiteX0" fmla="*/ 0 w 1841500"/>
              <a:gd name="connsiteY0" fmla="*/ 1113 h 1207613"/>
              <a:gd name="connsiteX1" fmla="*/ 966438 w 1841500"/>
              <a:gd name="connsiteY1" fmla="*/ 191613 h 1207613"/>
              <a:gd name="connsiteX2" fmla="*/ 1841500 w 1841500"/>
              <a:gd name="connsiteY2" fmla="*/ 1207613 h 1207613"/>
              <a:gd name="connsiteX0" fmla="*/ 0 w 1841500"/>
              <a:gd name="connsiteY0" fmla="*/ 28034 h 1234534"/>
              <a:gd name="connsiteX1" fmla="*/ 966438 w 1841500"/>
              <a:gd name="connsiteY1" fmla="*/ 218534 h 1234534"/>
              <a:gd name="connsiteX2" fmla="*/ 1841500 w 1841500"/>
              <a:gd name="connsiteY2" fmla="*/ 1234534 h 1234534"/>
              <a:gd name="connsiteX0" fmla="*/ 0 w 1841500"/>
              <a:gd name="connsiteY0" fmla="*/ 2257 h 1208757"/>
              <a:gd name="connsiteX1" fmla="*/ 1005426 w 1841500"/>
              <a:gd name="connsiteY1" fmla="*/ 291032 h 1208757"/>
              <a:gd name="connsiteX2" fmla="*/ 1841500 w 1841500"/>
              <a:gd name="connsiteY2" fmla="*/ 1208757 h 1208757"/>
              <a:gd name="connsiteX0" fmla="*/ 0 w 1841500"/>
              <a:gd name="connsiteY0" fmla="*/ 14247 h 1220747"/>
              <a:gd name="connsiteX1" fmla="*/ 1033275 w 1841500"/>
              <a:gd name="connsiteY1" fmla="*/ 242545 h 1220747"/>
              <a:gd name="connsiteX2" fmla="*/ 1841500 w 1841500"/>
              <a:gd name="connsiteY2" fmla="*/ 1220747 h 1220747"/>
              <a:gd name="connsiteX0" fmla="*/ 0 w 1841500"/>
              <a:gd name="connsiteY0" fmla="*/ 82235 h 1288735"/>
              <a:gd name="connsiteX1" fmla="*/ 1033275 w 1841500"/>
              <a:gd name="connsiteY1" fmla="*/ 310533 h 1288735"/>
              <a:gd name="connsiteX2" fmla="*/ 1841500 w 1841500"/>
              <a:gd name="connsiteY2" fmla="*/ 1288735 h 1288735"/>
              <a:gd name="connsiteX0" fmla="*/ 0 w 1841500"/>
              <a:gd name="connsiteY0" fmla="*/ 16468 h 1222968"/>
              <a:gd name="connsiteX1" fmla="*/ 1094542 w 1841500"/>
              <a:gd name="connsiteY1" fmla="*/ 403517 h 1222968"/>
              <a:gd name="connsiteX2" fmla="*/ 1841500 w 1841500"/>
              <a:gd name="connsiteY2" fmla="*/ 1222968 h 1222968"/>
              <a:gd name="connsiteX0" fmla="*/ 0 w 1841500"/>
              <a:gd name="connsiteY0" fmla="*/ 849 h 1207349"/>
              <a:gd name="connsiteX1" fmla="*/ 1139100 w 1841500"/>
              <a:gd name="connsiteY1" fmla="*/ 501292 h 1207349"/>
              <a:gd name="connsiteX2" fmla="*/ 1841500 w 1841500"/>
              <a:gd name="connsiteY2" fmla="*/ 1207349 h 1207349"/>
              <a:gd name="connsiteX0" fmla="*/ 0 w 1841500"/>
              <a:gd name="connsiteY0" fmla="*/ 5711 h 1212211"/>
              <a:gd name="connsiteX1" fmla="*/ 1155809 w 1841500"/>
              <a:gd name="connsiteY1" fmla="*/ 445677 h 1212211"/>
              <a:gd name="connsiteX2" fmla="*/ 1841500 w 1841500"/>
              <a:gd name="connsiteY2" fmla="*/ 1212211 h 1212211"/>
            </a:gdLst>
            <a:ahLst/>
            <a:cxnLst>
              <a:cxn ang="0">
                <a:pos x="connsiteX0" y="connsiteY0"/>
              </a:cxn>
              <a:cxn ang="0">
                <a:pos x="connsiteX1" y="connsiteY1"/>
              </a:cxn>
              <a:cxn ang="0">
                <a:pos x="connsiteX2" y="connsiteY2"/>
              </a:cxn>
            </a:cxnLst>
            <a:rect l="l" t="t" r="r" b="b"/>
            <a:pathLst>
              <a:path w="1841500" h="1212211">
                <a:moveTo>
                  <a:pt x="0" y="5711"/>
                </a:moveTo>
                <a:cubicBezTo>
                  <a:pt x="285750" y="2183"/>
                  <a:pt x="848892" y="-72910"/>
                  <a:pt x="1155809" y="445677"/>
                </a:cubicBezTo>
                <a:cubicBezTo>
                  <a:pt x="1462726" y="964264"/>
                  <a:pt x="1481667" y="1208683"/>
                  <a:pt x="1841500" y="1212211"/>
                </a:cubicBezTo>
              </a:path>
            </a:pathLst>
          </a:custGeom>
          <a:noFill/>
          <a:ln w="101600" cap="rnd" cmpd="sng" algn="ctr">
            <a:solidFill>
              <a:schemeClr val="bg1">
                <a:lumMod val="50000"/>
              </a:schemeClr>
            </a:solidFill>
            <a:prstDash val="solid"/>
          </a:ln>
          <a:effectLst/>
        </p:spPr>
        <p:txBody>
          <a:bodyPr lIns="91388" tIns="45695" rIns="91388" bIns="45695" rtlCol="0" anchor="ctr"/>
          <a:lstStyle/>
          <a:p>
            <a:pPr algn="ctr"/>
            <a:endParaRPr lang="en-US" sz="2800" dirty="0"/>
          </a:p>
        </p:txBody>
      </p:sp>
      <p:sp>
        <p:nvSpPr>
          <p:cNvPr id="70" name="Freeform 69"/>
          <p:cNvSpPr/>
          <p:nvPr/>
        </p:nvSpPr>
        <p:spPr>
          <a:xfrm>
            <a:off x="991620" y="2356242"/>
            <a:ext cx="6720037" cy="2338913"/>
          </a:xfrm>
          <a:custGeom>
            <a:avLst/>
            <a:gdLst>
              <a:gd name="connsiteX0" fmla="*/ 0 w 2719917"/>
              <a:gd name="connsiteY0" fmla="*/ 10584 h 1227667"/>
              <a:gd name="connsiteX1" fmla="*/ 857250 w 2719917"/>
              <a:gd name="connsiteY1" fmla="*/ 0 h 1227667"/>
              <a:gd name="connsiteX2" fmla="*/ 1640417 w 2719917"/>
              <a:gd name="connsiteY2" fmla="*/ 1217084 h 1227667"/>
              <a:gd name="connsiteX3" fmla="*/ 2719917 w 2719917"/>
              <a:gd name="connsiteY3" fmla="*/ 1227667 h 1227667"/>
              <a:gd name="connsiteX0" fmla="*/ 0 w 2719917"/>
              <a:gd name="connsiteY0" fmla="*/ 10584 h 1227667"/>
              <a:gd name="connsiteX1" fmla="*/ 857250 w 2719917"/>
              <a:gd name="connsiteY1" fmla="*/ 0 h 1227667"/>
              <a:gd name="connsiteX2" fmla="*/ 1640417 w 2719917"/>
              <a:gd name="connsiteY2" fmla="*/ 1217084 h 1227667"/>
              <a:gd name="connsiteX3" fmla="*/ 2719917 w 2719917"/>
              <a:gd name="connsiteY3" fmla="*/ 1227667 h 1227667"/>
              <a:gd name="connsiteX0" fmla="*/ 0 w 2719917"/>
              <a:gd name="connsiteY0" fmla="*/ 98039 h 1315122"/>
              <a:gd name="connsiteX1" fmla="*/ 857250 w 2719917"/>
              <a:gd name="connsiteY1" fmla="*/ 87455 h 1315122"/>
              <a:gd name="connsiteX2" fmla="*/ 1640417 w 2719917"/>
              <a:gd name="connsiteY2" fmla="*/ 1304539 h 1315122"/>
              <a:gd name="connsiteX3" fmla="*/ 2719917 w 2719917"/>
              <a:gd name="connsiteY3" fmla="*/ 1315122 h 1315122"/>
              <a:gd name="connsiteX0" fmla="*/ 0 w 2719917"/>
              <a:gd name="connsiteY0" fmla="*/ 11056 h 1228139"/>
              <a:gd name="connsiteX1" fmla="*/ 910166 w 2719917"/>
              <a:gd name="connsiteY1" fmla="*/ 148638 h 1228139"/>
              <a:gd name="connsiteX2" fmla="*/ 1640417 w 2719917"/>
              <a:gd name="connsiteY2" fmla="*/ 1217556 h 1228139"/>
              <a:gd name="connsiteX3" fmla="*/ 2719917 w 2719917"/>
              <a:gd name="connsiteY3" fmla="*/ 1228139 h 1228139"/>
              <a:gd name="connsiteX0" fmla="*/ 0 w 2719917"/>
              <a:gd name="connsiteY0" fmla="*/ 11056 h 1228139"/>
              <a:gd name="connsiteX1" fmla="*/ 910166 w 2719917"/>
              <a:gd name="connsiteY1" fmla="*/ 148638 h 1228139"/>
              <a:gd name="connsiteX2" fmla="*/ 1640417 w 2719917"/>
              <a:gd name="connsiteY2" fmla="*/ 1217556 h 1228139"/>
              <a:gd name="connsiteX3" fmla="*/ 2719917 w 2719917"/>
              <a:gd name="connsiteY3" fmla="*/ 1228139 h 1228139"/>
              <a:gd name="connsiteX0" fmla="*/ 0 w 2921000"/>
              <a:gd name="connsiteY0" fmla="*/ 4268 h 1252043"/>
              <a:gd name="connsiteX1" fmla="*/ 1111249 w 2921000"/>
              <a:gd name="connsiteY1" fmla="*/ 172542 h 1252043"/>
              <a:gd name="connsiteX2" fmla="*/ 1841500 w 2921000"/>
              <a:gd name="connsiteY2" fmla="*/ 1241460 h 1252043"/>
              <a:gd name="connsiteX3" fmla="*/ 2921000 w 2921000"/>
              <a:gd name="connsiteY3" fmla="*/ 1252043 h 1252043"/>
              <a:gd name="connsiteX0" fmla="*/ 0 w 2921000"/>
              <a:gd name="connsiteY0" fmla="*/ 11056 h 1228139"/>
              <a:gd name="connsiteX1" fmla="*/ 1111249 w 2921000"/>
              <a:gd name="connsiteY1" fmla="*/ 148638 h 1228139"/>
              <a:gd name="connsiteX2" fmla="*/ 1841500 w 2921000"/>
              <a:gd name="connsiteY2" fmla="*/ 1217556 h 1228139"/>
              <a:gd name="connsiteX3" fmla="*/ 2921000 w 2921000"/>
              <a:gd name="connsiteY3" fmla="*/ 1228139 h 1228139"/>
              <a:gd name="connsiteX0" fmla="*/ 0 w 1841500"/>
              <a:gd name="connsiteY0" fmla="*/ 11056 h 1217556"/>
              <a:gd name="connsiteX1" fmla="*/ 1111249 w 1841500"/>
              <a:gd name="connsiteY1" fmla="*/ 148638 h 1217556"/>
              <a:gd name="connsiteX2" fmla="*/ 1841500 w 1841500"/>
              <a:gd name="connsiteY2" fmla="*/ 1217556 h 1217556"/>
              <a:gd name="connsiteX0" fmla="*/ 0 w 1841500"/>
              <a:gd name="connsiteY0" fmla="*/ 12843 h 1219343"/>
              <a:gd name="connsiteX1" fmla="*/ 1024386 w 1841500"/>
              <a:gd name="connsiteY1" fmla="*/ 145213 h 1219343"/>
              <a:gd name="connsiteX2" fmla="*/ 1841500 w 1841500"/>
              <a:gd name="connsiteY2" fmla="*/ 1219343 h 1219343"/>
              <a:gd name="connsiteX0" fmla="*/ 0 w 1841500"/>
              <a:gd name="connsiteY0" fmla="*/ 1417 h 1207917"/>
              <a:gd name="connsiteX1" fmla="*/ 1024386 w 1841500"/>
              <a:gd name="connsiteY1" fmla="*/ 133787 h 1207917"/>
              <a:gd name="connsiteX2" fmla="*/ 1841500 w 1841500"/>
              <a:gd name="connsiteY2" fmla="*/ 1207917 h 1207917"/>
              <a:gd name="connsiteX0" fmla="*/ 0 w 1841500"/>
              <a:gd name="connsiteY0" fmla="*/ 19316 h 1225816"/>
              <a:gd name="connsiteX1" fmla="*/ 1024386 w 1841500"/>
              <a:gd name="connsiteY1" fmla="*/ 151686 h 1225816"/>
              <a:gd name="connsiteX2" fmla="*/ 1841500 w 1841500"/>
              <a:gd name="connsiteY2" fmla="*/ 1225816 h 1225816"/>
              <a:gd name="connsiteX0" fmla="*/ 0 w 1841500"/>
              <a:gd name="connsiteY0" fmla="*/ 1417 h 1207917"/>
              <a:gd name="connsiteX1" fmla="*/ 1024386 w 1841500"/>
              <a:gd name="connsiteY1" fmla="*/ 133787 h 1207917"/>
              <a:gd name="connsiteX2" fmla="*/ 1841500 w 1841500"/>
              <a:gd name="connsiteY2" fmla="*/ 1207917 h 1207917"/>
              <a:gd name="connsiteX0" fmla="*/ 0 w 1841500"/>
              <a:gd name="connsiteY0" fmla="*/ 5066 h 1211566"/>
              <a:gd name="connsiteX1" fmla="*/ 1024386 w 1841500"/>
              <a:gd name="connsiteY1" fmla="*/ 137436 h 1211566"/>
              <a:gd name="connsiteX2" fmla="*/ 1841500 w 1841500"/>
              <a:gd name="connsiteY2" fmla="*/ 1211566 h 1211566"/>
              <a:gd name="connsiteX0" fmla="*/ 0 w 1841500"/>
              <a:gd name="connsiteY0" fmla="*/ 14386 h 1220886"/>
              <a:gd name="connsiteX1" fmla="*/ 1024386 w 1841500"/>
              <a:gd name="connsiteY1" fmla="*/ 146756 h 1220886"/>
              <a:gd name="connsiteX2" fmla="*/ 1841500 w 1841500"/>
              <a:gd name="connsiteY2" fmla="*/ 1220886 h 1220886"/>
              <a:gd name="connsiteX0" fmla="*/ 0 w 1841500"/>
              <a:gd name="connsiteY0" fmla="*/ 28292 h 1234792"/>
              <a:gd name="connsiteX1" fmla="*/ 1024386 w 1841500"/>
              <a:gd name="connsiteY1" fmla="*/ 160662 h 1234792"/>
              <a:gd name="connsiteX2" fmla="*/ 1841500 w 1841500"/>
              <a:gd name="connsiteY2" fmla="*/ 1234792 h 1234792"/>
              <a:gd name="connsiteX0" fmla="*/ 0 w 1841500"/>
              <a:gd name="connsiteY0" fmla="*/ 6326 h 1212826"/>
              <a:gd name="connsiteX1" fmla="*/ 1031940 w 1841500"/>
              <a:gd name="connsiteY1" fmla="*/ 201242 h 1212826"/>
              <a:gd name="connsiteX2" fmla="*/ 1841500 w 1841500"/>
              <a:gd name="connsiteY2" fmla="*/ 1212826 h 1212826"/>
              <a:gd name="connsiteX0" fmla="*/ 0 w 1841500"/>
              <a:gd name="connsiteY0" fmla="*/ 2181 h 1208681"/>
              <a:gd name="connsiteX1" fmla="*/ 1035717 w 1841500"/>
              <a:gd name="connsiteY1" fmla="*/ 223157 h 1208681"/>
              <a:gd name="connsiteX2" fmla="*/ 1841500 w 1841500"/>
              <a:gd name="connsiteY2" fmla="*/ 1208681 h 1208681"/>
              <a:gd name="connsiteX0" fmla="*/ 0 w 1841500"/>
              <a:gd name="connsiteY0" fmla="*/ 424 h 1206924"/>
              <a:gd name="connsiteX1" fmla="*/ 956407 w 1841500"/>
              <a:gd name="connsiteY1" fmla="*/ 257885 h 1206924"/>
              <a:gd name="connsiteX2" fmla="*/ 1841500 w 1841500"/>
              <a:gd name="connsiteY2" fmla="*/ 1206924 h 1206924"/>
              <a:gd name="connsiteX0" fmla="*/ 0 w 1841500"/>
              <a:gd name="connsiteY0" fmla="*/ 4299 h 1210799"/>
              <a:gd name="connsiteX1" fmla="*/ 1062153 w 1841500"/>
              <a:gd name="connsiteY1" fmla="*/ 209638 h 1210799"/>
              <a:gd name="connsiteX2" fmla="*/ 1841500 w 1841500"/>
              <a:gd name="connsiteY2" fmla="*/ 1210799 h 1210799"/>
              <a:gd name="connsiteX0" fmla="*/ 0 w 1841500"/>
              <a:gd name="connsiteY0" fmla="*/ 3474 h 1209974"/>
              <a:gd name="connsiteX1" fmla="*/ 1028163 w 1841500"/>
              <a:gd name="connsiteY1" fmla="*/ 214025 h 1209974"/>
              <a:gd name="connsiteX2" fmla="*/ 1841500 w 1841500"/>
              <a:gd name="connsiteY2" fmla="*/ 1209974 h 1209974"/>
              <a:gd name="connsiteX0" fmla="*/ 0 w 1841500"/>
              <a:gd name="connsiteY0" fmla="*/ 803 h 1207303"/>
              <a:gd name="connsiteX1" fmla="*/ 1020610 w 1841500"/>
              <a:gd name="connsiteY1" fmla="*/ 242627 h 1207303"/>
              <a:gd name="connsiteX2" fmla="*/ 1841500 w 1841500"/>
              <a:gd name="connsiteY2" fmla="*/ 1207303 h 1207303"/>
              <a:gd name="connsiteX0" fmla="*/ 0 w 1841500"/>
              <a:gd name="connsiteY0" fmla="*/ 3725 h 1210225"/>
              <a:gd name="connsiteX1" fmla="*/ 1020610 w 1841500"/>
              <a:gd name="connsiteY1" fmla="*/ 245549 h 1210225"/>
              <a:gd name="connsiteX2" fmla="*/ 1841500 w 1841500"/>
              <a:gd name="connsiteY2" fmla="*/ 1210225 h 1210225"/>
              <a:gd name="connsiteX0" fmla="*/ 0 w 1841500"/>
              <a:gd name="connsiteY0" fmla="*/ 173 h 1206673"/>
              <a:gd name="connsiteX1" fmla="*/ 1020610 w 1841500"/>
              <a:gd name="connsiteY1" fmla="*/ 241997 h 1206673"/>
              <a:gd name="connsiteX2" fmla="*/ 1841500 w 1841500"/>
              <a:gd name="connsiteY2" fmla="*/ 1206673 h 1206673"/>
              <a:gd name="connsiteX0" fmla="*/ 0 w 1841500"/>
              <a:gd name="connsiteY0" fmla="*/ 7031 h 1213531"/>
              <a:gd name="connsiteX1" fmla="*/ 1020610 w 1841500"/>
              <a:gd name="connsiteY1" fmla="*/ 248855 h 1213531"/>
              <a:gd name="connsiteX2" fmla="*/ 1841500 w 1841500"/>
              <a:gd name="connsiteY2" fmla="*/ 1213531 h 1213531"/>
              <a:gd name="connsiteX0" fmla="*/ 0 w 1841500"/>
              <a:gd name="connsiteY0" fmla="*/ 343 h 1206843"/>
              <a:gd name="connsiteX1" fmla="*/ 1001727 w 1841500"/>
              <a:gd name="connsiteY1" fmla="*/ 320349 h 1206843"/>
              <a:gd name="connsiteX2" fmla="*/ 1841500 w 1841500"/>
              <a:gd name="connsiteY2" fmla="*/ 1206843 h 1206843"/>
              <a:gd name="connsiteX0" fmla="*/ 0 w 1841500"/>
              <a:gd name="connsiteY0" fmla="*/ 1627 h 1208127"/>
              <a:gd name="connsiteX1" fmla="*/ 1001727 w 1841500"/>
              <a:gd name="connsiteY1" fmla="*/ 321633 h 1208127"/>
              <a:gd name="connsiteX2" fmla="*/ 1841500 w 1841500"/>
              <a:gd name="connsiteY2" fmla="*/ 1208127 h 1208127"/>
              <a:gd name="connsiteX0" fmla="*/ 0 w 1841500"/>
              <a:gd name="connsiteY0" fmla="*/ 51005 h 1257505"/>
              <a:gd name="connsiteX1" fmla="*/ 1001727 w 1841500"/>
              <a:gd name="connsiteY1" fmla="*/ 371011 h 1257505"/>
              <a:gd name="connsiteX2" fmla="*/ 1841500 w 1841500"/>
              <a:gd name="connsiteY2" fmla="*/ 1257505 h 1257505"/>
              <a:gd name="connsiteX0" fmla="*/ 0 w 1841500"/>
              <a:gd name="connsiteY0" fmla="*/ 6034 h 1212534"/>
              <a:gd name="connsiteX1" fmla="*/ 1043270 w 1841500"/>
              <a:gd name="connsiteY1" fmla="*/ 477192 h 1212534"/>
              <a:gd name="connsiteX2" fmla="*/ 1841500 w 1841500"/>
              <a:gd name="connsiteY2" fmla="*/ 1212534 h 1212534"/>
              <a:gd name="connsiteX0" fmla="*/ 0 w 1841500"/>
              <a:gd name="connsiteY0" fmla="*/ 278 h 1206778"/>
              <a:gd name="connsiteX1" fmla="*/ 1043270 w 1841500"/>
              <a:gd name="connsiteY1" fmla="*/ 471436 h 1206778"/>
              <a:gd name="connsiteX2" fmla="*/ 1841500 w 1841500"/>
              <a:gd name="connsiteY2" fmla="*/ 1206778 h 1206778"/>
              <a:gd name="connsiteX0" fmla="*/ 0 w 1841500"/>
              <a:gd name="connsiteY0" fmla="*/ 4488 h 1210988"/>
              <a:gd name="connsiteX1" fmla="*/ 1043270 w 1841500"/>
              <a:gd name="connsiteY1" fmla="*/ 392252 h 1210988"/>
              <a:gd name="connsiteX2" fmla="*/ 1841500 w 1841500"/>
              <a:gd name="connsiteY2" fmla="*/ 1210988 h 1210988"/>
              <a:gd name="connsiteX0" fmla="*/ 0 w 1841500"/>
              <a:gd name="connsiteY0" fmla="*/ 8197 h 1214697"/>
              <a:gd name="connsiteX1" fmla="*/ 1043270 w 1841500"/>
              <a:gd name="connsiteY1" fmla="*/ 395961 h 1214697"/>
              <a:gd name="connsiteX2" fmla="*/ 1841500 w 1841500"/>
              <a:gd name="connsiteY2" fmla="*/ 1214697 h 1214697"/>
              <a:gd name="connsiteX0" fmla="*/ 0 w 1841500"/>
              <a:gd name="connsiteY0" fmla="*/ 1455 h 1207955"/>
              <a:gd name="connsiteX1" fmla="*/ 1043270 w 1841500"/>
              <a:gd name="connsiteY1" fmla="*/ 389219 h 1207955"/>
              <a:gd name="connsiteX2" fmla="*/ 1841500 w 1841500"/>
              <a:gd name="connsiteY2" fmla="*/ 1207955 h 1207955"/>
              <a:gd name="connsiteX0" fmla="*/ 0 w 1841500"/>
              <a:gd name="connsiteY0" fmla="*/ 0 h 1206500"/>
              <a:gd name="connsiteX1" fmla="*/ 1047046 w 1841500"/>
              <a:gd name="connsiteY1" fmla="*/ 413825 h 1206500"/>
              <a:gd name="connsiteX2" fmla="*/ 1841500 w 1841500"/>
              <a:gd name="connsiteY2" fmla="*/ 1206500 h 1206500"/>
            </a:gdLst>
            <a:ahLst/>
            <a:cxnLst>
              <a:cxn ang="0">
                <a:pos x="connsiteX0" y="connsiteY0"/>
              </a:cxn>
              <a:cxn ang="0">
                <a:pos x="connsiteX1" y="connsiteY1"/>
              </a:cxn>
              <a:cxn ang="0">
                <a:pos x="connsiteX2" y="connsiteY2"/>
              </a:cxn>
            </a:cxnLst>
            <a:rect l="l" t="t" r="r" b="b"/>
            <a:pathLst>
              <a:path w="1841500" h="1206500">
                <a:moveTo>
                  <a:pt x="0" y="0"/>
                </a:moveTo>
                <a:cubicBezTo>
                  <a:pt x="357507" y="12108"/>
                  <a:pt x="796780" y="-63503"/>
                  <a:pt x="1047046" y="413825"/>
                </a:cubicBezTo>
                <a:cubicBezTo>
                  <a:pt x="1297312" y="891153"/>
                  <a:pt x="1481667" y="1202972"/>
                  <a:pt x="1841500" y="1206500"/>
                </a:cubicBezTo>
              </a:path>
            </a:pathLst>
          </a:custGeom>
          <a:noFill/>
          <a:ln w="101600" cap="rnd" cmpd="sng" algn="ctr">
            <a:solidFill>
              <a:schemeClr val="tx1">
                <a:lumMod val="75000"/>
              </a:schemeClr>
            </a:solidFill>
            <a:prstDash val="solid"/>
          </a:ln>
          <a:effectLst/>
        </p:spPr>
        <p:txBody>
          <a:bodyPr lIns="91388" tIns="45695" rIns="91388" bIns="45695" rtlCol="0" anchor="ctr"/>
          <a:lstStyle/>
          <a:p>
            <a:pPr algn="ctr"/>
            <a:endParaRPr lang="en-US" sz="2800" dirty="0"/>
          </a:p>
        </p:txBody>
      </p:sp>
      <p:sp>
        <p:nvSpPr>
          <p:cNvPr id="71" name="Rectangle 70"/>
          <p:cNvSpPr/>
          <p:nvPr/>
        </p:nvSpPr>
        <p:spPr>
          <a:xfrm>
            <a:off x="1249152" y="2641646"/>
            <a:ext cx="815128" cy="338504"/>
          </a:xfrm>
          <a:prstGeom prst="rect">
            <a:avLst/>
          </a:prstGeom>
        </p:spPr>
        <p:txBody>
          <a:bodyPr wrap="square" lIns="91388" tIns="45695" rIns="91388" bIns="45695">
            <a:spAutoFit/>
          </a:bodyPr>
          <a:lstStyle/>
          <a:p>
            <a:r>
              <a:rPr lang="en-US" sz="1600" dirty="0">
                <a:solidFill>
                  <a:schemeClr val="tx1">
                    <a:lumMod val="60000"/>
                    <a:lumOff val="40000"/>
                  </a:schemeClr>
                </a:solidFill>
              </a:rPr>
              <a:t>AV</a:t>
            </a:r>
            <a:endParaRPr lang="en-US" sz="1600" dirty="0">
              <a:solidFill>
                <a:schemeClr val="tx1">
                  <a:lumMod val="60000"/>
                  <a:lumOff val="40000"/>
                </a:schemeClr>
              </a:solidFill>
            </a:endParaRPr>
          </a:p>
        </p:txBody>
      </p:sp>
      <p:sp>
        <p:nvSpPr>
          <p:cNvPr id="72" name="Rectangle 71"/>
          <p:cNvSpPr/>
          <p:nvPr/>
        </p:nvSpPr>
        <p:spPr>
          <a:xfrm>
            <a:off x="1249155" y="1979170"/>
            <a:ext cx="1199103" cy="338504"/>
          </a:xfrm>
          <a:prstGeom prst="rect">
            <a:avLst/>
          </a:prstGeom>
        </p:spPr>
        <p:txBody>
          <a:bodyPr wrap="square" lIns="91388" tIns="45695" rIns="91388" bIns="45695">
            <a:spAutoFit/>
          </a:bodyPr>
          <a:lstStyle/>
          <a:p>
            <a:r>
              <a:rPr lang="en-US" sz="1600" dirty="0">
                <a:solidFill>
                  <a:srgbClr val="7B7B7B"/>
                </a:solidFill>
              </a:rPr>
              <a:t>BACnet</a:t>
            </a:r>
          </a:p>
        </p:txBody>
      </p:sp>
      <p:sp>
        <p:nvSpPr>
          <p:cNvPr id="73" name="Rectangle 72"/>
          <p:cNvSpPr/>
          <p:nvPr/>
        </p:nvSpPr>
        <p:spPr>
          <a:xfrm>
            <a:off x="1249175" y="1338489"/>
            <a:ext cx="1779228" cy="338504"/>
          </a:xfrm>
          <a:prstGeom prst="rect">
            <a:avLst/>
          </a:prstGeom>
        </p:spPr>
        <p:txBody>
          <a:bodyPr wrap="square" lIns="91388" tIns="45695" rIns="91388" bIns="45695">
            <a:spAutoFit/>
          </a:bodyPr>
          <a:lstStyle/>
          <a:p>
            <a:r>
              <a:rPr lang="en-US" sz="1600" dirty="0">
                <a:solidFill>
                  <a:srgbClr val="00B050"/>
                </a:solidFill>
              </a:rPr>
              <a:t>High Voltage A/C</a:t>
            </a:r>
          </a:p>
        </p:txBody>
      </p:sp>
      <p:sp>
        <p:nvSpPr>
          <p:cNvPr id="74" name="Freeform 73"/>
          <p:cNvSpPr/>
          <p:nvPr/>
        </p:nvSpPr>
        <p:spPr>
          <a:xfrm>
            <a:off x="934456" y="1702561"/>
            <a:ext cx="9565209" cy="2992599"/>
          </a:xfrm>
          <a:custGeom>
            <a:avLst/>
            <a:gdLst>
              <a:gd name="connsiteX0" fmla="*/ 0 w 2719917"/>
              <a:gd name="connsiteY0" fmla="*/ 10584 h 1227667"/>
              <a:gd name="connsiteX1" fmla="*/ 857250 w 2719917"/>
              <a:gd name="connsiteY1" fmla="*/ 0 h 1227667"/>
              <a:gd name="connsiteX2" fmla="*/ 1640417 w 2719917"/>
              <a:gd name="connsiteY2" fmla="*/ 1217084 h 1227667"/>
              <a:gd name="connsiteX3" fmla="*/ 2719917 w 2719917"/>
              <a:gd name="connsiteY3" fmla="*/ 1227667 h 1227667"/>
              <a:gd name="connsiteX0" fmla="*/ 0 w 2719917"/>
              <a:gd name="connsiteY0" fmla="*/ 10584 h 1227667"/>
              <a:gd name="connsiteX1" fmla="*/ 857250 w 2719917"/>
              <a:gd name="connsiteY1" fmla="*/ 0 h 1227667"/>
              <a:gd name="connsiteX2" fmla="*/ 1640417 w 2719917"/>
              <a:gd name="connsiteY2" fmla="*/ 1217084 h 1227667"/>
              <a:gd name="connsiteX3" fmla="*/ 2719917 w 2719917"/>
              <a:gd name="connsiteY3" fmla="*/ 1227667 h 1227667"/>
              <a:gd name="connsiteX0" fmla="*/ 0 w 2719917"/>
              <a:gd name="connsiteY0" fmla="*/ 98039 h 1315122"/>
              <a:gd name="connsiteX1" fmla="*/ 857250 w 2719917"/>
              <a:gd name="connsiteY1" fmla="*/ 87455 h 1315122"/>
              <a:gd name="connsiteX2" fmla="*/ 1640417 w 2719917"/>
              <a:gd name="connsiteY2" fmla="*/ 1304539 h 1315122"/>
              <a:gd name="connsiteX3" fmla="*/ 2719917 w 2719917"/>
              <a:gd name="connsiteY3" fmla="*/ 1315122 h 1315122"/>
              <a:gd name="connsiteX0" fmla="*/ 0 w 2719917"/>
              <a:gd name="connsiteY0" fmla="*/ 11056 h 1228139"/>
              <a:gd name="connsiteX1" fmla="*/ 910166 w 2719917"/>
              <a:gd name="connsiteY1" fmla="*/ 148638 h 1228139"/>
              <a:gd name="connsiteX2" fmla="*/ 1640417 w 2719917"/>
              <a:gd name="connsiteY2" fmla="*/ 1217556 h 1228139"/>
              <a:gd name="connsiteX3" fmla="*/ 2719917 w 2719917"/>
              <a:gd name="connsiteY3" fmla="*/ 1228139 h 1228139"/>
              <a:gd name="connsiteX0" fmla="*/ 0 w 2719917"/>
              <a:gd name="connsiteY0" fmla="*/ 11056 h 1228139"/>
              <a:gd name="connsiteX1" fmla="*/ 910166 w 2719917"/>
              <a:gd name="connsiteY1" fmla="*/ 148638 h 1228139"/>
              <a:gd name="connsiteX2" fmla="*/ 1640417 w 2719917"/>
              <a:gd name="connsiteY2" fmla="*/ 1217556 h 1228139"/>
              <a:gd name="connsiteX3" fmla="*/ 2719917 w 2719917"/>
              <a:gd name="connsiteY3" fmla="*/ 1228139 h 1228139"/>
              <a:gd name="connsiteX0" fmla="*/ 0 w 2921000"/>
              <a:gd name="connsiteY0" fmla="*/ 4268 h 1252043"/>
              <a:gd name="connsiteX1" fmla="*/ 1111249 w 2921000"/>
              <a:gd name="connsiteY1" fmla="*/ 172542 h 1252043"/>
              <a:gd name="connsiteX2" fmla="*/ 1841500 w 2921000"/>
              <a:gd name="connsiteY2" fmla="*/ 1241460 h 1252043"/>
              <a:gd name="connsiteX3" fmla="*/ 2921000 w 2921000"/>
              <a:gd name="connsiteY3" fmla="*/ 1252043 h 1252043"/>
              <a:gd name="connsiteX0" fmla="*/ 0 w 2921000"/>
              <a:gd name="connsiteY0" fmla="*/ 11056 h 1228139"/>
              <a:gd name="connsiteX1" fmla="*/ 1111249 w 2921000"/>
              <a:gd name="connsiteY1" fmla="*/ 148638 h 1228139"/>
              <a:gd name="connsiteX2" fmla="*/ 1841500 w 2921000"/>
              <a:gd name="connsiteY2" fmla="*/ 1217556 h 1228139"/>
              <a:gd name="connsiteX3" fmla="*/ 2921000 w 2921000"/>
              <a:gd name="connsiteY3" fmla="*/ 1228139 h 1228139"/>
              <a:gd name="connsiteX0" fmla="*/ 0 w 1841500"/>
              <a:gd name="connsiteY0" fmla="*/ 11056 h 1217556"/>
              <a:gd name="connsiteX1" fmla="*/ 1111249 w 1841500"/>
              <a:gd name="connsiteY1" fmla="*/ 148638 h 1217556"/>
              <a:gd name="connsiteX2" fmla="*/ 1841500 w 1841500"/>
              <a:gd name="connsiteY2" fmla="*/ 1217556 h 1217556"/>
              <a:gd name="connsiteX0" fmla="*/ 0 w 1841500"/>
              <a:gd name="connsiteY0" fmla="*/ 12843 h 1219343"/>
              <a:gd name="connsiteX1" fmla="*/ 1024386 w 1841500"/>
              <a:gd name="connsiteY1" fmla="*/ 145213 h 1219343"/>
              <a:gd name="connsiteX2" fmla="*/ 1841500 w 1841500"/>
              <a:gd name="connsiteY2" fmla="*/ 1219343 h 1219343"/>
              <a:gd name="connsiteX0" fmla="*/ 0 w 1841500"/>
              <a:gd name="connsiteY0" fmla="*/ 1417 h 1207917"/>
              <a:gd name="connsiteX1" fmla="*/ 1024386 w 1841500"/>
              <a:gd name="connsiteY1" fmla="*/ 133787 h 1207917"/>
              <a:gd name="connsiteX2" fmla="*/ 1841500 w 1841500"/>
              <a:gd name="connsiteY2" fmla="*/ 1207917 h 1207917"/>
              <a:gd name="connsiteX0" fmla="*/ 0 w 1841500"/>
              <a:gd name="connsiteY0" fmla="*/ 19316 h 1225816"/>
              <a:gd name="connsiteX1" fmla="*/ 1024386 w 1841500"/>
              <a:gd name="connsiteY1" fmla="*/ 151686 h 1225816"/>
              <a:gd name="connsiteX2" fmla="*/ 1841500 w 1841500"/>
              <a:gd name="connsiteY2" fmla="*/ 1225816 h 1225816"/>
              <a:gd name="connsiteX0" fmla="*/ 0 w 1841500"/>
              <a:gd name="connsiteY0" fmla="*/ 1417 h 1207917"/>
              <a:gd name="connsiteX1" fmla="*/ 1024386 w 1841500"/>
              <a:gd name="connsiteY1" fmla="*/ 133787 h 1207917"/>
              <a:gd name="connsiteX2" fmla="*/ 1841500 w 1841500"/>
              <a:gd name="connsiteY2" fmla="*/ 1207917 h 1207917"/>
              <a:gd name="connsiteX0" fmla="*/ 0 w 1841500"/>
              <a:gd name="connsiteY0" fmla="*/ 5066 h 1211566"/>
              <a:gd name="connsiteX1" fmla="*/ 1024386 w 1841500"/>
              <a:gd name="connsiteY1" fmla="*/ 137436 h 1211566"/>
              <a:gd name="connsiteX2" fmla="*/ 1841500 w 1841500"/>
              <a:gd name="connsiteY2" fmla="*/ 1211566 h 1211566"/>
              <a:gd name="connsiteX0" fmla="*/ 0 w 1841500"/>
              <a:gd name="connsiteY0" fmla="*/ 14386 h 1220886"/>
              <a:gd name="connsiteX1" fmla="*/ 1024386 w 1841500"/>
              <a:gd name="connsiteY1" fmla="*/ 146756 h 1220886"/>
              <a:gd name="connsiteX2" fmla="*/ 1841500 w 1841500"/>
              <a:gd name="connsiteY2" fmla="*/ 1220886 h 1220886"/>
              <a:gd name="connsiteX0" fmla="*/ 0 w 1841500"/>
              <a:gd name="connsiteY0" fmla="*/ 28292 h 1234792"/>
              <a:gd name="connsiteX1" fmla="*/ 1024386 w 1841500"/>
              <a:gd name="connsiteY1" fmla="*/ 160662 h 1234792"/>
              <a:gd name="connsiteX2" fmla="*/ 1841500 w 1841500"/>
              <a:gd name="connsiteY2" fmla="*/ 1234792 h 1234792"/>
              <a:gd name="connsiteX0" fmla="*/ 0 w 1841500"/>
              <a:gd name="connsiteY0" fmla="*/ 6326 h 1212826"/>
              <a:gd name="connsiteX1" fmla="*/ 1031940 w 1841500"/>
              <a:gd name="connsiteY1" fmla="*/ 201242 h 1212826"/>
              <a:gd name="connsiteX2" fmla="*/ 1841500 w 1841500"/>
              <a:gd name="connsiteY2" fmla="*/ 1212826 h 1212826"/>
              <a:gd name="connsiteX0" fmla="*/ 0 w 1841500"/>
              <a:gd name="connsiteY0" fmla="*/ 2181 h 1208681"/>
              <a:gd name="connsiteX1" fmla="*/ 1035717 w 1841500"/>
              <a:gd name="connsiteY1" fmla="*/ 223157 h 1208681"/>
              <a:gd name="connsiteX2" fmla="*/ 1841500 w 1841500"/>
              <a:gd name="connsiteY2" fmla="*/ 1208681 h 1208681"/>
              <a:gd name="connsiteX0" fmla="*/ 0 w 1841500"/>
              <a:gd name="connsiteY0" fmla="*/ 4341 h 1210841"/>
              <a:gd name="connsiteX1" fmla="*/ 988456 w 1841500"/>
              <a:gd name="connsiteY1" fmla="*/ 209434 h 1210841"/>
              <a:gd name="connsiteX2" fmla="*/ 1841500 w 1841500"/>
              <a:gd name="connsiteY2" fmla="*/ 1210841 h 1210841"/>
              <a:gd name="connsiteX0" fmla="*/ 0 w 1841500"/>
              <a:gd name="connsiteY0" fmla="*/ 52825 h 1259325"/>
              <a:gd name="connsiteX1" fmla="*/ 988456 w 1841500"/>
              <a:gd name="connsiteY1" fmla="*/ 257918 h 1259325"/>
              <a:gd name="connsiteX2" fmla="*/ 1841500 w 1841500"/>
              <a:gd name="connsiteY2" fmla="*/ 1259325 h 1259325"/>
              <a:gd name="connsiteX0" fmla="*/ 0 w 1841500"/>
              <a:gd name="connsiteY0" fmla="*/ 2945 h 1209445"/>
              <a:gd name="connsiteX1" fmla="*/ 1024597 w 1841500"/>
              <a:gd name="connsiteY1" fmla="*/ 366866 h 1209445"/>
              <a:gd name="connsiteX2" fmla="*/ 1841500 w 1841500"/>
              <a:gd name="connsiteY2" fmla="*/ 1209445 h 1209445"/>
              <a:gd name="connsiteX0" fmla="*/ 0 w 1841500"/>
              <a:gd name="connsiteY0" fmla="*/ 4203 h 1210703"/>
              <a:gd name="connsiteX1" fmla="*/ 1024597 w 1841500"/>
              <a:gd name="connsiteY1" fmla="*/ 368124 h 1210703"/>
              <a:gd name="connsiteX2" fmla="*/ 1841500 w 1841500"/>
              <a:gd name="connsiteY2" fmla="*/ 1210703 h 1210703"/>
              <a:gd name="connsiteX0" fmla="*/ 0 w 1841500"/>
              <a:gd name="connsiteY0" fmla="*/ 4203 h 1210703"/>
              <a:gd name="connsiteX1" fmla="*/ 1024597 w 1841500"/>
              <a:gd name="connsiteY1" fmla="*/ 368124 h 1210703"/>
              <a:gd name="connsiteX2" fmla="*/ 1841500 w 1841500"/>
              <a:gd name="connsiteY2" fmla="*/ 1210703 h 1210703"/>
              <a:gd name="connsiteX0" fmla="*/ 0 w 1841500"/>
              <a:gd name="connsiteY0" fmla="*/ 3198 h 1209698"/>
              <a:gd name="connsiteX1" fmla="*/ 1005358 w 1841500"/>
              <a:gd name="connsiteY1" fmla="*/ 375675 h 1209698"/>
              <a:gd name="connsiteX2" fmla="*/ 1841500 w 1841500"/>
              <a:gd name="connsiteY2" fmla="*/ 1209698 h 1209698"/>
              <a:gd name="connsiteX0" fmla="*/ 0 w 1841500"/>
              <a:gd name="connsiteY0" fmla="*/ 3198 h 1209698"/>
              <a:gd name="connsiteX1" fmla="*/ 1005358 w 1841500"/>
              <a:gd name="connsiteY1" fmla="*/ 375675 h 1209698"/>
              <a:gd name="connsiteX2" fmla="*/ 1841500 w 1841500"/>
              <a:gd name="connsiteY2" fmla="*/ 1209698 h 1209698"/>
            </a:gdLst>
            <a:ahLst/>
            <a:cxnLst>
              <a:cxn ang="0">
                <a:pos x="connsiteX0" y="connsiteY0"/>
              </a:cxn>
              <a:cxn ang="0">
                <a:pos x="connsiteX1" y="connsiteY1"/>
              </a:cxn>
              <a:cxn ang="0">
                <a:pos x="connsiteX2" y="connsiteY2"/>
              </a:cxn>
            </a:cxnLst>
            <a:rect l="l" t="t" r="r" b="b"/>
            <a:pathLst>
              <a:path w="1841500" h="1209698">
                <a:moveTo>
                  <a:pt x="0" y="3198"/>
                </a:moveTo>
                <a:cubicBezTo>
                  <a:pt x="285750" y="-330"/>
                  <a:pt x="763922" y="-47028"/>
                  <a:pt x="1005358" y="375675"/>
                </a:cubicBezTo>
                <a:cubicBezTo>
                  <a:pt x="1246794" y="798378"/>
                  <a:pt x="1481667" y="1206170"/>
                  <a:pt x="1841500" y="1209698"/>
                </a:cubicBezTo>
              </a:path>
            </a:pathLst>
          </a:custGeom>
          <a:noFill/>
          <a:ln w="101600" cap="rnd" cmpd="sng" algn="ctr">
            <a:solidFill>
              <a:srgbClr val="459841"/>
            </a:solidFill>
            <a:prstDash val="solid"/>
          </a:ln>
          <a:effectLst/>
        </p:spPr>
        <p:txBody>
          <a:bodyPr lIns="91388" tIns="45695" rIns="91388" bIns="45695" rtlCol="0" anchor="ctr"/>
          <a:lstStyle/>
          <a:p>
            <a:pPr algn="ctr"/>
            <a:endParaRPr lang="en-US" sz="2800" dirty="0"/>
          </a:p>
        </p:txBody>
      </p:sp>
      <p:sp>
        <p:nvSpPr>
          <p:cNvPr id="75" name="TextBox 74"/>
          <p:cNvSpPr txBox="1"/>
          <p:nvPr/>
        </p:nvSpPr>
        <p:spPr>
          <a:xfrm>
            <a:off x="10519147" y="3419454"/>
            <a:ext cx="1263632" cy="318050"/>
          </a:xfrm>
          <a:prstGeom prst="rect">
            <a:avLst/>
          </a:prstGeom>
          <a:noFill/>
        </p:spPr>
        <p:txBody>
          <a:bodyPr wrap="square" lIns="91388" tIns="45695" rIns="91388" bIns="45695" rtlCol="0">
            <a:spAutoFit/>
          </a:bodyPr>
          <a:lstStyle/>
          <a:p>
            <a:pPr algn="ctr"/>
            <a:r>
              <a:rPr lang="en-US" sz="1467" dirty="0">
                <a:solidFill>
                  <a:schemeClr val="bg1"/>
                </a:solidFill>
              </a:rPr>
              <a:t>Experiences</a:t>
            </a:r>
            <a:endParaRPr lang="en-US" sz="1200" dirty="0">
              <a:solidFill>
                <a:schemeClr val="bg1"/>
              </a:solidFill>
            </a:endParaRPr>
          </a:p>
        </p:txBody>
      </p:sp>
      <p:cxnSp>
        <p:nvCxnSpPr>
          <p:cNvPr id="76" name="Straight Connector 75"/>
          <p:cNvCxnSpPr/>
          <p:nvPr/>
        </p:nvCxnSpPr>
        <p:spPr>
          <a:xfrm flipH="1" flipV="1">
            <a:off x="10503979" y="3257937"/>
            <a:ext cx="15168" cy="1468967"/>
          </a:xfrm>
          <a:prstGeom prst="line">
            <a:avLst/>
          </a:prstGeom>
          <a:ln w="38100" cap="rnd" cmpd="sng">
            <a:solidFill>
              <a:schemeClr val="tx1">
                <a:lumMod val="60000"/>
                <a:lumOff val="40000"/>
              </a:schemeClr>
            </a:solidFill>
            <a:prstDash val="dot"/>
          </a:ln>
          <a:effectLst/>
        </p:spPr>
        <p:style>
          <a:lnRef idx="2">
            <a:schemeClr val="accent1"/>
          </a:lnRef>
          <a:fillRef idx="0">
            <a:schemeClr val="accent1"/>
          </a:fillRef>
          <a:effectRef idx="1">
            <a:schemeClr val="accent1"/>
          </a:effectRef>
          <a:fontRef idx="minor">
            <a:schemeClr val="tx1"/>
          </a:fontRef>
        </p:style>
      </p:cxnSp>
      <p:sp>
        <p:nvSpPr>
          <p:cNvPr id="77" name="TextBox 76"/>
          <p:cNvSpPr txBox="1"/>
          <p:nvPr/>
        </p:nvSpPr>
        <p:spPr>
          <a:xfrm>
            <a:off x="9786770" y="2301732"/>
            <a:ext cx="1425831" cy="830946"/>
          </a:xfrm>
          <a:prstGeom prst="rect">
            <a:avLst/>
          </a:prstGeom>
          <a:noFill/>
        </p:spPr>
        <p:txBody>
          <a:bodyPr wrap="square" lIns="91388" tIns="45695" rIns="91388" bIns="45695" rtlCol="0">
            <a:spAutoFit/>
          </a:bodyPr>
          <a:lstStyle/>
          <a:p>
            <a:pPr algn="ctr"/>
            <a:r>
              <a:rPr lang="en-US" sz="1600" dirty="0">
                <a:solidFill>
                  <a:srgbClr val="676767"/>
                </a:solidFill>
              </a:rPr>
              <a:t>Cloud Management and Analytics</a:t>
            </a:r>
          </a:p>
        </p:txBody>
      </p:sp>
      <p:sp>
        <p:nvSpPr>
          <p:cNvPr id="78" name="Rounded Rectangle 77"/>
          <p:cNvSpPr>
            <a:spLocks noChangeAspect="1"/>
          </p:cNvSpPr>
          <p:nvPr/>
        </p:nvSpPr>
        <p:spPr>
          <a:xfrm>
            <a:off x="701575" y="2047024"/>
            <a:ext cx="586476" cy="586317"/>
          </a:xfrm>
          <a:prstGeom prst="roundRect">
            <a:avLst>
              <a:gd name="adj" fmla="val 50000"/>
            </a:avLst>
          </a:prstGeom>
          <a:gradFill rotWithShape="1">
            <a:gsLst>
              <a:gs pos="0">
                <a:srgbClr val="4A4A4A"/>
              </a:gs>
              <a:gs pos="100000">
                <a:srgbClr val="565656"/>
              </a:gs>
            </a:gsLst>
            <a:lin ang="16200000" scaled="0"/>
          </a:gradFill>
          <a:ln w="9525" cap="flat" cmpd="sng" algn="ctr">
            <a:noFill/>
            <a:prstDash val="solid"/>
          </a:ln>
          <a:effectLst/>
        </p:spPr>
        <p:txBody>
          <a:bodyPr lIns="91388" tIns="45695" rIns="91388" bIns="45695" rtlCol="0" anchor="ctr"/>
          <a:lstStyle/>
          <a:p>
            <a:pPr algn="ctr"/>
            <a:endParaRPr lang="en-US" sz="2800" kern="0" dirty="0">
              <a:solidFill>
                <a:srgbClr val="FFFFFF"/>
              </a:solidFill>
            </a:endParaRPr>
          </a:p>
        </p:txBody>
      </p:sp>
      <p:pic>
        <p:nvPicPr>
          <p:cNvPr id="79" name="Picture 78" descr="icon4.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0289" y="2065846"/>
            <a:ext cx="549003" cy="548713"/>
          </a:xfrm>
          <a:prstGeom prst="rect">
            <a:avLst/>
          </a:prstGeom>
        </p:spPr>
      </p:pic>
      <p:grpSp>
        <p:nvGrpSpPr>
          <p:cNvPr id="80" name="Group 79"/>
          <p:cNvGrpSpPr/>
          <p:nvPr/>
        </p:nvGrpSpPr>
        <p:grpSpPr>
          <a:xfrm>
            <a:off x="701575" y="2707508"/>
            <a:ext cx="586476" cy="586317"/>
            <a:chOff x="-126132" y="1790057"/>
            <a:chExt cx="540869" cy="540863"/>
          </a:xfrm>
        </p:grpSpPr>
        <p:sp>
          <p:nvSpPr>
            <p:cNvPr id="81" name="Rounded Rectangle 80"/>
            <p:cNvSpPr>
              <a:spLocks noChangeAspect="1"/>
            </p:cNvSpPr>
            <p:nvPr/>
          </p:nvSpPr>
          <p:spPr>
            <a:xfrm>
              <a:off x="-126132" y="1790057"/>
              <a:ext cx="540869" cy="540863"/>
            </a:xfrm>
            <a:prstGeom prst="roundRect">
              <a:avLst>
                <a:gd name="adj" fmla="val 50000"/>
              </a:avLst>
            </a:prstGeom>
            <a:gradFill rotWithShape="1">
              <a:gsLst>
                <a:gs pos="0">
                  <a:srgbClr val="717171"/>
                </a:gs>
                <a:gs pos="100000">
                  <a:srgbClr val="848484"/>
                </a:gs>
              </a:gsLst>
              <a:lin ang="16200000" scaled="0"/>
            </a:gradFill>
            <a:ln w="9525" cap="flat" cmpd="sng" algn="ctr">
              <a:noFill/>
              <a:prstDash val="solid"/>
            </a:ln>
            <a:effectLst/>
          </p:spPr>
          <p:txBody>
            <a:bodyPr rtlCol="0" anchor="ctr"/>
            <a:lstStyle/>
            <a:p>
              <a:pPr algn="ctr"/>
              <a:endParaRPr lang="en-US" sz="1600" kern="0" dirty="0">
                <a:solidFill>
                  <a:srgbClr val="FFFFFF"/>
                </a:solidFill>
              </a:endParaRPr>
            </a:p>
          </p:txBody>
        </p:sp>
        <p:pic>
          <p:nvPicPr>
            <p:cNvPr id="82" name="Picture 8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1" y="1897545"/>
              <a:ext cx="335742" cy="335741"/>
            </a:xfrm>
            <a:prstGeom prst="rect">
              <a:avLst/>
            </a:prstGeom>
          </p:spPr>
        </p:pic>
      </p:grpSp>
      <p:grpSp>
        <p:nvGrpSpPr>
          <p:cNvPr id="83" name="Group 82"/>
          <p:cNvGrpSpPr/>
          <p:nvPr/>
        </p:nvGrpSpPr>
        <p:grpSpPr>
          <a:xfrm>
            <a:off x="701575" y="3367987"/>
            <a:ext cx="586476" cy="586317"/>
            <a:chOff x="27866" y="2994781"/>
            <a:chExt cx="540869" cy="540863"/>
          </a:xfrm>
        </p:grpSpPr>
        <p:sp>
          <p:nvSpPr>
            <p:cNvPr id="84" name="Rounded Rectangle 83"/>
            <p:cNvSpPr>
              <a:spLocks noChangeAspect="1"/>
            </p:cNvSpPr>
            <p:nvPr/>
          </p:nvSpPr>
          <p:spPr>
            <a:xfrm>
              <a:off x="27866" y="2994781"/>
              <a:ext cx="540869" cy="540863"/>
            </a:xfrm>
            <a:prstGeom prst="roundRect">
              <a:avLst>
                <a:gd name="adj" fmla="val 50000"/>
              </a:avLst>
            </a:prstGeom>
            <a:gradFill>
              <a:gsLst>
                <a:gs pos="0">
                  <a:srgbClr val="007B86"/>
                </a:gs>
                <a:gs pos="100000">
                  <a:srgbClr val="009BAE"/>
                </a:gs>
              </a:gsLst>
            </a:gra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600" dirty="0"/>
            </a:p>
          </p:txBody>
        </p:sp>
        <p:pic>
          <p:nvPicPr>
            <p:cNvPr id="85" name="Picture 84" descr="New_call_9003_256_white.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783" y="3040695"/>
              <a:ext cx="449034" cy="449035"/>
            </a:xfrm>
            <a:prstGeom prst="rect">
              <a:avLst/>
            </a:prstGeom>
          </p:spPr>
        </p:pic>
      </p:grpSp>
      <p:grpSp>
        <p:nvGrpSpPr>
          <p:cNvPr id="86" name="Group 85"/>
          <p:cNvGrpSpPr/>
          <p:nvPr/>
        </p:nvGrpSpPr>
        <p:grpSpPr>
          <a:xfrm flipH="1">
            <a:off x="394585" y="4489403"/>
            <a:ext cx="10398361" cy="413924"/>
            <a:chOff x="-2712472" y="3239820"/>
            <a:chExt cx="11748521" cy="413924"/>
          </a:xfrm>
        </p:grpSpPr>
        <p:cxnSp>
          <p:nvCxnSpPr>
            <p:cNvPr id="87" name="Straight Connector 86"/>
            <p:cNvCxnSpPr/>
            <p:nvPr/>
          </p:nvCxnSpPr>
          <p:spPr>
            <a:xfrm>
              <a:off x="-2712472" y="3446358"/>
              <a:ext cx="10747340" cy="1"/>
            </a:xfrm>
            <a:prstGeom prst="line">
              <a:avLst/>
            </a:prstGeom>
            <a:noFill/>
            <a:ln w="101600" cap="rnd" cmpd="sng" algn="ctr">
              <a:solidFill>
                <a:srgbClr val="2968AF"/>
              </a:solidFill>
              <a:prstDash val="solid"/>
            </a:ln>
            <a:effectLst/>
          </p:spPr>
        </p:cxnSp>
        <p:grpSp>
          <p:nvGrpSpPr>
            <p:cNvPr id="88" name="Group 87"/>
            <p:cNvGrpSpPr/>
            <p:nvPr/>
          </p:nvGrpSpPr>
          <p:grpSpPr>
            <a:xfrm rot="5400000">
              <a:off x="8327074" y="2944769"/>
              <a:ext cx="413924" cy="1004026"/>
              <a:chOff x="4937125" y="1958975"/>
              <a:chExt cx="1003300" cy="2433638"/>
            </a:xfrm>
          </p:grpSpPr>
          <p:sp>
            <p:nvSpPr>
              <p:cNvPr id="89" name="Freeform 88"/>
              <p:cNvSpPr>
                <a:spLocks noChangeArrowheads="1"/>
              </p:cNvSpPr>
              <p:nvPr/>
            </p:nvSpPr>
            <p:spPr bwMode="auto">
              <a:xfrm>
                <a:off x="4992688" y="2012950"/>
                <a:ext cx="893762" cy="650875"/>
              </a:xfrm>
              <a:custGeom>
                <a:avLst/>
                <a:gdLst>
                  <a:gd name="T0" fmla="*/ 0 w 2481"/>
                  <a:gd name="T1" fmla="*/ 0 h 1809"/>
                  <a:gd name="T2" fmla="*/ 2480 w 2481"/>
                  <a:gd name="T3" fmla="*/ 0 h 1809"/>
                  <a:gd name="T4" fmla="*/ 2480 w 2481"/>
                  <a:gd name="T5" fmla="*/ 1808 h 1809"/>
                  <a:gd name="T6" fmla="*/ 0 w 2481"/>
                  <a:gd name="T7" fmla="*/ 1808 h 1809"/>
                  <a:gd name="T8" fmla="*/ 0 w 2481"/>
                  <a:gd name="T9" fmla="*/ 0 h 1809"/>
                </a:gdLst>
                <a:ahLst/>
                <a:cxnLst>
                  <a:cxn ang="0">
                    <a:pos x="T0" y="T1"/>
                  </a:cxn>
                  <a:cxn ang="0">
                    <a:pos x="T2" y="T3"/>
                  </a:cxn>
                  <a:cxn ang="0">
                    <a:pos x="T4" y="T5"/>
                  </a:cxn>
                  <a:cxn ang="0">
                    <a:pos x="T6" y="T7"/>
                  </a:cxn>
                  <a:cxn ang="0">
                    <a:pos x="T8" y="T9"/>
                  </a:cxn>
                </a:cxnLst>
                <a:rect l="0" t="0" r="r" b="b"/>
                <a:pathLst>
                  <a:path w="2481" h="1809">
                    <a:moveTo>
                      <a:pt x="0" y="0"/>
                    </a:moveTo>
                    <a:lnTo>
                      <a:pt x="2480" y="0"/>
                    </a:lnTo>
                    <a:lnTo>
                      <a:pt x="2480" y="1808"/>
                    </a:lnTo>
                    <a:lnTo>
                      <a:pt x="0" y="1808"/>
                    </a:lnTo>
                    <a:lnTo>
                      <a:pt x="0" y="0"/>
                    </a:lnTo>
                  </a:path>
                </a:pathLst>
              </a:custGeom>
              <a:solidFill>
                <a:srgbClr val="CDCCCC"/>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800" dirty="0"/>
              </a:p>
            </p:txBody>
          </p:sp>
          <p:sp>
            <p:nvSpPr>
              <p:cNvPr id="90" name="Freeform 89"/>
              <p:cNvSpPr>
                <a:spLocks noChangeArrowheads="1"/>
              </p:cNvSpPr>
              <p:nvPr/>
            </p:nvSpPr>
            <p:spPr bwMode="auto">
              <a:xfrm>
                <a:off x="5137150" y="2012950"/>
                <a:ext cx="22225" cy="647700"/>
              </a:xfrm>
              <a:custGeom>
                <a:avLst/>
                <a:gdLst>
                  <a:gd name="T0" fmla="*/ 59 w 60"/>
                  <a:gd name="T1" fmla="*/ 0 h 1801"/>
                  <a:gd name="T2" fmla="*/ 59 w 60"/>
                  <a:gd name="T3" fmla="*/ 1800 h 1801"/>
                  <a:gd name="T4" fmla="*/ 0 w 60"/>
                  <a:gd name="T5" fmla="*/ 1800 h 1801"/>
                  <a:gd name="T6" fmla="*/ 0 w 60"/>
                  <a:gd name="T7" fmla="*/ 0 h 1801"/>
                  <a:gd name="T8" fmla="*/ 59 w 60"/>
                  <a:gd name="T9" fmla="*/ 0 h 1801"/>
                </a:gdLst>
                <a:ahLst/>
                <a:cxnLst>
                  <a:cxn ang="0">
                    <a:pos x="T0" y="T1"/>
                  </a:cxn>
                  <a:cxn ang="0">
                    <a:pos x="T2" y="T3"/>
                  </a:cxn>
                  <a:cxn ang="0">
                    <a:pos x="T4" y="T5"/>
                  </a:cxn>
                  <a:cxn ang="0">
                    <a:pos x="T6" y="T7"/>
                  </a:cxn>
                  <a:cxn ang="0">
                    <a:pos x="T8" y="T9"/>
                  </a:cxn>
                </a:cxnLst>
                <a:rect l="0" t="0" r="r" b="b"/>
                <a:pathLst>
                  <a:path w="60" h="1801">
                    <a:moveTo>
                      <a:pt x="59" y="0"/>
                    </a:moveTo>
                    <a:lnTo>
                      <a:pt x="59" y="1800"/>
                    </a:lnTo>
                    <a:lnTo>
                      <a:pt x="0" y="1800"/>
                    </a:lnTo>
                    <a:lnTo>
                      <a:pt x="0" y="0"/>
                    </a:lnTo>
                    <a:lnTo>
                      <a:pt x="59" y="0"/>
                    </a:lnTo>
                  </a:path>
                </a:pathLst>
              </a:custGeom>
              <a:solidFill>
                <a:srgbClr val="B4B4B4"/>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800" dirty="0"/>
              </a:p>
            </p:txBody>
          </p:sp>
          <p:sp>
            <p:nvSpPr>
              <p:cNvPr id="91" name="Freeform 90"/>
              <p:cNvSpPr>
                <a:spLocks noChangeArrowheads="1"/>
              </p:cNvSpPr>
              <p:nvPr/>
            </p:nvSpPr>
            <p:spPr bwMode="auto">
              <a:xfrm>
                <a:off x="5219700" y="2012950"/>
                <a:ext cx="22225" cy="647700"/>
              </a:xfrm>
              <a:custGeom>
                <a:avLst/>
                <a:gdLst>
                  <a:gd name="T0" fmla="*/ 59 w 60"/>
                  <a:gd name="T1" fmla="*/ 0 h 1801"/>
                  <a:gd name="T2" fmla="*/ 59 w 60"/>
                  <a:gd name="T3" fmla="*/ 1800 h 1801"/>
                  <a:gd name="T4" fmla="*/ 0 w 60"/>
                  <a:gd name="T5" fmla="*/ 1800 h 1801"/>
                  <a:gd name="T6" fmla="*/ 0 w 60"/>
                  <a:gd name="T7" fmla="*/ 0 h 1801"/>
                  <a:gd name="T8" fmla="*/ 59 w 60"/>
                  <a:gd name="T9" fmla="*/ 0 h 1801"/>
                </a:gdLst>
                <a:ahLst/>
                <a:cxnLst>
                  <a:cxn ang="0">
                    <a:pos x="T0" y="T1"/>
                  </a:cxn>
                  <a:cxn ang="0">
                    <a:pos x="T2" y="T3"/>
                  </a:cxn>
                  <a:cxn ang="0">
                    <a:pos x="T4" y="T5"/>
                  </a:cxn>
                  <a:cxn ang="0">
                    <a:pos x="T6" y="T7"/>
                  </a:cxn>
                  <a:cxn ang="0">
                    <a:pos x="T8" y="T9"/>
                  </a:cxn>
                </a:cxnLst>
                <a:rect l="0" t="0" r="r" b="b"/>
                <a:pathLst>
                  <a:path w="60" h="1801">
                    <a:moveTo>
                      <a:pt x="59" y="0"/>
                    </a:moveTo>
                    <a:lnTo>
                      <a:pt x="59" y="1800"/>
                    </a:lnTo>
                    <a:lnTo>
                      <a:pt x="0" y="1800"/>
                    </a:lnTo>
                    <a:lnTo>
                      <a:pt x="0" y="0"/>
                    </a:lnTo>
                    <a:lnTo>
                      <a:pt x="59" y="0"/>
                    </a:lnTo>
                  </a:path>
                </a:pathLst>
              </a:custGeom>
              <a:solidFill>
                <a:srgbClr val="B4B4B4"/>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800" dirty="0"/>
              </a:p>
            </p:txBody>
          </p:sp>
          <p:sp>
            <p:nvSpPr>
              <p:cNvPr id="92" name="Freeform 91"/>
              <p:cNvSpPr>
                <a:spLocks noChangeArrowheads="1"/>
              </p:cNvSpPr>
              <p:nvPr/>
            </p:nvSpPr>
            <p:spPr bwMode="auto">
              <a:xfrm>
                <a:off x="5637213" y="2012950"/>
                <a:ext cx="22225" cy="647700"/>
              </a:xfrm>
              <a:custGeom>
                <a:avLst/>
                <a:gdLst>
                  <a:gd name="T0" fmla="*/ 59 w 60"/>
                  <a:gd name="T1" fmla="*/ 0 h 1801"/>
                  <a:gd name="T2" fmla="*/ 59 w 60"/>
                  <a:gd name="T3" fmla="*/ 1800 h 1801"/>
                  <a:gd name="T4" fmla="*/ 0 w 60"/>
                  <a:gd name="T5" fmla="*/ 1800 h 1801"/>
                  <a:gd name="T6" fmla="*/ 0 w 60"/>
                  <a:gd name="T7" fmla="*/ 0 h 1801"/>
                  <a:gd name="T8" fmla="*/ 59 w 60"/>
                  <a:gd name="T9" fmla="*/ 0 h 1801"/>
                </a:gdLst>
                <a:ahLst/>
                <a:cxnLst>
                  <a:cxn ang="0">
                    <a:pos x="T0" y="T1"/>
                  </a:cxn>
                  <a:cxn ang="0">
                    <a:pos x="T2" y="T3"/>
                  </a:cxn>
                  <a:cxn ang="0">
                    <a:pos x="T4" y="T5"/>
                  </a:cxn>
                  <a:cxn ang="0">
                    <a:pos x="T6" y="T7"/>
                  </a:cxn>
                  <a:cxn ang="0">
                    <a:pos x="T8" y="T9"/>
                  </a:cxn>
                </a:cxnLst>
                <a:rect l="0" t="0" r="r" b="b"/>
                <a:pathLst>
                  <a:path w="60" h="1801">
                    <a:moveTo>
                      <a:pt x="59" y="0"/>
                    </a:moveTo>
                    <a:lnTo>
                      <a:pt x="59" y="1800"/>
                    </a:lnTo>
                    <a:lnTo>
                      <a:pt x="0" y="1800"/>
                    </a:lnTo>
                    <a:lnTo>
                      <a:pt x="0" y="0"/>
                    </a:lnTo>
                    <a:lnTo>
                      <a:pt x="59" y="0"/>
                    </a:lnTo>
                  </a:path>
                </a:pathLst>
              </a:custGeom>
              <a:solidFill>
                <a:srgbClr val="B4B4B4"/>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800" dirty="0"/>
              </a:p>
            </p:txBody>
          </p:sp>
          <p:sp>
            <p:nvSpPr>
              <p:cNvPr id="93" name="Freeform 92"/>
              <p:cNvSpPr>
                <a:spLocks noChangeArrowheads="1"/>
              </p:cNvSpPr>
              <p:nvPr/>
            </p:nvSpPr>
            <p:spPr bwMode="auto">
              <a:xfrm>
                <a:off x="5719763" y="2012950"/>
                <a:ext cx="22225" cy="647700"/>
              </a:xfrm>
              <a:custGeom>
                <a:avLst/>
                <a:gdLst>
                  <a:gd name="T0" fmla="*/ 59 w 60"/>
                  <a:gd name="T1" fmla="*/ 0 h 1801"/>
                  <a:gd name="T2" fmla="*/ 59 w 60"/>
                  <a:gd name="T3" fmla="*/ 1800 h 1801"/>
                  <a:gd name="T4" fmla="*/ 0 w 60"/>
                  <a:gd name="T5" fmla="*/ 1800 h 1801"/>
                  <a:gd name="T6" fmla="*/ 0 w 60"/>
                  <a:gd name="T7" fmla="*/ 0 h 1801"/>
                  <a:gd name="T8" fmla="*/ 59 w 60"/>
                  <a:gd name="T9" fmla="*/ 0 h 1801"/>
                </a:gdLst>
                <a:ahLst/>
                <a:cxnLst>
                  <a:cxn ang="0">
                    <a:pos x="T0" y="T1"/>
                  </a:cxn>
                  <a:cxn ang="0">
                    <a:pos x="T2" y="T3"/>
                  </a:cxn>
                  <a:cxn ang="0">
                    <a:pos x="T4" y="T5"/>
                  </a:cxn>
                  <a:cxn ang="0">
                    <a:pos x="T6" y="T7"/>
                  </a:cxn>
                  <a:cxn ang="0">
                    <a:pos x="T8" y="T9"/>
                  </a:cxn>
                </a:cxnLst>
                <a:rect l="0" t="0" r="r" b="b"/>
                <a:pathLst>
                  <a:path w="60" h="1801">
                    <a:moveTo>
                      <a:pt x="59" y="0"/>
                    </a:moveTo>
                    <a:lnTo>
                      <a:pt x="59" y="1800"/>
                    </a:lnTo>
                    <a:lnTo>
                      <a:pt x="0" y="1800"/>
                    </a:lnTo>
                    <a:lnTo>
                      <a:pt x="0" y="0"/>
                    </a:lnTo>
                    <a:lnTo>
                      <a:pt x="59" y="0"/>
                    </a:lnTo>
                  </a:path>
                </a:pathLst>
              </a:custGeom>
              <a:solidFill>
                <a:srgbClr val="B4B4B4"/>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800" dirty="0"/>
              </a:p>
            </p:txBody>
          </p:sp>
          <p:sp>
            <p:nvSpPr>
              <p:cNvPr id="94" name="Freeform 93"/>
              <p:cNvSpPr>
                <a:spLocks noChangeArrowheads="1"/>
              </p:cNvSpPr>
              <p:nvPr/>
            </p:nvSpPr>
            <p:spPr bwMode="auto">
              <a:xfrm>
                <a:off x="5218113" y="1958975"/>
                <a:ext cx="442912" cy="768350"/>
              </a:xfrm>
              <a:custGeom>
                <a:avLst/>
                <a:gdLst>
                  <a:gd name="T0" fmla="*/ 0 w 1231"/>
                  <a:gd name="T1" fmla="*/ 0 h 2134"/>
                  <a:gd name="T2" fmla="*/ 1230 w 1231"/>
                  <a:gd name="T3" fmla="*/ 0 h 2134"/>
                  <a:gd name="T4" fmla="*/ 1230 w 1231"/>
                  <a:gd name="T5" fmla="*/ 1371 h 2134"/>
                  <a:gd name="T6" fmla="*/ 957 w 1231"/>
                  <a:gd name="T7" fmla="*/ 1371 h 2134"/>
                  <a:gd name="T8" fmla="*/ 957 w 1231"/>
                  <a:gd name="T9" fmla="*/ 2133 h 2134"/>
                  <a:gd name="T10" fmla="*/ 274 w 1231"/>
                  <a:gd name="T11" fmla="*/ 2133 h 2134"/>
                  <a:gd name="T12" fmla="*/ 274 w 1231"/>
                  <a:gd name="T13" fmla="*/ 1371 h 2134"/>
                  <a:gd name="T14" fmla="*/ 0 w 1231"/>
                  <a:gd name="T15" fmla="*/ 1371 h 2134"/>
                  <a:gd name="T16" fmla="*/ 0 w 1231"/>
                  <a:gd name="T17" fmla="*/ 0 h 2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1" h="2134">
                    <a:moveTo>
                      <a:pt x="0" y="0"/>
                    </a:moveTo>
                    <a:lnTo>
                      <a:pt x="1230" y="0"/>
                    </a:lnTo>
                    <a:lnTo>
                      <a:pt x="1230" y="1371"/>
                    </a:lnTo>
                    <a:lnTo>
                      <a:pt x="957" y="1371"/>
                    </a:lnTo>
                    <a:lnTo>
                      <a:pt x="957" y="2133"/>
                    </a:lnTo>
                    <a:lnTo>
                      <a:pt x="274" y="2133"/>
                    </a:lnTo>
                    <a:lnTo>
                      <a:pt x="274" y="1371"/>
                    </a:lnTo>
                    <a:lnTo>
                      <a:pt x="0" y="1371"/>
                    </a:lnTo>
                    <a:lnTo>
                      <a:pt x="0" y="0"/>
                    </a:lnTo>
                  </a:path>
                </a:pathLst>
              </a:custGeom>
              <a:solidFill>
                <a:srgbClr val="E6E6E5"/>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800" dirty="0"/>
              </a:p>
            </p:txBody>
          </p:sp>
          <p:sp>
            <p:nvSpPr>
              <p:cNvPr id="95" name="Freeform 94"/>
              <p:cNvSpPr>
                <a:spLocks noChangeArrowheads="1"/>
              </p:cNvSpPr>
              <p:nvPr/>
            </p:nvSpPr>
            <p:spPr bwMode="auto">
              <a:xfrm>
                <a:off x="4937125" y="2663825"/>
                <a:ext cx="1003300" cy="1728788"/>
              </a:xfrm>
              <a:custGeom>
                <a:avLst/>
                <a:gdLst>
                  <a:gd name="T0" fmla="*/ 2784 w 2785"/>
                  <a:gd name="T1" fmla="*/ 0 h 4800"/>
                  <a:gd name="T2" fmla="*/ 2784 w 2785"/>
                  <a:gd name="T3" fmla="*/ 2147 h 4800"/>
                  <a:gd name="T4" fmla="*/ 2749 w 2785"/>
                  <a:gd name="T5" fmla="*/ 2268 h 4800"/>
                  <a:gd name="T6" fmla="*/ 1624 w 2785"/>
                  <a:gd name="T7" fmla="*/ 2268 h 4800"/>
                  <a:gd name="T8" fmla="*/ 1624 w 2785"/>
                  <a:gd name="T9" fmla="*/ 2434 h 4800"/>
                  <a:gd name="T10" fmla="*/ 2700 w 2785"/>
                  <a:gd name="T11" fmla="*/ 2434 h 4800"/>
                  <a:gd name="T12" fmla="*/ 2602 w 2785"/>
                  <a:gd name="T13" fmla="*/ 2772 h 4800"/>
                  <a:gd name="T14" fmla="*/ 1624 w 2785"/>
                  <a:gd name="T15" fmla="*/ 2772 h 4800"/>
                  <a:gd name="T16" fmla="*/ 1624 w 2785"/>
                  <a:gd name="T17" fmla="*/ 2939 h 4800"/>
                  <a:gd name="T18" fmla="*/ 2553 w 2785"/>
                  <a:gd name="T19" fmla="*/ 2939 h 4800"/>
                  <a:gd name="T20" fmla="*/ 2454 w 2785"/>
                  <a:gd name="T21" fmla="*/ 3276 h 4800"/>
                  <a:gd name="T22" fmla="*/ 1624 w 2785"/>
                  <a:gd name="T23" fmla="*/ 3276 h 4800"/>
                  <a:gd name="T24" fmla="*/ 1624 w 2785"/>
                  <a:gd name="T25" fmla="*/ 3443 h 4800"/>
                  <a:gd name="T26" fmla="*/ 2405 w 2785"/>
                  <a:gd name="T27" fmla="*/ 3443 h 4800"/>
                  <a:gd name="T28" fmla="*/ 2307 w 2785"/>
                  <a:gd name="T29" fmla="*/ 3780 h 4800"/>
                  <a:gd name="T30" fmla="*/ 1624 w 2785"/>
                  <a:gd name="T31" fmla="*/ 3780 h 4800"/>
                  <a:gd name="T32" fmla="*/ 1624 w 2785"/>
                  <a:gd name="T33" fmla="*/ 3948 h 4800"/>
                  <a:gd name="T34" fmla="*/ 2258 w 2785"/>
                  <a:gd name="T35" fmla="*/ 3948 h 4800"/>
                  <a:gd name="T36" fmla="*/ 2159 w 2785"/>
                  <a:gd name="T37" fmla="*/ 4285 h 4800"/>
                  <a:gd name="T38" fmla="*/ 1624 w 2785"/>
                  <a:gd name="T39" fmla="*/ 4285 h 4800"/>
                  <a:gd name="T40" fmla="*/ 1624 w 2785"/>
                  <a:gd name="T41" fmla="*/ 4452 h 4800"/>
                  <a:gd name="T42" fmla="*/ 2110 w 2785"/>
                  <a:gd name="T43" fmla="*/ 4452 h 4800"/>
                  <a:gd name="T44" fmla="*/ 2009 w 2785"/>
                  <a:gd name="T45" fmla="*/ 4799 h 4800"/>
                  <a:gd name="T46" fmla="*/ 775 w 2785"/>
                  <a:gd name="T47" fmla="*/ 4799 h 4800"/>
                  <a:gd name="T48" fmla="*/ 674 w 2785"/>
                  <a:gd name="T49" fmla="*/ 4452 h 4800"/>
                  <a:gd name="T50" fmla="*/ 1160 w 2785"/>
                  <a:gd name="T51" fmla="*/ 4452 h 4800"/>
                  <a:gd name="T52" fmla="*/ 1160 w 2785"/>
                  <a:gd name="T53" fmla="*/ 4285 h 4800"/>
                  <a:gd name="T54" fmla="*/ 625 w 2785"/>
                  <a:gd name="T55" fmla="*/ 4285 h 4800"/>
                  <a:gd name="T56" fmla="*/ 526 w 2785"/>
                  <a:gd name="T57" fmla="*/ 3948 h 4800"/>
                  <a:gd name="T58" fmla="*/ 1160 w 2785"/>
                  <a:gd name="T59" fmla="*/ 3948 h 4800"/>
                  <a:gd name="T60" fmla="*/ 1160 w 2785"/>
                  <a:gd name="T61" fmla="*/ 3780 h 4800"/>
                  <a:gd name="T62" fmla="*/ 478 w 2785"/>
                  <a:gd name="T63" fmla="*/ 3780 h 4800"/>
                  <a:gd name="T64" fmla="*/ 379 w 2785"/>
                  <a:gd name="T65" fmla="*/ 3443 h 4800"/>
                  <a:gd name="T66" fmla="*/ 1160 w 2785"/>
                  <a:gd name="T67" fmla="*/ 3443 h 4800"/>
                  <a:gd name="T68" fmla="*/ 1160 w 2785"/>
                  <a:gd name="T69" fmla="*/ 3276 h 4800"/>
                  <a:gd name="T70" fmla="*/ 330 w 2785"/>
                  <a:gd name="T71" fmla="*/ 3276 h 4800"/>
                  <a:gd name="T72" fmla="*/ 231 w 2785"/>
                  <a:gd name="T73" fmla="*/ 2939 h 4800"/>
                  <a:gd name="T74" fmla="*/ 1160 w 2785"/>
                  <a:gd name="T75" fmla="*/ 2939 h 4800"/>
                  <a:gd name="T76" fmla="*/ 1160 w 2785"/>
                  <a:gd name="T77" fmla="*/ 2772 h 4800"/>
                  <a:gd name="T78" fmla="*/ 183 w 2785"/>
                  <a:gd name="T79" fmla="*/ 2772 h 4800"/>
                  <a:gd name="T80" fmla="*/ 84 w 2785"/>
                  <a:gd name="T81" fmla="*/ 2434 h 4800"/>
                  <a:gd name="T82" fmla="*/ 1160 w 2785"/>
                  <a:gd name="T83" fmla="*/ 2434 h 4800"/>
                  <a:gd name="T84" fmla="*/ 1160 w 2785"/>
                  <a:gd name="T85" fmla="*/ 2268 h 4800"/>
                  <a:gd name="T86" fmla="*/ 35 w 2785"/>
                  <a:gd name="T87" fmla="*/ 2268 h 4800"/>
                  <a:gd name="T88" fmla="*/ 0 w 2785"/>
                  <a:gd name="T89" fmla="*/ 2147 h 4800"/>
                  <a:gd name="T90" fmla="*/ 0 w 2785"/>
                  <a:gd name="T91" fmla="*/ 0 h 4800"/>
                  <a:gd name="T92" fmla="*/ 2784 w 2785"/>
                  <a:gd name="T93" fmla="*/ 0 h 4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85" h="4800">
                    <a:moveTo>
                      <a:pt x="2784" y="0"/>
                    </a:moveTo>
                    <a:lnTo>
                      <a:pt x="2784" y="2147"/>
                    </a:lnTo>
                    <a:lnTo>
                      <a:pt x="2749" y="2268"/>
                    </a:lnTo>
                    <a:lnTo>
                      <a:pt x="1624" y="2268"/>
                    </a:lnTo>
                    <a:lnTo>
                      <a:pt x="1624" y="2434"/>
                    </a:lnTo>
                    <a:lnTo>
                      <a:pt x="2700" y="2434"/>
                    </a:lnTo>
                    <a:lnTo>
                      <a:pt x="2602" y="2772"/>
                    </a:lnTo>
                    <a:lnTo>
                      <a:pt x="1624" y="2772"/>
                    </a:lnTo>
                    <a:lnTo>
                      <a:pt x="1624" y="2939"/>
                    </a:lnTo>
                    <a:lnTo>
                      <a:pt x="2553" y="2939"/>
                    </a:lnTo>
                    <a:lnTo>
                      <a:pt x="2454" y="3276"/>
                    </a:lnTo>
                    <a:lnTo>
                      <a:pt x="1624" y="3276"/>
                    </a:lnTo>
                    <a:lnTo>
                      <a:pt x="1624" y="3443"/>
                    </a:lnTo>
                    <a:lnTo>
                      <a:pt x="2405" y="3443"/>
                    </a:lnTo>
                    <a:lnTo>
                      <a:pt x="2307" y="3780"/>
                    </a:lnTo>
                    <a:lnTo>
                      <a:pt x="1624" y="3780"/>
                    </a:lnTo>
                    <a:lnTo>
                      <a:pt x="1624" y="3948"/>
                    </a:lnTo>
                    <a:lnTo>
                      <a:pt x="2258" y="3948"/>
                    </a:lnTo>
                    <a:lnTo>
                      <a:pt x="2159" y="4285"/>
                    </a:lnTo>
                    <a:lnTo>
                      <a:pt x="1624" y="4285"/>
                    </a:lnTo>
                    <a:lnTo>
                      <a:pt x="1624" y="4452"/>
                    </a:lnTo>
                    <a:lnTo>
                      <a:pt x="2110" y="4452"/>
                    </a:lnTo>
                    <a:lnTo>
                      <a:pt x="2009" y="4799"/>
                    </a:lnTo>
                    <a:lnTo>
                      <a:pt x="775" y="4799"/>
                    </a:lnTo>
                    <a:lnTo>
                      <a:pt x="674" y="4452"/>
                    </a:lnTo>
                    <a:lnTo>
                      <a:pt x="1160" y="4452"/>
                    </a:lnTo>
                    <a:lnTo>
                      <a:pt x="1160" y="4285"/>
                    </a:lnTo>
                    <a:lnTo>
                      <a:pt x="625" y="4285"/>
                    </a:lnTo>
                    <a:lnTo>
                      <a:pt x="526" y="3948"/>
                    </a:lnTo>
                    <a:lnTo>
                      <a:pt x="1160" y="3948"/>
                    </a:lnTo>
                    <a:lnTo>
                      <a:pt x="1160" y="3780"/>
                    </a:lnTo>
                    <a:lnTo>
                      <a:pt x="478" y="3780"/>
                    </a:lnTo>
                    <a:lnTo>
                      <a:pt x="379" y="3443"/>
                    </a:lnTo>
                    <a:lnTo>
                      <a:pt x="1160" y="3443"/>
                    </a:lnTo>
                    <a:lnTo>
                      <a:pt x="1160" y="3276"/>
                    </a:lnTo>
                    <a:lnTo>
                      <a:pt x="330" y="3276"/>
                    </a:lnTo>
                    <a:lnTo>
                      <a:pt x="231" y="2939"/>
                    </a:lnTo>
                    <a:lnTo>
                      <a:pt x="1160" y="2939"/>
                    </a:lnTo>
                    <a:lnTo>
                      <a:pt x="1160" y="2772"/>
                    </a:lnTo>
                    <a:lnTo>
                      <a:pt x="183" y="2772"/>
                    </a:lnTo>
                    <a:lnTo>
                      <a:pt x="84" y="2434"/>
                    </a:lnTo>
                    <a:lnTo>
                      <a:pt x="1160" y="2434"/>
                    </a:lnTo>
                    <a:lnTo>
                      <a:pt x="1160" y="2268"/>
                    </a:lnTo>
                    <a:lnTo>
                      <a:pt x="35" y="2268"/>
                    </a:lnTo>
                    <a:lnTo>
                      <a:pt x="0" y="2147"/>
                    </a:lnTo>
                    <a:lnTo>
                      <a:pt x="0" y="0"/>
                    </a:lnTo>
                    <a:lnTo>
                      <a:pt x="2784" y="0"/>
                    </a:lnTo>
                  </a:path>
                </a:pathLst>
              </a:custGeom>
              <a:solidFill>
                <a:srgbClr val="317ED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800" dirty="0"/>
              </a:p>
            </p:txBody>
          </p:sp>
          <p:sp>
            <p:nvSpPr>
              <p:cNvPr id="96" name="Freeform 95"/>
              <p:cNvSpPr>
                <a:spLocks noChangeArrowheads="1"/>
              </p:cNvSpPr>
              <p:nvPr/>
            </p:nvSpPr>
            <p:spPr bwMode="auto">
              <a:xfrm>
                <a:off x="5856288" y="3660775"/>
                <a:ext cx="17462" cy="60325"/>
              </a:xfrm>
              <a:custGeom>
                <a:avLst/>
                <a:gdLst>
                  <a:gd name="T0" fmla="*/ 49 w 50"/>
                  <a:gd name="T1" fmla="*/ 0 h 168"/>
                  <a:gd name="T2" fmla="*/ 0 w 50"/>
                  <a:gd name="T3" fmla="*/ 167 h 168"/>
                  <a:gd name="T4" fmla="*/ 48 w 50"/>
                  <a:gd name="T5" fmla="*/ 0 h 168"/>
                  <a:gd name="T6" fmla="*/ 49 w 50"/>
                  <a:gd name="T7" fmla="*/ 0 h 168"/>
                </a:gdLst>
                <a:ahLst/>
                <a:cxnLst>
                  <a:cxn ang="0">
                    <a:pos x="T0" y="T1"/>
                  </a:cxn>
                  <a:cxn ang="0">
                    <a:pos x="T2" y="T3"/>
                  </a:cxn>
                  <a:cxn ang="0">
                    <a:pos x="T4" y="T5"/>
                  </a:cxn>
                  <a:cxn ang="0">
                    <a:pos x="T6" y="T7"/>
                  </a:cxn>
                </a:cxnLst>
                <a:rect l="0" t="0" r="r" b="b"/>
                <a:pathLst>
                  <a:path w="50" h="168">
                    <a:moveTo>
                      <a:pt x="49" y="0"/>
                    </a:moveTo>
                    <a:lnTo>
                      <a:pt x="0" y="167"/>
                    </a:lnTo>
                    <a:lnTo>
                      <a:pt x="48" y="0"/>
                    </a:lnTo>
                    <a:lnTo>
                      <a:pt x="49" y="0"/>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800" dirty="0"/>
              </a:p>
            </p:txBody>
          </p:sp>
          <p:sp>
            <p:nvSpPr>
              <p:cNvPr id="97" name="Freeform 96"/>
              <p:cNvSpPr>
                <a:spLocks noChangeArrowheads="1"/>
              </p:cNvSpPr>
              <p:nvPr/>
            </p:nvSpPr>
            <p:spPr bwMode="auto">
              <a:xfrm>
                <a:off x="5749925" y="4024313"/>
                <a:ext cx="17463" cy="60325"/>
              </a:xfrm>
              <a:custGeom>
                <a:avLst/>
                <a:gdLst>
                  <a:gd name="T0" fmla="*/ 49 w 50"/>
                  <a:gd name="T1" fmla="*/ 0 h 169"/>
                  <a:gd name="T2" fmla="*/ 0 w 50"/>
                  <a:gd name="T3" fmla="*/ 168 h 169"/>
                  <a:gd name="T4" fmla="*/ 0 w 50"/>
                  <a:gd name="T5" fmla="*/ 168 h 169"/>
                  <a:gd name="T6" fmla="*/ 48 w 50"/>
                  <a:gd name="T7" fmla="*/ 0 h 169"/>
                  <a:gd name="T8" fmla="*/ 49 w 50"/>
                  <a:gd name="T9" fmla="*/ 0 h 169"/>
                </a:gdLst>
                <a:ahLst/>
                <a:cxnLst>
                  <a:cxn ang="0">
                    <a:pos x="T0" y="T1"/>
                  </a:cxn>
                  <a:cxn ang="0">
                    <a:pos x="T2" y="T3"/>
                  </a:cxn>
                  <a:cxn ang="0">
                    <a:pos x="T4" y="T5"/>
                  </a:cxn>
                  <a:cxn ang="0">
                    <a:pos x="T6" y="T7"/>
                  </a:cxn>
                  <a:cxn ang="0">
                    <a:pos x="T8" y="T9"/>
                  </a:cxn>
                </a:cxnLst>
                <a:rect l="0" t="0" r="r" b="b"/>
                <a:pathLst>
                  <a:path w="50" h="169">
                    <a:moveTo>
                      <a:pt x="49" y="0"/>
                    </a:moveTo>
                    <a:lnTo>
                      <a:pt x="0" y="168"/>
                    </a:lnTo>
                    <a:lnTo>
                      <a:pt x="0" y="168"/>
                    </a:lnTo>
                    <a:lnTo>
                      <a:pt x="48" y="0"/>
                    </a:lnTo>
                    <a:lnTo>
                      <a:pt x="49" y="0"/>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800" dirty="0"/>
              </a:p>
            </p:txBody>
          </p:sp>
          <p:sp>
            <p:nvSpPr>
              <p:cNvPr id="98" name="Freeform 97"/>
              <p:cNvSpPr>
                <a:spLocks noChangeArrowheads="1"/>
              </p:cNvSpPr>
              <p:nvPr/>
            </p:nvSpPr>
            <p:spPr bwMode="auto">
              <a:xfrm>
                <a:off x="5097463" y="2663825"/>
                <a:ext cx="688975" cy="352425"/>
              </a:xfrm>
              <a:custGeom>
                <a:avLst/>
                <a:gdLst>
                  <a:gd name="T0" fmla="*/ 1913 w 1915"/>
                  <a:gd name="T1" fmla="*/ 0 h 980"/>
                  <a:gd name="T2" fmla="*/ 1914 w 1915"/>
                  <a:gd name="T3" fmla="*/ 22 h 980"/>
                  <a:gd name="T4" fmla="*/ 956 w 1915"/>
                  <a:gd name="T5" fmla="*/ 979 h 980"/>
                  <a:gd name="T6" fmla="*/ 0 w 1915"/>
                  <a:gd name="T7" fmla="*/ 22 h 980"/>
                  <a:gd name="T8" fmla="*/ 1 w 1915"/>
                  <a:gd name="T9" fmla="*/ 0 h 980"/>
                  <a:gd name="T10" fmla="*/ 1913 w 1915"/>
                  <a:gd name="T11" fmla="*/ 0 h 980"/>
                </a:gdLst>
                <a:ahLst/>
                <a:cxnLst>
                  <a:cxn ang="0">
                    <a:pos x="T0" y="T1"/>
                  </a:cxn>
                  <a:cxn ang="0">
                    <a:pos x="T2" y="T3"/>
                  </a:cxn>
                  <a:cxn ang="0">
                    <a:pos x="T4" y="T5"/>
                  </a:cxn>
                  <a:cxn ang="0">
                    <a:pos x="T6" y="T7"/>
                  </a:cxn>
                  <a:cxn ang="0">
                    <a:pos x="T8" y="T9"/>
                  </a:cxn>
                  <a:cxn ang="0">
                    <a:pos x="T10" y="T11"/>
                  </a:cxn>
                </a:cxnLst>
                <a:rect l="0" t="0" r="r" b="b"/>
                <a:pathLst>
                  <a:path w="1915" h="980">
                    <a:moveTo>
                      <a:pt x="1913" y="0"/>
                    </a:moveTo>
                    <a:cubicBezTo>
                      <a:pt x="1913" y="7"/>
                      <a:pt x="1914" y="14"/>
                      <a:pt x="1914" y="22"/>
                    </a:cubicBezTo>
                    <a:cubicBezTo>
                      <a:pt x="1914" y="551"/>
                      <a:pt x="1485" y="979"/>
                      <a:pt x="956" y="979"/>
                    </a:cubicBezTo>
                    <a:cubicBezTo>
                      <a:pt x="428" y="979"/>
                      <a:pt x="0" y="551"/>
                      <a:pt x="0" y="22"/>
                    </a:cubicBezTo>
                    <a:cubicBezTo>
                      <a:pt x="0" y="14"/>
                      <a:pt x="0" y="7"/>
                      <a:pt x="1" y="0"/>
                    </a:cubicBezTo>
                    <a:lnTo>
                      <a:pt x="1913" y="0"/>
                    </a:lnTo>
                  </a:path>
                </a:pathLst>
              </a:custGeom>
              <a:solidFill>
                <a:srgbClr val="2968A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800" dirty="0"/>
              </a:p>
            </p:txBody>
          </p:sp>
        </p:grpSp>
      </p:grpSp>
      <p:grpSp>
        <p:nvGrpSpPr>
          <p:cNvPr id="99" name="Group 98"/>
          <p:cNvGrpSpPr/>
          <p:nvPr/>
        </p:nvGrpSpPr>
        <p:grpSpPr>
          <a:xfrm>
            <a:off x="10778473" y="3710883"/>
            <a:ext cx="881060" cy="1969828"/>
            <a:chOff x="7942784" y="3577161"/>
            <a:chExt cx="880830" cy="1969828"/>
          </a:xfrm>
        </p:grpSpPr>
        <p:sp>
          <p:nvSpPr>
            <p:cNvPr id="100" name="Freeform 99"/>
            <p:cNvSpPr/>
            <p:nvPr/>
          </p:nvSpPr>
          <p:spPr>
            <a:xfrm>
              <a:off x="7942784" y="3577161"/>
              <a:ext cx="873133" cy="984251"/>
            </a:xfrm>
            <a:custGeom>
              <a:avLst/>
              <a:gdLst>
                <a:gd name="connsiteX0" fmla="*/ 0 w 772583"/>
                <a:gd name="connsiteY0" fmla="*/ 396875 h 396875"/>
                <a:gd name="connsiteX1" fmla="*/ 338666 w 772583"/>
                <a:gd name="connsiteY1" fmla="*/ 359833 h 396875"/>
                <a:gd name="connsiteX2" fmla="*/ 613833 w 772583"/>
                <a:gd name="connsiteY2" fmla="*/ 227542 h 396875"/>
                <a:gd name="connsiteX3" fmla="*/ 772583 w 772583"/>
                <a:gd name="connsiteY3" fmla="*/ 0 h 396875"/>
              </a:gdLst>
              <a:ahLst/>
              <a:cxnLst>
                <a:cxn ang="0">
                  <a:pos x="connsiteX0" y="connsiteY0"/>
                </a:cxn>
                <a:cxn ang="0">
                  <a:pos x="connsiteX1" y="connsiteY1"/>
                </a:cxn>
                <a:cxn ang="0">
                  <a:pos x="connsiteX2" y="connsiteY2"/>
                </a:cxn>
                <a:cxn ang="0">
                  <a:pos x="connsiteX3" y="connsiteY3"/>
                </a:cxn>
              </a:cxnLst>
              <a:rect l="l" t="t" r="r" b="b"/>
              <a:pathLst>
                <a:path w="772583" h="396875">
                  <a:moveTo>
                    <a:pt x="0" y="396875"/>
                  </a:moveTo>
                  <a:cubicBezTo>
                    <a:pt x="118180" y="392465"/>
                    <a:pt x="236361" y="388055"/>
                    <a:pt x="338666" y="359833"/>
                  </a:cubicBezTo>
                  <a:cubicBezTo>
                    <a:pt x="440972" y="331611"/>
                    <a:pt x="541514" y="287514"/>
                    <a:pt x="613833" y="227542"/>
                  </a:cubicBezTo>
                  <a:cubicBezTo>
                    <a:pt x="686152" y="167570"/>
                    <a:pt x="772583" y="0"/>
                    <a:pt x="772583" y="0"/>
                  </a:cubicBezTo>
                </a:path>
              </a:pathLst>
            </a:custGeom>
            <a:noFill/>
            <a:ln w="101600" cap="rnd" cmpd="sng" algn="ctr">
              <a:solidFill>
                <a:srgbClr val="2968AF"/>
              </a:solidFill>
              <a:prstDash val="solid"/>
              <a:headEnd type="none"/>
              <a:tailEnd type="triangle"/>
            </a:ln>
            <a:effectLst/>
          </p:spPr>
          <p:txBody>
            <a:bodyPr rtlCol="0" anchor="ctr"/>
            <a:lstStyle/>
            <a:p>
              <a:pPr algn="ctr"/>
              <a:endParaRPr lang="en-US" sz="2800" dirty="0"/>
            </a:p>
          </p:txBody>
        </p:sp>
        <p:sp>
          <p:nvSpPr>
            <p:cNvPr id="101" name="Freeform 100"/>
            <p:cNvSpPr/>
            <p:nvPr/>
          </p:nvSpPr>
          <p:spPr>
            <a:xfrm flipV="1">
              <a:off x="7950481" y="4562738"/>
              <a:ext cx="873133" cy="984251"/>
            </a:xfrm>
            <a:custGeom>
              <a:avLst/>
              <a:gdLst>
                <a:gd name="connsiteX0" fmla="*/ 0 w 772583"/>
                <a:gd name="connsiteY0" fmla="*/ 396875 h 396875"/>
                <a:gd name="connsiteX1" fmla="*/ 338666 w 772583"/>
                <a:gd name="connsiteY1" fmla="*/ 359833 h 396875"/>
                <a:gd name="connsiteX2" fmla="*/ 613833 w 772583"/>
                <a:gd name="connsiteY2" fmla="*/ 227542 h 396875"/>
                <a:gd name="connsiteX3" fmla="*/ 772583 w 772583"/>
                <a:gd name="connsiteY3" fmla="*/ 0 h 396875"/>
              </a:gdLst>
              <a:ahLst/>
              <a:cxnLst>
                <a:cxn ang="0">
                  <a:pos x="connsiteX0" y="connsiteY0"/>
                </a:cxn>
                <a:cxn ang="0">
                  <a:pos x="connsiteX1" y="connsiteY1"/>
                </a:cxn>
                <a:cxn ang="0">
                  <a:pos x="connsiteX2" y="connsiteY2"/>
                </a:cxn>
                <a:cxn ang="0">
                  <a:pos x="connsiteX3" y="connsiteY3"/>
                </a:cxn>
              </a:cxnLst>
              <a:rect l="l" t="t" r="r" b="b"/>
              <a:pathLst>
                <a:path w="772583" h="396875">
                  <a:moveTo>
                    <a:pt x="0" y="396875"/>
                  </a:moveTo>
                  <a:cubicBezTo>
                    <a:pt x="118180" y="392465"/>
                    <a:pt x="236361" y="388055"/>
                    <a:pt x="338666" y="359833"/>
                  </a:cubicBezTo>
                  <a:cubicBezTo>
                    <a:pt x="440972" y="331611"/>
                    <a:pt x="541514" y="287514"/>
                    <a:pt x="613833" y="227542"/>
                  </a:cubicBezTo>
                  <a:cubicBezTo>
                    <a:pt x="686152" y="167570"/>
                    <a:pt x="772583" y="0"/>
                    <a:pt x="772583" y="0"/>
                  </a:cubicBezTo>
                </a:path>
              </a:pathLst>
            </a:custGeom>
            <a:noFill/>
            <a:ln w="101600" cap="rnd" cmpd="sng" algn="ctr">
              <a:solidFill>
                <a:srgbClr val="2968AF"/>
              </a:solidFill>
              <a:prstDash val="solid"/>
              <a:headEnd type="none"/>
              <a:tailEnd type="triangle"/>
            </a:ln>
            <a:effectLst/>
          </p:spPr>
          <p:txBody>
            <a:bodyPr rtlCol="0" anchor="ctr"/>
            <a:lstStyle/>
            <a:p>
              <a:pPr algn="ctr"/>
              <a:endParaRPr lang="en-US" sz="2800" dirty="0"/>
            </a:p>
          </p:txBody>
        </p:sp>
      </p:grpSp>
      <p:pic>
        <p:nvPicPr>
          <p:cNvPr id="102" name="Picture 101" descr="Magnetic_Tape_Icon_White_256.png"/>
          <p:cNvPicPr>
            <a:picLocks noChangeAspect="1"/>
          </p:cNvPicPr>
          <p:nvPr/>
        </p:nvPicPr>
        <p:blipFill>
          <a:blip r:embed="rId5" cstate="print">
            <a:alphaModFix/>
            <a:biLevel thresh="25000"/>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4504258" y="5653081"/>
            <a:ext cx="530823" cy="530683"/>
          </a:xfrm>
          <a:prstGeom prst="rect">
            <a:avLst/>
          </a:prstGeom>
        </p:spPr>
      </p:pic>
      <p:sp>
        <p:nvSpPr>
          <p:cNvPr id="103" name="Right Arrow 102"/>
          <p:cNvSpPr/>
          <p:nvPr/>
        </p:nvSpPr>
        <p:spPr>
          <a:xfrm>
            <a:off x="5127385" y="5817231"/>
            <a:ext cx="236171" cy="202380"/>
          </a:xfrm>
          <a:prstGeom prst="rightArrow">
            <a:avLst/>
          </a:prstGeom>
          <a:gradFill flip="none" rotWithShape="1">
            <a:gsLst>
              <a:gs pos="0">
                <a:schemeClr val="bg1">
                  <a:alpha val="0"/>
                </a:schemeClr>
              </a:gs>
              <a:gs pos="100000">
                <a:schemeClr val="bg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91388" tIns="45695" rIns="91388" bIns="45695" rtlCol="0" anchor="ctr"/>
          <a:lstStyle/>
          <a:p>
            <a:pPr algn="ctr"/>
            <a:endParaRPr lang="en-US" sz="2800" dirty="0">
              <a:solidFill>
                <a:schemeClr val="tx1"/>
              </a:solidFill>
            </a:endParaRPr>
          </a:p>
        </p:txBody>
      </p:sp>
      <p:pic>
        <p:nvPicPr>
          <p:cNvPr id="104" name="Picture 103"/>
          <p:cNvPicPr>
            <a:picLocks noChangeAspect="1"/>
          </p:cNvPicPr>
          <p:nvPr/>
        </p:nvPicPr>
        <p:blipFill>
          <a:blip r:embed="rId7" cstate="print">
            <a:alphaModFix/>
            <a:biLevel thresh="25000"/>
            <a:extLst>
              <a:ext uri="{BEBA8EAE-BF5A-486C-A8C5-ECC9F3942E4B}">
                <a14:imgProps xmlns:a14="http://schemas.microsoft.com/office/drawing/2010/main">
                  <a14:imgLayer r:embed="rId8">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5402728" y="5623013"/>
            <a:ext cx="591011" cy="590857"/>
          </a:xfrm>
          <a:prstGeom prst="rect">
            <a:avLst/>
          </a:prstGeom>
        </p:spPr>
      </p:pic>
      <p:sp>
        <p:nvSpPr>
          <p:cNvPr id="105" name="Right Arrow 104"/>
          <p:cNvSpPr/>
          <p:nvPr/>
        </p:nvSpPr>
        <p:spPr>
          <a:xfrm>
            <a:off x="7486983" y="5863411"/>
            <a:ext cx="236171" cy="202380"/>
          </a:xfrm>
          <a:prstGeom prst="rightArrow">
            <a:avLst/>
          </a:prstGeom>
          <a:gradFill flip="none" rotWithShape="1">
            <a:gsLst>
              <a:gs pos="0">
                <a:schemeClr val="bg1">
                  <a:alpha val="0"/>
                </a:schemeClr>
              </a:gs>
              <a:gs pos="100000">
                <a:schemeClr val="bg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91388" tIns="45695" rIns="91388" bIns="45695" rtlCol="0" anchor="ctr"/>
          <a:lstStyle/>
          <a:p>
            <a:pPr algn="ctr"/>
            <a:endParaRPr lang="en-US" sz="2800" dirty="0">
              <a:solidFill>
                <a:schemeClr val="tx1"/>
              </a:solidFill>
            </a:endParaRPr>
          </a:p>
        </p:txBody>
      </p:sp>
      <p:pic>
        <p:nvPicPr>
          <p:cNvPr id="106" name="Picture 105" descr="Teleconference_Icon_White_256.png"/>
          <p:cNvPicPr>
            <a:picLocks noChangeAspect="1"/>
          </p:cNvPicPr>
          <p:nvPr/>
        </p:nvPicPr>
        <p:blipFill>
          <a:blip r:embed="rId9" cstate="print">
            <a:alphaModFix/>
            <a:biLevel thresh="25000"/>
            <a:extLst>
              <a:ext uri="{BEBA8EAE-BF5A-486C-A8C5-ECC9F3942E4B}">
                <a14:imgProps xmlns:a14="http://schemas.microsoft.com/office/drawing/2010/main">
                  <a14:imgLayer r:embed="rId10">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2803680" y="5554356"/>
            <a:ext cx="728323" cy="728133"/>
          </a:xfrm>
          <a:prstGeom prst="rect">
            <a:avLst/>
          </a:prstGeom>
        </p:spPr>
      </p:pic>
      <p:sp>
        <p:nvSpPr>
          <p:cNvPr id="107" name="Right Arrow 106"/>
          <p:cNvSpPr/>
          <p:nvPr/>
        </p:nvSpPr>
        <p:spPr>
          <a:xfrm>
            <a:off x="2531088" y="5817231"/>
            <a:ext cx="236171" cy="202380"/>
          </a:xfrm>
          <a:prstGeom prst="rightArrow">
            <a:avLst/>
          </a:prstGeom>
          <a:gradFill flip="none" rotWithShape="1">
            <a:gsLst>
              <a:gs pos="0">
                <a:schemeClr val="bg1">
                  <a:alpha val="0"/>
                </a:schemeClr>
              </a:gs>
              <a:gs pos="100000">
                <a:schemeClr val="bg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91388" tIns="45695" rIns="91388" bIns="45695" rtlCol="0" anchor="ctr"/>
          <a:lstStyle/>
          <a:p>
            <a:pPr algn="ctr"/>
            <a:endParaRPr lang="en-US" sz="2800" dirty="0">
              <a:solidFill>
                <a:schemeClr val="tx1"/>
              </a:solidFill>
            </a:endParaRPr>
          </a:p>
        </p:txBody>
      </p:sp>
      <p:pic>
        <p:nvPicPr>
          <p:cNvPr id="108" name="Picture 107"/>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830431" y="5340439"/>
            <a:ext cx="288095" cy="288020"/>
          </a:xfrm>
          <a:prstGeom prst="rect">
            <a:avLst/>
          </a:prstGeom>
        </p:spPr>
      </p:pic>
      <p:pic>
        <p:nvPicPr>
          <p:cNvPr id="109" name="Picture 108"/>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237091" y="5357909"/>
            <a:ext cx="249891" cy="274091"/>
          </a:xfrm>
          <a:prstGeom prst="rect">
            <a:avLst/>
          </a:prstGeom>
        </p:spPr>
      </p:pic>
      <p:pic>
        <p:nvPicPr>
          <p:cNvPr id="110" name="Picture 109" descr="Desk_phone_9019_256_white.png"/>
          <p:cNvPicPr>
            <a:picLocks noChangeAspect="1"/>
          </p:cNvPicPr>
          <p:nvPr/>
        </p:nvPicPr>
        <p:blipFill>
          <a:blip r:embed="rId13" cstate="print">
            <a:alphaModFix/>
            <a:biLevel thresh="25000"/>
            <a:extLst>
              <a:ext uri="{BEBA8EAE-BF5A-486C-A8C5-ECC9F3942E4B}">
                <a14:imgProps xmlns:a14="http://schemas.microsoft.com/office/drawing/2010/main">
                  <a14:imgLayer r:embed="rId14">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2065310" y="5692974"/>
            <a:ext cx="451052" cy="450935"/>
          </a:xfrm>
          <a:prstGeom prst="rect">
            <a:avLst/>
          </a:prstGeom>
        </p:spPr>
      </p:pic>
      <p:grpSp>
        <p:nvGrpSpPr>
          <p:cNvPr id="111" name="Group 110"/>
          <p:cNvGrpSpPr/>
          <p:nvPr/>
        </p:nvGrpSpPr>
        <p:grpSpPr>
          <a:xfrm>
            <a:off x="9574803" y="5593313"/>
            <a:ext cx="835200" cy="834983"/>
            <a:chOff x="6969747" y="5242660"/>
            <a:chExt cx="834982" cy="834982"/>
          </a:xfrm>
        </p:grpSpPr>
        <p:pic>
          <p:nvPicPr>
            <p:cNvPr id="113" name="Picture 112"/>
            <p:cNvPicPr>
              <a:picLocks noChangeAspect="1"/>
            </p:cNvPicPr>
            <p:nvPr/>
          </p:nvPicPr>
          <p:blipFill>
            <a:blip r:embed="rId15" cstate="print">
              <a:alphaModFix/>
              <a:biLevel thresh="25000"/>
              <a:extLst>
                <a:ext uri="{BEBA8EAE-BF5A-486C-A8C5-ECC9F3942E4B}">
                  <a14:imgProps xmlns:a14="http://schemas.microsoft.com/office/drawing/2010/main">
                    <a14:imgLayer r:embed="rId16">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rot="16200000">
              <a:off x="6969747" y="5242660"/>
              <a:ext cx="834982" cy="834982"/>
            </a:xfrm>
            <a:prstGeom prst="rect">
              <a:avLst/>
            </a:prstGeom>
          </p:spPr>
        </p:pic>
        <p:pic>
          <p:nvPicPr>
            <p:cNvPr id="112" name="Picture 111" descr="Lighting_App_Icon_White_@56.png"/>
            <p:cNvPicPr>
              <a:picLocks noChangeAspect="1"/>
            </p:cNvPicPr>
            <p:nvPr/>
          </p:nvPicPr>
          <p:blipFill>
            <a:blip r:embed="rId17" cstate="print">
              <a:alphaModFix/>
              <a:biLevel thresh="25000"/>
              <a:extLst>
                <a:ext uri="{BEBA8EAE-BF5A-486C-A8C5-ECC9F3942E4B}">
                  <a14:imgProps xmlns:a14="http://schemas.microsoft.com/office/drawing/2010/main">
                    <a14:imgLayer r:embed="rId18">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7229762" y="5505474"/>
              <a:ext cx="276489" cy="276489"/>
            </a:xfrm>
            <a:prstGeom prst="rect">
              <a:avLst/>
            </a:prstGeom>
          </p:spPr>
        </p:pic>
      </p:grpSp>
      <p:pic>
        <p:nvPicPr>
          <p:cNvPr id="114" name="Picture 113" descr="Network_Globe_Complex_Icon_White_256.png"/>
          <p:cNvPicPr>
            <a:picLocks noChangeAspect="1"/>
          </p:cNvPicPr>
          <p:nvPr/>
        </p:nvPicPr>
        <p:blipFill>
          <a:blip r:embed="rId19" cstate="print">
            <a:alphaModFix/>
            <a:biLevel thresh="25000"/>
            <a:extLst>
              <a:ext uri="{BEBA8EAE-BF5A-486C-A8C5-ECC9F3942E4B}">
                <a14:imgProps xmlns:a14="http://schemas.microsoft.com/office/drawing/2010/main">
                  <a14:imgLayer r:embed="rId20">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847836" y="5671348"/>
            <a:ext cx="586661" cy="586509"/>
          </a:xfrm>
          <a:prstGeom prst="rect">
            <a:avLst/>
          </a:prstGeom>
        </p:spPr>
      </p:pic>
      <p:pic>
        <p:nvPicPr>
          <p:cNvPr id="115" name="Picture 114" descr="network_256_white.png"/>
          <p:cNvPicPr>
            <a:picLocks noChangeAspect="1"/>
          </p:cNvPicPr>
          <p:nvPr/>
        </p:nvPicPr>
        <p:blipFill>
          <a:blip r:embed="rId21" cstate="print">
            <a:alphaModFix/>
            <a:biLevel thresh="25000"/>
            <a:extLst>
              <a:ext uri="{BEBA8EAE-BF5A-486C-A8C5-ECC9F3942E4B}">
                <a14:imgProps xmlns:a14="http://schemas.microsoft.com/office/drawing/2010/main">
                  <a14:imgLayer r:embed="rId22">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7788978" y="5692082"/>
            <a:ext cx="545221" cy="545079"/>
          </a:xfrm>
          <a:prstGeom prst="rect">
            <a:avLst/>
          </a:prstGeom>
        </p:spPr>
      </p:pic>
      <p:grpSp>
        <p:nvGrpSpPr>
          <p:cNvPr id="116" name="Group 115"/>
          <p:cNvGrpSpPr/>
          <p:nvPr/>
        </p:nvGrpSpPr>
        <p:grpSpPr>
          <a:xfrm>
            <a:off x="701575" y="1386540"/>
            <a:ext cx="586476" cy="586317"/>
            <a:chOff x="306910" y="1386539"/>
            <a:chExt cx="586323" cy="586317"/>
          </a:xfrm>
        </p:grpSpPr>
        <p:sp>
          <p:nvSpPr>
            <p:cNvPr id="117" name="Rounded Rectangle 116"/>
            <p:cNvSpPr>
              <a:spLocks noChangeAspect="1"/>
            </p:cNvSpPr>
            <p:nvPr/>
          </p:nvSpPr>
          <p:spPr>
            <a:xfrm>
              <a:off x="306910" y="1386539"/>
              <a:ext cx="586323" cy="586317"/>
            </a:xfrm>
            <a:prstGeom prst="roundRect">
              <a:avLst>
                <a:gd name="adj" fmla="val 50000"/>
              </a:avLst>
            </a:prstGeom>
            <a:gradFill flip="none" rotWithShape="1">
              <a:gsLst>
                <a:gs pos="0">
                  <a:srgbClr val="57B74E"/>
                </a:gs>
                <a:gs pos="100000">
                  <a:srgbClr val="418B3A"/>
                </a:gs>
              </a:gsLst>
              <a:lin ang="5400000" scaled="0"/>
              <a:tileRect/>
            </a:gradFill>
            <a:ln w="9525" cap="flat" cmpd="sng" algn="ctr">
              <a:noFill/>
              <a:prstDash val="solid"/>
            </a:ln>
            <a:effectLst/>
          </p:spPr>
          <p:txBody>
            <a:bodyPr rtlCol="0" anchor="ctr"/>
            <a:lstStyle/>
            <a:p>
              <a:pPr algn="ctr"/>
              <a:endParaRPr lang="en-US" sz="1600" kern="0" dirty="0">
                <a:solidFill>
                  <a:srgbClr val="FFFFFF"/>
                </a:solidFill>
              </a:endParaRPr>
            </a:p>
          </p:txBody>
        </p:sp>
        <p:pic>
          <p:nvPicPr>
            <p:cNvPr id="118" name="Picture 117" descr="Lighting_Icon_White_256.png"/>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396961" y="1482812"/>
              <a:ext cx="406220" cy="406220"/>
            </a:xfrm>
            <a:prstGeom prst="rect">
              <a:avLst/>
            </a:prstGeom>
          </p:spPr>
        </p:pic>
      </p:grpSp>
      <p:sp>
        <p:nvSpPr>
          <p:cNvPr id="119" name="Title 3"/>
          <p:cNvSpPr txBox="1">
            <a:spLocks/>
          </p:cNvSpPr>
          <p:nvPr/>
        </p:nvSpPr>
        <p:spPr>
          <a:xfrm>
            <a:off x="583688" y="455085"/>
            <a:ext cx="11127317" cy="975783"/>
          </a:xfrm>
          <a:prstGeom prst="rect">
            <a:avLst/>
          </a:prstGeom>
        </p:spPr>
        <p:txBody>
          <a:bodyPr anchor="t"/>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sz="4267" dirty="0"/>
              <a:t>IP Convergence of Workplace Services</a:t>
            </a:r>
            <a:endParaRPr lang="en-US" sz="4267" dirty="0">
              <a:solidFill>
                <a:schemeClr val="tx1"/>
              </a:solidFill>
            </a:endParaRPr>
          </a:p>
        </p:txBody>
      </p:sp>
    </p:spTree>
    <p:extLst>
      <p:ext uri="{BB962C8B-B14F-4D97-AF65-F5344CB8AC3E}">
        <p14:creationId xmlns:p14="http://schemas.microsoft.com/office/powerpoint/2010/main" val="765972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83688" y="531765"/>
            <a:ext cx="11127317" cy="975783"/>
          </a:xfrm>
        </p:spPr>
        <p:txBody>
          <a:bodyPr/>
          <a:lstStyle/>
          <a:p>
            <a:r>
              <a:rPr lang="en-US" dirty="0" smtClean="0"/>
              <a:t>Energy Savings is the biggest driver for Smart Lighting</a:t>
            </a:r>
            <a:endParaRPr lang="en-US" dirty="0"/>
          </a:p>
        </p:txBody>
      </p:sp>
      <p:graphicFrame>
        <p:nvGraphicFramePr>
          <p:cNvPr id="9" name="Table 8"/>
          <p:cNvGraphicFramePr>
            <a:graphicFrameLocks noGrp="1"/>
          </p:cNvGraphicFramePr>
          <p:nvPr>
            <p:extLst/>
          </p:nvPr>
        </p:nvGraphicFramePr>
        <p:xfrm>
          <a:off x="956546" y="3184865"/>
          <a:ext cx="4913677" cy="2775666"/>
        </p:xfrm>
        <a:graphic>
          <a:graphicData uri="http://schemas.openxmlformats.org/drawingml/2006/table">
            <a:tbl>
              <a:tblPr firstRow="1" bandRow="1">
                <a:tableStyleId>{69012ECD-51FC-41F1-AA8D-1B2483CD663E}</a:tableStyleId>
              </a:tblPr>
              <a:tblGrid>
                <a:gridCol w="2978660"/>
                <a:gridCol w="1935017"/>
              </a:tblGrid>
              <a:tr h="471868">
                <a:tc>
                  <a:txBody>
                    <a:bodyPr/>
                    <a:lstStyle/>
                    <a:p>
                      <a:pPr algn="ctr"/>
                      <a:r>
                        <a:rPr lang="en-US" sz="2100" dirty="0" smtClean="0"/>
                        <a:t>Control </a:t>
                      </a:r>
                      <a:r>
                        <a:rPr lang="en-US" sz="2100" dirty="0" err="1" smtClean="0"/>
                        <a:t>Typev</a:t>
                      </a:r>
                      <a:endParaRPr lang="en-US" sz="2100" dirty="0"/>
                    </a:p>
                  </a:txBody>
                  <a:tcPr marL="121920" marR="121920" marT="60960" marB="60960" anchor="ctr">
                    <a:lnL w="12700" cap="flat" cmpd="sng" algn="ctr">
                      <a:noFill/>
                      <a:prstDash val="solid"/>
                      <a:round/>
                      <a:headEnd type="none" w="med" len="med"/>
                      <a:tailEnd type="none" w="med" len="med"/>
                    </a:lnL>
                    <a:lnR w="3175" cap="flat" cmpd="sng" algn="ctr">
                      <a:solidFill>
                        <a:srgbClr val="676767">
                          <a:lumMod val="20000"/>
                          <a:lumOff val="80000"/>
                        </a:srgb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676767">
                          <a:lumMod val="20000"/>
                          <a:lumOff val="80000"/>
                        </a:srgbClr>
                      </a:solidFill>
                      <a:prstDash val="solid"/>
                      <a:round/>
                      <a:headEnd type="none" w="med" len="med"/>
                      <a:tailEnd type="none" w="med" len="med"/>
                    </a:lnB>
                  </a:tcPr>
                </a:tc>
                <a:tc>
                  <a:txBody>
                    <a:bodyPr/>
                    <a:lstStyle/>
                    <a:p>
                      <a:pPr algn="ctr"/>
                      <a:r>
                        <a:rPr lang="en-US" sz="2100" dirty="0" smtClean="0"/>
                        <a:t>Savings (%)</a:t>
                      </a:r>
                      <a:endParaRPr lang="en-US" sz="2100" dirty="0"/>
                    </a:p>
                  </a:txBody>
                  <a:tcPr marL="121920" marR="121920" marT="60960" marB="60960" anchor="ctr">
                    <a:lnL w="3175" cap="flat" cmpd="sng" algn="ctr">
                      <a:solidFill>
                        <a:srgbClr val="676767">
                          <a:lumMod val="20000"/>
                          <a:lumOff val="80000"/>
                        </a:srgbClr>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676767">
                          <a:lumMod val="20000"/>
                          <a:lumOff val="80000"/>
                        </a:srgbClr>
                      </a:solidFill>
                      <a:prstDash val="solid"/>
                      <a:round/>
                      <a:headEnd type="none" w="med" len="med"/>
                      <a:tailEnd type="none" w="med" len="med"/>
                    </a:lnB>
                  </a:tcPr>
                </a:tc>
              </a:tr>
              <a:tr h="471868">
                <a:tc>
                  <a:txBody>
                    <a:bodyPr/>
                    <a:lstStyle/>
                    <a:p>
                      <a:pPr algn="ctr"/>
                      <a:r>
                        <a:rPr lang="en-US" sz="2100" b="1" dirty="0" smtClean="0"/>
                        <a:t>No Control</a:t>
                      </a:r>
                      <a:endParaRPr lang="en-US" sz="2100" b="1" dirty="0"/>
                    </a:p>
                  </a:txBody>
                  <a:tcPr marL="121920" marR="121920" marT="60960" marB="60960" anchor="ctr">
                    <a:lnL w="12700" cap="flat" cmpd="sng" algn="ctr">
                      <a:noFill/>
                      <a:prstDash val="solid"/>
                      <a:round/>
                      <a:headEnd type="none" w="med" len="med"/>
                      <a:tailEnd type="none" w="med" len="med"/>
                    </a:lnL>
                    <a:lnR w="3175" cap="flat" cmpd="sng" algn="ctr">
                      <a:solidFill>
                        <a:srgbClr val="676767">
                          <a:lumMod val="20000"/>
                          <a:lumOff val="80000"/>
                        </a:srgbClr>
                      </a:solidFill>
                      <a:prstDash val="solid"/>
                      <a:round/>
                      <a:headEnd type="none" w="med" len="med"/>
                      <a:tailEnd type="none" w="med" len="med"/>
                    </a:lnR>
                    <a:lnT w="3175" cap="flat" cmpd="sng" algn="ctr">
                      <a:solidFill>
                        <a:srgbClr val="676767">
                          <a:lumMod val="20000"/>
                          <a:lumOff val="80000"/>
                        </a:srgbClr>
                      </a:solidFill>
                      <a:prstDash val="solid"/>
                      <a:round/>
                      <a:headEnd type="none" w="med" len="med"/>
                      <a:tailEnd type="none" w="med" len="med"/>
                    </a:lnT>
                    <a:lnB w="3175" cap="flat" cmpd="sng" algn="ctr">
                      <a:solidFill>
                        <a:srgbClr val="676767">
                          <a:lumMod val="20000"/>
                          <a:lumOff val="80000"/>
                        </a:srgbClr>
                      </a:solidFill>
                      <a:prstDash val="solid"/>
                      <a:round/>
                      <a:headEnd type="none" w="med" len="med"/>
                      <a:tailEnd type="none" w="med" len="med"/>
                    </a:lnB>
                    <a:solidFill>
                      <a:schemeClr val="bg1">
                        <a:lumMod val="95000"/>
                      </a:schemeClr>
                    </a:solidFill>
                  </a:tcPr>
                </a:tc>
                <a:tc>
                  <a:txBody>
                    <a:bodyPr/>
                    <a:lstStyle/>
                    <a:p>
                      <a:pPr algn="ctr"/>
                      <a:r>
                        <a:rPr lang="en-US" sz="2100" b="1" dirty="0" smtClean="0"/>
                        <a:t>0%</a:t>
                      </a:r>
                      <a:endParaRPr lang="en-US" sz="2100" b="1" dirty="0"/>
                    </a:p>
                  </a:txBody>
                  <a:tcPr marL="121920" marR="121920" marT="60960" marB="60960" anchor="ctr">
                    <a:lnL w="3175" cap="flat" cmpd="sng" algn="ctr">
                      <a:solidFill>
                        <a:srgbClr val="676767">
                          <a:lumMod val="20000"/>
                          <a:lumOff val="80000"/>
                        </a:srgb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676767">
                          <a:lumMod val="20000"/>
                          <a:lumOff val="80000"/>
                        </a:srgbClr>
                      </a:solidFill>
                      <a:prstDash val="solid"/>
                      <a:round/>
                      <a:headEnd type="none" w="med" len="med"/>
                      <a:tailEnd type="none" w="med" len="med"/>
                    </a:lnT>
                    <a:lnB w="3175" cap="flat" cmpd="sng" algn="ctr">
                      <a:solidFill>
                        <a:srgbClr val="676767">
                          <a:lumMod val="20000"/>
                          <a:lumOff val="80000"/>
                        </a:srgbClr>
                      </a:solidFill>
                      <a:prstDash val="solid"/>
                      <a:round/>
                      <a:headEnd type="none" w="med" len="med"/>
                      <a:tailEnd type="none" w="med" len="med"/>
                    </a:lnB>
                    <a:solidFill>
                      <a:schemeClr val="bg1">
                        <a:lumMod val="95000"/>
                      </a:schemeClr>
                    </a:solidFill>
                  </a:tcPr>
                </a:tc>
              </a:tr>
              <a:tr h="659325">
                <a:tc>
                  <a:txBody>
                    <a:bodyPr/>
                    <a:lstStyle/>
                    <a:p>
                      <a:pPr algn="ctr"/>
                      <a:r>
                        <a:rPr lang="en-US" sz="2100" b="1" dirty="0" smtClean="0"/>
                        <a:t>Occupancy Sensors</a:t>
                      </a:r>
                      <a:endParaRPr lang="en-US" sz="2100" b="1" dirty="0"/>
                    </a:p>
                  </a:txBody>
                  <a:tcPr marL="121920" marR="121920" marT="60960" marB="60960" anchor="ctr">
                    <a:lnL w="12700" cap="flat" cmpd="sng" algn="ctr">
                      <a:noFill/>
                      <a:prstDash val="solid"/>
                      <a:round/>
                      <a:headEnd type="none" w="med" len="med"/>
                      <a:tailEnd type="none" w="med" len="med"/>
                    </a:lnL>
                    <a:lnR w="3175" cap="flat" cmpd="sng" algn="ctr">
                      <a:solidFill>
                        <a:srgbClr val="676767">
                          <a:lumMod val="20000"/>
                          <a:lumOff val="80000"/>
                        </a:srgbClr>
                      </a:solidFill>
                      <a:prstDash val="solid"/>
                      <a:round/>
                      <a:headEnd type="none" w="med" len="med"/>
                      <a:tailEnd type="none" w="med" len="med"/>
                    </a:lnR>
                    <a:lnT w="3175" cap="flat" cmpd="sng" algn="ctr">
                      <a:solidFill>
                        <a:srgbClr val="676767">
                          <a:lumMod val="20000"/>
                          <a:lumOff val="80000"/>
                        </a:srgbClr>
                      </a:solidFill>
                      <a:prstDash val="solid"/>
                      <a:round/>
                      <a:headEnd type="none" w="med" len="med"/>
                      <a:tailEnd type="none" w="med" len="med"/>
                    </a:lnT>
                    <a:lnB w="3175" cap="flat" cmpd="sng" algn="ctr">
                      <a:solidFill>
                        <a:srgbClr val="676767">
                          <a:lumMod val="20000"/>
                          <a:lumOff val="80000"/>
                        </a:srgbClr>
                      </a:solidFill>
                      <a:prstDash val="solid"/>
                      <a:round/>
                      <a:headEnd type="none" w="med" len="med"/>
                      <a:tailEnd type="none" w="med" len="med"/>
                    </a:lnB>
                    <a:solidFill>
                      <a:schemeClr val="bg1">
                        <a:lumMod val="95000"/>
                      </a:schemeClr>
                    </a:solidFill>
                  </a:tcPr>
                </a:tc>
                <a:tc>
                  <a:txBody>
                    <a:bodyPr/>
                    <a:lstStyle/>
                    <a:p>
                      <a:pPr algn="ctr"/>
                      <a:r>
                        <a:rPr lang="en-US" sz="2100" b="1" dirty="0" smtClean="0"/>
                        <a:t>24%</a:t>
                      </a:r>
                      <a:endParaRPr lang="en-US" sz="2100" b="1" dirty="0"/>
                    </a:p>
                  </a:txBody>
                  <a:tcPr marL="121920" marR="121920" marT="60960" marB="60960" anchor="ctr">
                    <a:lnL w="3175" cap="flat" cmpd="sng" algn="ctr">
                      <a:solidFill>
                        <a:srgbClr val="676767">
                          <a:lumMod val="20000"/>
                          <a:lumOff val="80000"/>
                        </a:srgb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676767">
                          <a:lumMod val="20000"/>
                          <a:lumOff val="80000"/>
                        </a:srgbClr>
                      </a:solidFill>
                      <a:prstDash val="solid"/>
                      <a:round/>
                      <a:headEnd type="none" w="med" len="med"/>
                      <a:tailEnd type="none" w="med" len="med"/>
                    </a:lnT>
                    <a:lnB w="3175" cap="flat" cmpd="sng" algn="ctr">
                      <a:solidFill>
                        <a:srgbClr val="676767">
                          <a:lumMod val="20000"/>
                          <a:lumOff val="80000"/>
                        </a:srgbClr>
                      </a:solidFill>
                      <a:prstDash val="solid"/>
                      <a:round/>
                      <a:headEnd type="none" w="med" len="med"/>
                      <a:tailEnd type="none" w="med" len="med"/>
                    </a:lnB>
                    <a:solidFill>
                      <a:schemeClr val="bg1">
                        <a:lumMod val="95000"/>
                      </a:schemeClr>
                    </a:solidFill>
                  </a:tcPr>
                </a:tc>
              </a:tr>
              <a:tr h="700737">
                <a:tc>
                  <a:txBody>
                    <a:bodyPr/>
                    <a:lstStyle/>
                    <a:p>
                      <a:pPr algn="ctr"/>
                      <a:r>
                        <a:rPr lang="en-US" sz="2100" b="1" dirty="0" smtClean="0"/>
                        <a:t>Lights with Dimmers</a:t>
                      </a:r>
                      <a:endParaRPr lang="en-US" sz="2100" b="1" dirty="0"/>
                    </a:p>
                  </a:txBody>
                  <a:tcPr marL="121920" marR="121920" marT="60960" marB="60960" anchor="ctr">
                    <a:lnL w="12700" cap="flat" cmpd="sng" algn="ctr">
                      <a:noFill/>
                      <a:prstDash val="solid"/>
                      <a:round/>
                      <a:headEnd type="none" w="med" len="med"/>
                      <a:tailEnd type="none" w="med" len="med"/>
                    </a:lnL>
                    <a:lnR w="3175" cap="flat" cmpd="sng" algn="ctr">
                      <a:solidFill>
                        <a:srgbClr val="676767">
                          <a:lumMod val="20000"/>
                          <a:lumOff val="80000"/>
                        </a:srgbClr>
                      </a:solidFill>
                      <a:prstDash val="solid"/>
                      <a:round/>
                      <a:headEnd type="none" w="med" len="med"/>
                      <a:tailEnd type="none" w="med" len="med"/>
                    </a:lnR>
                    <a:lnT w="3175" cap="flat" cmpd="sng" algn="ctr">
                      <a:solidFill>
                        <a:srgbClr val="676767">
                          <a:lumMod val="20000"/>
                          <a:lumOff val="80000"/>
                        </a:srgbClr>
                      </a:solidFill>
                      <a:prstDash val="solid"/>
                      <a:round/>
                      <a:headEnd type="none" w="med" len="med"/>
                      <a:tailEnd type="none" w="med" len="med"/>
                    </a:lnT>
                    <a:lnB w="3175" cap="flat" cmpd="sng" algn="ctr">
                      <a:solidFill>
                        <a:srgbClr val="676767">
                          <a:lumMod val="20000"/>
                          <a:lumOff val="80000"/>
                        </a:srgbClr>
                      </a:solidFill>
                      <a:prstDash val="solid"/>
                      <a:round/>
                      <a:headEnd type="none" w="med" len="med"/>
                      <a:tailEnd type="none" w="med" len="med"/>
                    </a:lnB>
                    <a:solidFill>
                      <a:schemeClr val="bg1">
                        <a:lumMod val="95000"/>
                      </a:schemeClr>
                    </a:solidFill>
                  </a:tcPr>
                </a:tc>
                <a:tc>
                  <a:txBody>
                    <a:bodyPr/>
                    <a:lstStyle/>
                    <a:p>
                      <a:pPr algn="ctr"/>
                      <a:r>
                        <a:rPr lang="en-US" sz="2100" b="1" dirty="0" smtClean="0"/>
                        <a:t>36%</a:t>
                      </a:r>
                      <a:endParaRPr lang="en-US" sz="2100" b="1" dirty="0"/>
                    </a:p>
                  </a:txBody>
                  <a:tcPr marL="121920" marR="121920" marT="60960" marB="60960" anchor="ctr">
                    <a:lnL w="3175" cap="flat" cmpd="sng" algn="ctr">
                      <a:solidFill>
                        <a:srgbClr val="676767">
                          <a:lumMod val="20000"/>
                          <a:lumOff val="80000"/>
                        </a:srgb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676767">
                          <a:lumMod val="20000"/>
                          <a:lumOff val="80000"/>
                        </a:srgbClr>
                      </a:solidFill>
                      <a:prstDash val="solid"/>
                      <a:round/>
                      <a:headEnd type="none" w="med" len="med"/>
                      <a:tailEnd type="none" w="med" len="med"/>
                    </a:lnT>
                    <a:lnB w="3175" cap="flat" cmpd="sng" algn="ctr">
                      <a:solidFill>
                        <a:srgbClr val="676767">
                          <a:lumMod val="20000"/>
                          <a:lumOff val="80000"/>
                        </a:srgbClr>
                      </a:solidFill>
                      <a:prstDash val="solid"/>
                      <a:round/>
                      <a:headEnd type="none" w="med" len="med"/>
                      <a:tailEnd type="none" w="med" len="med"/>
                    </a:lnB>
                    <a:solidFill>
                      <a:schemeClr val="bg1">
                        <a:lumMod val="95000"/>
                      </a:schemeClr>
                    </a:solidFill>
                  </a:tcPr>
                </a:tc>
              </a:tr>
              <a:tr h="471868">
                <a:tc>
                  <a:txBody>
                    <a:bodyPr/>
                    <a:lstStyle/>
                    <a:p>
                      <a:pPr algn="ctr"/>
                      <a:r>
                        <a:rPr lang="en-US" sz="2100" b="1" dirty="0" smtClean="0"/>
                        <a:t>Full EMS</a:t>
                      </a:r>
                      <a:r>
                        <a:rPr lang="en-US" sz="2100" b="1" baseline="0" dirty="0" smtClean="0"/>
                        <a:t> Control</a:t>
                      </a:r>
                      <a:endParaRPr lang="en-US" sz="2100" b="1" dirty="0"/>
                    </a:p>
                  </a:txBody>
                  <a:tcPr marL="121920" marR="121920" marT="60960" marB="60960" anchor="ctr">
                    <a:lnL w="12700" cap="flat" cmpd="sng" algn="ctr">
                      <a:noFill/>
                      <a:prstDash val="solid"/>
                      <a:round/>
                      <a:headEnd type="none" w="med" len="med"/>
                      <a:tailEnd type="none" w="med" len="med"/>
                    </a:lnL>
                    <a:lnR w="3175" cap="flat" cmpd="sng" algn="ctr">
                      <a:solidFill>
                        <a:srgbClr val="676767">
                          <a:lumMod val="20000"/>
                          <a:lumOff val="80000"/>
                        </a:srgbClr>
                      </a:solidFill>
                      <a:prstDash val="solid"/>
                      <a:round/>
                      <a:headEnd type="none" w="med" len="med"/>
                      <a:tailEnd type="none" w="med" len="med"/>
                    </a:lnR>
                    <a:lnT w="3175" cap="flat" cmpd="sng" algn="ctr">
                      <a:solidFill>
                        <a:srgbClr val="676767">
                          <a:lumMod val="20000"/>
                          <a:lumOff val="80000"/>
                        </a:srgbClr>
                      </a:solid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r>
                        <a:rPr lang="en-US" sz="2100" b="1" dirty="0" smtClean="0"/>
                        <a:t>38%</a:t>
                      </a:r>
                      <a:endParaRPr lang="en-US" sz="2100" b="1" dirty="0"/>
                    </a:p>
                  </a:txBody>
                  <a:tcPr marL="121920" marR="121920" marT="60960" marB="60960" anchor="ctr">
                    <a:lnL w="3175" cap="flat" cmpd="sng" algn="ctr">
                      <a:solidFill>
                        <a:srgbClr val="676767">
                          <a:lumMod val="20000"/>
                          <a:lumOff val="80000"/>
                        </a:srgb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676767">
                          <a:lumMod val="20000"/>
                          <a:lumOff val="80000"/>
                        </a:srgbClr>
                      </a:solid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r>
            </a:tbl>
          </a:graphicData>
        </a:graphic>
      </p:graphicFrame>
      <p:sp>
        <p:nvSpPr>
          <p:cNvPr id="10" name="TextBox 9"/>
          <p:cNvSpPr txBox="1"/>
          <p:nvPr/>
        </p:nvSpPr>
        <p:spPr>
          <a:xfrm>
            <a:off x="956546" y="6017665"/>
            <a:ext cx="6259561" cy="543867"/>
          </a:xfrm>
          <a:prstGeom prst="rect">
            <a:avLst/>
          </a:prstGeom>
          <a:noFill/>
        </p:spPr>
        <p:txBody>
          <a:bodyPr wrap="square" rtlCol="0">
            <a:spAutoFit/>
          </a:bodyPr>
          <a:lstStyle/>
          <a:p>
            <a:r>
              <a:rPr lang="en-US" sz="1467" dirty="0"/>
              <a:t>(*) Source: National Renewable Energy Laboratory</a:t>
            </a:r>
          </a:p>
          <a:p>
            <a:r>
              <a:rPr lang="en-US" sz="1467" dirty="0"/>
              <a:t>(*) </a:t>
            </a:r>
            <a:r>
              <a:rPr lang="en-US" sz="1467" dirty="0" err="1"/>
              <a:t>PoE</a:t>
            </a:r>
            <a:r>
              <a:rPr lang="en-US" sz="1467" dirty="0"/>
              <a:t> can additionally reduce losses DC-AC and DC-DC conversion </a:t>
            </a:r>
            <a:endParaRPr lang="en-US" sz="1467" dirty="0"/>
          </a:p>
        </p:txBody>
      </p:sp>
      <p:sp>
        <p:nvSpPr>
          <p:cNvPr id="12" name="Down Arrow 11"/>
          <p:cNvSpPr/>
          <p:nvPr/>
        </p:nvSpPr>
        <p:spPr>
          <a:xfrm rot="16200000">
            <a:off x="7138889" y="2635149"/>
            <a:ext cx="609600" cy="2452353"/>
          </a:xfrm>
          <a:prstGeom prst="down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3" name="TextBox 12"/>
          <p:cNvSpPr txBox="1"/>
          <p:nvPr/>
        </p:nvSpPr>
        <p:spPr>
          <a:xfrm>
            <a:off x="6217513" y="4206835"/>
            <a:ext cx="2271731" cy="1323439"/>
          </a:xfrm>
          <a:prstGeom prst="rect">
            <a:avLst/>
          </a:prstGeom>
          <a:noFill/>
        </p:spPr>
        <p:txBody>
          <a:bodyPr wrap="square" rtlCol="0">
            <a:spAutoFit/>
          </a:bodyPr>
          <a:lstStyle/>
          <a:p>
            <a:pPr algn="ctr"/>
            <a:r>
              <a:rPr lang="en-US" sz="1600" dirty="0">
                <a:solidFill>
                  <a:srgbClr val="000000"/>
                </a:solidFill>
                <a:latin typeface="CiscoSansTT Light"/>
              </a:rPr>
              <a:t>Incremental energy savings based on highly dense sensor network and individual fixture control</a:t>
            </a:r>
          </a:p>
        </p:txBody>
      </p:sp>
      <p:sp>
        <p:nvSpPr>
          <p:cNvPr id="14" name="Rectangle 13"/>
          <p:cNvSpPr/>
          <p:nvPr/>
        </p:nvSpPr>
        <p:spPr>
          <a:xfrm>
            <a:off x="1311944" y="1697412"/>
            <a:ext cx="9811136" cy="913199"/>
          </a:xfrm>
          <a:prstGeom prst="rect">
            <a:avLst/>
          </a:prstGeom>
        </p:spPr>
        <p:txBody>
          <a:bodyPr wrap="square">
            <a:spAutoFit/>
          </a:bodyPr>
          <a:lstStyle/>
          <a:p>
            <a:pPr algn="ctr"/>
            <a:r>
              <a:rPr lang="en-US" sz="2667" b="1" dirty="0">
                <a:solidFill>
                  <a:srgbClr val="000000"/>
                </a:solidFill>
                <a:latin typeface="CiscoSansTT Light"/>
              </a:rPr>
              <a:t>Lighting uses 40% of a buildings energy and </a:t>
            </a:r>
            <a:r>
              <a:rPr lang="en-US" sz="2667" b="1" dirty="0">
                <a:solidFill>
                  <a:srgbClr val="000000"/>
                </a:solidFill>
                <a:latin typeface="CiscoSansTT Light"/>
              </a:rPr>
              <a:t>up to </a:t>
            </a:r>
            <a:r>
              <a:rPr lang="en-US" sz="2667" b="1" dirty="0">
                <a:solidFill>
                  <a:srgbClr val="000000"/>
                </a:solidFill>
                <a:latin typeface="CiscoSansTT Light"/>
              </a:rPr>
              <a:t>80% savings are </a:t>
            </a:r>
            <a:r>
              <a:rPr lang="en-US" sz="2667" b="1" dirty="0">
                <a:solidFill>
                  <a:srgbClr val="000000"/>
                </a:solidFill>
                <a:latin typeface="CiscoSansTT Light"/>
              </a:rPr>
              <a:t>possible with integrated controls</a:t>
            </a:r>
            <a:endParaRPr lang="en-US" sz="2667" b="1" dirty="0">
              <a:solidFill>
                <a:srgbClr val="000000"/>
              </a:solidFill>
              <a:latin typeface="CiscoSansTT Light"/>
            </a:endParaRPr>
          </a:p>
        </p:txBody>
      </p:sp>
      <p:sp>
        <p:nvSpPr>
          <p:cNvPr id="15" name="Rectangle 14"/>
          <p:cNvSpPr/>
          <p:nvPr/>
        </p:nvSpPr>
        <p:spPr>
          <a:xfrm>
            <a:off x="8909071" y="3146011"/>
            <a:ext cx="2835379" cy="296196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4" tIns="45723" rIns="91444" bIns="45723" rtlCol="0" anchor="ctr"/>
          <a:lstStyle/>
          <a:p>
            <a:pPr algn="ctr"/>
            <a:endParaRPr lang="en-US" dirty="0" smtClean="0">
              <a:solidFill>
                <a:srgbClr val="FFFFFF"/>
              </a:solidFill>
              <a:latin typeface="CiscoSansTT Light"/>
            </a:endParaRPr>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83863" y="3415149"/>
            <a:ext cx="897167" cy="429283"/>
          </a:xfrm>
          <a:prstGeom prst="rect">
            <a:avLst/>
          </a:prstGeom>
        </p:spPr>
      </p:pic>
      <p:sp>
        <p:nvSpPr>
          <p:cNvPr id="18" name="Rectangle 17"/>
          <p:cNvSpPr/>
          <p:nvPr/>
        </p:nvSpPr>
        <p:spPr>
          <a:xfrm>
            <a:off x="10104072" y="3383603"/>
            <a:ext cx="1656736" cy="543873"/>
          </a:xfrm>
          <a:prstGeom prst="rect">
            <a:avLst/>
          </a:prstGeom>
        </p:spPr>
        <p:txBody>
          <a:bodyPr wrap="square" lIns="91444" tIns="45723" rIns="91444" bIns="45723">
            <a:spAutoFit/>
          </a:bodyPr>
          <a:lstStyle/>
          <a:p>
            <a:r>
              <a:rPr lang="en-US" sz="1467" dirty="0">
                <a:solidFill>
                  <a:schemeClr val="bg1"/>
                </a:solidFill>
                <a:latin typeface="CiscoSansTT Light"/>
              </a:rPr>
              <a:t>Electrical Load Shedding</a:t>
            </a:r>
          </a:p>
        </p:txBody>
      </p:sp>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77747" y="3912681"/>
            <a:ext cx="903280" cy="467073"/>
          </a:xfrm>
          <a:prstGeom prst="rect">
            <a:avLst/>
          </a:prstGeom>
        </p:spPr>
      </p:pic>
      <p:sp>
        <p:nvSpPr>
          <p:cNvPr id="20" name="Rectangle 19"/>
          <p:cNvSpPr/>
          <p:nvPr/>
        </p:nvSpPr>
        <p:spPr>
          <a:xfrm>
            <a:off x="10104072" y="3885358"/>
            <a:ext cx="1336603" cy="543873"/>
          </a:xfrm>
          <a:prstGeom prst="rect">
            <a:avLst/>
          </a:prstGeom>
        </p:spPr>
        <p:txBody>
          <a:bodyPr wrap="square" lIns="91444" tIns="45723" rIns="91444" bIns="45723">
            <a:spAutoFit/>
          </a:bodyPr>
          <a:lstStyle/>
          <a:p>
            <a:r>
              <a:rPr lang="en-US" sz="1467" dirty="0">
                <a:solidFill>
                  <a:schemeClr val="bg1"/>
                </a:solidFill>
                <a:latin typeface="CiscoSansTT Light"/>
              </a:rPr>
              <a:t>Personalized Workspaces</a:t>
            </a:r>
          </a:p>
        </p:txBody>
      </p:sp>
      <p:pic>
        <p:nvPicPr>
          <p:cNvPr id="21" name="Picture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83863" y="4440240"/>
            <a:ext cx="897167" cy="452376"/>
          </a:xfrm>
          <a:prstGeom prst="rect">
            <a:avLst/>
          </a:prstGeom>
        </p:spPr>
      </p:pic>
      <p:sp>
        <p:nvSpPr>
          <p:cNvPr id="22" name="Rectangle 21"/>
          <p:cNvSpPr/>
          <p:nvPr/>
        </p:nvSpPr>
        <p:spPr>
          <a:xfrm>
            <a:off x="10104071" y="4413082"/>
            <a:ext cx="1400275" cy="543873"/>
          </a:xfrm>
          <a:prstGeom prst="rect">
            <a:avLst/>
          </a:prstGeom>
        </p:spPr>
        <p:txBody>
          <a:bodyPr wrap="square" lIns="91444" tIns="45723" rIns="91444" bIns="45723">
            <a:spAutoFit/>
          </a:bodyPr>
          <a:lstStyle/>
          <a:p>
            <a:r>
              <a:rPr lang="en-US" sz="1467" dirty="0">
                <a:solidFill>
                  <a:schemeClr val="bg1"/>
                </a:solidFill>
                <a:latin typeface="CiscoSansTT Light"/>
              </a:rPr>
              <a:t>Granular Occupancy</a:t>
            </a:r>
          </a:p>
        </p:txBody>
      </p:sp>
      <p:pic>
        <p:nvPicPr>
          <p:cNvPr id="23" name="Picture 2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86804" y="4959658"/>
            <a:ext cx="894224" cy="444175"/>
          </a:xfrm>
          <a:prstGeom prst="rect">
            <a:avLst/>
          </a:prstGeom>
        </p:spPr>
      </p:pic>
      <p:sp>
        <p:nvSpPr>
          <p:cNvPr id="24" name="Rectangle 23"/>
          <p:cNvSpPr/>
          <p:nvPr/>
        </p:nvSpPr>
        <p:spPr>
          <a:xfrm>
            <a:off x="10104074" y="4920134"/>
            <a:ext cx="1847823" cy="543873"/>
          </a:xfrm>
          <a:prstGeom prst="rect">
            <a:avLst/>
          </a:prstGeom>
        </p:spPr>
        <p:txBody>
          <a:bodyPr wrap="square" lIns="91444" tIns="45723" rIns="91444" bIns="45723">
            <a:spAutoFit/>
          </a:bodyPr>
          <a:lstStyle/>
          <a:p>
            <a:r>
              <a:rPr lang="en-US" sz="1467" dirty="0">
                <a:solidFill>
                  <a:schemeClr val="bg1"/>
                </a:solidFill>
                <a:latin typeface="CiscoSansTT Light"/>
              </a:rPr>
              <a:t>Granular Daylight Harvesting</a:t>
            </a:r>
          </a:p>
        </p:txBody>
      </p:sp>
      <p:pic>
        <p:nvPicPr>
          <p:cNvPr id="25" name="Picture 2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83862" y="5460757"/>
            <a:ext cx="897164" cy="503167"/>
          </a:xfrm>
          <a:prstGeom prst="rect">
            <a:avLst/>
          </a:prstGeom>
        </p:spPr>
      </p:pic>
      <p:sp>
        <p:nvSpPr>
          <p:cNvPr id="26" name="Rectangle 25"/>
          <p:cNvSpPr/>
          <p:nvPr/>
        </p:nvSpPr>
        <p:spPr>
          <a:xfrm>
            <a:off x="10104074" y="5456091"/>
            <a:ext cx="1689604" cy="543873"/>
          </a:xfrm>
          <a:prstGeom prst="rect">
            <a:avLst/>
          </a:prstGeom>
        </p:spPr>
        <p:txBody>
          <a:bodyPr wrap="square" lIns="91444" tIns="45723" rIns="91444" bIns="45723">
            <a:spAutoFit/>
          </a:bodyPr>
          <a:lstStyle/>
          <a:p>
            <a:r>
              <a:rPr lang="en-US" sz="1467" dirty="0">
                <a:solidFill>
                  <a:schemeClr val="bg1"/>
                </a:solidFill>
                <a:latin typeface="CiscoSansTT Light"/>
              </a:rPr>
              <a:t>Highly Flexible </a:t>
            </a:r>
          </a:p>
          <a:p>
            <a:r>
              <a:rPr lang="en-US" sz="1467" dirty="0">
                <a:solidFill>
                  <a:schemeClr val="bg1"/>
                </a:solidFill>
                <a:latin typeface="CiscoSansTT Light"/>
              </a:rPr>
              <a:t>Scheduling</a:t>
            </a:r>
          </a:p>
        </p:txBody>
      </p:sp>
    </p:spTree>
    <p:extLst>
      <p:ext uri="{BB962C8B-B14F-4D97-AF65-F5344CB8AC3E}">
        <p14:creationId xmlns:p14="http://schemas.microsoft.com/office/powerpoint/2010/main" val="31184985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3" cstate="print">
            <a:alphaModFix amt="15000"/>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
        <p:nvSpPr>
          <p:cNvPr id="28" name="Rectangle 27"/>
          <p:cNvSpPr/>
          <p:nvPr/>
        </p:nvSpPr>
        <p:spPr>
          <a:xfrm rot="5400000">
            <a:off x="5464530" y="-5464529"/>
            <a:ext cx="1257301" cy="12186365"/>
          </a:xfrm>
          <a:prstGeom prst="rect">
            <a:avLst/>
          </a:prstGeom>
          <a:gradFill flip="none" rotWithShape="1">
            <a:gsLst>
              <a:gs pos="44000">
                <a:schemeClr val="bg1">
                  <a:alpha val="36000"/>
                </a:schemeClr>
              </a:gs>
              <a:gs pos="0">
                <a:schemeClr val="bg1">
                  <a:alpha val="91000"/>
                </a:schemeClr>
              </a:gs>
              <a:gs pos="100000">
                <a:schemeClr val="bg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79" tIns="45691" rIns="91379" bIns="45691" spcCol="0" rtlCol="0" anchor="ctr"/>
          <a:lstStyle/>
          <a:p>
            <a:pPr algn="ctr"/>
            <a:endParaRPr lang="en-US" sz="1351"/>
          </a:p>
        </p:txBody>
      </p:sp>
      <p:sp>
        <p:nvSpPr>
          <p:cNvPr id="2" name="Title 1"/>
          <p:cNvSpPr>
            <a:spLocks noGrp="1"/>
          </p:cNvSpPr>
          <p:nvPr>
            <p:ph type="title"/>
          </p:nvPr>
        </p:nvSpPr>
        <p:spPr/>
        <p:txBody>
          <a:bodyPr/>
          <a:lstStyle/>
          <a:p>
            <a:r>
              <a:rPr lang="en-US" sz="3600" dirty="0">
                <a:solidFill>
                  <a:srgbClr val="002060"/>
                </a:solidFill>
              </a:rPr>
              <a:t>IoT Adoption Challenges </a:t>
            </a:r>
          </a:p>
        </p:txBody>
      </p:sp>
      <p:grpSp>
        <p:nvGrpSpPr>
          <p:cNvPr id="7" name="Group 6"/>
          <p:cNvGrpSpPr/>
          <p:nvPr/>
        </p:nvGrpSpPr>
        <p:grpSpPr>
          <a:xfrm>
            <a:off x="512064" y="1243585"/>
            <a:ext cx="4181021" cy="1633728"/>
            <a:chOff x="384048" y="932688"/>
            <a:chExt cx="3135766" cy="1225296"/>
          </a:xfrm>
        </p:grpSpPr>
        <p:sp>
          <p:nvSpPr>
            <p:cNvPr id="8" name="Rounded Rectangle 7"/>
            <p:cNvSpPr/>
            <p:nvPr/>
          </p:nvSpPr>
          <p:spPr bwMode="auto">
            <a:xfrm>
              <a:off x="384048" y="932688"/>
              <a:ext cx="3135766" cy="1225296"/>
            </a:xfrm>
            <a:prstGeom prst="roundRect">
              <a:avLst/>
            </a:prstGeom>
            <a:solidFill>
              <a:schemeClr val="bg1">
                <a:alpha val="63000"/>
              </a:schemeClr>
            </a:solidFill>
            <a:ln w="12700" cap="flat">
              <a:noFill/>
              <a:miter lim="800000"/>
              <a:headEnd type="none" w="med" len="med"/>
              <a:tailEnd type="none" w="med" len="med"/>
            </a:ln>
            <a:effectLst>
              <a:softEdge rad="76200"/>
            </a:effectLst>
          </p:spPr>
          <p:txBody>
            <a:bodyPr lIns="121920" tIns="60960" rIns="121920" bIns="60960" rtlCol="0" anchor="ctr"/>
            <a:lstStyle/>
            <a:p>
              <a:pPr algn="ctr" defTabSz="685783"/>
              <a:endParaRPr lang="en-US" sz="1867" err="1">
                <a:solidFill>
                  <a:schemeClr val="bg1"/>
                </a:solidFill>
                <a:ea typeface="Arial" pitchFamily="-107" charset="0"/>
                <a:cs typeface="Arial" pitchFamily="-107" charset="0"/>
                <a:sym typeface="Arial" pitchFamily="-107" charset="0"/>
              </a:endParaRPr>
            </a:p>
          </p:txBody>
        </p:sp>
        <p:sp>
          <p:nvSpPr>
            <p:cNvPr id="59" name="TextBox 58"/>
            <p:cNvSpPr txBox="1"/>
            <p:nvPr/>
          </p:nvSpPr>
          <p:spPr>
            <a:xfrm>
              <a:off x="492282" y="1097254"/>
              <a:ext cx="1629126" cy="807048"/>
            </a:xfrm>
            <a:prstGeom prst="rect">
              <a:avLst/>
            </a:prstGeom>
            <a:noFill/>
          </p:spPr>
          <p:txBody>
            <a:bodyPr wrap="square" rtlCol="0" anchor="ctr">
              <a:spAutoFit/>
            </a:bodyPr>
            <a:lstStyle/>
            <a:p>
              <a:r>
                <a:rPr lang="en-US" sz="2131" dirty="0">
                  <a:solidFill>
                    <a:schemeClr val="accent3"/>
                  </a:solidFill>
                </a:rPr>
                <a:t>Exponential</a:t>
              </a:r>
              <a:br>
                <a:rPr lang="en-US" sz="2131" dirty="0">
                  <a:solidFill>
                    <a:schemeClr val="accent3"/>
                  </a:solidFill>
                </a:rPr>
              </a:br>
              <a:r>
                <a:rPr lang="en-US" sz="2131" dirty="0">
                  <a:solidFill>
                    <a:schemeClr val="accent3"/>
                  </a:solidFill>
                </a:rPr>
                <a:t>increase </a:t>
              </a:r>
              <a:r>
                <a:rPr lang="en-US" sz="2131" dirty="0">
                  <a:solidFill>
                    <a:schemeClr val="accent3"/>
                  </a:solidFill>
                </a:rPr>
                <a:t>in </a:t>
              </a:r>
              <a:r>
                <a:rPr lang="en-US" sz="2131" dirty="0">
                  <a:solidFill>
                    <a:schemeClr val="accent3"/>
                  </a:solidFill>
                </a:rPr>
                <a:t/>
              </a:r>
              <a:br>
                <a:rPr lang="en-US" sz="2131" dirty="0">
                  <a:solidFill>
                    <a:schemeClr val="accent3"/>
                  </a:solidFill>
                </a:rPr>
              </a:br>
              <a:r>
                <a:rPr lang="en-US" sz="2131" dirty="0">
                  <a:solidFill>
                    <a:schemeClr val="accent3"/>
                  </a:solidFill>
                </a:rPr>
                <a:t>attack </a:t>
              </a:r>
              <a:r>
                <a:rPr lang="en-US" sz="2131" dirty="0">
                  <a:solidFill>
                    <a:schemeClr val="accent3"/>
                  </a:solidFill>
                </a:rPr>
                <a:t>s</a:t>
              </a:r>
              <a:r>
                <a:rPr lang="en-US" sz="2131" dirty="0">
                  <a:solidFill>
                    <a:schemeClr val="accent3"/>
                  </a:solidFill>
                </a:rPr>
                <a:t>urface</a:t>
              </a:r>
              <a:endParaRPr lang="en-US" sz="2131" dirty="0">
                <a:solidFill>
                  <a:schemeClr val="accent3"/>
                </a:solidFill>
              </a:endParaRPr>
            </a:p>
          </p:txBody>
        </p:sp>
      </p:grpSp>
      <p:grpSp>
        <p:nvGrpSpPr>
          <p:cNvPr id="9" name="Group 8"/>
          <p:cNvGrpSpPr/>
          <p:nvPr/>
        </p:nvGrpSpPr>
        <p:grpSpPr>
          <a:xfrm>
            <a:off x="7607453" y="1170433"/>
            <a:ext cx="4389475" cy="1950720"/>
            <a:chOff x="5705590" y="877824"/>
            <a:chExt cx="3292106" cy="1463040"/>
          </a:xfrm>
        </p:grpSpPr>
        <p:sp>
          <p:nvSpPr>
            <p:cNvPr id="39" name="Rounded Rectangle 38"/>
            <p:cNvSpPr/>
            <p:nvPr/>
          </p:nvSpPr>
          <p:spPr bwMode="auto">
            <a:xfrm>
              <a:off x="5705590" y="877824"/>
              <a:ext cx="3292106" cy="1463040"/>
            </a:xfrm>
            <a:prstGeom prst="roundRect">
              <a:avLst/>
            </a:prstGeom>
            <a:solidFill>
              <a:schemeClr val="bg1">
                <a:alpha val="63000"/>
              </a:schemeClr>
            </a:solidFill>
            <a:ln w="12700" cap="flat">
              <a:noFill/>
              <a:miter lim="800000"/>
              <a:headEnd type="none" w="med" len="med"/>
              <a:tailEnd type="none" w="med" len="med"/>
            </a:ln>
            <a:effectLst>
              <a:softEdge rad="76200"/>
            </a:effectLst>
          </p:spPr>
          <p:txBody>
            <a:bodyPr lIns="121920" tIns="60960" rIns="121920" bIns="60960" rtlCol="0" anchor="ctr"/>
            <a:lstStyle/>
            <a:p>
              <a:pPr algn="ctr" defTabSz="685783"/>
              <a:endParaRPr lang="en-US" sz="1867" err="1">
                <a:solidFill>
                  <a:schemeClr val="bg1"/>
                </a:solidFill>
                <a:ea typeface="Arial" pitchFamily="-107" charset="0"/>
                <a:cs typeface="Arial" pitchFamily="-107" charset="0"/>
                <a:sym typeface="Arial" pitchFamily="-107" charset="0"/>
              </a:endParaRPr>
            </a:p>
          </p:txBody>
        </p:sp>
        <p:sp>
          <p:nvSpPr>
            <p:cNvPr id="60" name="TextBox 59"/>
            <p:cNvSpPr txBox="1"/>
            <p:nvPr/>
          </p:nvSpPr>
          <p:spPr>
            <a:xfrm>
              <a:off x="6729984" y="942852"/>
              <a:ext cx="2085437" cy="1298913"/>
            </a:xfrm>
            <a:prstGeom prst="rect">
              <a:avLst/>
            </a:prstGeom>
            <a:noFill/>
          </p:spPr>
          <p:txBody>
            <a:bodyPr wrap="square" rtlCol="0" anchor="ctr">
              <a:spAutoFit/>
            </a:bodyPr>
            <a:lstStyle/>
            <a:p>
              <a:pPr algn="r"/>
              <a:r>
                <a:rPr lang="en-US" sz="2131" dirty="0">
                  <a:solidFill>
                    <a:schemeClr val="accent6"/>
                  </a:solidFill>
                </a:rPr>
                <a:t>Automation and Management are critical to managing </a:t>
              </a:r>
              <a:r>
                <a:rPr lang="en-US" sz="2131" dirty="0">
                  <a:solidFill>
                    <a:schemeClr val="accent6"/>
                  </a:solidFill>
                </a:rPr>
                <a:t>m</a:t>
              </a:r>
              <a:r>
                <a:rPr lang="en-US" sz="2131" dirty="0">
                  <a:solidFill>
                    <a:schemeClr val="accent6"/>
                  </a:solidFill>
                </a:rPr>
                <a:t>illions of</a:t>
              </a:r>
              <a:br>
                <a:rPr lang="en-US" sz="2131" dirty="0">
                  <a:solidFill>
                    <a:schemeClr val="accent6"/>
                  </a:solidFill>
                </a:rPr>
              </a:br>
              <a:r>
                <a:rPr lang="en-US" sz="2131" dirty="0">
                  <a:solidFill>
                    <a:schemeClr val="accent6"/>
                  </a:solidFill>
                </a:rPr>
                <a:t>IoT devices</a:t>
              </a:r>
              <a:endParaRPr lang="en-US" sz="2131" dirty="0">
                <a:solidFill>
                  <a:schemeClr val="accent6"/>
                </a:solidFill>
              </a:endParaRPr>
            </a:p>
          </p:txBody>
        </p:sp>
      </p:grpSp>
      <p:grpSp>
        <p:nvGrpSpPr>
          <p:cNvPr id="10" name="Group 9"/>
          <p:cNvGrpSpPr/>
          <p:nvPr/>
        </p:nvGrpSpPr>
        <p:grpSpPr>
          <a:xfrm>
            <a:off x="268223" y="4096513"/>
            <a:ext cx="4961364" cy="1828800"/>
            <a:chOff x="201167" y="3072384"/>
            <a:chExt cx="3721023" cy="1371600"/>
          </a:xfrm>
        </p:grpSpPr>
        <p:sp>
          <p:nvSpPr>
            <p:cNvPr id="38" name="Rounded Rectangle 37"/>
            <p:cNvSpPr/>
            <p:nvPr/>
          </p:nvSpPr>
          <p:spPr bwMode="auto">
            <a:xfrm>
              <a:off x="201167" y="3072384"/>
              <a:ext cx="3721023" cy="1371600"/>
            </a:xfrm>
            <a:prstGeom prst="roundRect">
              <a:avLst/>
            </a:prstGeom>
            <a:solidFill>
              <a:schemeClr val="bg1">
                <a:alpha val="63000"/>
              </a:schemeClr>
            </a:solidFill>
            <a:ln w="12700" cap="flat">
              <a:noFill/>
              <a:miter lim="800000"/>
              <a:headEnd type="none" w="med" len="med"/>
              <a:tailEnd type="none" w="med" len="med"/>
            </a:ln>
            <a:effectLst>
              <a:softEdge rad="76200"/>
            </a:effectLst>
          </p:spPr>
          <p:txBody>
            <a:bodyPr lIns="121920" tIns="60960" rIns="121920" bIns="60960" rtlCol="0" anchor="ctr"/>
            <a:lstStyle/>
            <a:p>
              <a:pPr algn="ctr" defTabSz="685783"/>
              <a:endParaRPr lang="en-US" sz="1867" err="1">
                <a:solidFill>
                  <a:schemeClr val="bg1"/>
                </a:solidFill>
                <a:ea typeface="Arial" pitchFamily="-107" charset="0"/>
                <a:cs typeface="Arial" pitchFamily="-107" charset="0"/>
                <a:sym typeface="Arial" pitchFamily="-107" charset="0"/>
              </a:endParaRPr>
            </a:p>
          </p:txBody>
        </p:sp>
        <p:sp>
          <p:nvSpPr>
            <p:cNvPr id="61" name="TextBox 60"/>
            <p:cNvSpPr txBox="1"/>
            <p:nvPr/>
          </p:nvSpPr>
          <p:spPr>
            <a:xfrm>
              <a:off x="362234" y="3230721"/>
              <a:ext cx="2002143" cy="1052980"/>
            </a:xfrm>
            <a:prstGeom prst="rect">
              <a:avLst/>
            </a:prstGeom>
            <a:noFill/>
          </p:spPr>
          <p:txBody>
            <a:bodyPr wrap="square" rtlCol="0" anchor="ctr">
              <a:spAutoFit/>
            </a:bodyPr>
            <a:lstStyle/>
            <a:p>
              <a:r>
                <a:rPr lang="en-US" sz="2131">
                  <a:solidFill>
                    <a:schemeClr val="accent4"/>
                  </a:solidFill>
                </a:rPr>
                <a:t>Open \ Standards based Eco-system is a requirement for business results </a:t>
              </a:r>
              <a:endParaRPr lang="en-US" sz="2131">
                <a:solidFill>
                  <a:schemeClr val="accent4"/>
                </a:solidFill>
              </a:endParaRPr>
            </a:p>
          </p:txBody>
        </p:sp>
      </p:grpSp>
      <p:grpSp>
        <p:nvGrpSpPr>
          <p:cNvPr id="11" name="Group 10"/>
          <p:cNvGrpSpPr/>
          <p:nvPr/>
        </p:nvGrpSpPr>
        <p:grpSpPr>
          <a:xfrm>
            <a:off x="7791189" y="3877056"/>
            <a:ext cx="4059435" cy="2340864"/>
            <a:chOff x="5843392" y="2907792"/>
            <a:chExt cx="3044576" cy="1755648"/>
          </a:xfrm>
        </p:grpSpPr>
        <p:sp>
          <p:nvSpPr>
            <p:cNvPr id="40" name="Rounded Rectangle 39"/>
            <p:cNvSpPr/>
            <p:nvPr/>
          </p:nvSpPr>
          <p:spPr bwMode="auto">
            <a:xfrm>
              <a:off x="5843392" y="2907792"/>
              <a:ext cx="3044576" cy="1755648"/>
            </a:xfrm>
            <a:prstGeom prst="roundRect">
              <a:avLst/>
            </a:prstGeom>
            <a:solidFill>
              <a:schemeClr val="bg1">
                <a:alpha val="63000"/>
              </a:schemeClr>
            </a:solidFill>
            <a:ln w="12700" cap="flat">
              <a:noFill/>
              <a:miter lim="800000"/>
              <a:headEnd type="none" w="med" len="med"/>
              <a:tailEnd type="none" w="med" len="med"/>
            </a:ln>
            <a:effectLst>
              <a:softEdge rad="76200"/>
            </a:effectLst>
          </p:spPr>
          <p:txBody>
            <a:bodyPr lIns="121920" tIns="60960" rIns="121920" bIns="60960" rtlCol="0" anchor="ctr"/>
            <a:lstStyle/>
            <a:p>
              <a:pPr algn="ctr" defTabSz="685783"/>
              <a:endParaRPr lang="en-US" sz="1867" err="1">
                <a:solidFill>
                  <a:schemeClr val="bg1"/>
                </a:solidFill>
                <a:ea typeface="Arial" pitchFamily="-107" charset="0"/>
                <a:cs typeface="Arial" pitchFamily="-107" charset="0"/>
                <a:sym typeface="Arial" pitchFamily="-107" charset="0"/>
              </a:endParaRPr>
            </a:p>
          </p:txBody>
        </p:sp>
        <p:sp>
          <p:nvSpPr>
            <p:cNvPr id="62" name="TextBox 61"/>
            <p:cNvSpPr txBox="1"/>
            <p:nvPr/>
          </p:nvSpPr>
          <p:spPr>
            <a:xfrm>
              <a:off x="6620255" y="3019595"/>
              <a:ext cx="2195165" cy="1544846"/>
            </a:xfrm>
            <a:prstGeom prst="rect">
              <a:avLst/>
            </a:prstGeom>
            <a:noFill/>
          </p:spPr>
          <p:txBody>
            <a:bodyPr wrap="square" rtlCol="0" anchor="ctr">
              <a:spAutoFit/>
            </a:bodyPr>
            <a:lstStyle/>
            <a:p>
              <a:pPr algn="r"/>
              <a:r>
                <a:rPr lang="en-US" sz="2131" dirty="0">
                  <a:solidFill>
                    <a:schemeClr val="accent1"/>
                  </a:solidFill>
                </a:rPr>
                <a:t>How to collect data across diverse device types?</a:t>
              </a:r>
            </a:p>
            <a:p>
              <a:pPr algn="r"/>
              <a:endParaRPr lang="en-US" sz="2131" dirty="0">
                <a:solidFill>
                  <a:schemeClr val="accent1"/>
                </a:solidFill>
              </a:endParaRPr>
            </a:p>
            <a:p>
              <a:pPr algn="r"/>
              <a:r>
                <a:rPr lang="en-US" sz="2131" dirty="0">
                  <a:solidFill>
                    <a:schemeClr val="accent1"/>
                  </a:solidFill>
                </a:rPr>
                <a:t>How to turn </a:t>
              </a:r>
              <a:r>
                <a:rPr lang="en-US" sz="2131" dirty="0">
                  <a:solidFill>
                    <a:schemeClr val="accent1"/>
                  </a:solidFill>
                </a:rPr>
                <a:t>d</a:t>
              </a:r>
              <a:r>
                <a:rPr lang="en-US" sz="2131" dirty="0">
                  <a:solidFill>
                    <a:schemeClr val="accent1"/>
                  </a:solidFill>
                </a:rPr>
                <a:t>ata </a:t>
              </a:r>
              <a:r>
                <a:rPr lang="en-US" sz="2131" dirty="0">
                  <a:solidFill>
                    <a:schemeClr val="accent1"/>
                  </a:solidFill>
                </a:rPr>
                <a:t>Into Insight and </a:t>
              </a:r>
              <a:r>
                <a:rPr lang="en-US" sz="2131" dirty="0">
                  <a:solidFill>
                    <a:schemeClr val="accent1"/>
                  </a:solidFill>
                </a:rPr>
                <a:t>Action?</a:t>
              </a:r>
              <a:endParaRPr lang="en-US" sz="2131" dirty="0">
                <a:solidFill>
                  <a:schemeClr val="accent1"/>
                </a:solidFill>
              </a:endParaRPr>
            </a:p>
          </p:txBody>
        </p:sp>
      </p:grpSp>
      <p:grpSp>
        <p:nvGrpSpPr>
          <p:cNvPr id="6" name="Group 5"/>
          <p:cNvGrpSpPr/>
          <p:nvPr/>
        </p:nvGrpSpPr>
        <p:grpSpPr>
          <a:xfrm>
            <a:off x="3367401" y="3729455"/>
            <a:ext cx="2672441" cy="2560320"/>
            <a:chOff x="2434110" y="2998259"/>
            <a:chExt cx="2004331" cy="1920240"/>
          </a:xfrm>
          <a:effectLst>
            <a:outerShdw blurRad="50800" dist="38100" dir="5400000" algn="t" rotWithShape="0">
              <a:prstClr val="black">
                <a:alpha val="20000"/>
              </a:prstClr>
            </a:outerShdw>
          </a:effectLst>
        </p:grpSpPr>
        <p:sp>
          <p:nvSpPr>
            <p:cNvPr id="95" name="Freeform 6"/>
            <p:cNvSpPr>
              <a:spLocks noChangeAspect="1"/>
            </p:cNvSpPr>
            <p:nvPr/>
          </p:nvSpPr>
          <p:spPr bwMode="auto">
            <a:xfrm>
              <a:off x="2434110" y="2998259"/>
              <a:ext cx="1920240" cy="1920240"/>
            </a:xfrm>
            <a:custGeom>
              <a:avLst/>
              <a:gdLst>
                <a:gd name="T0" fmla="*/ 166 w 166"/>
                <a:gd name="T1" fmla="*/ 0 h 166"/>
                <a:gd name="T2" fmla="*/ 83 w 166"/>
                <a:gd name="T3" fmla="*/ 0 h 166"/>
                <a:gd name="T4" fmla="*/ 0 w 166"/>
                <a:gd name="T5" fmla="*/ 83 h 166"/>
                <a:gd name="T6" fmla="*/ 83 w 166"/>
                <a:gd name="T7" fmla="*/ 166 h 166"/>
                <a:gd name="T8" fmla="*/ 166 w 166"/>
                <a:gd name="T9" fmla="*/ 83 h 166"/>
                <a:gd name="T10" fmla="*/ 166 w 166"/>
                <a:gd name="T11" fmla="*/ 0 h 166"/>
              </a:gdLst>
              <a:ahLst/>
              <a:cxnLst>
                <a:cxn ang="0">
                  <a:pos x="T0" y="T1"/>
                </a:cxn>
                <a:cxn ang="0">
                  <a:pos x="T2" y="T3"/>
                </a:cxn>
                <a:cxn ang="0">
                  <a:pos x="T4" y="T5"/>
                </a:cxn>
                <a:cxn ang="0">
                  <a:pos x="T6" y="T7"/>
                </a:cxn>
                <a:cxn ang="0">
                  <a:pos x="T8" y="T9"/>
                </a:cxn>
                <a:cxn ang="0">
                  <a:pos x="T10" y="T11"/>
                </a:cxn>
              </a:cxnLst>
              <a:rect l="0" t="0" r="r" b="b"/>
              <a:pathLst>
                <a:path w="166" h="166">
                  <a:moveTo>
                    <a:pt x="166" y="0"/>
                  </a:moveTo>
                  <a:cubicBezTo>
                    <a:pt x="83" y="0"/>
                    <a:pt x="83" y="0"/>
                    <a:pt x="83" y="0"/>
                  </a:cubicBezTo>
                  <a:cubicBezTo>
                    <a:pt x="37" y="0"/>
                    <a:pt x="0" y="37"/>
                    <a:pt x="0" y="83"/>
                  </a:cubicBezTo>
                  <a:cubicBezTo>
                    <a:pt x="0" y="129"/>
                    <a:pt x="37" y="166"/>
                    <a:pt x="83" y="166"/>
                  </a:cubicBezTo>
                  <a:cubicBezTo>
                    <a:pt x="129" y="166"/>
                    <a:pt x="166" y="129"/>
                    <a:pt x="166" y="83"/>
                  </a:cubicBezTo>
                  <a:cubicBezTo>
                    <a:pt x="166" y="0"/>
                    <a:pt x="166" y="0"/>
                    <a:pt x="166" y="0"/>
                  </a:cubicBezTo>
                </a:path>
              </a:pathLst>
            </a:cu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t="100000" r="100000"/>
              </a:path>
              <a:tileRect l="-100000" b="-100000"/>
            </a:gradFill>
            <a:ln w="22225">
              <a:solidFill>
                <a:schemeClr val="bg1"/>
              </a:solidFill>
            </a:ln>
            <a:effectLst/>
            <a:ex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3197"/>
            </a:p>
          </p:txBody>
        </p:sp>
        <p:sp>
          <p:nvSpPr>
            <p:cNvPr id="122" name="Rectangle 121"/>
            <p:cNvSpPr/>
            <p:nvPr/>
          </p:nvSpPr>
          <p:spPr>
            <a:xfrm>
              <a:off x="2565502" y="3170913"/>
              <a:ext cx="1872939" cy="499752"/>
            </a:xfrm>
            <a:prstGeom prst="rect">
              <a:avLst/>
            </a:prstGeom>
          </p:spPr>
          <p:txBody>
            <a:bodyPr wrap="square">
              <a:spAutoFit/>
            </a:bodyPr>
            <a:lstStyle/>
            <a:p>
              <a:pPr algn="ctr"/>
              <a:r>
                <a:rPr lang="en-US" sz="1865" b="1">
                  <a:solidFill>
                    <a:schemeClr val="bg1"/>
                  </a:solidFill>
                </a:rPr>
                <a:t>ECOSYSTEM</a:t>
              </a:r>
            </a:p>
            <a:p>
              <a:pPr algn="ctr"/>
              <a:r>
                <a:rPr lang="en-US" sz="1865" b="1">
                  <a:solidFill>
                    <a:schemeClr val="bg1"/>
                  </a:solidFill>
                </a:rPr>
                <a:t>FRAGMENTATION</a:t>
              </a:r>
            </a:p>
          </p:txBody>
        </p:sp>
        <p:sp>
          <p:nvSpPr>
            <p:cNvPr id="131" name="Freeform 5"/>
            <p:cNvSpPr>
              <a:spLocks noChangeAspect="1"/>
            </p:cNvSpPr>
            <p:nvPr/>
          </p:nvSpPr>
          <p:spPr bwMode="auto">
            <a:xfrm rot="21313331">
              <a:off x="2954069" y="3828503"/>
              <a:ext cx="1093629" cy="761677"/>
            </a:xfrm>
            <a:custGeom>
              <a:avLst/>
              <a:gdLst>
                <a:gd name="T0" fmla="*/ 2092 w 2437"/>
                <a:gd name="T1" fmla="*/ 0 h 1702"/>
                <a:gd name="T2" fmla="*/ 1747 w 2437"/>
                <a:gd name="T3" fmla="*/ 345 h 1702"/>
                <a:gd name="T4" fmla="*/ 1856 w 2437"/>
                <a:gd name="T5" fmla="*/ 597 h 1702"/>
                <a:gd name="T6" fmla="*/ 1345 w 2437"/>
                <a:gd name="T7" fmla="*/ 1125 h 1702"/>
                <a:gd name="T8" fmla="*/ 1220 w 2437"/>
                <a:gd name="T9" fmla="*/ 1098 h 1702"/>
                <a:gd name="T10" fmla="*/ 1128 w 2437"/>
                <a:gd name="T11" fmla="*/ 1113 h 1702"/>
                <a:gd name="T12" fmla="*/ 952 w 2437"/>
                <a:gd name="T13" fmla="*/ 705 h 1702"/>
                <a:gd name="T14" fmla="*/ 1084 w 2437"/>
                <a:gd name="T15" fmla="*/ 478 h 1702"/>
                <a:gd name="T16" fmla="*/ 824 w 2437"/>
                <a:gd name="T17" fmla="*/ 218 h 1702"/>
                <a:gd name="T18" fmla="*/ 564 w 2437"/>
                <a:gd name="T19" fmla="*/ 478 h 1702"/>
                <a:gd name="T20" fmla="*/ 598 w 2437"/>
                <a:gd name="T21" fmla="*/ 606 h 1702"/>
                <a:gd name="T22" fmla="*/ 241 w 2437"/>
                <a:gd name="T23" fmla="*/ 998 h 1702"/>
                <a:gd name="T24" fmla="*/ 188 w 2437"/>
                <a:gd name="T25" fmla="*/ 990 h 1702"/>
                <a:gd name="T26" fmla="*/ 0 w 2437"/>
                <a:gd name="T27" fmla="*/ 1178 h 1702"/>
                <a:gd name="T28" fmla="*/ 188 w 2437"/>
                <a:gd name="T29" fmla="*/ 1366 h 1702"/>
                <a:gd name="T30" fmla="*/ 376 w 2437"/>
                <a:gd name="T31" fmla="*/ 1178 h 1702"/>
                <a:gd name="T32" fmla="*/ 333 w 2437"/>
                <a:gd name="T33" fmla="*/ 1058 h 1702"/>
                <a:gd name="T34" fmla="*/ 669 w 2437"/>
                <a:gd name="T35" fmla="*/ 687 h 1702"/>
                <a:gd name="T36" fmla="*/ 824 w 2437"/>
                <a:gd name="T37" fmla="*/ 738 h 1702"/>
                <a:gd name="T38" fmla="*/ 849 w 2437"/>
                <a:gd name="T39" fmla="*/ 737 h 1702"/>
                <a:gd name="T40" fmla="*/ 1032 w 2437"/>
                <a:gd name="T41" fmla="*/ 1164 h 1702"/>
                <a:gd name="T42" fmla="*/ 918 w 2437"/>
                <a:gd name="T43" fmla="*/ 1400 h 1702"/>
                <a:gd name="T44" fmla="*/ 1220 w 2437"/>
                <a:gd name="T45" fmla="*/ 1702 h 1702"/>
                <a:gd name="T46" fmla="*/ 1522 w 2437"/>
                <a:gd name="T47" fmla="*/ 1400 h 1702"/>
                <a:gd name="T48" fmla="*/ 1435 w 2437"/>
                <a:gd name="T49" fmla="*/ 1188 h 1702"/>
                <a:gd name="T50" fmla="*/ 1947 w 2437"/>
                <a:gd name="T51" fmla="*/ 658 h 1702"/>
                <a:gd name="T52" fmla="*/ 2092 w 2437"/>
                <a:gd name="T53" fmla="*/ 690 h 1702"/>
                <a:gd name="T54" fmla="*/ 2437 w 2437"/>
                <a:gd name="T55" fmla="*/ 345 h 1702"/>
                <a:gd name="T56" fmla="*/ 2092 w 2437"/>
                <a:gd name="T57"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37" h="1702">
                  <a:moveTo>
                    <a:pt x="2092" y="0"/>
                  </a:moveTo>
                  <a:cubicBezTo>
                    <a:pt x="1902" y="0"/>
                    <a:pt x="1747" y="155"/>
                    <a:pt x="1747" y="345"/>
                  </a:cubicBezTo>
                  <a:cubicBezTo>
                    <a:pt x="1747" y="444"/>
                    <a:pt x="1789" y="534"/>
                    <a:pt x="1856" y="597"/>
                  </a:cubicBezTo>
                  <a:cubicBezTo>
                    <a:pt x="1345" y="1125"/>
                    <a:pt x="1345" y="1125"/>
                    <a:pt x="1345" y="1125"/>
                  </a:cubicBezTo>
                  <a:cubicBezTo>
                    <a:pt x="1307" y="1108"/>
                    <a:pt x="1265" y="1098"/>
                    <a:pt x="1220" y="1098"/>
                  </a:cubicBezTo>
                  <a:cubicBezTo>
                    <a:pt x="1188" y="1098"/>
                    <a:pt x="1157" y="1103"/>
                    <a:pt x="1128" y="1113"/>
                  </a:cubicBezTo>
                  <a:cubicBezTo>
                    <a:pt x="952" y="705"/>
                    <a:pt x="952" y="705"/>
                    <a:pt x="952" y="705"/>
                  </a:cubicBezTo>
                  <a:cubicBezTo>
                    <a:pt x="1031" y="660"/>
                    <a:pt x="1084" y="575"/>
                    <a:pt x="1084" y="478"/>
                  </a:cubicBezTo>
                  <a:cubicBezTo>
                    <a:pt x="1084" y="335"/>
                    <a:pt x="968" y="218"/>
                    <a:pt x="824" y="218"/>
                  </a:cubicBezTo>
                  <a:cubicBezTo>
                    <a:pt x="681" y="218"/>
                    <a:pt x="564" y="335"/>
                    <a:pt x="564" y="478"/>
                  </a:cubicBezTo>
                  <a:cubicBezTo>
                    <a:pt x="564" y="525"/>
                    <a:pt x="576" y="568"/>
                    <a:pt x="598" y="606"/>
                  </a:cubicBezTo>
                  <a:cubicBezTo>
                    <a:pt x="241" y="998"/>
                    <a:pt x="241" y="998"/>
                    <a:pt x="241" y="998"/>
                  </a:cubicBezTo>
                  <a:cubicBezTo>
                    <a:pt x="224" y="993"/>
                    <a:pt x="207" y="990"/>
                    <a:pt x="188" y="990"/>
                  </a:cubicBezTo>
                  <a:cubicBezTo>
                    <a:pt x="84" y="990"/>
                    <a:pt x="0" y="1075"/>
                    <a:pt x="0" y="1178"/>
                  </a:cubicBezTo>
                  <a:cubicBezTo>
                    <a:pt x="0" y="1282"/>
                    <a:pt x="84" y="1366"/>
                    <a:pt x="188" y="1366"/>
                  </a:cubicBezTo>
                  <a:cubicBezTo>
                    <a:pt x="292" y="1366"/>
                    <a:pt x="376" y="1282"/>
                    <a:pt x="376" y="1178"/>
                  </a:cubicBezTo>
                  <a:cubicBezTo>
                    <a:pt x="376" y="1132"/>
                    <a:pt x="360" y="1090"/>
                    <a:pt x="333" y="1058"/>
                  </a:cubicBezTo>
                  <a:cubicBezTo>
                    <a:pt x="669" y="687"/>
                    <a:pt x="669" y="687"/>
                    <a:pt x="669" y="687"/>
                  </a:cubicBezTo>
                  <a:cubicBezTo>
                    <a:pt x="713" y="719"/>
                    <a:pt x="766" y="738"/>
                    <a:pt x="824" y="738"/>
                  </a:cubicBezTo>
                  <a:cubicBezTo>
                    <a:pt x="833" y="738"/>
                    <a:pt x="841" y="738"/>
                    <a:pt x="849" y="737"/>
                  </a:cubicBezTo>
                  <a:cubicBezTo>
                    <a:pt x="1032" y="1164"/>
                    <a:pt x="1032" y="1164"/>
                    <a:pt x="1032" y="1164"/>
                  </a:cubicBezTo>
                  <a:cubicBezTo>
                    <a:pt x="963" y="1220"/>
                    <a:pt x="918" y="1305"/>
                    <a:pt x="918" y="1400"/>
                  </a:cubicBezTo>
                  <a:cubicBezTo>
                    <a:pt x="918" y="1567"/>
                    <a:pt x="1054" y="1702"/>
                    <a:pt x="1220" y="1702"/>
                  </a:cubicBezTo>
                  <a:cubicBezTo>
                    <a:pt x="1387" y="1702"/>
                    <a:pt x="1522" y="1567"/>
                    <a:pt x="1522" y="1400"/>
                  </a:cubicBezTo>
                  <a:cubicBezTo>
                    <a:pt x="1522" y="1317"/>
                    <a:pt x="1489" y="1242"/>
                    <a:pt x="1435" y="1188"/>
                  </a:cubicBezTo>
                  <a:cubicBezTo>
                    <a:pt x="1947" y="658"/>
                    <a:pt x="1947" y="658"/>
                    <a:pt x="1947" y="658"/>
                  </a:cubicBezTo>
                  <a:cubicBezTo>
                    <a:pt x="1991" y="679"/>
                    <a:pt x="2040" y="690"/>
                    <a:pt x="2092" y="690"/>
                  </a:cubicBezTo>
                  <a:cubicBezTo>
                    <a:pt x="2283" y="690"/>
                    <a:pt x="2437" y="536"/>
                    <a:pt x="2437" y="345"/>
                  </a:cubicBezTo>
                  <a:cubicBezTo>
                    <a:pt x="2437" y="155"/>
                    <a:pt x="2283" y="0"/>
                    <a:pt x="2092" y="0"/>
                  </a:cubicBezTo>
                  <a:close/>
                </a:path>
              </a:pathLst>
            </a:custGeom>
            <a:solidFill>
              <a:schemeClr val="bg1"/>
            </a:solidFill>
            <a:ln>
              <a:noFill/>
            </a:ln>
          </p:spPr>
          <p:txBody>
            <a:bodyPr vert="horz" wrap="square" lIns="121807" tIns="60904" rIns="121807" bIns="60904" numCol="1" anchor="t" anchorCtr="0" compatLnSpc="1">
              <a:prstTxWarp prst="textNoShape">
                <a:avLst/>
              </a:prstTxWarp>
            </a:bodyPr>
            <a:lstStyle/>
            <a:p>
              <a:endParaRPr lang="en-US" sz="1351">
                <a:solidFill>
                  <a:schemeClr val="bg1"/>
                </a:solidFill>
              </a:endParaRPr>
            </a:p>
          </p:txBody>
        </p:sp>
      </p:grpSp>
      <p:grpSp>
        <p:nvGrpSpPr>
          <p:cNvPr id="3" name="Group 2"/>
          <p:cNvGrpSpPr/>
          <p:nvPr/>
        </p:nvGrpSpPr>
        <p:grpSpPr>
          <a:xfrm>
            <a:off x="3367400" y="992440"/>
            <a:ext cx="2560320" cy="2560320"/>
            <a:chOff x="2434110" y="744329"/>
            <a:chExt cx="1920240" cy="1920240"/>
          </a:xfrm>
          <a:effectLst>
            <a:outerShdw blurRad="50800" dist="38100" dir="5400000" algn="t" rotWithShape="0">
              <a:prstClr val="black">
                <a:alpha val="20000"/>
              </a:prstClr>
            </a:outerShdw>
          </a:effectLst>
        </p:grpSpPr>
        <p:sp>
          <p:nvSpPr>
            <p:cNvPr id="97" name="Freeform 8"/>
            <p:cNvSpPr>
              <a:spLocks noChangeAspect="1"/>
            </p:cNvSpPr>
            <p:nvPr/>
          </p:nvSpPr>
          <p:spPr bwMode="auto">
            <a:xfrm>
              <a:off x="2434110" y="744329"/>
              <a:ext cx="1920240" cy="1920240"/>
            </a:xfrm>
            <a:custGeom>
              <a:avLst/>
              <a:gdLst>
                <a:gd name="T0" fmla="*/ 83 w 166"/>
                <a:gd name="T1" fmla="*/ 0 h 166"/>
                <a:gd name="T2" fmla="*/ 0 w 166"/>
                <a:gd name="T3" fmla="*/ 83 h 166"/>
                <a:gd name="T4" fmla="*/ 83 w 166"/>
                <a:gd name="T5" fmla="*/ 166 h 166"/>
                <a:gd name="T6" fmla="*/ 166 w 166"/>
                <a:gd name="T7" fmla="*/ 166 h 166"/>
                <a:gd name="T8" fmla="*/ 166 w 166"/>
                <a:gd name="T9" fmla="*/ 83 h 166"/>
                <a:gd name="T10" fmla="*/ 83 w 166"/>
                <a:gd name="T11" fmla="*/ 0 h 166"/>
              </a:gdLst>
              <a:ahLst/>
              <a:cxnLst>
                <a:cxn ang="0">
                  <a:pos x="T0" y="T1"/>
                </a:cxn>
                <a:cxn ang="0">
                  <a:pos x="T2" y="T3"/>
                </a:cxn>
                <a:cxn ang="0">
                  <a:pos x="T4" y="T5"/>
                </a:cxn>
                <a:cxn ang="0">
                  <a:pos x="T6" y="T7"/>
                </a:cxn>
                <a:cxn ang="0">
                  <a:pos x="T8" y="T9"/>
                </a:cxn>
                <a:cxn ang="0">
                  <a:pos x="T10" y="T11"/>
                </a:cxn>
              </a:cxnLst>
              <a:rect l="0" t="0" r="r" b="b"/>
              <a:pathLst>
                <a:path w="166" h="166">
                  <a:moveTo>
                    <a:pt x="83" y="0"/>
                  </a:moveTo>
                  <a:cubicBezTo>
                    <a:pt x="37" y="0"/>
                    <a:pt x="0" y="38"/>
                    <a:pt x="0" y="83"/>
                  </a:cubicBezTo>
                  <a:cubicBezTo>
                    <a:pt x="0" y="129"/>
                    <a:pt x="37" y="166"/>
                    <a:pt x="83" y="166"/>
                  </a:cubicBezTo>
                  <a:cubicBezTo>
                    <a:pt x="166" y="166"/>
                    <a:pt x="166" y="166"/>
                    <a:pt x="166" y="166"/>
                  </a:cubicBezTo>
                  <a:cubicBezTo>
                    <a:pt x="166" y="83"/>
                    <a:pt x="166" y="83"/>
                    <a:pt x="166" y="83"/>
                  </a:cubicBezTo>
                  <a:cubicBezTo>
                    <a:pt x="166" y="38"/>
                    <a:pt x="129" y="0"/>
                    <a:pt x="83" y="0"/>
                  </a:cubicBezTo>
                </a:path>
              </a:pathLst>
            </a:cu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r="100000" b="100000"/>
              </a:path>
              <a:tileRect l="-100000" t="-100000"/>
            </a:gradFill>
            <a:ln w="22225">
              <a:solidFill>
                <a:schemeClr val="bg1"/>
              </a:solidFill>
            </a:ln>
            <a:effectLst/>
            <a:ex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351"/>
            </a:p>
          </p:txBody>
        </p:sp>
        <p:sp>
          <p:nvSpPr>
            <p:cNvPr id="129" name="Rectangle 128"/>
            <p:cNvSpPr/>
            <p:nvPr/>
          </p:nvSpPr>
          <p:spPr>
            <a:xfrm>
              <a:off x="2991921" y="2224266"/>
              <a:ext cx="1350388" cy="284501"/>
            </a:xfrm>
            <a:prstGeom prst="rect">
              <a:avLst/>
            </a:prstGeom>
          </p:spPr>
          <p:txBody>
            <a:bodyPr wrap="square">
              <a:spAutoFit/>
            </a:bodyPr>
            <a:lstStyle/>
            <a:p>
              <a:pPr algn="ctr"/>
              <a:r>
                <a:rPr lang="en-US" sz="1865" b="1">
                  <a:solidFill>
                    <a:schemeClr val="bg1"/>
                  </a:solidFill>
                </a:rPr>
                <a:t>SECURITY</a:t>
              </a:r>
            </a:p>
          </p:txBody>
        </p:sp>
        <p:sp>
          <p:nvSpPr>
            <p:cNvPr id="106" name="Rounded Rectangle 123"/>
            <p:cNvSpPr>
              <a:spLocks noChangeAspect="1"/>
            </p:cNvSpPr>
            <p:nvPr/>
          </p:nvSpPr>
          <p:spPr>
            <a:xfrm>
              <a:off x="3021244" y="1166047"/>
              <a:ext cx="572348" cy="689780"/>
            </a:xfrm>
            <a:custGeom>
              <a:avLst/>
              <a:gdLst>
                <a:gd name="connsiteX0" fmla="*/ 839415 w 1652127"/>
                <a:gd name="connsiteY0" fmla="*/ 254729 h 2014807"/>
                <a:gd name="connsiteX1" fmla="*/ 422261 w 1652127"/>
                <a:gd name="connsiteY1" fmla="*/ 671883 h 2014807"/>
                <a:gd name="connsiteX2" fmla="*/ 422261 w 1652127"/>
                <a:gd name="connsiteY2" fmla="*/ 878792 h 2014807"/>
                <a:gd name="connsiteX3" fmla="*/ 1256569 w 1652127"/>
                <a:gd name="connsiteY3" fmla="*/ 878792 h 2014807"/>
                <a:gd name="connsiteX4" fmla="*/ 1256569 w 1652127"/>
                <a:gd name="connsiteY4" fmla="*/ 671884 h 2014807"/>
                <a:gd name="connsiteX5" fmla="*/ 839415 w 1652127"/>
                <a:gd name="connsiteY5" fmla="*/ 254730 h 2014807"/>
                <a:gd name="connsiteX6" fmla="*/ 839415 w 1652127"/>
                <a:gd name="connsiteY6" fmla="*/ 254729 h 2014807"/>
                <a:gd name="connsiteX7" fmla="*/ 839415 w 1652127"/>
                <a:gd name="connsiteY7" fmla="*/ 0 h 2014807"/>
                <a:gd name="connsiteX8" fmla="*/ 1511299 w 1652127"/>
                <a:gd name="connsiteY8" fmla="*/ 671884 h 2014807"/>
                <a:gd name="connsiteX9" fmla="*/ 1511299 w 1652127"/>
                <a:gd name="connsiteY9" fmla="*/ 878792 h 2014807"/>
                <a:gd name="connsiteX10" fmla="*/ 1652127 w 1652127"/>
                <a:gd name="connsiteY10" fmla="*/ 878792 h 2014807"/>
                <a:gd name="connsiteX11" fmla="*/ 1652127 w 1652127"/>
                <a:gd name="connsiteY11" fmla="*/ 1055980 h 2014807"/>
                <a:gd name="connsiteX12" fmla="*/ 1652127 w 1652127"/>
                <a:gd name="connsiteY12" fmla="*/ 1174923 h 2014807"/>
                <a:gd name="connsiteX13" fmla="*/ 1652127 w 1652127"/>
                <a:gd name="connsiteY13" fmla="*/ 1813380 h 2014807"/>
                <a:gd name="connsiteX14" fmla="*/ 1450700 w 1652127"/>
                <a:gd name="connsiteY14" fmla="*/ 2014807 h 2014807"/>
                <a:gd name="connsiteX15" fmla="*/ 201427 w 1652127"/>
                <a:gd name="connsiteY15" fmla="*/ 2014807 h 2014807"/>
                <a:gd name="connsiteX16" fmla="*/ 0 w 1652127"/>
                <a:gd name="connsiteY16" fmla="*/ 1813380 h 2014807"/>
                <a:gd name="connsiteX17" fmla="*/ 0 w 1652127"/>
                <a:gd name="connsiteY17" fmla="*/ 878792 h 2014807"/>
                <a:gd name="connsiteX18" fmla="*/ 167531 w 1652127"/>
                <a:gd name="connsiteY18" fmla="*/ 878792 h 2014807"/>
                <a:gd name="connsiteX19" fmla="*/ 167531 w 1652127"/>
                <a:gd name="connsiteY19" fmla="*/ 671884 h 2014807"/>
                <a:gd name="connsiteX20" fmla="*/ 839415 w 1652127"/>
                <a:gd name="connsiteY20" fmla="*/ 0 h 2014807"/>
                <a:gd name="connsiteX0" fmla="*/ 839415 w 1652127"/>
                <a:gd name="connsiteY0" fmla="*/ 254729 h 2014807"/>
                <a:gd name="connsiteX1" fmla="*/ 422261 w 1652127"/>
                <a:gd name="connsiteY1" fmla="*/ 671883 h 2014807"/>
                <a:gd name="connsiteX2" fmla="*/ 422261 w 1652127"/>
                <a:gd name="connsiteY2" fmla="*/ 878792 h 2014807"/>
                <a:gd name="connsiteX3" fmla="*/ 1256569 w 1652127"/>
                <a:gd name="connsiteY3" fmla="*/ 878792 h 2014807"/>
                <a:gd name="connsiteX4" fmla="*/ 1256569 w 1652127"/>
                <a:gd name="connsiteY4" fmla="*/ 671884 h 2014807"/>
                <a:gd name="connsiteX5" fmla="*/ 839415 w 1652127"/>
                <a:gd name="connsiteY5" fmla="*/ 254730 h 2014807"/>
                <a:gd name="connsiteX6" fmla="*/ 839415 w 1652127"/>
                <a:gd name="connsiteY6" fmla="*/ 254729 h 2014807"/>
                <a:gd name="connsiteX7" fmla="*/ 839415 w 1652127"/>
                <a:gd name="connsiteY7" fmla="*/ 0 h 2014807"/>
                <a:gd name="connsiteX8" fmla="*/ 1511299 w 1652127"/>
                <a:gd name="connsiteY8" fmla="*/ 671884 h 2014807"/>
                <a:gd name="connsiteX9" fmla="*/ 1511299 w 1652127"/>
                <a:gd name="connsiteY9" fmla="*/ 878792 h 2014807"/>
                <a:gd name="connsiteX10" fmla="*/ 1652127 w 1652127"/>
                <a:gd name="connsiteY10" fmla="*/ 878792 h 2014807"/>
                <a:gd name="connsiteX11" fmla="*/ 1652127 w 1652127"/>
                <a:gd name="connsiteY11" fmla="*/ 1174923 h 2014807"/>
                <a:gd name="connsiteX12" fmla="*/ 1652127 w 1652127"/>
                <a:gd name="connsiteY12" fmla="*/ 1813380 h 2014807"/>
                <a:gd name="connsiteX13" fmla="*/ 1450700 w 1652127"/>
                <a:gd name="connsiteY13" fmla="*/ 2014807 h 2014807"/>
                <a:gd name="connsiteX14" fmla="*/ 201427 w 1652127"/>
                <a:gd name="connsiteY14" fmla="*/ 2014807 h 2014807"/>
                <a:gd name="connsiteX15" fmla="*/ 0 w 1652127"/>
                <a:gd name="connsiteY15" fmla="*/ 1813380 h 2014807"/>
                <a:gd name="connsiteX16" fmla="*/ 0 w 1652127"/>
                <a:gd name="connsiteY16" fmla="*/ 878792 h 2014807"/>
                <a:gd name="connsiteX17" fmla="*/ 167531 w 1652127"/>
                <a:gd name="connsiteY17" fmla="*/ 878792 h 2014807"/>
                <a:gd name="connsiteX18" fmla="*/ 167531 w 1652127"/>
                <a:gd name="connsiteY18" fmla="*/ 671884 h 2014807"/>
                <a:gd name="connsiteX19" fmla="*/ 839415 w 1652127"/>
                <a:gd name="connsiteY19" fmla="*/ 0 h 2014807"/>
                <a:gd name="connsiteX0" fmla="*/ 839415 w 1652127"/>
                <a:gd name="connsiteY0" fmla="*/ 254729 h 2014807"/>
                <a:gd name="connsiteX1" fmla="*/ 422261 w 1652127"/>
                <a:gd name="connsiteY1" fmla="*/ 671883 h 2014807"/>
                <a:gd name="connsiteX2" fmla="*/ 422261 w 1652127"/>
                <a:gd name="connsiteY2" fmla="*/ 878792 h 2014807"/>
                <a:gd name="connsiteX3" fmla="*/ 1256569 w 1652127"/>
                <a:gd name="connsiteY3" fmla="*/ 878792 h 2014807"/>
                <a:gd name="connsiteX4" fmla="*/ 1256569 w 1652127"/>
                <a:gd name="connsiteY4" fmla="*/ 671884 h 2014807"/>
                <a:gd name="connsiteX5" fmla="*/ 839415 w 1652127"/>
                <a:gd name="connsiteY5" fmla="*/ 254730 h 2014807"/>
                <a:gd name="connsiteX6" fmla="*/ 839415 w 1652127"/>
                <a:gd name="connsiteY6" fmla="*/ 254729 h 2014807"/>
                <a:gd name="connsiteX7" fmla="*/ 839415 w 1652127"/>
                <a:gd name="connsiteY7" fmla="*/ 0 h 2014807"/>
                <a:gd name="connsiteX8" fmla="*/ 1511299 w 1652127"/>
                <a:gd name="connsiteY8" fmla="*/ 671884 h 2014807"/>
                <a:gd name="connsiteX9" fmla="*/ 1511299 w 1652127"/>
                <a:gd name="connsiteY9" fmla="*/ 878792 h 2014807"/>
                <a:gd name="connsiteX10" fmla="*/ 1652127 w 1652127"/>
                <a:gd name="connsiteY10" fmla="*/ 878792 h 2014807"/>
                <a:gd name="connsiteX11" fmla="*/ 1652127 w 1652127"/>
                <a:gd name="connsiteY11" fmla="*/ 1813380 h 2014807"/>
                <a:gd name="connsiteX12" fmla="*/ 1450700 w 1652127"/>
                <a:gd name="connsiteY12" fmla="*/ 2014807 h 2014807"/>
                <a:gd name="connsiteX13" fmla="*/ 201427 w 1652127"/>
                <a:gd name="connsiteY13" fmla="*/ 2014807 h 2014807"/>
                <a:gd name="connsiteX14" fmla="*/ 0 w 1652127"/>
                <a:gd name="connsiteY14" fmla="*/ 1813380 h 2014807"/>
                <a:gd name="connsiteX15" fmla="*/ 0 w 1652127"/>
                <a:gd name="connsiteY15" fmla="*/ 878792 h 2014807"/>
                <a:gd name="connsiteX16" fmla="*/ 167531 w 1652127"/>
                <a:gd name="connsiteY16" fmla="*/ 878792 h 2014807"/>
                <a:gd name="connsiteX17" fmla="*/ 167531 w 1652127"/>
                <a:gd name="connsiteY17" fmla="*/ 671884 h 2014807"/>
                <a:gd name="connsiteX18" fmla="*/ 839415 w 1652127"/>
                <a:gd name="connsiteY18" fmla="*/ 0 h 2014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52127" h="2014807">
                  <a:moveTo>
                    <a:pt x="839415" y="254729"/>
                  </a:moveTo>
                  <a:cubicBezTo>
                    <a:pt x="609027" y="254729"/>
                    <a:pt x="422261" y="441495"/>
                    <a:pt x="422261" y="671883"/>
                  </a:cubicBezTo>
                  <a:lnTo>
                    <a:pt x="422261" y="878792"/>
                  </a:lnTo>
                  <a:lnTo>
                    <a:pt x="1256569" y="878792"/>
                  </a:lnTo>
                  <a:lnTo>
                    <a:pt x="1256569" y="671884"/>
                  </a:lnTo>
                  <a:cubicBezTo>
                    <a:pt x="1256569" y="441496"/>
                    <a:pt x="1069803" y="254730"/>
                    <a:pt x="839415" y="254730"/>
                  </a:cubicBezTo>
                  <a:lnTo>
                    <a:pt x="839415" y="254729"/>
                  </a:lnTo>
                  <a:close/>
                  <a:moveTo>
                    <a:pt x="839415" y="0"/>
                  </a:moveTo>
                  <a:cubicBezTo>
                    <a:pt x="1210486" y="0"/>
                    <a:pt x="1511299" y="300813"/>
                    <a:pt x="1511299" y="671884"/>
                  </a:cubicBezTo>
                  <a:lnTo>
                    <a:pt x="1511299" y="878792"/>
                  </a:lnTo>
                  <a:lnTo>
                    <a:pt x="1652127" y="878792"/>
                  </a:lnTo>
                  <a:lnTo>
                    <a:pt x="1652127" y="1813380"/>
                  </a:lnTo>
                  <a:cubicBezTo>
                    <a:pt x="1652127" y="1924625"/>
                    <a:pt x="1561945" y="2014807"/>
                    <a:pt x="1450700" y="2014807"/>
                  </a:cubicBezTo>
                  <a:lnTo>
                    <a:pt x="201427" y="2014807"/>
                  </a:lnTo>
                  <a:cubicBezTo>
                    <a:pt x="90182" y="2014807"/>
                    <a:pt x="0" y="1924625"/>
                    <a:pt x="0" y="1813380"/>
                  </a:cubicBezTo>
                  <a:lnTo>
                    <a:pt x="0" y="878792"/>
                  </a:lnTo>
                  <a:lnTo>
                    <a:pt x="167531" y="878792"/>
                  </a:lnTo>
                  <a:lnTo>
                    <a:pt x="167531" y="671884"/>
                  </a:lnTo>
                  <a:cubicBezTo>
                    <a:pt x="167531" y="300813"/>
                    <a:pt x="468344" y="0"/>
                    <a:pt x="839415" y="0"/>
                  </a:cubicBezTo>
                  <a:close/>
                </a:path>
              </a:pathLst>
            </a:custGeom>
            <a:solidFill>
              <a:schemeClr val="bg1"/>
            </a:solidFill>
            <a:ln>
              <a:noFill/>
            </a:ln>
          </p:spPr>
          <p:txBody>
            <a:bodyPr vert="horz" wrap="square" lIns="91363" tIns="45683" rIns="91363" bIns="45683" numCol="1" anchor="t" anchorCtr="0" compatLnSpc="1">
              <a:prstTxWarp prst="textNoShape">
                <a:avLst/>
              </a:prstTxWarp>
            </a:bodyPr>
            <a:lstStyle/>
            <a:p>
              <a:endParaRPr lang="en-US" sz="1351"/>
            </a:p>
          </p:txBody>
        </p:sp>
      </p:grpSp>
      <p:grpSp>
        <p:nvGrpSpPr>
          <p:cNvPr id="5" name="Group 4"/>
          <p:cNvGrpSpPr/>
          <p:nvPr/>
        </p:nvGrpSpPr>
        <p:grpSpPr>
          <a:xfrm>
            <a:off x="5989171" y="3729455"/>
            <a:ext cx="2703323" cy="2560320"/>
            <a:chOff x="4665614" y="2998259"/>
            <a:chExt cx="2027492" cy="1920240"/>
          </a:xfrm>
          <a:effectLst>
            <a:outerShdw blurRad="50800" dist="38100" dir="5400000" algn="t" rotWithShape="0">
              <a:prstClr val="black">
                <a:alpha val="20000"/>
              </a:prstClr>
            </a:outerShdw>
          </a:effectLst>
        </p:grpSpPr>
        <p:sp>
          <p:nvSpPr>
            <p:cNvPr id="96" name="Freeform 7"/>
            <p:cNvSpPr>
              <a:spLocks noChangeAspect="1"/>
            </p:cNvSpPr>
            <p:nvPr/>
          </p:nvSpPr>
          <p:spPr bwMode="auto">
            <a:xfrm>
              <a:off x="4772866" y="2998259"/>
              <a:ext cx="1920240" cy="1920240"/>
            </a:xfrm>
            <a:custGeom>
              <a:avLst/>
              <a:gdLst>
                <a:gd name="T0" fmla="*/ 83 w 166"/>
                <a:gd name="T1" fmla="*/ 0 h 166"/>
                <a:gd name="T2" fmla="*/ 0 w 166"/>
                <a:gd name="T3" fmla="*/ 0 h 166"/>
                <a:gd name="T4" fmla="*/ 0 w 166"/>
                <a:gd name="T5" fmla="*/ 83 h 166"/>
                <a:gd name="T6" fmla="*/ 83 w 166"/>
                <a:gd name="T7" fmla="*/ 166 h 166"/>
                <a:gd name="T8" fmla="*/ 166 w 166"/>
                <a:gd name="T9" fmla="*/ 83 h 166"/>
                <a:gd name="T10" fmla="*/ 83 w 166"/>
                <a:gd name="T11" fmla="*/ 0 h 166"/>
              </a:gdLst>
              <a:ahLst/>
              <a:cxnLst>
                <a:cxn ang="0">
                  <a:pos x="T0" y="T1"/>
                </a:cxn>
                <a:cxn ang="0">
                  <a:pos x="T2" y="T3"/>
                </a:cxn>
                <a:cxn ang="0">
                  <a:pos x="T4" y="T5"/>
                </a:cxn>
                <a:cxn ang="0">
                  <a:pos x="T6" y="T7"/>
                </a:cxn>
                <a:cxn ang="0">
                  <a:pos x="T8" y="T9"/>
                </a:cxn>
                <a:cxn ang="0">
                  <a:pos x="T10" y="T11"/>
                </a:cxn>
              </a:cxnLst>
              <a:rect l="0" t="0" r="r" b="b"/>
              <a:pathLst>
                <a:path w="166" h="166">
                  <a:moveTo>
                    <a:pt x="83" y="0"/>
                  </a:moveTo>
                  <a:cubicBezTo>
                    <a:pt x="0" y="0"/>
                    <a:pt x="0" y="0"/>
                    <a:pt x="0" y="0"/>
                  </a:cubicBezTo>
                  <a:cubicBezTo>
                    <a:pt x="0" y="83"/>
                    <a:pt x="0" y="83"/>
                    <a:pt x="0" y="83"/>
                  </a:cubicBezTo>
                  <a:cubicBezTo>
                    <a:pt x="0" y="129"/>
                    <a:pt x="37" y="166"/>
                    <a:pt x="83" y="166"/>
                  </a:cubicBezTo>
                  <a:cubicBezTo>
                    <a:pt x="128" y="166"/>
                    <a:pt x="166" y="129"/>
                    <a:pt x="166" y="83"/>
                  </a:cubicBezTo>
                  <a:cubicBezTo>
                    <a:pt x="166" y="37"/>
                    <a:pt x="128" y="0"/>
                    <a:pt x="83" y="0"/>
                  </a:cubicBezTo>
                </a:path>
              </a:pathLst>
            </a:cu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100000" t="100000"/>
              </a:path>
              <a:tileRect r="-100000" b="-100000"/>
            </a:gradFill>
            <a:ln w="22225">
              <a:solidFill>
                <a:schemeClr val="bg1"/>
              </a:solidFill>
            </a:ln>
            <a:effectLst/>
            <a:ex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865">
                <a:solidFill>
                  <a:srgbClr val="FFFFFF"/>
                </a:solidFill>
                <a:latin typeface="Arial"/>
              </a:endParaRPr>
            </a:p>
          </p:txBody>
        </p:sp>
        <p:grpSp>
          <p:nvGrpSpPr>
            <p:cNvPr id="111" name="Group 110"/>
            <p:cNvGrpSpPr/>
            <p:nvPr/>
          </p:nvGrpSpPr>
          <p:grpSpPr>
            <a:xfrm>
              <a:off x="5166360" y="3922776"/>
              <a:ext cx="1118177" cy="676656"/>
              <a:chOff x="6057081" y="1336045"/>
              <a:chExt cx="4117107" cy="2521088"/>
            </a:xfrm>
            <a:solidFill>
              <a:schemeClr val="bg1"/>
            </a:solidFill>
          </p:grpSpPr>
          <p:sp>
            <p:nvSpPr>
              <p:cNvPr id="112" name="Freeform 111"/>
              <p:cNvSpPr>
                <a:spLocks noChangeAspect="1"/>
              </p:cNvSpPr>
              <p:nvPr/>
            </p:nvSpPr>
            <p:spPr>
              <a:xfrm>
                <a:off x="7618871" y="1358482"/>
                <a:ext cx="892016" cy="1177421"/>
              </a:xfrm>
              <a:custGeom>
                <a:avLst/>
                <a:gdLst>
                  <a:gd name="connsiteX0" fmla="*/ 409522 w 892017"/>
                  <a:gd name="connsiteY0" fmla="*/ 242650 h 1177421"/>
                  <a:gd name="connsiteX1" fmla="*/ 201724 w 892017"/>
                  <a:gd name="connsiteY1" fmla="*/ 450472 h 1177421"/>
                  <a:gd name="connsiteX2" fmla="*/ 201724 w 892017"/>
                  <a:gd name="connsiteY2" fmla="*/ 726950 h 1177421"/>
                  <a:gd name="connsiteX3" fmla="*/ 409522 w 892017"/>
                  <a:gd name="connsiteY3" fmla="*/ 934771 h 1177421"/>
                  <a:gd name="connsiteX4" fmla="*/ 482495 w 892017"/>
                  <a:gd name="connsiteY4" fmla="*/ 934771 h 1177421"/>
                  <a:gd name="connsiteX5" fmla="*/ 690317 w 892017"/>
                  <a:gd name="connsiteY5" fmla="*/ 726950 h 1177421"/>
                  <a:gd name="connsiteX6" fmla="*/ 690317 w 892017"/>
                  <a:gd name="connsiteY6" fmla="*/ 450472 h 1177421"/>
                  <a:gd name="connsiteX7" fmla="*/ 482495 w 892017"/>
                  <a:gd name="connsiteY7" fmla="*/ 242650 h 1177421"/>
                  <a:gd name="connsiteX8" fmla="*/ 341402 w 892017"/>
                  <a:gd name="connsiteY8" fmla="*/ 0 h 1177421"/>
                  <a:gd name="connsiteX9" fmla="*/ 550614 w 892017"/>
                  <a:gd name="connsiteY9" fmla="*/ 0 h 1177421"/>
                  <a:gd name="connsiteX10" fmla="*/ 892017 w 892017"/>
                  <a:gd name="connsiteY10" fmla="*/ 341402 h 1177421"/>
                  <a:gd name="connsiteX11" fmla="*/ 892017 w 892017"/>
                  <a:gd name="connsiteY11" fmla="*/ 836019 h 1177421"/>
                  <a:gd name="connsiteX12" fmla="*/ 550614 w 892017"/>
                  <a:gd name="connsiteY12" fmla="*/ 1177421 h 1177421"/>
                  <a:gd name="connsiteX13" fmla="*/ 341402 w 892017"/>
                  <a:gd name="connsiteY13" fmla="*/ 1177421 h 1177421"/>
                  <a:gd name="connsiteX14" fmla="*/ 0 w 892017"/>
                  <a:gd name="connsiteY14" fmla="*/ 836019 h 1177421"/>
                  <a:gd name="connsiteX15" fmla="*/ 0 w 892017"/>
                  <a:gd name="connsiteY15" fmla="*/ 341402 h 1177421"/>
                  <a:gd name="connsiteX16" fmla="*/ 341402 w 892017"/>
                  <a:gd name="connsiteY16" fmla="*/ 0 h 117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2017" h="1177421">
                    <a:moveTo>
                      <a:pt x="409522" y="242650"/>
                    </a:moveTo>
                    <a:cubicBezTo>
                      <a:pt x="294745" y="242650"/>
                      <a:pt x="201724" y="335695"/>
                      <a:pt x="201724" y="450472"/>
                    </a:cubicBezTo>
                    <a:lnTo>
                      <a:pt x="201724" y="726950"/>
                    </a:lnTo>
                    <a:cubicBezTo>
                      <a:pt x="201724" y="841726"/>
                      <a:pt x="294745" y="934771"/>
                      <a:pt x="409522" y="934771"/>
                    </a:cubicBezTo>
                    <a:lnTo>
                      <a:pt x="482495" y="934771"/>
                    </a:lnTo>
                    <a:cubicBezTo>
                      <a:pt x="597271" y="934771"/>
                      <a:pt x="690317" y="841726"/>
                      <a:pt x="690317" y="726950"/>
                    </a:cubicBezTo>
                    <a:lnTo>
                      <a:pt x="690317" y="450472"/>
                    </a:lnTo>
                    <a:cubicBezTo>
                      <a:pt x="690317" y="335695"/>
                      <a:pt x="597271" y="242650"/>
                      <a:pt x="482495" y="242650"/>
                    </a:cubicBezTo>
                    <a:close/>
                    <a:moveTo>
                      <a:pt x="341402" y="0"/>
                    </a:moveTo>
                    <a:lnTo>
                      <a:pt x="550614" y="0"/>
                    </a:lnTo>
                    <a:cubicBezTo>
                      <a:pt x="739168" y="0"/>
                      <a:pt x="892017" y="152848"/>
                      <a:pt x="892017" y="341402"/>
                    </a:cubicBezTo>
                    <a:lnTo>
                      <a:pt x="892017" y="836019"/>
                    </a:lnTo>
                    <a:cubicBezTo>
                      <a:pt x="892017" y="1024573"/>
                      <a:pt x="739168" y="1177421"/>
                      <a:pt x="550614" y="1177421"/>
                    </a:cubicBezTo>
                    <a:lnTo>
                      <a:pt x="341402" y="1177421"/>
                    </a:lnTo>
                    <a:cubicBezTo>
                      <a:pt x="152848" y="1177421"/>
                      <a:pt x="0" y="1024573"/>
                      <a:pt x="0" y="836019"/>
                    </a:cubicBezTo>
                    <a:lnTo>
                      <a:pt x="0" y="341402"/>
                    </a:lnTo>
                    <a:cubicBezTo>
                      <a:pt x="0" y="152848"/>
                      <a:pt x="152848" y="0"/>
                      <a:pt x="341402" y="0"/>
                    </a:cubicBezTo>
                    <a:close/>
                  </a:path>
                </a:pathLst>
              </a:custGeom>
              <a:grpFill/>
              <a:ln>
                <a:noFill/>
              </a:ln>
              <a:effectLst/>
            </p:spPr>
            <p:style>
              <a:lnRef idx="1">
                <a:schemeClr val="accent5"/>
              </a:lnRef>
              <a:fillRef idx="3">
                <a:schemeClr val="accent5"/>
              </a:fillRef>
              <a:effectRef idx="2">
                <a:schemeClr val="accent5"/>
              </a:effectRef>
              <a:fontRef idx="minor">
                <a:schemeClr val="lt1"/>
              </a:fontRef>
            </p:style>
            <p:txBody>
              <a:bodyPr wrap="square" lIns="121803" tIns="60901" rIns="121803" bIns="60901" rtlCol="0" anchor="ctr">
                <a:noAutofit/>
              </a:bodyPr>
              <a:lstStyle/>
              <a:p>
                <a:pPr algn="ctr"/>
                <a:endParaRPr lang="en-US" sz="1351"/>
              </a:p>
            </p:txBody>
          </p:sp>
          <p:sp>
            <p:nvSpPr>
              <p:cNvPr id="113" name="Rounded Rectangle 112"/>
              <p:cNvSpPr/>
              <p:nvPr/>
            </p:nvSpPr>
            <p:spPr>
              <a:xfrm>
                <a:off x="6930229" y="1358482"/>
                <a:ext cx="277238" cy="1177420"/>
              </a:xfrm>
              <a:prstGeom prst="roundRect">
                <a:avLst>
                  <a:gd name="adj" fmla="val 27695"/>
                </a:avLst>
              </a:prstGeom>
              <a:grpFill/>
              <a:ln>
                <a:noFill/>
              </a:ln>
              <a:effectLst/>
            </p:spPr>
            <p:style>
              <a:lnRef idx="1">
                <a:schemeClr val="accent5"/>
              </a:lnRef>
              <a:fillRef idx="3">
                <a:schemeClr val="accent5"/>
              </a:fillRef>
              <a:effectRef idx="2">
                <a:schemeClr val="accent5"/>
              </a:effectRef>
              <a:fontRef idx="minor">
                <a:schemeClr val="lt1"/>
              </a:fontRef>
            </p:style>
            <p:txBody>
              <a:bodyPr lIns="121803" tIns="60901" rIns="121803" bIns="60901" rtlCol="0" anchor="ctr"/>
              <a:lstStyle/>
              <a:p>
                <a:pPr algn="ctr"/>
                <a:endParaRPr lang="en-US" sz="1351"/>
              </a:p>
            </p:txBody>
          </p:sp>
          <p:sp>
            <p:nvSpPr>
              <p:cNvPr id="114" name="Freeform 113"/>
              <p:cNvSpPr>
                <a:spLocks noChangeAspect="1"/>
              </p:cNvSpPr>
              <p:nvPr/>
            </p:nvSpPr>
            <p:spPr>
              <a:xfrm>
                <a:off x="8688938" y="1336045"/>
                <a:ext cx="892016" cy="1177420"/>
              </a:xfrm>
              <a:custGeom>
                <a:avLst/>
                <a:gdLst>
                  <a:gd name="connsiteX0" fmla="*/ 409522 w 892017"/>
                  <a:gd name="connsiteY0" fmla="*/ 242650 h 1177421"/>
                  <a:gd name="connsiteX1" fmla="*/ 201724 w 892017"/>
                  <a:gd name="connsiteY1" fmla="*/ 450472 h 1177421"/>
                  <a:gd name="connsiteX2" fmla="*/ 201724 w 892017"/>
                  <a:gd name="connsiteY2" fmla="*/ 726950 h 1177421"/>
                  <a:gd name="connsiteX3" fmla="*/ 409522 w 892017"/>
                  <a:gd name="connsiteY3" fmla="*/ 934771 h 1177421"/>
                  <a:gd name="connsiteX4" fmla="*/ 482495 w 892017"/>
                  <a:gd name="connsiteY4" fmla="*/ 934771 h 1177421"/>
                  <a:gd name="connsiteX5" fmla="*/ 690317 w 892017"/>
                  <a:gd name="connsiteY5" fmla="*/ 726950 h 1177421"/>
                  <a:gd name="connsiteX6" fmla="*/ 690317 w 892017"/>
                  <a:gd name="connsiteY6" fmla="*/ 450472 h 1177421"/>
                  <a:gd name="connsiteX7" fmla="*/ 482495 w 892017"/>
                  <a:gd name="connsiteY7" fmla="*/ 242650 h 1177421"/>
                  <a:gd name="connsiteX8" fmla="*/ 341402 w 892017"/>
                  <a:gd name="connsiteY8" fmla="*/ 0 h 1177421"/>
                  <a:gd name="connsiteX9" fmla="*/ 550614 w 892017"/>
                  <a:gd name="connsiteY9" fmla="*/ 0 h 1177421"/>
                  <a:gd name="connsiteX10" fmla="*/ 892017 w 892017"/>
                  <a:gd name="connsiteY10" fmla="*/ 341402 h 1177421"/>
                  <a:gd name="connsiteX11" fmla="*/ 892017 w 892017"/>
                  <a:gd name="connsiteY11" fmla="*/ 836019 h 1177421"/>
                  <a:gd name="connsiteX12" fmla="*/ 550614 w 892017"/>
                  <a:gd name="connsiteY12" fmla="*/ 1177421 h 1177421"/>
                  <a:gd name="connsiteX13" fmla="*/ 341402 w 892017"/>
                  <a:gd name="connsiteY13" fmla="*/ 1177421 h 1177421"/>
                  <a:gd name="connsiteX14" fmla="*/ 0 w 892017"/>
                  <a:gd name="connsiteY14" fmla="*/ 836019 h 1177421"/>
                  <a:gd name="connsiteX15" fmla="*/ 0 w 892017"/>
                  <a:gd name="connsiteY15" fmla="*/ 341402 h 1177421"/>
                  <a:gd name="connsiteX16" fmla="*/ 341402 w 892017"/>
                  <a:gd name="connsiteY16" fmla="*/ 0 h 117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2017" h="1177421">
                    <a:moveTo>
                      <a:pt x="409522" y="242650"/>
                    </a:moveTo>
                    <a:cubicBezTo>
                      <a:pt x="294745" y="242650"/>
                      <a:pt x="201724" y="335695"/>
                      <a:pt x="201724" y="450472"/>
                    </a:cubicBezTo>
                    <a:lnTo>
                      <a:pt x="201724" y="726950"/>
                    </a:lnTo>
                    <a:cubicBezTo>
                      <a:pt x="201724" y="841726"/>
                      <a:pt x="294745" y="934771"/>
                      <a:pt x="409522" y="934771"/>
                    </a:cubicBezTo>
                    <a:lnTo>
                      <a:pt x="482495" y="934771"/>
                    </a:lnTo>
                    <a:cubicBezTo>
                      <a:pt x="597271" y="934771"/>
                      <a:pt x="690317" y="841726"/>
                      <a:pt x="690317" y="726950"/>
                    </a:cubicBezTo>
                    <a:lnTo>
                      <a:pt x="690317" y="450472"/>
                    </a:lnTo>
                    <a:cubicBezTo>
                      <a:pt x="690317" y="335695"/>
                      <a:pt x="597271" y="242650"/>
                      <a:pt x="482495" y="242650"/>
                    </a:cubicBezTo>
                    <a:close/>
                    <a:moveTo>
                      <a:pt x="341402" y="0"/>
                    </a:moveTo>
                    <a:lnTo>
                      <a:pt x="550614" y="0"/>
                    </a:lnTo>
                    <a:cubicBezTo>
                      <a:pt x="739168" y="0"/>
                      <a:pt x="892017" y="152848"/>
                      <a:pt x="892017" y="341402"/>
                    </a:cubicBezTo>
                    <a:lnTo>
                      <a:pt x="892017" y="836019"/>
                    </a:lnTo>
                    <a:cubicBezTo>
                      <a:pt x="892017" y="1024573"/>
                      <a:pt x="739168" y="1177421"/>
                      <a:pt x="550614" y="1177421"/>
                    </a:cubicBezTo>
                    <a:lnTo>
                      <a:pt x="341402" y="1177421"/>
                    </a:lnTo>
                    <a:cubicBezTo>
                      <a:pt x="152848" y="1177421"/>
                      <a:pt x="0" y="1024573"/>
                      <a:pt x="0" y="836019"/>
                    </a:cubicBezTo>
                    <a:lnTo>
                      <a:pt x="0" y="341402"/>
                    </a:lnTo>
                    <a:cubicBezTo>
                      <a:pt x="0" y="152848"/>
                      <a:pt x="152848" y="0"/>
                      <a:pt x="341402" y="0"/>
                    </a:cubicBezTo>
                    <a:close/>
                  </a:path>
                </a:pathLst>
              </a:custGeom>
              <a:grpFill/>
              <a:ln>
                <a:noFill/>
              </a:ln>
              <a:effectLst/>
            </p:spPr>
            <p:style>
              <a:lnRef idx="1">
                <a:schemeClr val="accent5"/>
              </a:lnRef>
              <a:fillRef idx="3">
                <a:schemeClr val="accent5"/>
              </a:fillRef>
              <a:effectRef idx="2">
                <a:schemeClr val="accent5"/>
              </a:effectRef>
              <a:fontRef idx="minor">
                <a:schemeClr val="lt1"/>
              </a:fontRef>
            </p:style>
            <p:txBody>
              <a:bodyPr wrap="square" lIns="121803" tIns="60901" rIns="121803" bIns="60901" rtlCol="0" anchor="ctr">
                <a:noAutofit/>
              </a:bodyPr>
              <a:lstStyle/>
              <a:p>
                <a:pPr algn="ctr"/>
                <a:endParaRPr lang="en-US" sz="1351"/>
              </a:p>
            </p:txBody>
          </p:sp>
          <p:sp>
            <p:nvSpPr>
              <p:cNvPr id="115" name="Rounded Rectangle 114"/>
              <p:cNvSpPr/>
              <p:nvPr/>
            </p:nvSpPr>
            <p:spPr>
              <a:xfrm>
                <a:off x="9896950" y="1336045"/>
                <a:ext cx="277238" cy="1177421"/>
              </a:xfrm>
              <a:prstGeom prst="roundRect">
                <a:avLst>
                  <a:gd name="adj" fmla="val 27695"/>
                </a:avLst>
              </a:prstGeom>
              <a:grpFill/>
              <a:ln>
                <a:noFill/>
              </a:ln>
              <a:effectLst/>
            </p:spPr>
            <p:style>
              <a:lnRef idx="1">
                <a:schemeClr val="accent5"/>
              </a:lnRef>
              <a:fillRef idx="3">
                <a:schemeClr val="accent5"/>
              </a:fillRef>
              <a:effectRef idx="2">
                <a:schemeClr val="accent5"/>
              </a:effectRef>
              <a:fontRef idx="minor">
                <a:schemeClr val="lt1"/>
              </a:fontRef>
            </p:style>
            <p:txBody>
              <a:bodyPr lIns="121803" tIns="60901" rIns="121803" bIns="60901" rtlCol="0" anchor="ctr"/>
              <a:lstStyle/>
              <a:p>
                <a:pPr algn="ctr"/>
                <a:endParaRPr lang="en-US" sz="1351"/>
              </a:p>
            </p:txBody>
          </p:sp>
          <p:sp>
            <p:nvSpPr>
              <p:cNvPr id="116" name="Freeform 115"/>
              <p:cNvSpPr>
                <a:spLocks noChangeAspect="1"/>
              </p:cNvSpPr>
              <p:nvPr/>
            </p:nvSpPr>
            <p:spPr>
              <a:xfrm>
                <a:off x="6630629" y="2679713"/>
                <a:ext cx="892016" cy="1177420"/>
              </a:xfrm>
              <a:custGeom>
                <a:avLst/>
                <a:gdLst>
                  <a:gd name="connsiteX0" fmla="*/ 409522 w 892017"/>
                  <a:gd name="connsiteY0" fmla="*/ 242650 h 1177421"/>
                  <a:gd name="connsiteX1" fmla="*/ 201724 w 892017"/>
                  <a:gd name="connsiteY1" fmla="*/ 450472 h 1177421"/>
                  <a:gd name="connsiteX2" fmla="*/ 201724 w 892017"/>
                  <a:gd name="connsiteY2" fmla="*/ 726950 h 1177421"/>
                  <a:gd name="connsiteX3" fmla="*/ 409522 w 892017"/>
                  <a:gd name="connsiteY3" fmla="*/ 934771 h 1177421"/>
                  <a:gd name="connsiteX4" fmla="*/ 482495 w 892017"/>
                  <a:gd name="connsiteY4" fmla="*/ 934771 h 1177421"/>
                  <a:gd name="connsiteX5" fmla="*/ 690317 w 892017"/>
                  <a:gd name="connsiteY5" fmla="*/ 726950 h 1177421"/>
                  <a:gd name="connsiteX6" fmla="*/ 690317 w 892017"/>
                  <a:gd name="connsiteY6" fmla="*/ 450472 h 1177421"/>
                  <a:gd name="connsiteX7" fmla="*/ 482495 w 892017"/>
                  <a:gd name="connsiteY7" fmla="*/ 242650 h 1177421"/>
                  <a:gd name="connsiteX8" fmla="*/ 341402 w 892017"/>
                  <a:gd name="connsiteY8" fmla="*/ 0 h 1177421"/>
                  <a:gd name="connsiteX9" fmla="*/ 550614 w 892017"/>
                  <a:gd name="connsiteY9" fmla="*/ 0 h 1177421"/>
                  <a:gd name="connsiteX10" fmla="*/ 892017 w 892017"/>
                  <a:gd name="connsiteY10" fmla="*/ 341402 h 1177421"/>
                  <a:gd name="connsiteX11" fmla="*/ 892017 w 892017"/>
                  <a:gd name="connsiteY11" fmla="*/ 836019 h 1177421"/>
                  <a:gd name="connsiteX12" fmla="*/ 550614 w 892017"/>
                  <a:gd name="connsiteY12" fmla="*/ 1177421 h 1177421"/>
                  <a:gd name="connsiteX13" fmla="*/ 341402 w 892017"/>
                  <a:gd name="connsiteY13" fmla="*/ 1177421 h 1177421"/>
                  <a:gd name="connsiteX14" fmla="*/ 0 w 892017"/>
                  <a:gd name="connsiteY14" fmla="*/ 836019 h 1177421"/>
                  <a:gd name="connsiteX15" fmla="*/ 0 w 892017"/>
                  <a:gd name="connsiteY15" fmla="*/ 341402 h 1177421"/>
                  <a:gd name="connsiteX16" fmla="*/ 341402 w 892017"/>
                  <a:gd name="connsiteY16" fmla="*/ 0 h 117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2017" h="1177421">
                    <a:moveTo>
                      <a:pt x="409522" y="242650"/>
                    </a:moveTo>
                    <a:cubicBezTo>
                      <a:pt x="294745" y="242650"/>
                      <a:pt x="201724" y="335695"/>
                      <a:pt x="201724" y="450472"/>
                    </a:cubicBezTo>
                    <a:lnTo>
                      <a:pt x="201724" y="726950"/>
                    </a:lnTo>
                    <a:cubicBezTo>
                      <a:pt x="201724" y="841726"/>
                      <a:pt x="294745" y="934771"/>
                      <a:pt x="409522" y="934771"/>
                    </a:cubicBezTo>
                    <a:lnTo>
                      <a:pt x="482495" y="934771"/>
                    </a:lnTo>
                    <a:cubicBezTo>
                      <a:pt x="597271" y="934771"/>
                      <a:pt x="690317" y="841726"/>
                      <a:pt x="690317" y="726950"/>
                    </a:cubicBezTo>
                    <a:lnTo>
                      <a:pt x="690317" y="450472"/>
                    </a:lnTo>
                    <a:cubicBezTo>
                      <a:pt x="690317" y="335695"/>
                      <a:pt x="597271" y="242650"/>
                      <a:pt x="482495" y="242650"/>
                    </a:cubicBezTo>
                    <a:close/>
                    <a:moveTo>
                      <a:pt x="341402" y="0"/>
                    </a:moveTo>
                    <a:lnTo>
                      <a:pt x="550614" y="0"/>
                    </a:lnTo>
                    <a:cubicBezTo>
                      <a:pt x="739168" y="0"/>
                      <a:pt x="892017" y="152848"/>
                      <a:pt x="892017" y="341402"/>
                    </a:cubicBezTo>
                    <a:lnTo>
                      <a:pt x="892017" y="836019"/>
                    </a:lnTo>
                    <a:cubicBezTo>
                      <a:pt x="892017" y="1024573"/>
                      <a:pt x="739168" y="1177421"/>
                      <a:pt x="550614" y="1177421"/>
                    </a:cubicBezTo>
                    <a:lnTo>
                      <a:pt x="341402" y="1177421"/>
                    </a:lnTo>
                    <a:cubicBezTo>
                      <a:pt x="152848" y="1177421"/>
                      <a:pt x="0" y="1024573"/>
                      <a:pt x="0" y="836019"/>
                    </a:cubicBezTo>
                    <a:lnTo>
                      <a:pt x="0" y="341402"/>
                    </a:lnTo>
                    <a:cubicBezTo>
                      <a:pt x="0" y="152848"/>
                      <a:pt x="152848" y="0"/>
                      <a:pt x="341402" y="0"/>
                    </a:cubicBezTo>
                    <a:close/>
                  </a:path>
                </a:pathLst>
              </a:custGeom>
              <a:grpFill/>
              <a:ln>
                <a:noFill/>
              </a:ln>
              <a:effectLst/>
            </p:spPr>
            <p:style>
              <a:lnRef idx="1">
                <a:schemeClr val="accent5"/>
              </a:lnRef>
              <a:fillRef idx="3">
                <a:schemeClr val="accent5"/>
              </a:fillRef>
              <a:effectRef idx="2">
                <a:schemeClr val="accent5"/>
              </a:effectRef>
              <a:fontRef idx="minor">
                <a:schemeClr val="lt1"/>
              </a:fontRef>
            </p:style>
            <p:txBody>
              <a:bodyPr wrap="square" lIns="121803" tIns="60901" rIns="121803" bIns="60901" rtlCol="0" anchor="ctr">
                <a:noAutofit/>
              </a:bodyPr>
              <a:lstStyle/>
              <a:p>
                <a:pPr algn="ctr"/>
                <a:endParaRPr lang="en-US" sz="1351"/>
              </a:p>
            </p:txBody>
          </p:sp>
          <p:sp>
            <p:nvSpPr>
              <p:cNvPr id="117" name="Rounded Rectangle 116"/>
              <p:cNvSpPr/>
              <p:nvPr/>
            </p:nvSpPr>
            <p:spPr>
              <a:xfrm>
                <a:off x="7931338" y="2679712"/>
                <a:ext cx="277238" cy="1177420"/>
              </a:xfrm>
              <a:prstGeom prst="roundRect">
                <a:avLst>
                  <a:gd name="adj" fmla="val 27695"/>
                </a:avLst>
              </a:prstGeom>
              <a:grpFill/>
              <a:ln>
                <a:noFill/>
              </a:ln>
              <a:effectLst/>
            </p:spPr>
            <p:style>
              <a:lnRef idx="1">
                <a:schemeClr val="accent5"/>
              </a:lnRef>
              <a:fillRef idx="3">
                <a:schemeClr val="accent5"/>
              </a:fillRef>
              <a:effectRef idx="2">
                <a:schemeClr val="accent5"/>
              </a:effectRef>
              <a:fontRef idx="minor">
                <a:schemeClr val="lt1"/>
              </a:fontRef>
            </p:style>
            <p:txBody>
              <a:bodyPr lIns="121803" tIns="60901" rIns="121803" bIns="60901" rtlCol="0" anchor="ctr"/>
              <a:lstStyle/>
              <a:p>
                <a:pPr algn="ctr"/>
                <a:endParaRPr lang="en-US" sz="1351"/>
              </a:p>
            </p:txBody>
          </p:sp>
          <p:sp>
            <p:nvSpPr>
              <p:cNvPr id="118" name="Freeform 117"/>
              <p:cNvSpPr>
                <a:spLocks noChangeAspect="1"/>
              </p:cNvSpPr>
              <p:nvPr/>
            </p:nvSpPr>
            <p:spPr>
              <a:xfrm>
                <a:off x="8688938" y="2669684"/>
                <a:ext cx="892016" cy="1177424"/>
              </a:xfrm>
              <a:custGeom>
                <a:avLst/>
                <a:gdLst>
                  <a:gd name="connsiteX0" fmla="*/ 409522 w 892017"/>
                  <a:gd name="connsiteY0" fmla="*/ 242650 h 1177421"/>
                  <a:gd name="connsiteX1" fmla="*/ 201724 w 892017"/>
                  <a:gd name="connsiteY1" fmla="*/ 450472 h 1177421"/>
                  <a:gd name="connsiteX2" fmla="*/ 201724 w 892017"/>
                  <a:gd name="connsiteY2" fmla="*/ 726950 h 1177421"/>
                  <a:gd name="connsiteX3" fmla="*/ 409522 w 892017"/>
                  <a:gd name="connsiteY3" fmla="*/ 934771 h 1177421"/>
                  <a:gd name="connsiteX4" fmla="*/ 482495 w 892017"/>
                  <a:gd name="connsiteY4" fmla="*/ 934771 h 1177421"/>
                  <a:gd name="connsiteX5" fmla="*/ 690317 w 892017"/>
                  <a:gd name="connsiteY5" fmla="*/ 726950 h 1177421"/>
                  <a:gd name="connsiteX6" fmla="*/ 690317 w 892017"/>
                  <a:gd name="connsiteY6" fmla="*/ 450472 h 1177421"/>
                  <a:gd name="connsiteX7" fmla="*/ 482495 w 892017"/>
                  <a:gd name="connsiteY7" fmla="*/ 242650 h 1177421"/>
                  <a:gd name="connsiteX8" fmla="*/ 341402 w 892017"/>
                  <a:gd name="connsiteY8" fmla="*/ 0 h 1177421"/>
                  <a:gd name="connsiteX9" fmla="*/ 550614 w 892017"/>
                  <a:gd name="connsiteY9" fmla="*/ 0 h 1177421"/>
                  <a:gd name="connsiteX10" fmla="*/ 892017 w 892017"/>
                  <a:gd name="connsiteY10" fmla="*/ 341402 h 1177421"/>
                  <a:gd name="connsiteX11" fmla="*/ 892017 w 892017"/>
                  <a:gd name="connsiteY11" fmla="*/ 836019 h 1177421"/>
                  <a:gd name="connsiteX12" fmla="*/ 550614 w 892017"/>
                  <a:gd name="connsiteY12" fmla="*/ 1177421 h 1177421"/>
                  <a:gd name="connsiteX13" fmla="*/ 341402 w 892017"/>
                  <a:gd name="connsiteY13" fmla="*/ 1177421 h 1177421"/>
                  <a:gd name="connsiteX14" fmla="*/ 0 w 892017"/>
                  <a:gd name="connsiteY14" fmla="*/ 836019 h 1177421"/>
                  <a:gd name="connsiteX15" fmla="*/ 0 w 892017"/>
                  <a:gd name="connsiteY15" fmla="*/ 341402 h 1177421"/>
                  <a:gd name="connsiteX16" fmla="*/ 341402 w 892017"/>
                  <a:gd name="connsiteY16" fmla="*/ 0 h 117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2017" h="1177421">
                    <a:moveTo>
                      <a:pt x="409522" y="242650"/>
                    </a:moveTo>
                    <a:cubicBezTo>
                      <a:pt x="294745" y="242650"/>
                      <a:pt x="201724" y="335695"/>
                      <a:pt x="201724" y="450472"/>
                    </a:cubicBezTo>
                    <a:lnTo>
                      <a:pt x="201724" y="726950"/>
                    </a:lnTo>
                    <a:cubicBezTo>
                      <a:pt x="201724" y="841726"/>
                      <a:pt x="294745" y="934771"/>
                      <a:pt x="409522" y="934771"/>
                    </a:cubicBezTo>
                    <a:lnTo>
                      <a:pt x="482495" y="934771"/>
                    </a:lnTo>
                    <a:cubicBezTo>
                      <a:pt x="597271" y="934771"/>
                      <a:pt x="690317" y="841726"/>
                      <a:pt x="690317" y="726950"/>
                    </a:cubicBezTo>
                    <a:lnTo>
                      <a:pt x="690317" y="450472"/>
                    </a:lnTo>
                    <a:cubicBezTo>
                      <a:pt x="690317" y="335695"/>
                      <a:pt x="597271" y="242650"/>
                      <a:pt x="482495" y="242650"/>
                    </a:cubicBezTo>
                    <a:close/>
                    <a:moveTo>
                      <a:pt x="341402" y="0"/>
                    </a:moveTo>
                    <a:lnTo>
                      <a:pt x="550614" y="0"/>
                    </a:lnTo>
                    <a:cubicBezTo>
                      <a:pt x="739168" y="0"/>
                      <a:pt x="892017" y="152848"/>
                      <a:pt x="892017" y="341402"/>
                    </a:cubicBezTo>
                    <a:lnTo>
                      <a:pt x="892017" y="836019"/>
                    </a:lnTo>
                    <a:cubicBezTo>
                      <a:pt x="892017" y="1024573"/>
                      <a:pt x="739168" y="1177421"/>
                      <a:pt x="550614" y="1177421"/>
                    </a:cubicBezTo>
                    <a:lnTo>
                      <a:pt x="341402" y="1177421"/>
                    </a:lnTo>
                    <a:cubicBezTo>
                      <a:pt x="152848" y="1177421"/>
                      <a:pt x="0" y="1024573"/>
                      <a:pt x="0" y="836019"/>
                    </a:cubicBezTo>
                    <a:lnTo>
                      <a:pt x="0" y="341402"/>
                    </a:lnTo>
                    <a:cubicBezTo>
                      <a:pt x="0" y="152848"/>
                      <a:pt x="152848" y="0"/>
                      <a:pt x="341402" y="0"/>
                    </a:cubicBezTo>
                    <a:close/>
                  </a:path>
                </a:pathLst>
              </a:custGeom>
              <a:grpFill/>
              <a:ln>
                <a:noFill/>
              </a:ln>
              <a:effectLst/>
            </p:spPr>
            <p:style>
              <a:lnRef idx="1">
                <a:schemeClr val="accent5"/>
              </a:lnRef>
              <a:fillRef idx="3">
                <a:schemeClr val="accent5"/>
              </a:fillRef>
              <a:effectRef idx="2">
                <a:schemeClr val="accent5"/>
              </a:effectRef>
              <a:fontRef idx="minor">
                <a:schemeClr val="lt1"/>
              </a:fontRef>
            </p:style>
            <p:txBody>
              <a:bodyPr wrap="square" lIns="121803" tIns="60901" rIns="121803" bIns="60901" rtlCol="0" anchor="ctr">
                <a:noAutofit/>
              </a:bodyPr>
              <a:lstStyle/>
              <a:p>
                <a:pPr algn="ctr"/>
                <a:endParaRPr lang="en-US" sz="1351"/>
              </a:p>
            </p:txBody>
          </p:sp>
          <p:sp>
            <p:nvSpPr>
              <p:cNvPr id="119" name="Rounded Rectangle 118"/>
              <p:cNvSpPr/>
              <p:nvPr/>
            </p:nvSpPr>
            <p:spPr>
              <a:xfrm>
                <a:off x="6057081" y="2669685"/>
                <a:ext cx="277238" cy="1177420"/>
              </a:xfrm>
              <a:prstGeom prst="roundRect">
                <a:avLst>
                  <a:gd name="adj" fmla="val 27695"/>
                </a:avLst>
              </a:prstGeom>
              <a:grpFill/>
              <a:ln>
                <a:noFill/>
              </a:ln>
              <a:effectLst/>
            </p:spPr>
            <p:style>
              <a:lnRef idx="1">
                <a:schemeClr val="accent5"/>
              </a:lnRef>
              <a:fillRef idx="3">
                <a:schemeClr val="accent5"/>
              </a:fillRef>
              <a:effectRef idx="2">
                <a:schemeClr val="accent5"/>
              </a:effectRef>
              <a:fontRef idx="minor">
                <a:schemeClr val="lt1"/>
              </a:fontRef>
            </p:style>
            <p:txBody>
              <a:bodyPr lIns="121803" tIns="60901" rIns="121803" bIns="60901" rtlCol="0" anchor="ctr"/>
              <a:lstStyle/>
              <a:p>
                <a:pPr algn="ctr"/>
                <a:endParaRPr lang="en-US" sz="1351"/>
              </a:p>
            </p:txBody>
          </p:sp>
        </p:grpSp>
        <p:sp>
          <p:nvSpPr>
            <p:cNvPr id="109" name="Rectangle 108"/>
            <p:cNvSpPr/>
            <p:nvPr/>
          </p:nvSpPr>
          <p:spPr>
            <a:xfrm>
              <a:off x="4665614" y="3181406"/>
              <a:ext cx="1554450" cy="499752"/>
            </a:xfrm>
            <a:prstGeom prst="rect">
              <a:avLst/>
            </a:prstGeom>
          </p:spPr>
          <p:txBody>
            <a:bodyPr wrap="square">
              <a:spAutoFit/>
            </a:bodyPr>
            <a:lstStyle/>
            <a:p>
              <a:pPr algn="ctr"/>
              <a:r>
                <a:rPr lang="en-US" sz="1865" b="1">
                  <a:solidFill>
                    <a:schemeClr val="bg1"/>
                  </a:solidFill>
                </a:rPr>
                <a:t> DATA RELEVANCE</a:t>
              </a:r>
            </a:p>
          </p:txBody>
        </p:sp>
      </p:grpSp>
      <p:grpSp>
        <p:nvGrpSpPr>
          <p:cNvPr id="4" name="Group 3"/>
          <p:cNvGrpSpPr/>
          <p:nvPr/>
        </p:nvGrpSpPr>
        <p:grpSpPr>
          <a:xfrm>
            <a:off x="6132173" y="992439"/>
            <a:ext cx="2560320" cy="2560320"/>
            <a:chOff x="4772866" y="744329"/>
            <a:chExt cx="1920240" cy="1920240"/>
          </a:xfrm>
          <a:effectLst>
            <a:outerShdw blurRad="50800" dist="38100" dir="5400000" algn="t" rotWithShape="0">
              <a:prstClr val="black">
                <a:alpha val="20000"/>
              </a:prstClr>
            </a:outerShdw>
          </a:effectLst>
        </p:grpSpPr>
        <p:sp>
          <p:nvSpPr>
            <p:cNvPr id="94" name="Freeform 5"/>
            <p:cNvSpPr>
              <a:spLocks noChangeAspect="1"/>
            </p:cNvSpPr>
            <p:nvPr/>
          </p:nvSpPr>
          <p:spPr bwMode="auto">
            <a:xfrm>
              <a:off x="4772866" y="744329"/>
              <a:ext cx="1920240" cy="1920240"/>
            </a:xfrm>
            <a:custGeom>
              <a:avLst/>
              <a:gdLst>
                <a:gd name="T0" fmla="*/ 83 w 166"/>
                <a:gd name="T1" fmla="*/ 0 h 166"/>
                <a:gd name="T2" fmla="*/ 0 w 166"/>
                <a:gd name="T3" fmla="*/ 83 h 166"/>
                <a:gd name="T4" fmla="*/ 0 w 166"/>
                <a:gd name="T5" fmla="*/ 166 h 166"/>
                <a:gd name="T6" fmla="*/ 83 w 166"/>
                <a:gd name="T7" fmla="*/ 166 h 166"/>
                <a:gd name="T8" fmla="*/ 166 w 166"/>
                <a:gd name="T9" fmla="*/ 83 h 166"/>
                <a:gd name="T10" fmla="*/ 83 w 166"/>
                <a:gd name="T11" fmla="*/ 0 h 166"/>
              </a:gdLst>
              <a:ahLst/>
              <a:cxnLst>
                <a:cxn ang="0">
                  <a:pos x="T0" y="T1"/>
                </a:cxn>
                <a:cxn ang="0">
                  <a:pos x="T2" y="T3"/>
                </a:cxn>
                <a:cxn ang="0">
                  <a:pos x="T4" y="T5"/>
                </a:cxn>
                <a:cxn ang="0">
                  <a:pos x="T6" y="T7"/>
                </a:cxn>
                <a:cxn ang="0">
                  <a:pos x="T8" y="T9"/>
                </a:cxn>
                <a:cxn ang="0">
                  <a:pos x="T10" y="T11"/>
                </a:cxn>
              </a:cxnLst>
              <a:rect l="0" t="0" r="r" b="b"/>
              <a:pathLst>
                <a:path w="166" h="166">
                  <a:moveTo>
                    <a:pt x="83" y="0"/>
                  </a:moveTo>
                  <a:cubicBezTo>
                    <a:pt x="37" y="0"/>
                    <a:pt x="0" y="38"/>
                    <a:pt x="0" y="83"/>
                  </a:cubicBezTo>
                  <a:cubicBezTo>
                    <a:pt x="0" y="166"/>
                    <a:pt x="0" y="166"/>
                    <a:pt x="0" y="166"/>
                  </a:cubicBezTo>
                  <a:cubicBezTo>
                    <a:pt x="83" y="166"/>
                    <a:pt x="83" y="166"/>
                    <a:pt x="83" y="166"/>
                  </a:cubicBezTo>
                  <a:cubicBezTo>
                    <a:pt x="128" y="166"/>
                    <a:pt x="166" y="129"/>
                    <a:pt x="166" y="83"/>
                  </a:cubicBezTo>
                  <a:cubicBezTo>
                    <a:pt x="166" y="38"/>
                    <a:pt x="128" y="0"/>
                    <a:pt x="83" y="0"/>
                  </a:cubicBezTo>
                </a:path>
              </a:pathLst>
            </a:cu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100000" b="100000"/>
              </a:path>
              <a:tileRect t="-100000" r="-100000"/>
            </a:gradFill>
            <a:ln w="22225">
              <a:solidFill>
                <a:schemeClr val="bg1"/>
              </a:solidFill>
            </a:ln>
            <a:effectLst/>
            <a:ex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865"/>
            </a:p>
          </p:txBody>
        </p:sp>
        <p:sp>
          <p:nvSpPr>
            <p:cNvPr id="104" name="Rectangle 103"/>
            <p:cNvSpPr/>
            <p:nvPr/>
          </p:nvSpPr>
          <p:spPr>
            <a:xfrm>
              <a:off x="4795878" y="2216433"/>
              <a:ext cx="1359422" cy="284501"/>
            </a:xfrm>
            <a:prstGeom prst="rect">
              <a:avLst/>
            </a:prstGeom>
          </p:spPr>
          <p:txBody>
            <a:bodyPr wrap="square">
              <a:spAutoFit/>
            </a:bodyPr>
            <a:lstStyle/>
            <a:p>
              <a:pPr algn="ctr"/>
              <a:r>
                <a:rPr lang="en-US" sz="1865" b="1">
                  <a:solidFill>
                    <a:schemeClr val="bg1"/>
                  </a:solidFill>
                </a:rPr>
                <a:t>COMPLEXITY</a:t>
              </a:r>
            </a:p>
          </p:txBody>
        </p:sp>
        <p:grpSp>
          <p:nvGrpSpPr>
            <p:cNvPr id="124" name="Group 123"/>
            <p:cNvGrpSpPr/>
            <p:nvPr/>
          </p:nvGrpSpPr>
          <p:grpSpPr>
            <a:xfrm rot="1859076">
              <a:off x="5256142" y="999000"/>
              <a:ext cx="778899" cy="1071881"/>
              <a:chOff x="2511309" y="2331749"/>
              <a:chExt cx="723830" cy="1007957"/>
            </a:xfrm>
            <a:solidFill>
              <a:schemeClr val="bg1"/>
            </a:solidFill>
          </p:grpSpPr>
          <p:sp>
            <p:nvSpPr>
              <p:cNvPr id="125" name="Freeform 131"/>
              <p:cNvSpPr>
                <a:spLocks noEditPoints="1"/>
              </p:cNvSpPr>
              <p:nvPr/>
            </p:nvSpPr>
            <p:spPr bwMode="auto">
              <a:xfrm rot="20479378">
                <a:off x="2511309" y="2731076"/>
                <a:ext cx="615982" cy="608630"/>
              </a:xfrm>
              <a:custGeom>
                <a:avLst/>
                <a:gdLst/>
                <a:ahLst/>
                <a:cxnLst>
                  <a:cxn ang="0">
                    <a:pos x="259" y="120"/>
                  </a:cxn>
                  <a:cxn ang="0">
                    <a:pos x="254" y="93"/>
                  </a:cxn>
                  <a:cxn ang="0">
                    <a:pos x="250" y="89"/>
                  </a:cxn>
                  <a:cxn ang="0">
                    <a:pos x="231" y="87"/>
                  </a:cxn>
                  <a:cxn ang="0">
                    <a:pos x="216" y="62"/>
                  </a:cxn>
                  <a:cxn ang="0">
                    <a:pos x="224" y="44"/>
                  </a:cxn>
                  <a:cxn ang="0">
                    <a:pos x="222" y="39"/>
                  </a:cxn>
                  <a:cxn ang="0">
                    <a:pos x="202" y="22"/>
                  </a:cxn>
                  <a:cxn ang="0">
                    <a:pos x="196" y="21"/>
                  </a:cxn>
                  <a:cxn ang="0">
                    <a:pos x="180" y="32"/>
                  </a:cxn>
                  <a:cxn ang="0">
                    <a:pos x="152" y="22"/>
                  </a:cxn>
                  <a:cxn ang="0">
                    <a:pos x="147" y="4"/>
                  </a:cxn>
                  <a:cxn ang="0">
                    <a:pos x="143" y="0"/>
                  </a:cxn>
                  <a:cxn ang="0">
                    <a:pos x="116" y="0"/>
                  </a:cxn>
                  <a:cxn ang="0">
                    <a:pos x="111" y="4"/>
                  </a:cxn>
                  <a:cxn ang="0">
                    <a:pos x="106" y="22"/>
                  </a:cxn>
                  <a:cxn ang="0">
                    <a:pos x="78" y="32"/>
                  </a:cxn>
                  <a:cxn ang="0">
                    <a:pos x="62" y="22"/>
                  </a:cxn>
                  <a:cxn ang="0">
                    <a:pos x="56" y="22"/>
                  </a:cxn>
                  <a:cxn ang="0">
                    <a:pos x="36" y="39"/>
                  </a:cxn>
                  <a:cxn ang="0">
                    <a:pos x="35" y="45"/>
                  </a:cxn>
                  <a:cxn ang="0">
                    <a:pos x="43" y="62"/>
                  </a:cxn>
                  <a:cxn ang="0">
                    <a:pos x="28" y="88"/>
                  </a:cxn>
                  <a:cxn ang="0">
                    <a:pos x="9" y="90"/>
                  </a:cxn>
                  <a:cxn ang="0">
                    <a:pos x="5" y="94"/>
                  </a:cxn>
                  <a:cxn ang="0">
                    <a:pos x="0" y="120"/>
                  </a:cxn>
                  <a:cxn ang="0">
                    <a:pos x="3" y="126"/>
                  </a:cxn>
                  <a:cxn ang="0">
                    <a:pos x="20" y="134"/>
                  </a:cxn>
                  <a:cxn ang="0">
                    <a:pos x="25" y="163"/>
                  </a:cxn>
                  <a:cxn ang="0">
                    <a:pos x="12" y="177"/>
                  </a:cxn>
                  <a:cxn ang="0">
                    <a:pos x="11" y="183"/>
                  </a:cxn>
                  <a:cxn ang="0">
                    <a:pos x="25" y="206"/>
                  </a:cxn>
                  <a:cxn ang="0">
                    <a:pos x="30" y="208"/>
                  </a:cxn>
                  <a:cxn ang="0">
                    <a:pos x="49" y="203"/>
                  </a:cxn>
                  <a:cxn ang="0">
                    <a:pos x="71" y="222"/>
                  </a:cxn>
                  <a:cxn ang="0">
                    <a:pos x="70" y="241"/>
                  </a:cxn>
                  <a:cxn ang="0">
                    <a:pos x="73" y="246"/>
                  </a:cxn>
                  <a:cxn ang="0">
                    <a:pos x="98" y="255"/>
                  </a:cxn>
                  <a:cxn ang="0">
                    <a:pos x="104" y="254"/>
                  </a:cxn>
                  <a:cxn ang="0">
                    <a:pos x="115" y="238"/>
                  </a:cxn>
                  <a:cxn ang="0">
                    <a:pos x="130" y="239"/>
                  </a:cxn>
                  <a:cxn ang="0">
                    <a:pos x="145" y="238"/>
                  </a:cxn>
                  <a:cxn ang="0">
                    <a:pos x="156" y="253"/>
                  </a:cxn>
                  <a:cxn ang="0">
                    <a:pos x="161" y="255"/>
                  </a:cxn>
                  <a:cxn ang="0">
                    <a:pos x="187" y="246"/>
                  </a:cxn>
                  <a:cxn ang="0">
                    <a:pos x="190" y="241"/>
                  </a:cxn>
                  <a:cxn ang="0">
                    <a:pos x="188" y="222"/>
                  </a:cxn>
                  <a:cxn ang="0">
                    <a:pos x="211" y="203"/>
                  </a:cxn>
                  <a:cxn ang="0">
                    <a:pos x="230" y="207"/>
                  </a:cxn>
                  <a:cxn ang="0">
                    <a:pos x="235" y="205"/>
                  </a:cxn>
                  <a:cxn ang="0">
                    <a:pos x="248" y="182"/>
                  </a:cxn>
                  <a:cxn ang="0">
                    <a:pos x="248" y="176"/>
                  </a:cxn>
                  <a:cxn ang="0">
                    <a:pos x="234" y="162"/>
                  </a:cxn>
                  <a:cxn ang="0">
                    <a:pos x="239" y="133"/>
                  </a:cxn>
                  <a:cxn ang="0">
                    <a:pos x="256" y="125"/>
                  </a:cxn>
                  <a:cxn ang="0">
                    <a:pos x="259" y="120"/>
                  </a:cxn>
                  <a:cxn ang="0">
                    <a:pos x="165" y="190"/>
                  </a:cxn>
                  <a:cxn ang="0">
                    <a:pos x="69" y="165"/>
                  </a:cxn>
                  <a:cxn ang="0">
                    <a:pos x="94" y="69"/>
                  </a:cxn>
                  <a:cxn ang="0">
                    <a:pos x="190" y="94"/>
                  </a:cxn>
                  <a:cxn ang="0">
                    <a:pos x="165" y="190"/>
                  </a:cxn>
                </a:cxnLst>
                <a:rect l="0" t="0" r="r" b="b"/>
                <a:pathLst>
                  <a:path w="259" h="256">
                    <a:moveTo>
                      <a:pt x="259" y="120"/>
                    </a:moveTo>
                    <a:cubicBezTo>
                      <a:pt x="259" y="118"/>
                      <a:pt x="254" y="94"/>
                      <a:pt x="254" y="93"/>
                    </a:cubicBezTo>
                    <a:cubicBezTo>
                      <a:pt x="254" y="91"/>
                      <a:pt x="252" y="89"/>
                      <a:pt x="250" y="89"/>
                    </a:cubicBezTo>
                    <a:cubicBezTo>
                      <a:pt x="247" y="89"/>
                      <a:pt x="233" y="88"/>
                      <a:pt x="231" y="87"/>
                    </a:cubicBezTo>
                    <a:cubicBezTo>
                      <a:pt x="227" y="78"/>
                      <a:pt x="222" y="70"/>
                      <a:pt x="216" y="62"/>
                    </a:cubicBezTo>
                    <a:cubicBezTo>
                      <a:pt x="217" y="60"/>
                      <a:pt x="223" y="47"/>
                      <a:pt x="224" y="44"/>
                    </a:cubicBezTo>
                    <a:cubicBezTo>
                      <a:pt x="225" y="42"/>
                      <a:pt x="224" y="40"/>
                      <a:pt x="222" y="39"/>
                    </a:cubicBezTo>
                    <a:cubicBezTo>
                      <a:pt x="222" y="38"/>
                      <a:pt x="203" y="22"/>
                      <a:pt x="202" y="22"/>
                    </a:cubicBezTo>
                    <a:cubicBezTo>
                      <a:pt x="200" y="20"/>
                      <a:pt x="198" y="20"/>
                      <a:pt x="196" y="21"/>
                    </a:cubicBezTo>
                    <a:cubicBezTo>
                      <a:pt x="194" y="23"/>
                      <a:pt x="182" y="31"/>
                      <a:pt x="180" y="32"/>
                    </a:cubicBezTo>
                    <a:cubicBezTo>
                      <a:pt x="172" y="27"/>
                      <a:pt x="162" y="24"/>
                      <a:pt x="152" y="22"/>
                    </a:cubicBezTo>
                    <a:cubicBezTo>
                      <a:pt x="152" y="20"/>
                      <a:pt x="148" y="6"/>
                      <a:pt x="147" y="4"/>
                    </a:cubicBezTo>
                    <a:cubicBezTo>
                      <a:pt x="147" y="2"/>
                      <a:pt x="145" y="0"/>
                      <a:pt x="143" y="0"/>
                    </a:cubicBezTo>
                    <a:cubicBezTo>
                      <a:pt x="116" y="0"/>
                      <a:pt x="116" y="0"/>
                      <a:pt x="116" y="0"/>
                    </a:cubicBezTo>
                    <a:cubicBezTo>
                      <a:pt x="113" y="0"/>
                      <a:pt x="112" y="2"/>
                      <a:pt x="111" y="4"/>
                    </a:cubicBezTo>
                    <a:cubicBezTo>
                      <a:pt x="110" y="7"/>
                      <a:pt x="107" y="20"/>
                      <a:pt x="106" y="22"/>
                    </a:cubicBezTo>
                    <a:cubicBezTo>
                      <a:pt x="96" y="24"/>
                      <a:pt x="87" y="28"/>
                      <a:pt x="78" y="32"/>
                    </a:cubicBezTo>
                    <a:cubicBezTo>
                      <a:pt x="76" y="31"/>
                      <a:pt x="65" y="23"/>
                      <a:pt x="62" y="22"/>
                    </a:cubicBezTo>
                    <a:cubicBezTo>
                      <a:pt x="61" y="21"/>
                      <a:pt x="58" y="20"/>
                      <a:pt x="56" y="22"/>
                    </a:cubicBezTo>
                    <a:cubicBezTo>
                      <a:pt x="56" y="23"/>
                      <a:pt x="37" y="38"/>
                      <a:pt x="36" y="39"/>
                    </a:cubicBezTo>
                    <a:cubicBezTo>
                      <a:pt x="34" y="41"/>
                      <a:pt x="34" y="43"/>
                      <a:pt x="35" y="45"/>
                    </a:cubicBezTo>
                    <a:cubicBezTo>
                      <a:pt x="36" y="48"/>
                      <a:pt x="42" y="60"/>
                      <a:pt x="43" y="62"/>
                    </a:cubicBezTo>
                    <a:cubicBezTo>
                      <a:pt x="37" y="70"/>
                      <a:pt x="32" y="79"/>
                      <a:pt x="28" y="88"/>
                    </a:cubicBezTo>
                    <a:cubicBezTo>
                      <a:pt x="25" y="88"/>
                      <a:pt x="12" y="90"/>
                      <a:pt x="9" y="90"/>
                    </a:cubicBezTo>
                    <a:cubicBezTo>
                      <a:pt x="7" y="90"/>
                      <a:pt x="5" y="91"/>
                      <a:pt x="5" y="94"/>
                    </a:cubicBezTo>
                    <a:cubicBezTo>
                      <a:pt x="4" y="95"/>
                      <a:pt x="0" y="119"/>
                      <a:pt x="0" y="120"/>
                    </a:cubicBezTo>
                    <a:cubicBezTo>
                      <a:pt x="0" y="123"/>
                      <a:pt x="1" y="125"/>
                      <a:pt x="3" y="126"/>
                    </a:cubicBezTo>
                    <a:cubicBezTo>
                      <a:pt x="6" y="127"/>
                      <a:pt x="18" y="133"/>
                      <a:pt x="20" y="134"/>
                    </a:cubicBezTo>
                    <a:cubicBezTo>
                      <a:pt x="20" y="144"/>
                      <a:pt x="22" y="154"/>
                      <a:pt x="25" y="163"/>
                    </a:cubicBezTo>
                    <a:cubicBezTo>
                      <a:pt x="24" y="165"/>
                      <a:pt x="14" y="175"/>
                      <a:pt x="12" y="177"/>
                    </a:cubicBezTo>
                    <a:cubicBezTo>
                      <a:pt x="10" y="178"/>
                      <a:pt x="10" y="180"/>
                      <a:pt x="11" y="183"/>
                    </a:cubicBezTo>
                    <a:cubicBezTo>
                      <a:pt x="12" y="184"/>
                      <a:pt x="24" y="205"/>
                      <a:pt x="25" y="206"/>
                    </a:cubicBezTo>
                    <a:cubicBezTo>
                      <a:pt x="26" y="208"/>
                      <a:pt x="28" y="208"/>
                      <a:pt x="30" y="208"/>
                    </a:cubicBezTo>
                    <a:cubicBezTo>
                      <a:pt x="33" y="207"/>
                      <a:pt x="46" y="204"/>
                      <a:pt x="49" y="203"/>
                    </a:cubicBezTo>
                    <a:cubicBezTo>
                      <a:pt x="55" y="210"/>
                      <a:pt x="63" y="217"/>
                      <a:pt x="71" y="222"/>
                    </a:cubicBezTo>
                    <a:cubicBezTo>
                      <a:pt x="71" y="224"/>
                      <a:pt x="70" y="238"/>
                      <a:pt x="70" y="241"/>
                    </a:cubicBezTo>
                    <a:cubicBezTo>
                      <a:pt x="70" y="243"/>
                      <a:pt x="71" y="245"/>
                      <a:pt x="73" y="246"/>
                    </a:cubicBezTo>
                    <a:cubicBezTo>
                      <a:pt x="74" y="247"/>
                      <a:pt x="97" y="255"/>
                      <a:pt x="98" y="255"/>
                    </a:cubicBezTo>
                    <a:cubicBezTo>
                      <a:pt x="101" y="256"/>
                      <a:pt x="103" y="255"/>
                      <a:pt x="104" y="254"/>
                    </a:cubicBezTo>
                    <a:cubicBezTo>
                      <a:pt x="106" y="251"/>
                      <a:pt x="114" y="240"/>
                      <a:pt x="115" y="238"/>
                    </a:cubicBezTo>
                    <a:cubicBezTo>
                      <a:pt x="120" y="239"/>
                      <a:pt x="125" y="239"/>
                      <a:pt x="130" y="239"/>
                    </a:cubicBezTo>
                    <a:cubicBezTo>
                      <a:pt x="135" y="239"/>
                      <a:pt x="140" y="239"/>
                      <a:pt x="145" y="238"/>
                    </a:cubicBezTo>
                    <a:cubicBezTo>
                      <a:pt x="146" y="240"/>
                      <a:pt x="154" y="251"/>
                      <a:pt x="156" y="253"/>
                    </a:cubicBezTo>
                    <a:cubicBezTo>
                      <a:pt x="157" y="255"/>
                      <a:pt x="159" y="256"/>
                      <a:pt x="161" y="255"/>
                    </a:cubicBezTo>
                    <a:cubicBezTo>
                      <a:pt x="163" y="255"/>
                      <a:pt x="186" y="246"/>
                      <a:pt x="187" y="246"/>
                    </a:cubicBezTo>
                    <a:cubicBezTo>
                      <a:pt x="189" y="245"/>
                      <a:pt x="190" y="243"/>
                      <a:pt x="190" y="241"/>
                    </a:cubicBezTo>
                    <a:cubicBezTo>
                      <a:pt x="190" y="238"/>
                      <a:pt x="188" y="224"/>
                      <a:pt x="188" y="222"/>
                    </a:cubicBezTo>
                    <a:cubicBezTo>
                      <a:pt x="197" y="216"/>
                      <a:pt x="204" y="210"/>
                      <a:pt x="211" y="203"/>
                    </a:cubicBezTo>
                    <a:cubicBezTo>
                      <a:pt x="213" y="203"/>
                      <a:pt x="227" y="207"/>
                      <a:pt x="230" y="207"/>
                    </a:cubicBezTo>
                    <a:cubicBezTo>
                      <a:pt x="231" y="208"/>
                      <a:pt x="234" y="207"/>
                      <a:pt x="235" y="205"/>
                    </a:cubicBezTo>
                    <a:cubicBezTo>
                      <a:pt x="235" y="204"/>
                      <a:pt x="248" y="183"/>
                      <a:pt x="248" y="182"/>
                    </a:cubicBezTo>
                    <a:cubicBezTo>
                      <a:pt x="249" y="180"/>
                      <a:pt x="249" y="178"/>
                      <a:pt x="248" y="176"/>
                    </a:cubicBezTo>
                    <a:cubicBezTo>
                      <a:pt x="245" y="174"/>
                      <a:pt x="236" y="164"/>
                      <a:pt x="234" y="162"/>
                    </a:cubicBezTo>
                    <a:cubicBezTo>
                      <a:pt x="237" y="153"/>
                      <a:pt x="239" y="143"/>
                      <a:pt x="239" y="133"/>
                    </a:cubicBezTo>
                    <a:cubicBezTo>
                      <a:pt x="241" y="132"/>
                      <a:pt x="254" y="126"/>
                      <a:pt x="256" y="125"/>
                    </a:cubicBezTo>
                    <a:cubicBezTo>
                      <a:pt x="258" y="124"/>
                      <a:pt x="259" y="122"/>
                      <a:pt x="259" y="120"/>
                    </a:cubicBezTo>
                    <a:close/>
                    <a:moveTo>
                      <a:pt x="165" y="190"/>
                    </a:moveTo>
                    <a:cubicBezTo>
                      <a:pt x="131" y="209"/>
                      <a:pt x="88" y="198"/>
                      <a:pt x="69" y="165"/>
                    </a:cubicBezTo>
                    <a:cubicBezTo>
                      <a:pt x="50" y="131"/>
                      <a:pt x="61" y="88"/>
                      <a:pt x="94" y="69"/>
                    </a:cubicBezTo>
                    <a:cubicBezTo>
                      <a:pt x="128" y="49"/>
                      <a:pt x="171" y="60"/>
                      <a:pt x="190" y="94"/>
                    </a:cubicBezTo>
                    <a:cubicBezTo>
                      <a:pt x="210" y="127"/>
                      <a:pt x="198" y="170"/>
                      <a:pt x="165" y="190"/>
                    </a:cubicBezTo>
                    <a:close/>
                  </a:path>
                </a:pathLst>
              </a:custGeom>
              <a:grpFill/>
              <a:ln>
                <a:noFill/>
              </a:ln>
              <a:effectLst/>
            </p:spPr>
            <p:style>
              <a:lnRef idx="1">
                <a:schemeClr val="accent5"/>
              </a:lnRef>
              <a:fillRef idx="3">
                <a:schemeClr val="accent5"/>
              </a:fillRef>
              <a:effectRef idx="2">
                <a:schemeClr val="accent5"/>
              </a:effectRef>
              <a:fontRef idx="minor">
                <a:schemeClr val="lt1"/>
              </a:fontRef>
            </p:style>
            <p:txBody>
              <a:bodyPr lIns="121803" tIns="60901" rIns="121803" bIns="60901" rtlCol="0" anchor="ctr"/>
              <a:lstStyle/>
              <a:p>
                <a:pPr algn="ctr"/>
                <a:endParaRPr lang="en-US" sz="1351"/>
              </a:p>
            </p:txBody>
          </p:sp>
          <p:sp>
            <p:nvSpPr>
              <p:cNvPr id="126" name="Freeform 131"/>
              <p:cNvSpPr>
                <a:spLocks noEditPoints="1"/>
              </p:cNvSpPr>
              <p:nvPr/>
            </p:nvSpPr>
            <p:spPr bwMode="auto">
              <a:xfrm rot="20479378">
                <a:off x="2816704" y="2331749"/>
                <a:ext cx="418435" cy="413441"/>
              </a:xfrm>
              <a:custGeom>
                <a:avLst/>
                <a:gdLst/>
                <a:ahLst/>
                <a:cxnLst>
                  <a:cxn ang="0">
                    <a:pos x="259" y="120"/>
                  </a:cxn>
                  <a:cxn ang="0">
                    <a:pos x="254" y="93"/>
                  </a:cxn>
                  <a:cxn ang="0">
                    <a:pos x="250" y="89"/>
                  </a:cxn>
                  <a:cxn ang="0">
                    <a:pos x="231" y="87"/>
                  </a:cxn>
                  <a:cxn ang="0">
                    <a:pos x="216" y="62"/>
                  </a:cxn>
                  <a:cxn ang="0">
                    <a:pos x="224" y="44"/>
                  </a:cxn>
                  <a:cxn ang="0">
                    <a:pos x="222" y="39"/>
                  </a:cxn>
                  <a:cxn ang="0">
                    <a:pos x="202" y="22"/>
                  </a:cxn>
                  <a:cxn ang="0">
                    <a:pos x="196" y="21"/>
                  </a:cxn>
                  <a:cxn ang="0">
                    <a:pos x="180" y="32"/>
                  </a:cxn>
                  <a:cxn ang="0">
                    <a:pos x="152" y="22"/>
                  </a:cxn>
                  <a:cxn ang="0">
                    <a:pos x="147" y="4"/>
                  </a:cxn>
                  <a:cxn ang="0">
                    <a:pos x="143" y="0"/>
                  </a:cxn>
                  <a:cxn ang="0">
                    <a:pos x="116" y="0"/>
                  </a:cxn>
                  <a:cxn ang="0">
                    <a:pos x="111" y="4"/>
                  </a:cxn>
                  <a:cxn ang="0">
                    <a:pos x="106" y="22"/>
                  </a:cxn>
                  <a:cxn ang="0">
                    <a:pos x="78" y="32"/>
                  </a:cxn>
                  <a:cxn ang="0">
                    <a:pos x="62" y="22"/>
                  </a:cxn>
                  <a:cxn ang="0">
                    <a:pos x="56" y="22"/>
                  </a:cxn>
                  <a:cxn ang="0">
                    <a:pos x="36" y="39"/>
                  </a:cxn>
                  <a:cxn ang="0">
                    <a:pos x="35" y="45"/>
                  </a:cxn>
                  <a:cxn ang="0">
                    <a:pos x="43" y="62"/>
                  </a:cxn>
                  <a:cxn ang="0">
                    <a:pos x="28" y="88"/>
                  </a:cxn>
                  <a:cxn ang="0">
                    <a:pos x="9" y="90"/>
                  </a:cxn>
                  <a:cxn ang="0">
                    <a:pos x="5" y="94"/>
                  </a:cxn>
                  <a:cxn ang="0">
                    <a:pos x="0" y="120"/>
                  </a:cxn>
                  <a:cxn ang="0">
                    <a:pos x="3" y="126"/>
                  </a:cxn>
                  <a:cxn ang="0">
                    <a:pos x="20" y="134"/>
                  </a:cxn>
                  <a:cxn ang="0">
                    <a:pos x="25" y="163"/>
                  </a:cxn>
                  <a:cxn ang="0">
                    <a:pos x="12" y="177"/>
                  </a:cxn>
                  <a:cxn ang="0">
                    <a:pos x="11" y="183"/>
                  </a:cxn>
                  <a:cxn ang="0">
                    <a:pos x="25" y="206"/>
                  </a:cxn>
                  <a:cxn ang="0">
                    <a:pos x="30" y="208"/>
                  </a:cxn>
                  <a:cxn ang="0">
                    <a:pos x="49" y="203"/>
                  </a:cxn>
                  <a:cxn ang="0">
                    <a:pos x="71" y="222"/>
                  </a:cxn>
                  <a:cxn ang="0">
                    <a:pos x="70" y="241"/>
                  </a:cxn>
                  <a:cxn ang="0">
                    <a:pos x="73" y="246"/>
                  </a:cxn>
                  <a:cxn ang="0">
                    <a:pos x="98" y="255"/>
                  </a:cxn>
                  <a:cxn ang="0">
                    <a:pos x="104" y="254"/>
                  </a:cxn>
                  <a:cxn ang="0">
                    <a:pos x="115" y="238"/>
                  </a:cxn>
                  <a:cxn ang="0">
                    <a:pos x="130" y="239"/>
                  </a:cxn>
                  <a:cxn ang="0">
                    <a:pos x="145" y="238"/>
                  </a:cxn>
                  <a:cxn ang="0">
                    <a:pos x="156" y="253"/>
                  </a:cxn>
                  <a:cxn ang="0">
                    <a:pos x="161" y="255"/>
                  </a:cxn>
                  <a:cxn ang="0">
                    <a:pos x="187" y="246"/>
                  </a:cxn>
                  <a:cxn ang="0">
                    <a:pos x="190" y="241"/>
                  </a:cxn>
                  <a:cxn ang="0">
                    <a:pos x="188" y="222"/>
                  </a:cxn>
                  <a:cxn ang="0">
                    <a:pos x="211" y="203"/>
                  </a:cxn>
                  <a:cxn ang="0">
                    <a:pos x="230" y="207"/>
                  </a:cxn>
                  <a:cxn ang="0">
                    <a:pos x="235" y="205"/>
                  </a:cxn>
                  <a:cxn ang="0">
                    <a:pos x="248" y="182"/>
                  </a:cxn>
                  <a:cxn ang="0">
                    <a:pos x="248" y="176"/>
                  </a:cxn>
                  <a:cxn ang="0">
                    <a:pos x="234" y="162"/>
                  </a:cxn>
                  <a:cxn ang="0">
                    <a:pos x="239" y="133"/>
                  </a:cxn>
                  <a:cxn ang="0">
                    <a:pos x="256" y="125"/>
                  </a:cxn>
                  <a:cxn ang="0">
                    <a:pos x="259" y="120"/>
                  </a:cxn>
                  <a:cxn ang="0">
                    <a:pos x="165" y="190"/>
                  </a:cxn>
                  <a:cxn ang="0">
                    <a:pos x="69" y="165"/>
                  </a:cxn>
                  <a:cxn ang="0">
                    <a:pos x="94" y="69"/>
                  </a:cxn>
                  <a:cxn ang="0">
                    <a:pos x="190" y="94"/>
                  </a:cxn>
                  <a:cxn ang="0">
                    <a:pos x="165" y="190"/>
                  </a:cxn>
                </a:cxnLst>
                <a:rect l="0" t="0" r="r" b="b"/>
                <a:pathLst>
                  <a:path w="259" h="256">
                    <a:moveTo>
                      <a:pt x="259" y="120"/>
                    </a:moveTo>
                    <a:cubicBezTo>
                      <a:pt x="259" y="118"/>
                      <a:pt x="254" y="94"/>
                      <a:pt x="254" y="93"/>
                    </a:cubicBezTo>
                    <a:cubicBezTo>
                      <a:pt x="254" y="91"/>
                      <a:pt x="252" y="89"/>
                      <a:pt x="250" y="89"/>
                    </a:cubicBezTo>
                    <a:cubicBezTo>
                      <a:pt x="247" y="89"/>
                      <a:pt x="233" y="88"/>
                      <a:pt x="231" y="87"/>
                    </a:cubicBezTo>
                    <a:cubicBezTo>
                      <a:pt x="227" y="78"/>
                      <a:pt x="222" y="70"/>
                      <a:pt x="216" y="62"/>
                    </a:cubicBezTo>
                    <a:cubicBezTo>
                      <a:pt x="217" y="60"/>
                      <a:pt x="223" y="47"/>
                      <a:pt x="224" y="44"/>
                    </a:cubicBezTo>
                    <a:cubicBezTo>
                      <a:pt x="225" y="42"/>
                      <a:pt x="224" y="40"/>
                      <a:pt x="222" y="39"/>
                    </a:cubicBezTo>
                    <a:cubicBezTo>
                      <a:pt x="222" y="38"/>
                      <a:pt x="203" y="22"/>
                      <a:pt x="202" y="22"/>
                    </a:cubicBezTo>
                    <a:cubicBezTo>
                      <a:pt x="200" y="20"/>
                      <a:pt x="198" y="20"/>
                      <a:pt x="196" y="21"/>
                    </a:cubicBezTo>
                    <a:cubicBezTo>
                      <a:pt x="194" y="23"/>
                      <a:pt x="182" y="31"/>
                      <a:pt x="180" y="32"/>
                    </a:cubicBezTo>
                    <a:cubicBezTo>
                      <a:pt x="172" y="27"/>
                      <a:pt x="162" y="24"/>
                      <a:pt x="152" y="22"/>
                    </a:cubicBezTo>
                    <a:cubicBezTo>
                      <a:pt x="152" y="20"/>
                      <a:pt x="148" y="6"/>
                      <a:pt x="147" y="4"/>
                    </a:cubicBezTo>
                    <a:cubicBezTo>
                      <a:pt x="147" y="2"/>
                      <a:pt x="145" y="0"/>
                      <a:pt x="143" y="0"/>
                    </a:cubicBezTo>
                    <a:cubicBezTo>
                      <a:pt x="116" y="0"/>
                      <a:pt x="116" y="0"/>
                      <a:pt x="116" y="0"/>
                    </a:cubicBezTo>
                    <a:cubicBezTo>
                      <a:pt x="113" y="0"/>
                      <a:pt x="112" y="2"/>
                      <a:pt x="111" y="4"/>
                    </a:cubicBezTo>
                    <a:cubicBezTo>
                      <a:pt x="110" y="7"/>
                      <a:pt x="107" y="20"/>
                      <a:pt x="106" y="22"/>
                    </a:cubicBezTo>
                    <a:cubicBezTo>
                      <a:pt x="96" y="24"/>
                      <a:pt x="87" y="28"/>
                      <a:pt x="78" y="32"/>
                    </a:cubicBezTo>
                    <a:cubicBezTo>
                      <a:pt x="76" y="31"/>
                      <a:pt x="65" y="23"/>
                      <a:pt x="62" y="22"/>
                    </a:cubicBezTo>
                    <a:cubicBezTo>
                      <a:pt x="61" y="21"/>
                      <a:pt x="58" y="20"/>
                      <a:pt x="56" y="22"/>
                    </a:cubicBezTo>
                    <a:cubicBezTo>
                      <a:pt x="56" y="23"/>
                      <a:pt x="37" y="38"/>
                      <a:pt x="36" y="39"/>
                    </a:cubicBezTo>
                    <a:cubicBezTo>
                      <a:pt x="34" y="41"/>
                      <a:pt x="34" y="43"/>
                      <a:pt x="35" y="45"/>
                    </a:cubicBezTo>
                    <a:cubicBezTo>
                      <a:pt x="36" y="48"/>
                      <a:pt x="42" y="60"/>
                      <a:pt x="43" y="62"/>
                    </a:cubicBezTo>
                    <a:cubicBezTo>
                      <a:pt x="37" y="70"/>
                      <a:pt x="32" y="79"/>
                      <a:pt x="28" y="88"/>
                    </a:cubicBezTo>
                    <a:cubicBezTo>
                      <a:pt x="25" y="88"/>
                      <a:pt x="12" y="90"/>
                      <a:pt x="9" y="90"/>
                    </a:cubicBezTo>
                    <a:cubicBezTo>
                      <a:pt x="7" y="90"/>
                      <a:pt x="5" y="91"/>
                      <a:pt x="5" y="94"/>
                    </a:cubicBezTo>
                    <a:cubicBezTo>
                      <a:pt x="4" y="95"/>
                      <a:pt x="0" y="119"/>
                      <a:pt x="0" y="120"/>
                    </a:cubicBezTo>
                    <a:cubicBezTo>
                      <a:pt x="0" y="123"/>
                      <a:pt x="1" y="125"/>
                      <a:pt x="3" y="126"/>
                    </a:cubicBezTo>
                    <a:cubicBezTo>
                      <a:pt x="6" y="127"/>
                      <a:pt x="18" y="133"/>
                      <a:pt x="20" y="134"/>
                    </a:cubicBezTo>
                    <a:cubicBezTo>
                      <a:pt x="20" y="144"/>
                      <a:pt x="22" y="154"/>
                      <a:pt x="25" y="163"/>
                    </a:cubicBezTo>
                    <a:cubicBezTo>
                      <a:pt x="24" y="165"/>
                      <a:pt x="14" y="175"/>
                      <a:pt x="12" y="177"/>
                    </a:cubicBezTo>
                    <a:cubicBezTo>
                      <a:pt x="10" y="178"/>
                      <a:pt x="10" y="180"/>
                      <a:pt x="11" y="183"/>
                    </a:cubicBezTo>
                    <a:cubicBezTo>
                      <a:pt x="12" y="184"/>
                      <a:pt x="24" y="205"/>
                      <a:pt x="25" y="206"/>
                    </a:cubicBezTo>
                    <a:cubicBezTo>
                      <a:pt x="26" y="208"/>
                      <a:pt x="28" y="208"/>
                      <a:pt x="30" y="208"/>
                    </a:cubicBezTo>
                    <a:cubicBezTo>
                      <a:pt x="33" y="207"/>
                      <a:pt x="46" y="204"/>
                      <a:pt x="49" y="203"/>
                    </a:cubicBezTo>
                    <a:cubicBezTo>
                      <a:pt x="55" y="210"/>
                      <a:pt x="63" y="217"/>
                      <a:pt x="71" y="222"/>
                    </a:cubicBezTo>
                    <a:cubicBezTo>
                      <a:pt x="71" y="224"/>
                      <a:pt x="70" y="238"/>
                      <a:pt x="70" y="241"/>
                    </a:cubicBezTo>
                    <a:cubicBezTo>
                      <a:pt x="70" y="243"/>
                      <a:pt x="71" y="245"/>
                      <a:pt x="73" y="246"/>
                    </a:cubicBezTo>
                    <a:cubicBezTo>
                      <a:pt x="74" y="247"/>
                      <a:pt x="97" y="255"/>
                      <a:pt x="98" y="255"/>
                    </a:cubicBezTo>
                    <a:cubicBezTo>
                      <a:pt x="101" y="256"/>
                      <a:pt x="103" y="255"/>
                      <a:pt x="104" y="254"/>
                    </a:cubicBezTo>
                    <a:cubicBezTo>
                      <a:pt x="106" y="251"/>
                      <a:pt x="114" y="240"/>
                      <a:pt x="115" y="238"/>
                    </a:cubicBezTo>
                    <a:cubicBezTo>
                      <a:pt x="120" y="239"/>
                      <a:pt x="125" y="239"/>
                      <a:pt x="130" y="239"/>
                    </a:cubicBezTo>
                    <a:cubicBezTo>
                      <a:pt x="135" y="239"/>
                      <a:pt x="140" y="239"/>
                      <a:pt x="145" y="238"/>
                    </a:cubicBezTo>
                    <a:cubicBezTo>
                      <a:pt x="146" y="240"/>
                      <a:pt x="154" y="251"/>
                      <a:pt x="156" y="253"/>
                    </a:cubicBezTo>
                    <a:cubicBezTo>
                      <a:pt x="157" y="255"/>
                      <a:pt x="159" y="256"/>
                      <a:pt x="161" y="255"/>
                    </a:cubicBezTo>
                    <a:cubicBezTo>
                      <a:pt x="163" y="255"/>
                      <a:pt x="186" y="246"/>
                      <a:pt x="187" y="246"/>
                    </a:cubicBezTo>
                    <a:cubicBezTo>
                      <a:pt x="189" y="245"/>
                      <a:pt x="190" y="243"/>
                      <a:pt x="190" y="241"/>
                    </a:cubicBezTo>
                    <a:cubicBezTo>
                      <a:pt x="190" y="238"/>
                      <a:pt x="188" y="224"/>
                      <a:pt x="188" y="222"/>
                    </a:cubicBezTo>
                    <a:cubicBezTo>
                      <a:pt x="197" y="216"/>
                      <a:pt x="204" y="210"/>
                      <a:pt x="211" y="203"/>
                    </a:cubicBezTo>
                    <a:cubicBezTo>
                      <a:pt x="213" y="203"/>
                      <a:pt x="227" y="207"/>
                      <a:pt x="230" y="207"/>
                    </a:cubicBezTo>
                    <a:cubicBezTo>
                      <a:pt x="231" y="208"/>
                      <a:pt x="234" y="207"/>
                      <a:pt x="235" y="205"/>
                    </a:cubicBezTo>
                    <a:cubicBezTo>
                      <a:pt x="235" y="204"/>
                      <a:pt x="248" y="183"/>
                      <a:pt x="248" y="182"/>
                    </a:cubicBezTo>
                    <a:cubicBezTo>
                      <a:pt x="249" y="180"/>
                      <a:pt x="249" y="178"/>
                      <a:pt x="248" y="176"/>
                    </a:cubicBezTo>
                    <a:cubicBezTo>
                      <a:pt x="245" y="174"/>
                      <a:pt x="236" y="164"/>
                      <a:pt x="234" y="162"/>
                    </a:cubicBezTo>
                    <a:cubicBezTo>
                      <a:pt x="237" y="153"/>
                      <a:pt x="239" y="143"/>
                      <a:pt x="239" y="133"/>
                    </a:cubicBezTo>
                    <a:cubicBezTo>
                      <a:pt x="241" y="132"/>
                      <a:pt x="254" y="126"/>
                      <a:pt x="256" y="125"/>
                    </a:cubicBezTo>
                    <a:cubicBezTo>
                      <a:pt x="258" y="124"/>
                      <a:pt x="259" y="122"/>
                      <a:pt x="259" y="120"/>
                    </a:cubicBezTo>
                    <a:close/>
                    <a:moveTo>
                      <a:pt x="165" y="190"/>
                    </a:moveTo>
                    <a:cubicBezTo>
                      <a:pt x="131" y="209"/>
                      <a:pt x="88" y="198"/>
                      <a:pt x="69" y="165"/>
                    </a:cubicBezTo>
                    <a:cubicBezTo>
                      <a:pt x="50" y="131"/>
                      <a:pt x="61" y="88"/>
                      <a:pt x="94" y="69"/>
                    </a:cubicBezTo>
                    <a:cubicBezTo>
                      <a:pt x="128" y="49"/>
                      <a:pt x="171" y="60"/>
                      <a:pt x="190" y="94"/>
                    </a:cubicBezTo>
                    <a:cubicBezTo>
                      <a:pt x="210" y="127"/>
                      <a:pt x="198" y="170"/>
                      <a:pt x="165" y="190"/>
                    </a:cubicBezTo>
                    <a:close/>
                  </a:path>
                </a:pathLst>
              </a:custGeom>
              <a:grpFill/>
              <a:ln>
                <a:noFill/>
              </a:ln>
              <a:effectLst/>
            </p:spPr>
            <p:style>
              <a:lnRef idx="1">
                <a:schemeClr val="accent5"/>
              </a:lnRef>
              <a:fillRef idx="3">
                <a:schemeClr val="accent5"/>
              </a:fillRef>
              <a:effectRef idx="2">
                <a:schemeClr val="accent5"/>
              </a:effectRef>
              <a:fontRef idx="minor">
                <a:schemeClr val="lt1"/>
              </a:fontRef>
            </p:style>
            <p:txBody>
              <a:bodyPr lIns="121803" tIns="60901" rIns="121803" bIns="60901" rtlCol="0" anchor="ctr"/>
              <a:lstStyle/>
              <a:p>
                <a:pPr algn="ctr"/>
                <a:endParaRPr lang="en-US" sz="1351"/>
              </a:p>
            </p:txBody>
          </p:sp>
        </p:grpSp>
      </p:grpSp>
      <p:sp>
        <p:nvSpPr>
          <p:cNvPr id="14" name="Footer Placeholder 13"/>
          <p:cNvSpPr>
            <a:spLocks noGrp="1"/>
          </p:cNvSpPr>
          <p:nvPr>
            <p:ph type="ftr" sz="quarter" idx="3"/>
          </p:nvPr>
        </p:nvSpPr>
        <p:spPr/>
        <p:txBody>
          <a:bodyPr/>
          <a:lstStyle/>
          <a:p>
            <a:pPr defTabSz="814305"/>
            <a:r>
              <a:rPr lang="en-US" smtClean="0">
                <a:ea typeface="ＭＳ Ｐゴシック" charset="0"/>
              </a:rPr>
              <a:t>PSOIOT-2008</a:t>
            </a:r>
            <a:endParaRPr lang="en-US">
              <a:ea typeface="ＭＳ Ｐゴシック" charset="0"/>
            </a:endParaRPr>
          </a:p>
        </p:txBody>
      </p:sp>
      <p:sp>
        <p:nvSpPr>
          <p:cNvPr id="15" name="Slide Number Placeholder 14"/>
          <p:cNvSpPr>
            <a:spLocks noGrp="1"/>
          </p:cNvSpPr>
          <p:nvPr>
            <p:ph type="sldNum" sz="quarter" idx="4"/>
          </p:nvPr>
        </p:nvSpPr>
        <p:spPr/>
        <p:txBody>
          <a:bodyPr/>
          <a:lstStyle/>
          <a:p>
            <a:fld id="{96A97DD0-5BE7-4856-A2A9-C42C6688E607}" type="slidenum">
              <a:rPr lang="en-GB" smtClean="0"/>
              <a:pPr/>
              <a:t>6</a:t>
            </a:fld>
            <a:endParaRPr lang="en-GB"/>
          </a:p>
        </p:txBody>
      </p:sp>
    </p:spTree>
    <p:extLst>
      <p:ext uri="{BB962C8B-B14F-4D97-AF65-F5344CB8AC3E}">
        <p14:creationId xmlns:p14="http://schemas.microsoft.com/office/powerpoint/2010/main" val="22018789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74339" y="856738"/>
            <a:ext cx="11453463" cy="5389143"/>
            <a:chOff x="-14486" y="-3112231"/>
            <a:chExt cx="16367522" cy="7701327"/>
          </a:xfrm>
        </p:grpSpPr>
        <p:pic>
          <p:nvPicPr>
            <p:cNvPr id="32" name="Picture 3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68" y="-3099581"/>
              <a:ext cx="4046692" cy="2267120"/>
            </a:xfrm>
            <a:prstGeom prst="rect">
              <a:avLst/>
            </a:prstGeom>
          </p:spPr>
        </p:pic>
        <p:pic>
          <p:nvPicPr>
            <p:cNvPr id="84" name="Picture 8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295179" y="2295935"/>
              <a:ext cx="4046689" cy="2267220"/>
            </a:xfrm>
            <a:prstGeom prst="rect">
              <a:avLst/>
            </a:prstGeom>
          </p:spPr>
        </p:pic>
        <p:sp>
          <p:nvSpPr>
            <p:cNvPr id="88" name="Rectangle 87"/>
            <p:cNvSpPr>
              <a:spLocks/>
            </p:cNvSpPr>
            <p:nvPr/>
          </p:nvSpPr>
          <p:spPr>
            <a:xfrm>
              <a:off x="4083823" y="-3099581"/>
              <a:ext cx="4046692" cy="2267120"/>
            </a:xfrm>
            <a:prstGeom prst="rect">
              <a:avLst/>
            </a:prstGeom>
            <a:blipFill>
              <a:blip r:embed="rId5" cstate="screen">
                <a:extLst>
                  <a:ext uri="{28A0092B-C50C-407E-A947-70E740481C1C}">
                    <a14:useLocalDpi xmlns:a14="http://schemas.microsoft.com/office/drawing/2010/main"/>
                  </a:ext>
                </a:extLst>
              </a:blip>
              <a:stretch>
                <a:fillRect/>
              </a:stretch>
            </a:blipFill>
            <a:ln w="9525">
              <a:noFill/>
              <a:round/>
              <a:headEnd/>
              <a:tailEnd/>
            </a:ln>
          </p:spPr>
          <p:txBody>
            <a:bodyPr vert="horz" wrap="square" lIns="91416" tIns="45708" rIns="91416" bIns="45708" numCol="1" anchor="t" anchorCtr="0" compatLnSpc="1">
              <a:prstTxWarp prst="textNoShape">
                <a:avLst/>
              </a:prstTxWarp>
            </a:bodyPr>
            <a:lstStyle/>
            <a:p>
              <a:pPr defTabSz="609433"/>
              <a:endParaRPr lang="en-US" dirty="0">
                <a:solidFill>
                  <a:srgbClr val="58585B"/>
                </a:solidFill>
                <a:ea typeface="Arial" charset="0"/>
                <a:cs typeface="Arial" charset="0"/>
              </a:endParaRPr>
            </a:p>
          </p:txBody>
        </p:sp>
        <p:pic>
          <p:nvPicPr>
            <p:cNvPr id="54" name="Picture 5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191552" y="2312379"/>
              <a:ext cx="4046692" cy="2265549"/>
            </a:xfrm>
            <a:prstGeom prst="rect">
              <a:avLst/>
            </a:prstGeom>
          </p:spPr>
        </p:pic>
        <p:pic>
          <p:nvPicPr>
            <p:cNvPr id="53" name="Picture 5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177227" y="-3100477"/>
              <a:ext cx="4048276" cy="2267124"/>
            </a:xfrm>
            <a:prstGeom prst="rect">
              <a:avLst/>
            </a:prstGeom>
          </p:spPr>
        </p:pic>
        <p:pic>
          <p:nvPicPr>
            <p:cNvPr id="3" name="Picture 2"/>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2302246" y="-3112231"/>
              <a:ext cx="4050790" cy="2267711"/>
            </a:xfrm>
            <a:prstGeom prst="rect">
              <a:avLst/>
            </a:prstGeom>
          </p:spPr>
        </p:pic>
        <p:pic>
          <p:nvPicPr>
            <p:cNvPr id="4" name="Picture 3"/>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094991" y="2295442"/>
              <a:ext cx="4050792" cy="2267713"/>
            </a:xfrm>
            <a:prstGeom prst="rect">
              <a:avLst/>
            </a:prstGeom>
          </p:spPr>
        </p:pic>
        <p:pic>
          <p:nvPicPr>
            <p:cNvPr id="10" name="Picture 9"/>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4486" y="2321383"/>
              <a:ext cx="4050792" cy="2267713"/>
            </a:xfrm>
            <a:prstGeom prst="rect">
              <a:avLst/>
            </a:prstGeom>
          </p:spPr>
        </p:pic>
      </p:grpSp>
      <p:sp>
        <p:nvSpPr>
          <p:cNvPr id="6" name="Title 5"/>
          <p:cNvSpPr>
            <a:spLocks noGrp="1"/>
          </p:cNvSpPr>
          <p:nvPr>
            <p:ph type="title"/>
          </p:nvPr>
        </p:nvSpPr>
        <p:spPr>
          <a:xfrm>
            <a:off x="193731" y="242696"/>
            <a:ext cx="11127318" cy="436501"/>
          </a:xfrm>
        </p:spPr>
        <p:txBody>
          <a:bodyPr anchor="t"/>
          <a:lstStyle/>
          <a:p>
            <a:r>
              <a:rPr lang="en-US" sz="2800" dirty="0"/>
              <a:t>The 3 key things necessary for this </a:t>
            </a:r>
            <a:r>
              <a:rPr lang="en-US" sz="2800" dirty="0" smtClean="0"/>
              <a:t>Digital Transformation...</a:t>
            </a:r>
            <a:endParaRPr lang="en-US" sz="2800" dirty="0"/>
          </a:p>
        </p:txBody>
      </p:sp>
      <p:grpSp>
        <p:nvGrpSpPr>
          <p:cNvPr id="7" name="Group 6"/>
          <p:cNvGrpSpPr/>
          <p:nvPr/>
        </p:nvGrpSpPr>
        <p:grpSpPr>
          <a:xfrm>
            <a:off x="942138" y="2247261"/>
            <a:ext cx="2551419" cy="2551419"/>
            <a:chOff x="870444" y="794125"/>
            <a:chExt cx="2551419" cy="2551419"/>
          </a:xfrm>
        </p:grpSpPr>
        <p:pic>
          <p:nvPicPr>
            <p:cNvPr id="34" name="Picture 3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70444" y="794125"/>
              <a:ext cx="2551419" cy="2551419"/>
            </a:xfrm>
            <a:prstGeom prst="rect">
              <a:avLst/>
            </a:prstGeom>
          </p:spPr>
        </p:pic>
        <p:sp>
          <p:nvSpPr>
            <p:cNvPr id="266" name="Rectangle 265"/>
            <p:cNvSpPr>
              <a:spLocks/>
            </p:cNvSpPr>
            <p:nvPr/>
          </p:nvSpPr>
          <p:spPr>
            <a:xfrm>
              <a:off x="1214347" y="1631791"/>
              <a:ext cx="2001873" cy="1149029"/>
            </a:xfrm>
            <a:prstGeom prst="rect">
              <a:avLst/>
            </a:prstGeom>
            <a:noFill/>
            <a:ln w="9525">
              <a:noFill/>
              <a:round/>
              <a:headEnd/>
              <a:tailEnd/>
            </a:ln>
          </p:spPr>
          <p:txBody>
            <a:bodyPr vert="horz" wrap="square" lIns="121888" tIns="121888" rIns="121888" bIns="121888" numCol="1" anchor="ctr" anchorCtr="0" compatLnSpc="1">
              <a:prstTxWarp prst="textNoShape">
                <a:avLst/>
              </a:prstTxWarp>
            </a:bodyPr>
            <a:lstStyle/>
            <a:p>
              <a:pPr algn="ctr" defTabSz="609433">
                <a:lnSpc>
                  <a:spcPct val="90000"/>
                </a:lnSpc>
              </a:pPr>
              <a:r>
                <a:rPr lang="en-US" sz="2000" dirty="0" smtClean="0">
                  <a:solidFill>
                    <a:schemeClr val="tx1">
                      <a:lumMod val="75000"/>
                    </a:schemeClr>
                  </a:solidFill>
                  <a:ea typeface="Arial" charset="0"/>
                  <a:cs typeface="Arial" charset="0"/>
                </a:rPr>
                <a:t>New</a:t>
              </a:r>
              <a:endParaRPr lang="en-US" sz="2000" dirty="0" smtClean="0">
                <a:solidFill>
                  <a:schemeClr val="tx1">
                    <a:lumMod val="75000"/>
                  </a:schemeClr>
                </a:solidFill>
                <a:ea typeface="Arial" charset="0"/>
                <a:cs typeface="Arial" charset="0"/>
              </a:endParaRPr>
            </a:p>
            <a:p>
              <a:pPr algn="ctr" defTabSz="609433">
                <a:lnSpc>
                  <a:spcPct val="90000"/>
                </a:lnSpc>
              </a:pPr>
              <a:r>
                <a:rPr lang="en-US" sz="2000" dirty="0" smtClean="0">
                  <a:solidFill>
                    <a:schemeClr val="tx1">
                      <a:lumMod val="75000"/>
                    </a:schemeClr>
                  </a:solidFill>
                  <a:ea typeface="Arial" charset="0"/>
                  <a:cs typeface="Arial" charset="0"/>
                </a:rPr>
                <a:t>Experiences &amp; Insights</a:t>
              </a:r>
              <a:endParaRPr lang="en-US" sz="2000" dirty="0">
                <a:solidFill>
                  <a:schemeClr val="tx1">
                    <a:lumMod val="75000"/>
                  </a:schemeClr>
                </a:solidFill>
                <a:ea typeface="Arial" charset="0"/>
                <a:cs typeface="Arial" charset="0"/>
              </a:endParaRPr>
            </a:p>
          </p:txBody>
        </p:sp>
        <p:sp>
          <p:nvSpPr>
            <p:cNvPr id="29" name="Trapezoid 129"/>
            <p:cNvSpPr>
              <a:spLocks noChangeAspect="1"/>
            </p:cNvSpPr>
            <p:nvPr/>
          </p:nvSpPr>
          <p:spPr>
            <a:xfrm>
              <a:off x="1846064" y="1262621"/>
              <a:ext cx="600178" cy="491188"/>
            </a:xfrm>
            <a:custGeom>
              <a:avLst/>
              <a:gdLst/>
              <a:ahLst/>
              <a:cxnLst/>
              <a:rect l="l" t="t" r="r" b="b"/>
              <a:pathLst>
                <a:path w="2263458" h="2124143">
                  <a:moveTo>
                    <a:pt x="523444" y="1152993"/>
                  </a:moveTo>
                  <a:lnTo>
                    <a:pt x="523672" y="1154137"/>
                  </a:lnTo>
                  <a:cubicBezTo>
                    <a:pt x="529732" y="1171164"/>
                    <a:pt x="541397" y="1189163"/>
                    <a:pt x="558955" y="1207288"/>
                  </a:cubicBezTo>
                  <a:lnTo>
                    <a:pt x="954418" y="1615533"/>
                  </a:lnTo>
                  <a:lnTo>
                    <a:pt x="913780" y="1873687"/>
                  </a:lnTo>
                  <a:lnTo>
                    <a:pt x="0" y="1873687"/>
                  </a:lnTo>
                  <a:lnTo>
                    <a:pt x="60167" y="1270766"/>
                  </a:lnTo>
                  <a:lnTo>
                    <a:pt x="61940" y="1269927"/>
                  </a:lnTo>
                  <a:cubicBezTo>
                    <a:pt x="157773" y="1229010"/>
                    <a:pt x="263454" y="1196605"/>
                    <a:pt x="376267" y="1174430"/>
                  </a:cubicBezTo>
                  <a:close/>
                  <a:moveTo>
                    <a:pt x="1531757" y="661607"/>
                  </a:moveTo>
                  <a:cubicBezTo>
                    <a:pt x="1551421" y="661607"/>
                    <a:pt x="1571084" y="676291"/>
                    <a:pt x="1586086" y="705655"/>
                  </a:cubicBezTo>
                  <a:lnTo>
                    <a:pt x="1795274" y="1115094"/>
                  </a:lnTo>
                  <a:lnTo>
                    <a:pt x="2202060" y="1173821"/>
                  </a:lnTo>
                  <a:cubicBezTo>
                    <a:pt x="2234697" y="1178533"/>
                    <a:pt x="2254946" y="1192398"/>
                    <a:pt x="2261298" y="1211007"/>
                  </a:cubicBezTo>
                  <a:cubicBezTo>
                    <a:pt x="2267651" y="1229616"/>
                    <a:pt x="2260107" y="1252968"/>
                    <a:pt x="2237164" y="1276653"/>
                  </a:cubicBezTo>
                  <a:lnTo>
                    <a:pt x="1935899" y="1587657"/>
                  </a:lnTo>
                  <a:lnTo>
                    <a:pt x="2008432" y="2048425"/>
                  </a:lnTo>
                  <a:cubicBezTo>
                    <a:pt x="2013559" y="2080998"/>
                    <a:pt x="2006286" y="2104436"/>
                    <a:pt x="1990380" y="2115996"/>
                  </a:cubicBezTo>
                  <a:cubicBezTo>
                    <a:pt x="1974473" y="2127557"/>
                    <a:pt x="1949935" y="2127239"/>
                    <a:pt x="1920535" y="2112306"/>
                  </a:cubicBezTo>
                  <a:lnTo>
                    <a:pt x="1532830" y="1915374"/>
                  </a:lnTo>
                  <a:lnTo>
                    <a:pt x="1145124" y="2112306"/>
                  </a:lnTo>
                  <a:cubicBezTo>
                    <a:pt x="1115725" y="2127239"/>
                    <a:pt x="1091187" y="2127557"/>
                    <a:pt x="1075280" y="2115996"/>
                  </a:cubicBezTo>
                  <a:cubicBezTo>
                    <a:pt x="1059374" y="2104436"/>
                    <a:pt x="1052101" y="2080998"/>
                    <a:pt x="1057228" y="2048425"/>
                  </a:cubicBezTo>
                  <a:lnTo>
                    <a:pt x="1129150" y="1591536"/>
                  </a:lnTo>
                  <a:lnTo>
                    <a:pt x="824126" y="1276653"/>
                  </a:lnTo>
                  <a:cubicBezTo>
                    <a:pt x="801183" y="1252968"/>
                    <a:pt x="793639" y="1229616"/>
                    <a:pt x="799992" y="1211007"/>
                  </a:cubicBezTo>
                  <a:cubicBezTo>
                    <a:pt x="806345" y="1192398"/>
                    <a:pt x="826593" y="1178533"/>
                    <a:pt x="859230" y="1173821"/>
                  </a:cubicBezTo>
                  <a:lnTo>
                    <a:pt x="1268417" y="1114748"/>
                  </a:lnTo>
                  <a:lnTo>
                    <a:pt x="1477428" y="705655"/>
                  </a:lnTo>
                  <a:cubicBezTo>
                    <a:pt x="1492430" y="676291"/>
                    <a:pt x="1512093" y="661607"/>
                    <a:pt x="1531757" y="661607"/>
                  </a:cubicBezTo>
                  <a:close/>
                  <a:moveTo>
                    <a:pt x="728327" y="0"/>
                  </a:moveTo>
                  <a:lnTo>
                    <a:pt x="730348" y="260"/>
                  </a:lnTo>
                  <a:lnTo>
                    <a:pt x="732366" y="0"/>
                  </a:lnTo>
                  <a:lnTo>
                    <a:pt x="734871" y="253"/>
                  </a:lnTo>
                  <a:lnTo>
                    <a:pt x="737376" y="0"/>
                  </a:lnTo>
                  <a:lnTo>
                    <a:pt x="739397" y="260"/>
                  </a:lnTo>
                  <a:lnTo>
                    <a:pt x="741415" y="0"/>
                  </a:lnTo>
                  <a:cubicBezTo>
                    <a:pt x="948642" y="0"/>
                    <a:pt x="1116633" y="167989"/>
                    <a:pt x="1116633" y="375218"/>
                  </a:cubicBezTo>
                  <a:cubicBezTo>
                    <a:pt x="1118988" y="575044"/>
                    <a:pt x="1109294" y="590754"/>
                    <a:pt x="1093980" y="663153"/>
                  </a:cubicBezTo>
                  <a:cubicBezTo>
                    <a:pt x="1072471" y="718075"/>
                    <a:pt x="1049591" y="767046"/>
                    <a:pt x="1024746" y="809606"/>
                  </a:cubicBezTo>
                  <a:lnTo>
                    <a:pt x="995059" y="854708"/>
                  </a:lnTo>
                  <a:lnTo>
                    <a:pt x="980242" y="879428"/>
                  </a:lnTo>
                  <a:cubicBezTo>
                    <a:pt x="932512" y="951572"/>
                    <a:pt x="872750" y="1007014"/>
                    <a:pt x="746776" y="1007138"/>
                  </a:cubicBezTo>
                  <a:lnTo>
                    <a:pt x="741747" y="1006659"/>
                  </a:lnTo>
                  <a:lnTo>
                    <a:pt x="737729" y="1007138"/>
                  </a:lnTo>
                  <a:lnTo>
                    <a:pt x="734871" y="1006866"/>
                  </a:lnTo>
                  <a:lnTo>
                    <a:pt x="732016" y="1007138"/>
                  </a:lnTo>
                  <a:lnTo>
                    <a:pt x="727998" y="1006659"/>
                  </a:lnTo>
                  <a:lnTo>
                    <a:pt x="722967" y="1007138"/>
                  </a:lnTo>
                  <a:cubicBezTo>
                    <a:pt x="596994" y="1007014"/>
                    <a:pt x="537232" y="951572"/>
                    <a:pt x="489502" y="879428"/>
                  </a:cubicBezTo>
                  <a:lnTo>
                    <a:pt x="474683" y="854708"/>
                  </a:lnTo>
                  <a:lnTo>
                    <a:pt x="444998" y="809606"/>
                  </a:lnTo>
                  <a:cubicBezTo>
                    <a:pt x="420153" y="767046"/>
                    <a:pt x="397273" y="718075"/>
                    <a:pt x="375764" y="663153"/>
                  </a:cubicBezTo>
                  <a:cubicBezTo>
                    <a:pt x="360448" y="590754"/>
                    <a:pt x="350756" y="575044"/>
                    <a:pt x="353111" y="375218"/>
                  </a:cubicBezTo>
                  <a:cubicBezTo>
                    <a:pt x="353111" y="167989"/>
                    <a:pt x="521100" y="0"/>
                    <a:pt x="728327" y="0"/>
                  </a:cubicBezTo>
                  <a:close/>
                </a:path>
              </a:pathLst>
            </a:cu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35"/>
              <a:endParaRPr lang="en-US" sz="2000" dirty="0">
                <a:ln w="0"/>
                <a:solidFill>
                  <a:schemeClr val="accent1"/>
                </a:solidFill>
                <a:effectLst>
                  <a:outerShdw blurRad="38100" dist="25400" dir="5400000" algn="ctr" rotWithShape="0">
                    <a:srgbClr val="6E747A">
                      <a:alpha val="43000"/>
                    </a:srgbClr>
                  </a:outerShdw>
                </a:effectLst>
                <a:latin typeface="Arial" charset="0"/>
                <a:ea typeface="Arial" charset="0"/>
                <a:cs typeface="Arial" charset="0"/>
              </a:endParaRPr>
            </a:p>
          </p:txBody>
        </p:sp>
      </p:grpSp>
      <p:grpSp>
        <p:nvGrpSpPr>
          <p:cNvPr id="2" name="Group 1"/>
          <p:cNvGrpSpPr/>
          <p:nvPr/>
        </p:nvGrpSpPr>
        <p:grpSpPr>
          <a:xfrm>
            <a:off x="4830847" y="2247261"/>
            <a:ext cx="2551419" cy="2551419"/>
            <a:chOff x="4759153" y="794125"/>
            <a:chExt cx="2551419" cy="2551419"/>
          </a:xfrm>
        </p:grpSpPr>
        <p:pic>
          <p:nvPicPr>
            <p:cNvPr id="35" name="Picture 3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759153" y="794125"/>
              <a:ext cx="2551419" cy="2551419"/>
            </a:xfrm>
            <a:prstGeom prst="rect">
              <a:avLst/>
            </a:prstGeom>
          </p:spPr>
        </p:pic>
        <p:sp>
          <p:nvSpPr>
            <p:cNvPr id="267" name="Rectangle 266"/>
            <p:cNvSpPr>
              <a:spLocks/>
            </p:cNvSpPr>
            <p:nvPr/>
          </p:nvSpPr>
          <p:spPr>
            <a:xfrm>
              <a:off x="4807938" y="2008989"/>
              <a:ext cx="2428390" cy="572865"/>
            </a:xfrm>
            <a:prstGeom prst="rect">
              <a:avLst/>
            </a:prstGeom>
            <a:noFill/>
            <a:ln w="9525">
              <a:noFill/>
              <a:round/>
              <a:headEnd/>
              <a:tailEnd/>
            </a:ln>
          </p:spPr>
          <p:txBody>
            <a:bodyPr vert="horz" wrap="square" lIns="121888" tIns="121888" rIns="121888" bIns="121888" numCol="1" anchor="ctr" anchorCtr="0" compatLnSpc="1">
              <a:prstTxWarp prst="textNoShape">
                <a:avLst/>
              </a:prstTxWarp>
            </a:bodyPr>
            <a:lstStyle/>
            <a:p>
              <a:pPr algn="ctr" defTabSz="609433">
                <a:lnSpc>
                  <a:spcPct val="90000"/>
                </a:lnSpc>
              </a:pPr>
              <a:r>
                <a:rPr lang="en-US" sz="2000" dirty="0" smtClean="0">
                  <a:solidFill>
                    <a:schemeClr val="tx1">
                      <a:lumMod val="75000"/>
                    </a:schemeClr>
                  </a:solidFill>
                  <a:ea typeface="Arial" charset="0"/>
                  <a:cs typeface="Arial" charset="0"/>
                </a:rPr>
                <a:t>Transform Processes and </a:t>
              </a:r>
              <a:r>
                <a:rPr lang="en-US" sz="2000" dirty="0" smtClean="0">
                  <a:solidFill>
                    <a:schemeClr val="tx1">
                      <a:lumMod val="75000"/>
                    </a:schemeClr>
                  </a:solidFill>
                  <a:ea typeface="Arial" charset="0"/>
                  <a:cs typeface="Arial" charset="0"/>
                </a:rPr>
                <a:t>Business Models</a:t>
              </a:r>
              <a:endParaRPr lang="en-US" sz="2000" dirty="0">
                <a:solidFill>
                  <a:schemeClr val="tx1">
                    <a:lumMod val="75000"/>
                  </a:schemeClr>
                </a:solidFill>
                <a:ea typeface="Arial" charset="0"/>
                <a:cs typeface="Arial" charset="0"/>
              </a:endParaRPr>
            </a:p>
          </p:txBody>
        </p:sp>
        <p:sp>
          <p:nvSpPr>
            <p:cNvPr id="30" name="Block Arc 9"/>
            <p:cNvSpPr>
              <a:spLocks noChangeAspect="1"/>
            </p:cNvSpPr>
            <p:nvPr/>
          </p:nvSpPr>
          <p:spPr>
            <a:xfrm rot="10800000" flipH="1">
              <a:off x="5757390" y="1262621"/>
              <a:ext cx="665034" cy="374002"/>
            </a:xfrm>
            <a:custGeom>
              <a:avLst/>
              <a:gdLst/>
              <a:ahLst/>
              <a:cxnLst/>
              <a:rect l="l" t="t" r="r" b="b"/>
              <a:pathLst>
                <a:path w="8326134" h="4683713">
                  <a:moveTo>
                    <a:pt x="2276870" y="4683713"/>
                  </a:moveTo>
                  <a:lnTo>
                    <a:pt x="2356264" y="4683089"/>
                  </a:lnTo>
                  <a:lnTo>
                    <a:pt x="2409116" y="4683654"/>
                  </a:lnTo>
                  <a:lnTo>
                    <a:pt x="2425312" y="4682547"/>
                  </a:lnTo>
                  <a:lnTo>
                    <a:pt x="2448737" y="4682363"/>
                  </a:lnTo>
                  <a:lnTo>
                    <a:pt x="2558744" y="4673424"/>
                  </a:lnTo>
                  <a:lnTo>
                    <a:pt x="2593598" y="4671041"/>
                  </a:lnTo>
                  <a:lnTo>
                    <a:pt x="2600239" y="4670052"/>
                  </a:lnTo>
                  <a:lnTo>
                    <a:pt x="2618127" y="4668598"/>
                  </a:lnTo>
                  <a:cubicBezTo>
                    <a:pt x="2786104" y="4648755"/>
                    <a:pt x="2949586" y="4610868"/>
                    <a:pt x="3106230" y="4556670"/>
                  </a:cubicBezTo>
                  <a:lnTo>
                    <a:pt x="3133376" y="4546188"/>
                  </a:lnTo>
                  <a:lnTo>
                    <a:pt x="3142457" y="4543293"/>
                  </a:lnTo>
                  <a:lnTo>
                    <a:pt x="3142262" y="4542757"/>
                  </a:lnTo>
                  <a:lnTo>
                    <a:pt x="3260508" y="4497099"/>
                  </a:lnTo>
                  <a:cubicBezTo>
                    <a:pt x="3361725" y="4453846"/>
                    <a:pt x="3459556" y="4403601"/>
                    <a:pt x="3553308" y="4346876"/>
                  </a:cubicBezTo>
                  <a:lnTo>
                    <a:pt x="3572461" y="4334034"/>
                  </a:lnTo>
                  <a:lnTo>
                    <a:pt x="3570759" y="4332161"/>
                  </a:lnTo>
                  <a:cubicBezTo>
                    <a:pt x="3379521" y="4100434"/>
                    <a:pt x="3221008" y="3840699"/>
                    <a:pt x="3102295" y="3560030"/>
                  </a:cubicBezTo>
                  <a:lnTo>
                    <a:pt x="3054234" y="3428717"/>
                  </a:lnTo>
                  <a:lnTo>
                    <a:pt x="3014494" y="3455362"/>
                  </a:lnTo>
                  <a:cubicBezTo>
                    <a:pt x="2953766" y="3492106"/>
                    <a:pt x="2889955" y="3523953"/>
                    <a:pt x="2823672" y="3550452"/>
                  </a:cubicBezTo>
                  <a:lnTo>
                    <a:pt x="2763145" y="3571791"/>
                  </a:lnTo>
                  <a:lnTo>
                    <a:pt x="2698465" y="3592409"/>
                  </a:lnTo>
                  <a:lnTo>
                    <a:pt x="2660644" y="3602300"/>
                  </a:lnTo>
                  <a:lnTo>
                    <a:pt x="2596435" y="3617194"/>
                  </a:lnTo>
                  <a:lnTo>
                    <a:pt x="2554083" y="3624545"/>
                  </a:lnTo>
                  <a:lnTo>
                    <a:pt x="2493412" y="3633578"/>
                  </a:lnTo>
                  <a:lnTo>
                    <a:pt x="2443036" y="3637978"/>
                  </a:lnTo>
                  <a:lnTo>
                    <a:pt x="2389309" y="3641652"/>
                  </a:lnTo>
                  <a:lnTo>
                    <a:pt x="2324211" y="3641762"/>
                  </a:lnTo>
                  <a:lnTo>
                    <a:pt x="2283990" y="3641333"/>
                  </a:lnTo>
                  <a:lnTo>
                    <a:pt x="2176918" y="3632289"/>
                  </a:lnTo>
                  <a:lnTo>
                    <a:pt x="2060991" y="3611639"/>
                  </a:lnTo>
                  <a:lnTo>
                    <a:pt x="2023841" y="3602352"/>
                  </a:lnTo>
                  <a:lnTo>
                    <a:pt x="1949841" y="3581517"/>
                  </a:lnTo>
                  <a:lnTo>
                    <a:pt x="1906182" y="3566919"/>
                  </a:lnTo>
                  <a:lnTo>
                    <a:pt x="1840225" y="3541194"/>
                  </a:lnTo>
                  <a:lnTo>
                    <a:pt x="1798927" y="3523710"/>
                  </a:lnTo>
                  <a:lnTo>
                    <a:pt x="1774083" y="3511143"/>
                  </a:lnTo>
                  <a:lnTo>
                    <a:pt x="1624971" y="3426197"/>
                  </a:lnTo>
                  <a:lnTo>
                    <a:pt x="1606107" y="3414271"/>
                  </a:lnTo>
                  <a:lnTo>
                    <a:pt x="1466775" y="3302555"/>
                  </a:lnTo>
                  <a:lnTo>
                    <a:pt x="1437897" y="3275550"/>
                  </a:lnTo>
                  <a:lnTo>
                    <a:pt x="1318348" y="3143207"/>
                  </a:lnTo>
                  <a:lnTo>
                    <a:pt x="1270181" y="3077517"/>
                  </a:lnTo>
                  <a:lnTo>
                    <a:pt x="1255632" y="3056867"/>
                  </a:lnTo>
                  <a:lnTo>
                    <a:pt x="1195716" y="2956800"/>
                  </a:lnTo>
                  <a:lnTo>
                    <a:pt x="1146097" y="2852976"/>
                  </a:lnTo>
                  <a:lnTo>
                    <a:pt x="1135002" y="2824660"/>
                  </a:lnTo>
                  <a:lnTo>
                    <a:pt x="1106339" y="2746470"/>
                  </a:lnTo>
                  <a:lnTo>
                    <a:pt x="1094662" y="2707971"/>
                  </a:lnTo>
                  <a:lnTo>
                    <a:pt x="1075493" y="2634718"/>
                  </a:lnTo>
                  <a:lnTo>
                    <a:pt x="1066682" y="2594574"/>
                  </a:lnTo>
                  <a:lnTo>
                    <a:pt x="1053236" y="2510986"/>
                  </a:lnTo>
                  <a:lnTo>
                    <a:pt x="1049090" y="2481137"/>
                  </a:lnTo>
                  <a:lnTo>
                    <a:pt x="1041760" y="2363191"/>
                  </a:lnTo>
                  <a:lnTo>
                    <a:pt x="1041957" y="2351936"/>
                  </a:lnTo>
                  <a:lnTo>
                    <a:pt x="1045890" y="2243024"/>
                  </a:lnTo>
                  <a:lnTo>
                    <a:pt x="1048561" y="2215080"/>
                  </a:lnTo>
                  <a:lnTo>
                    <a:pt x="1061170" y="2121716"/>
                  </a:lnTo>
                  <a:lnTo>
                    <a:pt x="1066355" y="2092104"/>
                  </a:lnTo>
                  <a:lnTo>
                    <a:pt x="1089235" y="1995430"/>
                  </a:lnTo>
                  <a:lnTo>
                    <a:pt x="1094093" y="1976545"/>
                  </a:lnTo>
                  <a:lnTo>
                    <a:pt x="1131900" y="1866107"/>
                  </a:lnTo>
                  <a:lnTo>
                    <a:pt x="1142869" y="1840888"/>
                  </a:lnTo>
                  <a:lnTo>
                    <a:pt x="1178812" y="1761740"/>
                  </a:lnTo>
                  <a:lnTo>
                    <a:pt x="1198840" y="1724227"/>
                  </a:lnTo>
                  <a:lnTo>
                    <a:pt x="1235074" y="1661191"/>
                  </a:lnTo>
                  <a:lnTo>
                    <a:pt x="1259459" y="1623235"/>
                  </a:lnTo>
                  <a:lnTo>
                    <a:pt x="1289214" y="1581216"/>
                  </a:lnTo>
                  <a:lnTo>
                    <a:pt x="1404780" y="1441742"/>
                  </a:lnTo>
                  <a:lnTo>
                    <a:pt x="1427111" y="1420185"/>
                  </a:lnTo>
                  <a:lnTo>
                    <a:pt x="1551705" y="1311225"/>
                  </a:lnTo>
                  <a:lnTo>
                    <a:pt x="1572050" y="1294950"/>
                  </a:lnTo>
                  <a:lnTo>
                    <a:pt x="1721962" y="1200848"/>
                  </a:lnTo>
                  <a:lnTo>
                    <a:pt x="1753827" y="1183939"/>
                  </a:lnTo>
                  <a:lnTo>
                    <a:pt x="1918262" y="1113578"/>
                  </a:lnTo>
                  <a:lnTo>
                    <a:pt x="1992065" y="1090910"/>
                  </a:lnTo>
                  <a:lnTo>
                    <a:pt x="2021658" y="1082153"/>
                  </a:lnTo>
                  <a:lnTo>
                    <a:pt x="2037274" y="1078827"/>
                  </a:lnTo>
                  <a:lnTo>
                    <a:pt x="2130999" y="1059677"/>
                  </a:lnTo>
                  <a:lnTo>
                    <a:pt x="2171463" y="1054311"/>
                  </a:lnTo>
                  <a:lnTo>
                    <a:pt x="2249267" y="1046181"/>
                  </a:lnTo>
                  <a:lnTo>
                    <a:pt x="2289532" y="1044029"/>
                  </a:lnTo>
                  <a:lnTo>
                    <a:pt x="2374895" y="1043521"/>
                  </a:lnTo>
                  <a:lnTo>
                    <a:pt x="2407108" y="1044344"/>
                  </a:lnTo>
                  <a:lnTo>
                    <a:pt x="2546503" y="1058948"/>
                  </a:lnTo>
                  <a:lnTo>
                    <a:pt x="2580481" y="1065314"/>
                  </a:lnTo>
                  <a:lnTo>
                    <a:pt x="2685546" y="1089572"/>
                  </a:lnTo>
                  <a:lnTo>
                    <a:pt x="2724056" y="1100059"/>
                  </a:lnTo>
                  <a:lnTo>
                    <a:pt x="2844293" y="1143692"/>
                  </a:lnTo>
                  <a:lnTo>
                    <a:pt x="2883506" y="1161548"/>
                  </a:lnTo>
                  <a:lnTo>
                    <a:pt x="2949474" y="1194869"/>
                  </a:lnTo>
                  <a:lnTo>
                    <a:pt x="3104016" y="1288994"/>
                  </a:lnTo>
                  <a:cubicBezTo>
                    <a:pt x="3435720" y="1529110"/>
                    <a:pt x="3642417" y="1918158"/>
                    <a:pt x="3641960" y="2343881"/>
                  </a:cubicBezTo>
                  <a:lnTo>
                    <a:pt x="3642420" y="2343882"/>
                  </a:lnTo>
                  <a:lnTo>
                    <a:pt x="3653393" y="2572433"/>
                  </a:lnTo>
                  <a:cubicBezTo>
                    <a:pt x="3720581" y="3260903"/>
                    <a:pt x="4086378" y="3864239"/>
                    <a:pt x="4622085" y="4247851"/>
                  </a:cubicBezTo>
                  <a:lnTo>
                    <a:pt x="4754141" y="4333331"/>
                  </a:lnTo>
                  <a:lnTo>
                    <a:pt x="4753538" y="4333994"/>
                  </a:lnTo>
                  <a:lnTo>
                    <a:pt x="4776052" y="4349035"/>
                  </a:lnTo>
                  <a:lnTo>
                    <a:pt x="4788582" y="4355626"/>
                  </a:lnTo>
                  <a:lnTo>
                    <a:pt x="4806770" y="4367398"/>
                  </a:lnTo>
                  <a:cubicBezTo>
                    <a:pt x="4870312" y="4404412"/>
                    <a:pt x="4935774" y="4438528"/>
                    <a:pt x="5002982" y="4469562"/>
                  </a:cubicBezTo>
                  <a:lnTo>
                    <a:pt x="5012662" y="4473481"/>
                  </a:lnTo>
                  <a:lnTo>
                    <a:pt x="5017429" y="4475988"/>
                  </a:lnTo>
                  <a:cubicBezTo>
                    <a:pt x="5059039" y="4494854"/>
                    <a:pt x="5101314" y="4512544"/>
                    <a:pt x="5144212" y="4529014"/>
                  </a:cubicBezTo>
                  <a:lnTo>
                    <a:pt x="5185879" y="4543607"/>
                  </a:lnTo>
                  <a:lnTo>
                    <a:pt x="5209661" y="4553235"/>
                  </a:lnTo>
                  <a:lnTo>
                    <a:pt x="5233851" y="4560408"/>
                  </a:lnTo>
                  <a:lnTo>
                    <a:pt x="5274732" y="4574725"/>
                  </a:lnTo>
                  <a:cubicBezTo>
                    <a:pt x="5318835" y="4588713"/>
                    <a:pt x="5363519" y="4601439"/>
                    <a:pt x="5408746" y="4612859"/>
                  </a:cubicBezTo>
                  <a:lnTo>
                    <a:pt x="5416556" y="4614582"/>
                  </a:lnTo>
                  <a:lnTo>
                    <a:pt x="5425749" y="4617308"/>
                  </a:lnTo>
                  <a:lnTo>
                    <a:pt x="5451096" y="4622206"/>
                  </a:lnTo>
                  <a:lnTo>
                    <a:pt x="5546008" y="4643154"/>
                  </a:lnTo>
                  <a:lnTo>
                    <a:pt x="5620593" y="4654957"/>
                  </a:lnTo>
                  <a:lnTo>
                    <a:pt x="5650185" y="4660675"/>
                  </a:lnTo>
                  <a:lnTo>
                    <a:pt x="5666053" y="4662150"/>
                  </a:lnTo>
                  <a:lnTo>
                    <a:pt x="5686274" y="4665350"/>
                  </a:lnTo>
                  <a:cubicBezTo>
                    <a:pt x="5733503" y="4671370"/>
                    <a:pt x="5781192" y="4675996"/>
                    <a:pt x="5829300" y="4679185"/>
                  </a:cubicBezTo>
                  <a:lnTo>
                    <a:pt x="5853957" y="4679626"/>
                  </a:lnTo>
                  <a:lnTo>
                    <a:pt x="5881911" y="4682226"/>
                  </a:lnTo>
                  <a:lnTo>
                    <a:pt x="5972247" y="4681743"/>
                  </a:lnTo>
                  <a:lnTo>
                    <a:pt x="6058295" y="4683282"/>
                  </a:lnTo>
                  <a:lnTo>
                    <a:pt x="6086651" y="4681130"/>
                  </a:lnTo>
                  <a:lnTo>
                    <a:pt x="6114634" y="4680981"/>
                  </a:lnTo>
                  <a:lnTo>
                    <a:pt x="6185211" y="4673651"/>
                  </a:lnTo>
                  <a:lnTo>
                    <a:pt x="6268820" y="4667306"/>
                  </a:lnTo>
                  <a:lnTo>
                    <a:pt x="6305720" y="4661135"/>
                  </a:lnTo>
                  <a:lnTo>
                    <a:pt x="6341999" y="4657367"/>
                  </a:lnTo>
                  <a:lnTo>
                    <a:pt x="6405166" y="4644505"/>
                  </a:lnTo>
                  <a:lnTo>
                    <a:pt x="6474364" y="4632934"/>
                  </a:lnTo>
                  <a:lnTo>
                    <a:pt x="6518646" y="4621399"/>
                  </a:lnTo>
                  <a:lnTo>
                    <a:pt x="6562854" y="4612397"/>
                  </a:lnTo>
                  <a:lnTo>
                    <a:pt x="6617657" y="4595607"/>
                  </a:lnTo>
                  <a:lnTo>
                    <a:pt x="6673995" y="4580932"/>
                  </a:lnTo>
                  <a:lnTo>
                    <a:pt x="6724821" y="4562776"/>
                  </a:lnTo>
                  <a:lnTo>
                    <a:pt x="6776048" y="4547082"/>
                  </a:lnTo>
                  <a:lnTo>
                    <a:pt x="6821782" y="4528140"/>
                  </a:lnTo>
                  <a:lnTo>
                    <a:pt x="6866778" y="4512066"/>
                  </a:lnTo>
                  <a:lnTo>
                    <a:pt x="6923627" y="4485957"/>
                  </a:lnTo>
                  <a:lnTo>
                    <a:pt x="6980427" y="4462432"/>
                  </a:lnTo>
                  <a:lnTo>
                    <a:pt x="7016805" y="4443164"/>
                  </a:lnTo>
                  <a:lnTo>
                    <a:pt x="7051779" y="4427102"/>
                  </a:lnTo>
                  <a:lnTo>
                    <a:pt x="7114442" y="4391450"/>
                  </a:lnTo>
                  <a:lnTo>
                    <a:pt x="7174841" y="4359458"/>
                  </a:lnTo>
                  <a:lnTo>
                    <a:pt x="7202029" y="4341617"/>
                  </a:lnTo>
                  <a:lnTo>
                    <a:pt x="7228063" y="4326805"/>
                  </a:lnTo>
                  <a:lnTo>
                    <a:pt x="7296751" y="4279457"/>
                  </a:lnTo>
                  <a:lnTo>
                    <a:pt x="7358138" y="4239173"/>
                  </a:lnTo>
                  <a:lnTo>
                    <a:pt x="7376717" y="4224335"/>
                  </a:lnTo>
                  <a:lnTo>
                    <a:pt x="7394698" y="4211941"/>
                  </a:lnTo>
                  <a:lnTo>
                    <a:pt x="7470622" y="4149340"/>
                  </a:lnTo>
                  <a:lnTo>
                    <a:pt x="7529165" y="4102586"/>
                  </a:lnTo>
                  <a:lnTo>
                    <a:pt x="7540057" y="4092090"/>
                  </a:lnTo>
                  <a:lnTo>
                    <a:pt x="7550748" y="4083275"/>
                  </a:lnTo>
                  <a:lnTo>
                    <a:pt x="7639454" y="3996306"/>
                  </a:lnTo>
                  <a:lnTo>
                    <a:pt x="7686771" y="3950709"/>
                  </a:lnTo>
                  <a:lnTo>
                    <a:pt x="7691149" y="3945624"/>
                  </a:lnTo>
                  <a:lnTo>
                    <a:pt x="7695279" y="3941574"/>
                  </a:lnTo>
                  <a:cubicBezTo>
                    <a:pt x="7741433" y="3892253"/>
                    <a:pt x="7785511" y="3840886"/>
                    <a:pt x="7827358" y="3787603"/>
                  </a:cubicBezTo>
                  <a:lnTo>
                    <a:pt x="7828256" y="3786351"/>
                  </a:lnTo>
                  <a:lnTo>
                    <a:pt x="7829804" y="3784553"/>
                  </a:lnTo>
                  <a:lnTo>
                    <a:pt x="7853450" y="3751228"/>
                  </a:lnTo>
                  <a:lnTo>
                    <a:pt x="7946051" y="3622127"/>
                  </a:lnTo>
                  <a:lnTo>
                    <a:pt x="7951102" y="3613600"/>
                  </a:lnTo>
                  <a:lnTo>
                    <a:pt x="7957112" y="3605129"/>
                  </a:lnTo>
                  <a:lnTo>
                    <a:pt x="7992473" y="3543752"/>
                  </a:lnTo>
                  <a:lnTo>
                    <a:pt x="8050423" y="3445913"/>
                  </a:lnTo>
                  <a:lnTo>
                    <a:pt x="8058196" y="3429673"/>
                  </a:lnTo>
                  <a:lnTo>
                    <a:pt x="8067543" y="3413448"/>
                  </a:lnTo>
                  <a:lnTo>
                    <a:pt x="8098463" y="3345546"/>
                  </a:lnTo>
                  <a:lnTo>
                    <a:pt x="8139540" y="3259726"/>
                  </a:lnTo>
                  <a:lnTo>
                    <a:pt x="8148625" y="3235384"/>
                  </a:lnTo>
                  <a:lnTo>
                    <a:pt x="8159946" y="3210522"/>
                  </a:lnTo>
                  <a:lnTo>
                    <a:pt x="8183535" y="3141850"/>
                  </a:lnTo>
                  <a:lnTo>
                    <a:pt x="8212467" y="3064332"/>
                  </a:lnTo>
                  <a:lnTo>
                    <a:pt x="8221515" y="3031284"/>
                  </a:lnTo>
                  <a:lnTo>
                    <a:pt x="8233168" y="2997361"/>
                  </a:lnTo>
                  <a:lnTo>
                    <a:pt x="8248820" y="2931550"/>
                  </a:lnTo>
                  <a:lnTo>
                    <a:pt x="8268272" y="2860497"/>
                  </a:lnTo>
                  <a:lnTo>
                    <a:pt x="8275951" y="2817473"/>
                  </a:lnTo>
                  <a:lnTo>
                    <a:pt x="8286058" y="2774976"/>
                  </a:lnTo>
                  <a:lnTo>
                    <a:pt x="8294185" y="2715302"/>
                  </a:lnTo>
                  <a:lnTo>
                    <a:pt x="8306020" y="2648985"/>
                  </a:lnTo>
                  <a:lnTo>
                    <a:pt x="8310422" y="2596080"/>
                  </a:lnTo>
                  <a:lnTo>
                    <a:pt x="8317463" y="2544378"/>
                  </a:lnTo>
                  <a:lnTo>
                    <a:pt x="8319688" y="2484708"/>
                  </a:lnTo>
                  <a:lnTo>
                    <a:pt x="8325010" y="2420741"/>
                  </a:lnTo>
                  <a:lnTo>
                    <a:pt x="8324224" y="2363042"/>
                  </a:lnTo>
                  <a:lnTo>
                    <a:pt x="8326134" y="2311813"/>
                  </a:lnTo>
                  <a:lnTo>
                    <a:pt x="8322776" y="2256713"/>
                  </a:lnTo>
                  <a:lnTo>
                    <a:pt x="8321945" y="2195672"/>
                  </a:lnTo>
                  <a:lnTo>
                    <a:pt x="8315464" y="2136727"/>
                  </a:lnTo>
                  <a:lnTo>
                    <a:pt x="8312230" y="2083649"/>
                  </a:lnTo>
                  <a:lnTo>
                    <a:pt x="8303867" y="2031246"/>
                  </a:lnTo>
                  <a:lnTo>
                    <a:pt x="8297679" y="1974970"/>
                  </a:lnTo>
                  <a:lnTo>
                    <a:pt x="8285555" y="1916501"/>
                  </a:lnTo>
                  <a:lnTo>
                    <a:pt x="8276710" y="1861078"/>
                  </a:lnTo>
                  <a:lnTo>
                    <a:pt x="8263694" y="1811077"/>
                  </a:lnTo>
                  <a:lnTo>
                    <a:pt x="8253066" y="1759825"/>
                  </a:lnTo>
                  <a:lnTo>
                    <a:pt x="8235415" y="1702445"/>
                  </a:lnTo>
                  <a:lnTo>
                    <a:pt x="8220538" y="1645296"/>
                  </a:lnTo>
                  <a:lnTo>
                    <a:pt x="8203363" y="1598251"/>
                  </a:lnTo>
                  <a:lnTo>
                    <a:pt x="8188959" y="1551430"/>
                  </a:lnTo>
                  <a:lnTo>
                    <a:pt x="8165683" y="1495045"/>
                  </a:lnTo>
                  <a:lnTo>
                    <a:pt x="8144673" y="1437495"/>
                  </a:lnTo>
                  <a:lnTo>
                    <a:pt x="8124063" y="1394221"/>
                  </a:lnTo>
                  <a:lnTo>
                    <a:pt x="8106212" y="1350977"/>
                  </a:lnTo>
                  <a:lnTo>
                    <a:pt x="8076916" y="1295225"/>
                  </a:lnTo>
                  <a:lnTo>
                    <a:pt x="8050076" y="1238870"/>
                  </a:lnTo>
                  <a:lnTo>
                    <a:pt x="8026891" y="1200026"/>
                  </a:lnTo>
                  <a:lnTo>
                    <a:pt x="8005678" y="1159656"/>
                  </a:lnTo>
                  <a:lnTo>
                    <a:pt x="7969785" y="1104353"/>
                  </a:lnTo>
                  <a:lnTo>
                    <a:pt x="7937710" y="1050615"/>
                  </a:lnTo>
                  <a:lnTo>
                    <a:pt x="7912757" y="1016484"/>
                  </a:lnTo>
                  <a:lnTo>
                    <a:pt x="7888210" y="978661"/>
                  </a:lnTo>
                  <a:lnTo>
                    <a:pt x="7845228" y="924116"/>
                  </a:lnTo>
                  <a:lnTo>
                    <a:pt x="7808534" y="873924"/>
                  </a:lnTo>
                  <a:lnTo>
                    <a:pt x="7782391" y="844372"/>
                  </a:lnTo>
                  <a:lnTo>
                    <a:pt x="7754663" y="809183"/>
                  </a:lnTo>
                  <a:lnTo>
                    <a:pt x="7704497" y="756321"/>
                  </a:lnTo>
                  <a:lnTo>
                    <a:pt x="7663510" y="709990"/>
                  </a:lnTo>
                  <a:lnTo>
                    <a:pt x="7636390" y="684554"/>
                  </a:lnTo>
                  <a:lnTo>
                    <a:pt x="7605889" y="652413"/>
                  </a:lnTo>
                  <a:lnTo>
                    <a:pt x="7549082" y="602666"/>
                  </a:lnTo>
                  <a:lnTo>
                    <a:pt x="7503599" y="560007"/>
                  </a:lnTo>
                  <a:lnTo>
                    <a:pt x="7475328" y="538078"/>
                  </a:lnTo>
                  <a:lnTo>
                    <a:pt x="7442742" y="509542"/>
                  </a:lnTo>
                  <a:lnTo>
                    <a:pt x="7380490" y="464516"/>
                  </a:lnTo>
                  <a:lnTo>
                    <a:pt x="7329762" y="425170"/>
                  </a:lnTo>
                  <a:lnTo>
                    <a:pt x="7299884" y="406216"/>
                  </a:lnTo>
                  <a:lnTo>
                    <a:pt x="7266077" y="381764"/>
                  </a:lnTo>
                  <a:lnTo>
                    <a:pt x="7199953" y="342824"/>
                  </a:lnTo>
                  <a:lnTo>
                    <a:pt x="7142961" y="306672"/>
                  </a:lnTo>
                  <a:lnTo>
                    <a:pt x="7110983" y="290432"/>
                  </a:lnTo>
                  <a:lnTo>
                    <a:pt x="7076745" y="270269"/>
                  </a:lnTo>
                  <a:lnTo>
                    <a:pt x="7008129" y="238196"/>
                  </a:lnTo>
                  <a:lnTo>
                    <a:pt x="6944156" y="205707"/>
                  </a:lnTo>
                  <a:lnTo>
                    <a:pt x="6909912" y="192287"/>
                  </a:lnTo>
                  <a:lnTo>
                    <a:pt x="6875601" y="176249"/>
                  </a:lnTo>
                  <a:lnTo>
                    <a:pt x="6804842" y="151111"/>
                  </a:lnTo>
                  <a:lnTo>
                    <a:pt x="6734308" y="123469"/>
                  </a:lnTo>
                  <a:lnTo>
                    <a:pt x="6698386" y="113291"/>
                  </a:lnTo>
                  <a:lnTo>
                    <a:pt x="6663499" y="100896"/>
                  </a:lnTo>
                  <a:lnTo>
                    <a:pt x="6588849" y="82253"/>
                  </a:lnTo>
                  <a:lnTo>
                    <a:pt x="6514378" y="61152"/>
                  </a:lnTo>
                  <a:lnTo>
                    <a:pt x="6478550" y="54707"/>
                  </a:lnTo>
                  <a:lnTo>
                    <a:pt x="6441291" y="45402"/>
                  </a:lnTo>
                  <a:lnTo>
                    <a:pt x="6335077" y="28899"/>
                  </a:lnTo>
                  <a:lnTo>
                    <a:pt x="6285328" y="19950"/>
                  </a:lnTo>
                  <a:lnTo>
                    <a:pt x="6285173" y="21145"/>
                  </a:lnTo>
                  <a:lnTo>
                    <a:pt x="6243013" y="14595"/>
                  </a:lnTo>
                  <a:cubicBezTo>
                    <a:pt x="5781449" y="-37160"/>
                    <a:pt x="5329746" y="50589"/>
                    <a:pt x="4935574" y="248192"/>
                  </a:cubicBezTo>
                  <a:lnTo>
                    <a:pt x="4753215" y="350330"/>
                  </a:lnTo>
                  <a:lnTo>
                    <a:pt x="4755337" y="352665"/>
                  </a:lnTo>
                  <a:cubicBezTo>
                    <a:pt x="4946575" y="584392"/>
                    <a:pt x="5105088" y="844127"/>
                    <a:pt x="5223801" y="1124796"/>
                  </a:cubicBezTo>
                  <a:lnTo>
                    <a:pt x="5271763" y="1255837"/>
                  </a:lnTo>
                  <a:lnTo>
                    <a:pt x="5297462" y="1238170"/>
                  </a:lnTo>
                  <a:cubicBezTo>
                    <a:pt x="5534852" y="1090524"/>
                    <a:pt x="5819607" y="1019032"/>
                    <a:pt x="6112218" y="1048267"/>
                  </a:cubicBezTo>
                  <a:lnTo>
                    <a:pt x="6188739" y="1059686"/>
                  </a:lnTo>
                  <a:lnTo>
                    <a:pt x="6259603" y="1072433"/>
                  </a:lnTo>
                  <a:lnTo>
                    <a:pt x="6317986" y="1087014"/>
                  </a:lnTo>
                  <a:lnTo>
                    <a:pt x="6381634" y="1105048"/>
                  </a:lnTo>
                  <a:lnTo>
                    <a:pt x="6438069" y="1125097"/>
                  </a:lnTo>
                  <a:lnTo>
                    <a:pt x="6499035" y="1148990"/>
                  </a:lnTo>
                  <a:lnTo>
                    <a:pt x="6551101" y="1173327"/>
                  </a:lnTo>
                  <a:lnTo>
                    <a:pt x="6610618" y="1203553"/>
                  </a:lnTo>
                  <a:lnTo>
                    <a:pt x="6657781" y="1231326"/>
                  </a:lnTo>
                  <a:lnTo>
                    <a:pt x="6715429" y="1267895"/>
                  </a:lnTo>
                  <a:lnTo>
                    <a:pt x="6758206" y="1298835"/>
                  </a:lnTo>
                  <a:lnTo>
                    <a:pt x="6812758" y="1341149"/>
                  </a:lnTo>
                  <a:lnTo>
                    <a:pt x="6852007" y="1375519"/>
                  </a:lnTo>
                  <a:lnTo>
                    <a:pt x="6902095" y="1422498"/>
                  </a:lnTo>
                  <a:lnTo>
                    <a:pt x="6938493" y="1460853"/>
                  </a:lnTo>
                  <a:lnTo>
                    <a:pt x="6983066" y="1511238"/>
                  </a:lnTo>
                  <a:lnTo>
                    <a:pt x="7016819" y="1554071"/>
                  </a:lnTo>
                  <a:lnTo>
                    <a:pt x="7055355" y="1606783"/>
                  </a:lnTo>
                  <a:lnTo>
                    <a:pt x="7086151" y="1654233"/>
                  </a:lnTo>
                  <a:lnTo>
                    <a:pt x="7118634" y="1708654"/>
                  </a:lnTo>
                  <a:lnTo>
                    <a:pt x="7145785" y="1760325"/>
                  </a:lnTo>
                  <a:lnTo>
                    <a:pt x="7172501" y="1816419"/>
                  </a:lnTo>
                  <a:lnTo>
                    <a:pt x="7195196" y="1871399"/>
                  </a:lnTo>
                  <a:lnTo>
                    <a:pt x="7216455" y="1929629"/>
                  </a:lnTo>
                  <a:lnTo>
                    <a:pt x="7234009" y="1986690"/>
                  </a:lnTo>
                  <a:lnTo>
                    <a:pt x="7249891" y="2047701"/>
                  </a:lnTo>
                  <a:lnTo>
                    <a:pt x="7261913" y="2105678"/>
                  </a:lnTo>
                  <a:lnTo>
                    <a:pt x="7272152" y="2169835"/>
                  </a:lnTo>
                  <a:lnTo>
                    <a:pt x="7278556" y="2228087"/>
                  </a:lnTo>
                  <a:lnTo>
                    <a:pt x="7282628" y="2294894"/>
                  </a:lnTo>
                  <a:lnTo>
                    <a:pt x="7283431" y="2353871"/>
                  </a:lnTo>
                  <a:lnTo>
                    <a:pt x="7280915" y="2421345"/>
                  </a:lnTo>
                  <a:lnTo>
                    <a:pt x="7275754" y="2483377"/>
                  </a:lnTo>
                  <a:lnTo>
                    <a:pt x="7267128" y="2546716"/>
                  </a:lnTo>
                  <a:lnTo>
                    <a:pt x="7255353" y="2611568"/>
                  </a:lnTo>
                  <a:lnTo>
                    <a:pt x="7241473" y="2669929"/>
                  </a:lnTo>
                  <a:lnTo>
                    <a:pt x="7223426" y="2733590"/>
                  </a:lnTo>
                  <a:lnTo>
                    <a:pt x="7204330" y="2789182"/>
                  </a:lnTo>
                  <a:lnTo>
                    <a:pt x="7180665" y="2849812"/>
                  </a:lnTo>
                  <a:lnTo>
                    <a:pt x="7156304" y="2903311"/>
                  </a:lnTo>
                  <a:lnTo>
                    <a:pt x="7127643" y="2960144"/>
                  </a:lnTo>
                  <a:lnTo>
                    <a:pt x="7098153" y="3011332"/>
                  </a:lnTo>
                  <a:lnTo>
                    <a:pt x="7064870" y="3064293"/>
                  </a:lnTo>
                  <a:lnTo>
                    <a:pt x="7030689" y="3112466"/>
                  </a:lnTo>
                  <a:lnTo>
                    <a:pt x="6992871" y="3161792"/>
                  </a:lnTo>
                  <a:lnTo>
                    <a:pt x="6954698" y="3206136"/>
                  </a:lnTo>
                  <a:lnTo>
                    <a:pt x="6912225" y="3252053"/>
                  </a:lnTo>
                  <a:lnTo>
                    <a:pt x="6870879" y="3291896"/>
                  </a:lnTo>
                  <a:lnTo>
                    <a:pt x="6823593" y="3334426"/>
                  </a:lnTo>
                  <a:lnTo>
                    <a:pt x="6779814" y="3369389"/>
                  </a:lnTo>
                  <a:lnTo>
                    <a:pt x="6727700" y="3408255"/>
                  </a:lnTo>
                  <a:lnTo>
                    <a:pt x="6681972" y="3438264"/>
                  </a:lnTo>
                  <a:lnTo>
                    <a:pt x="6625312" y="3472920"/>
                  </a:lnTo>
                  <a:lnTo>
                    <a:pt x="6577744" y="3498114"/>
                  </a:lnTo>
                  <a:lnTo>
                    <a:pt x="6517175" y="3527868"/>
                  </a:lnTo>
                  <a:lnTo>
                    <a:pt x="6467524" y="3548433"/>
                  </a:lnTo>
                  <a:lnTo>
                    <a:pt x="6403982" y="3572608"/>
                  </a:lnTo>
                  <a:lnTo>
                    <a:pt x="6351785" y="3588600"/>
                  </a:lnTo>
                  <a:lnTo>
                    <a:pt x="6286338" y="3606684"/>
                  </a:lnTo>
                  <a:lnTo>
                    <a:pt x="6231221" y="3617907"/>
                  </a:lnTo>
                  <a:lnTo>
                    <a:pt x="6164736" y="3629636"/>
                  </a:lnTo>
                  <a:lnTo>
                    <a:pt x="6106881" y="3635645"/>
                  </a:lnTo>
                  <a:lnTo>
                    <a:pt x="6039566" y="3640956"/>
                  </a:lnTo>
                  <a:lnTo>
                    <a:pt x="5980338" y="3641273"/>
                  </a:lnTo>
                  <a:lnTo>
                    <a:pt x="5911031" y="3640033"/>
                  </a:lnTo>
                  <a:lnTo>
                    <a:pt x="5869999" y="3636216"/>
                  </a:lnTo>
                  <a:lnTo>
                    <a:pt x="5761876" y="3622465"/>
                  </a:lnTo>
                  <a:lnTo>
                    <a:pt x="5717452" y="3613881"/>
                  </a:lnTo>
                  <a:lnTo>
                    <a:pt x="5616387" y="3588387"/>
                  </a:lnTo>
                  <a:lnTo>
                    <a:pt x="5577048" y="3576723"/>
                  </a:lnTo>
                  <a:lnTo>
                    <a:pt x="5459600" y="3531653"/>
                  </a:lnTo>
                  <a:lnTo>
                    <a:pt x="5445311" y="3525869"/>
                  </a:lnTo>
                  <a:lnTo>
                    <a:pt x="5319850" y="3459882"/>
                  </a:lnTo>
                  <a:lnTo>
                    <a:pt x="5275857" y="3431405"/>
                  </a:lnTo>
                  <a:lnTo>
                    <a:pt x="5271814" y="3428704"/>
                  </a:lnTo>
                  <a:lnTo>
                    <a:pt x="5271789" y="3428772"/>
                  </a:lnTo>
                  <a:lnTo>
                    <a:pt x="5227930" y="3400382"/>
                  </a:lnTo>
                  <a:cubicBezTo>
                    <a:pt x="4897447" y="3163728"/>
                    <a:pt x="4683429" y="2776462"/>
                    <a:pt x="4683896" y="2341091"/>
                  </a:cubicBezTo>
                  <a:lnTo>
                    <a:pt x="4683499" y="2341091"/>
                  </a:lnTo>
                  <a:lnTo>
                    <a:pt x="4678705" y="2190219"/>
                  </a:lnTo>
                  <a:cubicBezTo>
                    <a:pt x="4628915" y="1421499"/>
                    <a:pt x="4204606" y="735036"/>
                    <a:pt x="3560776" y="342642"/>
                  </a:cubicBezTo>
                  <a:lnTo>
                    <a:pt x="3541035" y="331666"/>
                  </a:lnTo>
                  <a:lnTo>
                    <a:pt x="3518541" y="317117"/>
                  </a:lnTo>
                  <a:lnTo>
                    <a:pt x="3478417" y="296850"/>
                  </a:lnTo>
                  <a:lnTo>
                    <a:pt x="3397946" y="252109"/>
                  </a:lnTo>
                  <a:lnTo>
                    <a:pt x="3315607" y="214614"/>
                  </a:lnTo>
                  <a:lnTo>
                    <a:pt x="3271458" y="192313"/>
                  </a:lnTo>
                  <a:lnTo>
                    <a:pt x="3233547" y="177246"/>
                  </a:lnTo>
                  <a:lnTo>
                    <a:pt x="3226763" y="174157"/>
                  </a:lnTo>
                  <a:lnTo>
                    <a:pt x="3215915" y="170238"/>
                  </a:lnTo>
                  <a:lnTo>
                    <a:pt x="3141809" y="140784"/>
                  </a:lnTo>
                  <a:lnTo>
                    <a:pt x="3057769" y="113110"/>
                  </a:lnTo>
                  <a:lnTo>
                    <a:pt x="3047740" y="109487"/>
                  </a:lnTo>
                  <a:lnTo>
                    <a:pt x="3042119" y="107956"/>
                  </a:lnTo>
                  <a:lnTo>
                    <a:pt x="3008433" y="96864"/>
                  </a:lnTo>
                  <a:cubicBezTo>
                    <a:pt x="2918331" y="70180"/>
                    <a:pt x="2825918" y="48750"/>
                    <a:pt x="2731538" y="32933"/>
                  </a:cubicBezTo>
                  <a:lnTo>
                    <a:pt x="2698183" y="28392"/>
                  </a:lnTo>
                  <a:lnTo>
                    <a:pt x="2679203" y="24837"/>
                  </a:lnTo>
                  <a:lnTo>
                    <a:pt x="2647516" y="21495"/>
                  </a:lnTo>
                  <a:lnTo>
                    <a:pt x="2588537" y="13465"/>
                  </a:lnTo>
                  <a:lnTo>
                    <a:pt x="2531107" y="9217"/>
                  </a:lnTo>
                  <a:lnTo>
                    <a:pt x="2493926" y="5295"/>
                  </a:lnTo>
                  <a:lnTo>
                    <a:pt x="2469734" y="4677"/>
                  </a:lnTo>
                  <a:lnTo>
                    <a:pt x="2442845" y="2688"/>
                  </a:lnTo>
                  <a:lnTo>
                    <a:pt x="2401515" y="2934"/>
                  </a:lnTo>
                  <a:lnTo>
                    <a:pt x="2309074" y="572"/>
                  </a:lnTo>
                  <a:lnTo>
                    <a:pt x="2247790" y="3848"/>
                  </a:lnTo>
                  <a:lnTo>
                    <a:pt x="2210029" y="4072"/>
                  </a:lnTo>
                  <a:lnTo>
                    <a:pt x="2174876" y="7745"/>
                  </a:lnTo>
                  <a:lnTo>
                    <a:pt x="2125472" y="10386"/>
                  </a:lnTo>
                  <a:lnTo>
                    <a:pt x="2035816" y="22276"/>
                  </a:lnTo>
                  <a:lnTo>
                    <a:pt x="1982590" y="27838"/>
                  </a:lnTo>
                  <a:lnTo>
                    <a:pt x="1961711" y="32104"/>
                  </a:lnTo>
                  <a:lnTo>
                    <a:pt x="1943944" y="34460"/>
                  </a:lnTo>
                  <a:lnTo>
                    <a:pt x="1797866" y="65580"/>
                  </a:lnTo>
                  <a:lnTo>
                    <a:pt x="1761682" y="72973"/>
                  </a:lnTo>
                  <a:lnTo>
                    <a:pt x="1706828" y="89821"/>
                  </a:lnTo>
                  <a:lnTo>
                    <a:pt x="1590406" y="124270"/>
                  </a:lnTo>
                  <a:lnTo>
                    <a:pt x="1573060" y="130906"/>
                  </a:lnTo>
                  <a:lnTo>
                    <a:pt x="1548456" y="138463"/>
                  </a:lnTo>
                  <a:lnTo>
                    <a:pt x="1491284" y="162192"/>
                  </a:lnTo>
                  <a:lnTo>
                    <a:pt x="1420043" y="189447"/>
                  </a:lnTo>
                  <a:lnTo>
                    <a:pt x="1381261" y="207857"/>
                  </a:lnTo>
                  <a:lnTo>
                    <a:pt x="1344064" y="223295"/>
                  </a:lnTo>
                  <a:lnTo>
                    <a:pt x="1304422" y="244332"/>
                  </a:lnTo>
                  <a:lnTo>
                    <a:pt x="1255050" y="267768"/>
                  </a:lnTo>
                  <a:lnTo>
                    <a:pt x="1191619" y="304191"/>
                  </a:lnTo>
                  <a:lnTo>
                    <a:pt x="1149659" y="326457"/>
                  </a:lnTo>
                  <a:lnTo>
                    <a:pt x="1127686" y="340902"/>
                  </a:lnTo>
                  <a:lnTo>
                    <a:pt x="1096251" y="358953"/>
                  </a:lnTo>
                  <a:lnTo>
                    <a:pt x="996763" y="426970"/>
                  </a:lnTo>
                  <a:lnTo>
                    <a:pt x="966394" y="446934"/>
                  </a:lnTo>
                  <a:lnTo>
                    <a:pt x="959533" y="452423"/>
                  </a:lnTo>
                  <a:lnTo>
                    <a:pt x="944469" y="462723"/>
                  </a:lnTo>
                  <a:cubicBezTo>
                    <a:pt x="845803" y="536035"/>
                    <a:pt x="752365" y="617552"/>
                    <a:pt x="665253" y="706901"/>
                  </a:cubicBezTo>
                  <a:lnTo>
                    <a:pt x="648395" y="725644"/>
                  </a:lnTo>
                  <a:lnTo>
                    <a:pt x="637891" y="735784"/>
                  </a:lnTo>
                  <a:lnTo>
                    <a:pt x="608292" y="770231"/>
                  </a:lnTo>
                  <a:lnTo>
                    <a:pt x="539467" y="846751"/>
                  </a:lnTo>
                  <a:lnTo>
                    <a:pt x="515070" y="878723"/>
                  </a:lnTo>
                  <a:lnTo>
                    <a:pt x="494957" y="902130"/>
                  </a:lnTo>
                  <a:lnTo>
                    <a:pt x="465970" y="943065"/>
                  </a:lnTo>
                  <a:lnTo>
                    <a:pt x="423995" y="998070"/>
                  </a:lnTo>
                  <a:lnTo>
                    <a:pt x="394404" y="1044129"/>
                  </a:lnTo>
                  <a:lnTo>
                    <a:pt x="367772" y="1081739"/>
                  </a:lnTo>
                  <a:lnTo>
                    <a:pt x="346785" y="1118249"/>
                  </a:lnTo>
                  <a:lnTo>
                    <a:pt x="321109" y="1158214"/>
                  </a:lnTo>
                  <a:lnTo>
                    <a:pt x="285848" y="1224259"/>
                  </a:lnTo>
                  <a:lnTo>
                    <a:pt x="257487" y="1273598"/>
                  </a:lnTo>
                  <a:lnTo>
                    <a:pt x="245990" y="1298915"/>
                  </a:lnTo>
                  <a:lnTo>
                    <a:pt x="232521" y="1324142"/>
                  </a:lnTo>
                  <a:lnTo>
                    <a:pt x="186885" y="1429067"/>
                  </a:lnTo>
                  <a:lnTo>
                    <a:pt x="165256" y="1476693"/>
                  </a:lnTo>
                  <a:lnTo>
                    <a:pt x="161880" y="1486555"/>
                  </a:lnTo>
                  <a:lnTo>
                    <a:pt x="158213" y="1494987"/>
                  </a:lnTo>
                  <a:cubicBezTo>
                    <a:pt x="135821" y="1552658"/>
                    <a:pt x="115806" y="1611003"/>
                    <a:pt x="98165" y="1669877"/>
                  </a:cubicBezTo>
                  <a:lnTo>
                    <a:pt x="95267" y="1681141"/>
                  </a:lnTo>
                  <a:lnTo>
                    <a:pt x="92230" y="1690012"/>
                  </a:lnTo>
                  <a:lnTo>
                    <a:pt x="83541" y="1726725"/>
                  </a:lnTo>
                  <a:lnTo>
                    <a:pt x="52359" y="1847944"/>
                  </a:lnTo>
                  <a:lnTo>
                    <a:pt x="45272" y="1888414"/>
                  </a:lnTo>
                  <a:lnTo>
                    <a:pt x="39562" y="1912541"/>
                  </a:lnTo>
                  <a:lnTo>
                    <a:pt x="34552" y="1949640"/>
                  </a:lnTo>
                  <a:lnTo>
                    <a:pt x="20776" y="2028317"/>
                  </a:lnTo>
                  <a:lnTo>
                    <a:pt x="13144" y="2108166"/>
                  </a:lnTo>
                  <a:lnTo>
                    <a:pt x="8404" y="2143267"/>
                  </a:lnTo>
                  <a:lnTo>
                    <a:pt x="7563" y="2166563"/>
                  </a:lnTo>
                  <a:lnTo>
                    <a:pt x="3399" y="2210127"/>
                  </a:lnTo>
                  <a:lnTo>
                    <a:pt x="965" y="2349245"/>
                  </a:lnTo>
                  <a:lnTo>
                    <a:pt x="0" y="2375936"/>
                  </a:lnTo>
                  <a:lnTo>
                    <a:pt x="388" y="2382176"/>
                  </a:lnTo>
                  <a:lnTo>
                    <a:pt x="208" y="2392504"/>
                  </a:lnTo>
                  <a:cubicBezTo>
                    <a:pt x="1506" y="2453294"/>
                    <a:pt x="5166" y="2514034"/>
                    <a:pt x="11184" y="2574579"/>
                  </a:cubicBezTo>
                  <a:lnTo>
                    <a:pt x="13287" y="2589715"/>
                  </a:lnTo>
                  <a:lnTo>
                    <a:pt x="14185" y="2604173"/>
                  </a:lnTo>
                  <a:lnTo>
                    <a:pt x="22310" y="2654683"/>
                  </a:lnTo>
                  <a:lnTo>
                    <a:pt x="36310" y="2755481"/>
                  </a:lnTo>
                  <a:lnTo>
                    <a:pt x="44600" y="2793251"/>
                  </a:lnTo>
                  <a:lnTo>
                    <a:pt x="49994" y="2826783"/>
                  </a:lnTo>
                  <a:lnTo>
                    <a:pt x="62182" y="2873359"/>
                  </a:lnTo>
                  <a:lnTo>
                    <a:pt x="75567" y="2934341"/>
                  </a:lnTo>
                  <a:lnTo>
                    <a:pt x="94317" y="2996158"/>
                  </a:lnTo>
                  <a:lnTo>
                    <a:pt x="106463" y="3042574"/>
                  </a:lnTo>
                  <a:lnTo>
                    <a:pt x="117662" y="3073124"/>
                  </a:lnTo>
                  <a:lnTo>
                    <a:pt x="128935" y="3110289"/>
                  </a:lnTo>
                  <a:lnTo>
                    <a:pt x="165395" y="3203336"/>
                  </a:lnTo>
                  <a:lnTo>
                    <a:pt x="182629" y="3250351"/>
                  </a:lnTo>
                  <a:lnTo>
                    <a:pt x="189225" y="3264152"/>
                  </a:lnTo>
                  <a:lnTo>
                    <a:pt x="196397" y="3282455"/>
                  </a:lnTo>
                  <a:cubicBezTo>
                    <a:pt x="246065" y="3395779"/>
                    <a:pt x="305117" y="3506002"/>
                    <a:pt x="373527" y="3611965"/>
                  </a:cubicBezTo>
                  <a:lnTo>
                    <a:pt x="384356" y="3627334"/>
                  </a:lnTo>
                  <a:lnTo>
                    <a:pt x="390196" y="3637087"/>
                  </a:lnTo>
                  <a:lnTo>
                    <a:pt x="416556" y="3673037"/>
                  </a:lnTo>
                  <a:lnTo>
                    <a:pt x="483158" y="3767568"/>
                  </a:lnTo>
                  <a:lnTo>
                    <a:pt x="505812" y="3794763"/>
                  </a:lnTo>
                  <a:lnTo>
                    <a:pt x="519668" y="3813660"/>
                  </a:lnTo>
                  <a:lnTo>
                    <a:pt x="550520" y="3848433"/>
                  </a:lnTo>
                  <a:lnTo>
                    <a:pt x="604987" y="3913818"/>
                  </a:lnTo>
                  <a:lnTo>
                    <a:pt x="642492" y="3952094"/>
                  </a:lnTo>
                  <a:lnTo>
                    <a:pt x="664981" y="3977442"/>
                  </a:lnTo>
                  <a:lnTo>
                    <a:pt x="693023" y="4003665"/>
                  </a:lnTo>
                  <a:lnTo>
                    <a:pt x="736630" y="4048169"/>
                  </a:lnTo>
                  <a:lnTo>
                    <a:pt x="793015" y="4097171"/>
                  </a:lnTo>
                  <a:lnTo>
                    <a:pt x="825172" y="4127242"/>
                  </a:lnTo>
                  <a:lnTo>
                    <a:pt x="847346" y="4144387"/>
                  </a:lnTo>
                  <a:lnTo>
                    <a:pt x="877253" y="4170378"/>
                  </a:lnTo>
                  <a:lnTo>
                    <a:pt x="959119" y="4230814"/>
                  </a:lnTo>
                  <a:lnTo>
                    <a:pt x="999276" y="4261865"/>
                  </a:lnTo>
                  <a:lnTo>
                    <a:pt x="1012533" y="4270245"/>
                  </a:lnTo>
                  <a:lnTo>
                    <a:pt x="1026019" y="4280201"/>
                  </a:lnTo>
                  <a:lnTo>
                    <a:pt x="1177381" y="4374459"/>
                  </a:lnTo>
                  <a:lnTo>
                    <a:pt x="1186330" y="4380116"/>
                  </a:lnTo>
                  <a:lnTo>
                    <a:pt x="1227119" y="4400750"/>
                  </a:lnTo>
                  <a:lnTo>
                    <a:pt x="1344643" y="4461714"/>
                  </a:lnTo>
                  <a:lnTo>
                    <a:pt x="1362977" y="4469476"/>
                  </a:lnTo>
                  <a:lnTo>
                    <a:pt x="1385369" y="4480803"/>
                  </a:lnTo>
                  <a:lnTo>
                    <a:pt x="1440792" y="4502420"/>
                  </a:lnTo>
                  <a:lnTo>
                    <a:pt x="1512830" y="4532917"/>
                  </a:lnTo>
                  <a:lnTo>
                    <a:pt x="1555979" y="4547345"/>
                  </a:lnTo>
                  <a:lnTo>
                    <a:pt x="1595429" y="4562731"/>
                  </a:lnTo>
                  <a:lnTo>
                    <a:pt x="1637002" y="4574437"/>
                  </a:lnTo>
                  <a:lnTo>
                    <a:pt x="1685821" y="4590760"/>
                  </a:lnTo>
                  <a:lnTo>
                    <a:pt x="1767507" y="4611181"/>
                  </a:lnTo>
                  <a:lnTo>
                    <a:pt x="1815548" y="4624707"/>
                  </a:lnTo>
                  <a:lnTo>
                    <a:pt x="1836647" y="4628465"/>
                  </a:lnTo>
                  <a:lnTo>
                    <a:pt x="1862780" y="4634999"/>
                  </a:lnTo>
                  <a:cubicBezTo>
                    <a:pt x="1981890" y="4659902"/>
                    <a:pt x="2103089" y="4675574"/>
                    <a:pt x="2225263" y="4681689"/>
                  </a:cubicBezTo>
                  <a:lnTo>
                    <a:pt x="2255098" y="4682008"/>
                  </a:lnTo>
                  <a:close/>
                </a:path>
              </a:pathLst>
            </a:cu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35"/>
              <a:endParaRPr lang="en-US" sz="2000" b="1" dirty="0">
                <a:solidFill>
                  <a:schemeClr val="tx2"/>
                </a:solidFill>
                <a:latin typeface="Arial" charset="0"/>
                <a:ea typeface="Arial" charset="0"/>
                <a:cs typeface="Arial" charset="0"/>
              </a:endParaRPr>
            </a:p>
          </p:txBody>
        </p:sp>
      </p:grpSp>
      <p:grpSp>
        <p:nvGrpSpPr>
          <p:cNvPr id="5" name="Group 4"/>
          <p:cNvGrpSpPr/>
          <p:nvPr/>
        </p:nvGrpSpPr>
        <p:grpSpPr>
          <a:xfrm>
            <a:off x="8620957" y="2247261"/>
            <a:ext cx="2901167" cy="2551419"/>
            <a:chOff x="8549263" y="794125"/>
            <a:chExt cx="2901167" cy="2551419"/>
          </a:xfrm>
        </p:grpSpPr>
        <p:pic>
          <p:nvPicPr>
            <p:cNvPr id="36" name="Picture 3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647862" y="794125"/>
              <a:ext cx="2551419" cy="2551419"/>
            </a:xfrm>
            <a:prstGeom prst="rect">
              <a:avLst/>
            </a:prstGeom>
          </p:spPr>
        </p:pic>
        <p:sp>
          <p:nvSpPr>
            <p:cNvPr id="268" name="Rectangle 267"/>
            <p:cNvSpPr>
              <a:spLocks/>
            </p:cNvSpPr>
            <p:nvPr/>
          </p:nvSpPr>
          <p:spPr>
            <a:xfrm>
              <a:off x="8549263" y="1797142"/>
              <a:ext cx="2901167" cy="964023"/>
            </a:xfrm>
            <a:prstGeom prst="rect">
              <a:avLst/>
            </a:prstGeom>
            <a:noFill/>
            <a:ln w="9525">
              <a:noFill/>
              <a:round/>
              <a:headEnd/>
              <a:tailEnd/>
            </a:ln>
          </p:spPr>
          <p:txBody>
            <a:bodyPr vert="horz" wrap="square" lIns="121888" tIns="121888" rIns="121888" bIns="121888" numCol="1" anchor="ctr" anchorCtr="0" compatLnSpc="1">
              <a:prstTxWarp prst="textNoShape">
                <a:avLst/>
              </a:prstTxWarp>
            </a:bodyPr>
            <a:lstStyle/>
            <a:p>
              <a:pPr algn="ctr" defTabSz="609433">
                <a:lnSpc>
                  <a:spcPct val="90000"/>
                </a:lnSpc>
              </a:pPr>
              <a:r>
                <a:rPr lang="en-US" sz="2000" dirty="0" smtClean="0">
                  <a:solidFill>
                    <a:schemeClr val="tx1">
                      <a:lumMod val="75000"/>
                    </a:schemeClr>
                  </a:solidFill>
                  <a:ea typeface="Arial" charset="0"/>
                  <a:cs typeface="Arial" charset="0"/>
                </a:rPr>
                <a:t>Empower </a:t>
              </a:r>
            </a:p>
            <a:p>
              <a:pPr algn="ctr" defTabSz="609433">
                <a:lnSpc>
                  <a:spcPct val="90000"/>
                </a:lnSpc>
              </a:pPr>
              <a:r>
                <a:rPr lang="en-US" sz="2000" dirty="0" smtClean="0">
                  <a:solidFill>
                    <a:schemeClr val="tx1">
                      <a:lumMod val="75000"/>
                    </a:schemeClr>
                  </a:solidFill>
                  <a:ea typeface="Arial" charset="0"/>
                  <a:cs typeface="Arial" charset="0"/>
                </a:rPr>
                <a:t>Innovations</a:t>
              </a:r>
              <a:endParaRPr lang="en-US" sz="2000" dirty="0">
                <a:solidFill>
                  <a:schemeClr val="tx1">
                    <a:lumMod val="75000"/>
                  </a:schemeClr>
                </a:solidFill>
                <a:ea typeface="Arial" charset="0"/>
                <a:cs typeface="Arial" charset="0"/>
              </a:endParaRPr>
            </a:p>
          </p:txBody>
        </p:sp>
        <p:sp>
          <p:nvSpPr>
            <p:cNvPr id="31" name="Block Arc 56"/>
            <p:cNvSpPr>
              <a:spLocks noChangeAspect="1"/>
            </p:cNvSpPr>
            <p:nvPr/>
          </p:nvSpPr>
          <p:spPr>
            <a:xfrm flipH="1">
              <a:off x="9717115" y="1114458"/>
              <a:ext cx="648594" cy="599554"/>
            </a:xfrm>
            <a:custGeom>
              <a:avLst/>
              <a:gdLst/>
              <a:ahLst/>
              <a:cxnLst/>
              <a:rect l="l" t="t" r="r" b="b"/>
              <a:pathLst>
                <a:path w="1689763" h="1562409">
                  <a:moveTo>
                    <a:pt x="908793" y="915095"/>
                  </a:moveTo>
                  <a:cubicBezTo>
                    <a:pt x="778925" y="915095"/>
                    <a:pt x="658278" y="940046"/>
                    <a:pt x="558198" y="982776"/>
                  </a:cubicBezTo>
                  <a:lnTo>
                    <a:pt x="557273" y="983214"/>
                  </a:lnTo>
                  <a:lnTo>
                    <a:pt x="540575" y="1150544"/>
                  </a:lnTo>
                  <a:lnTo>
                    <a:pt x="614948" y="1211908"/>
                  </a:lnTo>
                  <a:cubicBezTo>
                    <a:pt x="670868" y="1249687"/>
                    <a:pt x="734449" y="1276986"/>
                    <a:pt x="802875" y="1290988"/>
                  </a:cubicBezTo>
                  <a:lnTo>
                    <a:pt x="872744" y="1298031"/>
                  </a:lnTo>
                  <a:lnTo>
                    <a:pt x="944842" y="1298031"/>
                  </a:lnTo>
                  <a:lnTo>
                    <a:pt x="1014711" y="1290988"/>
                  </a:lnTo>
                  <a:cubicBezTo>
                    <a:pt x="1083136" y="1276986"/>
                    <a:pt x="1146718" y="1249687"/>
                    <a:pt x="1202638" y="1211908"/>
                  </a:cubicBezTo>
                  <a:lnTo>
                    <a:pt x="1277012" y="1150544"/>
                  </a:lnTo>
                  <a:lnTo>
                    <a:pt x="1260314" y="983214"/>
                  </a:lnTo>
                  <a:lnTo>
                    <a:pt x="1259388" y="982776"/>
                  </a:lnTo>
                  <a:cubicBezTo>
                    <a:pt x="1159309" y="940046"/>
                    <a:pt x="1038661" y="915095"/>
                    <a:pt x="908793" y="915095"/>
                  </a:cubicBezTo>
                  <a:close/>
                  <a:moveTo>
                    <a:pt x="911432" y="319680"/>
                  </a:moveTo>
                  <a:lnTo>
                    <a:pt x="910377" y="319816"/>
                  </a:lnTo>
                  <a:lnTo>
                    <a:pt x="909323" y="319680"/>
                  </a:lnTo>
                  <a:lnTo>
                    <a:pt x="908015" y="319812"/>
                  </a:lnTo>
                  <a:lnTo>
                    <a:pt x="906707" y="319680"/>
                  </a:lnTo>
                  <a:lnTo>
                    <a:pt x="905652" y="319816"/>
                  </a:lnTo>
                  <a:lnTo>
                    <a:pt x="904598" y="319680"/>
                  </a:lnTo>
                  <a:cubicBezTo>
                    <a:pt x="796394" y="319680"/>
                    <a:pt x="708677" y="407396"/>
                    <a:pt x="708677" y="515601"/>
                  </a:cubicBezTo>
                  <a:cubicBezTo>
                    <a:pt x="707447" y="619941"/>
                    <a:pt x="712509" y="628144"/>
                    <a:pt x="720505" y="665947"/>
                  </a:cubicBezTo>
                  <a:cubicBezTo>
                    <a:pt x="731736" y="694625"/>
                    <a:pt x="743683" y="720195"/>
                    <a:pt x="756656" y="742418"/>
                  </a:cubicBezTo>
                  <a:lnTo>
                    <a:pt x="772157" y="765968"/>
                  </a:lnTo>
                  <a:lnTo>
                    <a:pt x="779894" y="778876"/>
                  </a:lnTo>
                  <a:cubicBezTo>
                    <a:pt x="804816" y="816546"/>
                    <a:pt x="836021" y="845495"/>
                    <a:pt x="901799" y="845560"/>
                  </a:cubicBezTo>
                  <a:lnTo>
                    <a:pt x="904425" y="845310"/>
                  </a:lnTo>
                  <a:lnTo>
                    <a:pt x="906523" y="845560"/>
                  </a:lnTo>
                  <a:lnTo>
                    <a:pt x="908015" y="845418"/>
                  </a:lnTo>
                  <a:lnTo>
                    <a:pt x="909506" y="845560"/>
                  </a:lnTo>
                  <a:lnTo>
                    <a:pt x="911604" y="845310"/>
                  </a:lnTo>
                  <a:lnTo>
                    <a:pt x="914231" y="845560"/>
                  </a:lnTo>
                  <a:cubicBezTo>
                    <a:pt x="980008" y="845495"/>
                    <a:pt x="1011213" y="816546"/>
                    <a:pt x="1036135" y="778876"/>
                  </a:cubicBezTo>
                  <a:lnTo>
                    <a:pt x="1043873" y="765968"/>
                  </a:lnTo>
                  <a:lnTo>
                    <a:pt x="1059373" y="742418"/>
                  </a:lnTo>
                  <a:cubicBezTo>
                    <a:pt x="1072346" y="720195"/>
                    <a:pt x="1084293" y="694625"/>
                    <a:pt x="1095524" y="665947"/>
                  </a:cubicBezTo>
                  <a:cubicBezTo>
                    <a:pt x="1103521" y="628144"/>
                    <a:pt x="1108582" y="619941"/>
                    <a:pt x="1107352" y="515601"/>
                  </a:cubicBezTo>
                  <a:cubicBezTo>
                    <a:pt x="1107352" y="407396"/>
                    <a:pt x="1019636" y="319680"/>
                    <a:pt x="911432" y="319680"/>
                  </a:cubicBezTo>
                  <a:close/>
                  <a:moveTo>
                    <a:pt x="852246" y="2039"/>
                  </a:moveTo>
                  <a:cubicBezTo>
                    <a:pt x="719050" y="11663"/>
                    <a:pt x="588310" y="55314"/>
                    <a:pt x="473928" y="131987"/>
                  </a:cubicBezTo>
                  <a:lnTo>
                    <a:pt x="382323" y="206040"/>
                  </a:lnTo>
                  <a:lnTo>
                    <a:pt x="366777" y="216522"/>
                  </a:lnTo>
                  <a:cubicBezTo>
                    <a:pt x="351205" y="232092"/>
                    <a:pt x="341575" y="253605"/>
                    <a:pt x="341575" y="277365"/>
                  </a:cubicBezTo>
                  <a:cubicBezTo>
                    <a:pt x="341575" y="324887"/>
                    <a:pt x="380098" y="363411"/>
                    <a:pt x="427620" y="363411"/>
                  </a:cubicBezTo>
                  <a:cubicBezTo>
                    <a:pt x="439500" y="363411"/>
                    <a:pt x="450819" y="361004"/>
                    <a:pt x="461114" y="356649"/>
                  </a:cubicBezTo>
                  <a:lnTo>
                    <a:pt x="483451" y="341589"/>
                  </a:lnTo>
                  <a:lnTo>
                    <a:pt x="484435" y="342606"/>
                  </a:lnTo>
                  <a:cubicBezTo>
                    <a:pt x="696730" y="137304"/>
                    <a:pt x="1025593" y="113541"/>
                    <a:pt x="1265196" y="286191"/>
                  </a:cubicBezTo>
                  <a:cubicBezTo>
                    <a:pt x="1504800" y="458839"/>
                    <a:pt x="1586336" y="778319"/>
                    <a:pt x="1458773" y="1044675"/>
                  </a:cubicBezTo>
                  <a:cubicBezTo>
                    <a:pt x="1331209" y="1311030"/>
                    <a:pt x="1031180" y="1447771"/>
                    <a:pt x="746466" y="1369313"/>
                  </a:cubicBezTo>
                  <a:cubicBezTo>
                    <a:pt x="497341" y="1300661"/>
                    <a:pt x="322542" y="1084500"/>
                    <a:pt x="300744" y="834508"/>
                  </a:cubicBezTo>
                  <a:lnTo>
                    <a:pt x="300906" y="764841"/>
                  </a:lnTo>
                  <a:lnTo>
                    <a:pt x="301027" y="764841"/>
                  </a:lnTo>
                  <a:cubicBezTo>
                    <a:pt x="347654" y="764871"/>
                    <a:pt x="381228" y="764775"/>
                    <a:pt x="384965" y="764395"/>
                  </a:cubicBezTo>
                  <a:cubicBezTo>
                    <a:pt x="394929" y="763382"/>
                    <a:pt x="401670" y="763013"/>
                    <a:pt x="410990" y="753616"/>
                  </a:cubicBezTo>
                  <a:cubicBezTo>
                    <a:pt x="417651" y="746955"/>
                    <a:pt x="421770" y="737754"/>
                    <a:pt x="421770" y="727590"/>
                  </a:cubicBezTo>
                  <a:cubicBezTo>
                    <a:pt x="421770" y="717427"/>
                    <a:pt x="417651" y="708225"/>
                    <a:pt x="410990" y="701565"/>
                  </a:cubicBezTo>
                  <a:lnTo>
                    <a:pt x="408715" y="700031"/>
                  </a:lnTo>
                  <a:lnTo>
                    <a:pt x="407495" y="698196"/>
                  </a:lnTo>
                  <a:lnTo>
                    <a:pt x="239866" y="530565"/>
                  </a:lnTo>
                  <a:cubicBezTo>
                    <a:pt x="231693" y="522393"/>
                    <a:pt x="220984" y="518307"/>
                    <a:pt x="210273" y="518307"/>
                  </a:cubicBezTo>
                  <a:cubicBezTo>
                    <a:pt x="199561" y="518307"/>
                    <a:pt x="188851" y="522393"/>
                    <a:pt x="180679" y="530565"/>
                  </a:cubicBezTo>
                  <a:lnTo>
                    <a:pt x="14222" y="697023"/>
                  </a:lnTo>
                  <a:lnTo>
                    <a:pt x="11550" y="701047"/>
                  </a:lnTo>
                  <a:lnTo>
                    <a:pt x="10780" y="701565"/>
                  </a:lnTo>
                  <a:cubicBezTo>
                    <a:pt x="4119" y="708225"/>
                    <a:pt x="0" y="717427"/>
                    <a:pt x="0" y="727590"/>
                  </a:cubicBezTo>
                  <a:cubicBezTo>
                    <a:pt x="0" y="737754"/>
                    <a:pt x="4119" y="746955"/>
                    <a:pt x="10780" y="753616"/>
                  </a:cubicBezTo>
                  <a:lnTo>
                    <a:pt x="22478" y="761503"/>
                  </a:lnTo>
                  <a:cubicBezTo>
                    <a:pt x="26881" y="763366"/>
                    <a:pt x="31724" y="764395"/>
                    <a:pt x="36805" y="764395"/>
                  </a:cubicBezTo>
                  <a:cubicBezTo>
                    <a:pt x="51311" y="764395"/>
                    <a:pt x="67475" y="764412"/>
                    <a:pt x="84676" y="764438"/>
                  </a:cubicBezTo>
                  <a:lnTo>
                    <a:pt x="130508" y="764523"/>
                  </a:lnTo>
                  <a:lnTo>
                    <a:pt x="130310" y="849468"/>
                  </a:lnTo>
                  <a:cubicBezTo>
                    <a:pt x="158223" y="1169562"/>
                    <a:pt x="382037" y="1446337"/>
                    <a:pt x="701018" y="1534238"/>
                  </a:cubicBezTo>
                  <a:cubicBezTo>
                    <a:pt x="1065569" y="1634696"/>
                    <a:pt x="1449731" y="1459613"/>
                    <a:pt x="1613064" y="1118568"/>
                  </a:cubicBezTo>
                  <a:cubicBezTo>
                    <a:pt x="1776398" y="777523"/>
                    <a:pt x="1671998" y="368457"/>
                    <a:pt x="1365207" y="147396"/>
                  </a:cubicBezTo>
                  <a:cubicBezTo>
                    <a:pt x="1211811" y="36865"/>
                    <a:pt x="1029844" y="-10795"/>
                    <a:pt x="852246" y="2039"/>
                  </a:cubicBezTo>
                  <a:close/>
                </a:path>
              </a:pathLst>
            </a:cu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35"/>
              <a:endParaRPr lang="en-US" sz="2000" b="1" dirty="0">
                <a:solidFill>
                  <a:schemeClr val="tx2"/>
                </a:solidFill>
                <a:latin typeface="Arial" charset="0"/>
                <a:ea typeface="Arial" charset="0"/>
                <a:cs typeface="Arial" charset="0"/>
              </a:endParaRPr>
            </a:p>
          </p:txBody>
        </p:sp>
      </p:grpSp>
      <p:sp>
        <p:nvSpPr>
          <p:cNvPr id="50" name="Rectangle 49"/>
          <p:cNvSpPr/>
          <p:nvPr/>
        </p:nvSpPr>
        <p:spPr>
          <a:xfrm>
            <a:off x="11428" y="6269596"/>
            <a:ext cx="12190414" cy="563997"/>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latin typeface="Arial" charset="0"/>
                <a:ea typeface="Arial" charset="0"/>
                <a:cs typeface="Arial" charset="0"/>
              </a:rPr>
              <a:t>Buildings Are Central to This Transformation</a:t>
            </a:r>
            <a:endParaRPr lang="en-US" sz="2000" b="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62740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2"/>
          <p:cNvPicPr>
            <a:picLocks noChangeAspect="1"/>
          </p:cNvPicPr>
          <p:nvPr/>
        </p:nvPicPr>
        <p:blipFill>
          <a:blip r:embed="rId3"/>
          <a:srcRect/>
          <a:stretch>
            <a:fillRect/>
          </a:stretch>
        </p:blipFill>
        <p:spPr bwMode="auto">
          <a:xfrm>
            <a:off x="1588" y="1588"/>
            <a:ext cx="1587" cy="1587"/>
          </a:xfrm>
          <a:prstGeom prst="rect">
            <a:avLst/>
          </a:prstGeom>
          <a:noFill/>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1593"/>
            <a:ext cx="12192000" cy="6856407"/>
          </a:xfrm>
          <a:prstGeom prst="rect">
            <a:avLst/>
          </a:prstGeom>
        </p:spPr>
      </p:pic>
      <p:sp>
        <p:nvSpPr>
          <p:cNvPr id="36" name="Rectangle 35"/>
          <p:cNvSpPr/>
          <p:nvPr/>
        </p:nvSpPr>
        <p:spPr>
          <a:xfrm rot="5400000">
            <a:off x="2675124" y="-2681982"/>
            <a:ext cx="6858000" cy="12208246"/>
          </a:xfrm>
          <a:prstGeom prst="rect">
            <a:avLst/>
          </a:prstGeom>
          <a:solidFill>
            <a:schemeClr val="bg1">
              <a:alpha val="4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1461" tIns="25731" rIns="51461" bIns="25731" spcCol="0" rtlCol="0" anchor="ctr"/>
          <a:lstStyle/>
          <a:p>
            <a:pPr algn="ctr" defTabSz="342991"/>
            <a:endParaRPr lang="en-US" dirty="0">
              <a:solidFill>
                <a:schemeClr val="bg1"/>
              </a:solidFill>
              <a:latin typeface="Arial" charset="0"/>
              <a:ea typeface="Arial" charset="0"/>
              <a:cs typeface="Arial" charset="0"/>
            </a:endParaRPr>
          </a:p>
        </p:txBody>
      </p:sp>
      <p:pic>
        <p:nvPicPr>
          <p:cNvPr id="34" name="Picture 3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12187" y="2286056"/>
            <a:ext cx="7918906" cy="1793475"/>
          </a:xfrm>
          <a:prstGeom prst="rect">
            <a:avLst/>
          </a:prstGeom>
        </p:spPr>
      </p:pic>
      <p:pic>
        <p:nvPicPr>
          <p:cNvPr id="15366" name="Picture 6" descr="http://static.wixstatic.com/media/53defd_17c4b53bdda34dd89eed13867b9cc1aa~mv2.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861009" y="2398125"/>
            <a:ext cx="1927676" cy="113382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4908077" y="2518104"/>
            <a:ext cx="6096000" cy="861774"/>
          </a:xfrm>
          <a:prstGeom prst="rect">
            <a:avLst/>
          </a:prstGeom>
        </p:spPr>
        <p:txBody>
          <a:bodyPr>
            <a:spAutoFit/>
          </a:bodyPr>
          <a:lstStyle/>
          <a:p>
            <a:r>
              <a:rPr lang="en-US" b="1" u="sng" dirty="0">
                <a:solidFill>
                  <a:schemeClr val="tx2"/>
                </a:solidFill>
              </a:rPr>
              <a:t>Analytics for </a:t>
            </a:r>
            <a:r>
              <a:rPr lang="en-US" b="1" u="sng" dirty="0" smtClean="0">
                <a:solidFill>
                  <a:schemeClr val="tx2"/>
                </a:solidFill>
              </a:rPr>
              <a:t>Better Efficiency </a:t>
            </a:r>
            <a:r>
              <a:rPr lang="en-US" b="1" u="sng" dirty="0">
                <a:solidFill>
                  <a:schemeClr val="tx2"/>
                </a:solidFill>
              </a:rPr>
              <a:t>and </a:t>
            </a:r>
            <a:r>
              <a:rPr lang="en-US" b="1" u="sng" dirty="0" smtClean="0">
                <a:solidFill>
                  <a:schemeClr val="tx2"/>
                </a:solidFill>
              </a:rPr>
              <a:t>Security</a:t>
            </a:r>
            <a:endParaRPr lang="en-US" b="1" u="sng" dirty="0">
              <a:solidFill>
                <a:schemeClr val="tx2"/>
              </a:solidFill>
            </a:endParaRPr>
          </a:p>
          <a:p>
            <a:pPr marL="285750" indent="-285750">
              <a:buFont typeface="Wingdings" charset="2"/>
              <a:buChar char="§"/>
            </a:pPr>
            <a:r>
              <a:rPr lang="en-US" sz="1600" dirty="0">
                <a:solidFill>
                  <a:schemeClr val="tx1">
                    <a:lumMod val="75000"/>
                  </a:schemeClr>
                </a:solidFill>
              </a:rPr>
              <a:t>Energy and space utilization</a:t>
            </a:r>
          </a:p>
          <a:p>
            <a:pPr marL="285750" indent="-285750">
              <a:buFont typeface="Wingdings" charset="2"/>
              <a:buChar char="§"/>
            </a:pPr>
            <a:r>
              <a:rPr lang="en-US" sz="1600" dirty="0">
                <a:solidFill>
                  <a:schemeClr val="tx1">
                    <a:lumMod val="75000"/>
                  </a:schemeClr>
                </a:solidFill>
              </a:rPr>
              <a:t>Digital signage</a:t>
            </a:r>
          </a:p>
        </p:txBody>
      </p:sp>
      <p:grpSp>
        <p:nvGrpSpPr>
          <p:cNvPr id="37" name="Group 36"/>
          <p:cNvGrpSpPr/>
          <p:nvPr/>
        </p:nvGrpSpPr>
        <p:grpSpPr>
          <a:xfrm>
            <a:off x="1538981" y="2275475"/>
            <a:ext cx="1665285" cy="1388211"/>
            <a:chOff x="964698" y="2664618"/>
            <a:chExt cx="1665285" cy="1665285"/>
          </a:xfrm>
        </p:grpSpPr>
        <p:pic>
          <p:nvPicPr>
            <p:cNvPr id="39" name="Picture 3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64698" y="2664618"/>
              <a:ext cx="1665285" cy="1665285"/>
            </a:xfrm>
            <a:prstGeom prst="rect">
              <a:avLst/>
            </a:prstGeom>
          </p:spPr>
        </p:pic>
        <p:sp>
          <p:nvSpPr>
            <p:cNvPr id="40" name="TextBox 39"/>
            <p:cNvSpPr txBox="1"/>
            <p:nvPr/>
          </p:nvSpPr>
          <p:spPr>
            <a:xfrm>
              <a:off x="1100366" y="3572929"/>
              <a:ext cx="1476001" cy="443047"/>
            </a:xfrm>
            <a:prstGeom prst="rect">
              <a:avLst/>
            </a:prstGeom>
            <a:ln>
              <a:noFill/>
            </a:ln>
          </p:spPr>
          <p:txBody>
            <a:bodyPr wrap="square">
              <a:spAutoFit/>
            </a:bodyPr>
            <a:lstStyle>
              <a:defPPr>
                <a:defRPr lang="en-US"/>
              </a:defPPr>
              <a:lvl1pPr algn="ctr">
                <a:defRPr b="1">
                  <a:solidFill>
                    <a:srgbClr val="25DDEB"/>
                  </a:solidFill>
                  <a:ea typeface="Arial" charset="0"/>
                  <a:cs typeface="Arial" charset="0"/>
                </a:defRPr>
              </a:lvl1pPr>
            </a:lstStyle>
            <a:p>
              <a:r>
                <a:rPr lang="en-US" dirty="0" smtClean="0">
                  <a:solidFill>
                    <a:schemeClr val="tx1">
                      <a:lumMod val="75000"/>
                    </a:schemeClr>
                  </a:solidFill>
                </a:rPr>
                <a:t>Intelligence</a:t>
              </a:r>
              <a:endParaRPr lang="en-US" dirty="0">
                <a:solidFill>
                  <a:schemeClr val="tx1">
                    <a:lumMod val="75000"/>
                  </a:schemeClr>
                </a:solidFill>
              </a:endParaRPr>
            </a:p>
          </p:txBody>
        </p:sp>
      </p:grpSp>
      <p:pic>
        <p:nvPicPr>
          <p:cNvPr id="64" name="Picture 16" descr="https://cdn2.iconfinder.com/data/icons/business-charts/512/Statistics-512.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127422" y="2495688"/>
            <a:ext cx="584417" cy="606393"/>
          </a:xfrm>
          <a:prstGeom prst="rect">
            <a:avLst/>
          </a:prstGeom>
          <a:noFill/>
          <a:extLst>
            <a:ext uri="{909E8E84-426E-40dd-AFC4-6F175D3DCCD1}">
              <a14:hiddenFill xmlns:a14="http://schemas.microsoft.com/office/drawing/2010/main" xmlns="">
                <a:solidFill>
                  <a:srgbClr val="FFFFFF"/>
                </a:solidFill>
              </a14:hiddenFill>
            </a:ext>
          </a:extLst>
        </p:spPr>
      </p:pic>
      <p:pic>
        <p:nvPicPr>
          <p:cNvPr id="43" name="Picture 4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12187" y="3770097"/>
            <a:ext cx="7918906" cy="1793475"/>
          </a:xfrm>
          <a:prstGeom prst="rect">
            <a:avLst/>
          </a:prstGeom>
        </p:spPr>
      </p:pic>
      <p:pic>
        <p:nvPicPr>
          <p:cNvPr id="16482" name="Picture 98" descr="http://portal.dalepowersolutions.com/ups-projects/images/custom-design/Custom_System_Design_Monitoring_and_Control.pn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2838660" y="3891062"/>
            <a:ext cx="1948645" cy="1128034"/>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4908077" y="4029005"/>
            <a:ext cx="6096000" cy="861774"/>
          </a:xfrm>
          <a:prstGeom prst="rect">
            <a:avLst/>
          </a:prstGeom>
        </p:spPr>
        <p:txBody>
          <a:bodyPr>
            <a:spAutoFit/>
          </a:bodyPr>
          <a:lstStyle/>
          <a:p>
            <a:pPr defTabSz="914209"/>
            <a:r>
              <a:rPr lang="en-US" b="1" u="sng" dirty="0">
                <a:solidFill>
                  <a:schemeClr val="tx2"/>
                </a:solidFill>
              </a:rPr>
              <a:t>Ease of </a:t>
            </a:r>
            <a:r>
              <a:rPr lang="en-US" b="1" u="sng" dirty="0" smtClean="0">
                <a:solidFill>
                  <a:schemeClr val="tx2"/>
                </a:solidFill>
              </a:rPr>
              <a:t>Deployment</a:t>
            </a:r>
            <a:r>
              <a:rPr lang="en-US" b="1" u="sng" dirty="0">
                <a:solidFill>
                  <a:schemeClr val="tx2"/>
                </a:solidFill>
              </a:rPr>
              <a:t>, </a:t>
            </a:r>
            <a:r>
              <a:rPr lang="en-US" b="1" u="sng" dirty="0" smtClean="0">
                <a:solidFill>
                  <a:schemeClr val="tx2"/>
                </a:solidFill>
              </a:rPr>
              <a:t>Monitoring </a:t>
            </a:r>
            <a:r>
              <a:rPr lang="en-US" b="1" u="sng" dirty="0">
                <a:solidFill>
                  <a:schemeClr val="tx2"/>
                </a:solidFill>
              </a:rPr>
              <a:t>and </a:t>
            </a:r>
            <a:r>
              <a:rPr lang="en-US" b="1" u="sng" dirty="0" smtClean="0">
                <a:solidFill>
                  <a:schemeClr val="tx2"/>
                </a:solidFill>
              </a:rPr>
              <a:t>Scale</a:t>
            </a:r>
            <a:endParaRPr lang="en-US" b="1" u="sng" dirty="0">
              <a:solidFill>
                <a:schemeClr val="tx2"/>
              </a:solidFill>
            </a:endParaRPr>
          </a:p>
          <a:p>
            <a:pPr marL="285750" lvl="0" indent="-285750" defTabSz="914209" fontAlgn="auto">
              <a:spcBef>
                <a:spcPts val="0"/>
              </a:spcBef>
              <a:spcAft>
                <a:spcPts val="0"/>
              </a:spcAft>
              <a:buFont typeface="Wingdings" charset="2"/>
              <a:buChar char="§"/>
              <a:defRPr/>
            </a:pPr>
            <a:r>
              <a:rPr lang="en-US" sz="1600" dirty="0" smtClean="0">
                <a:solidFill>
                  <a:schemeClr val="tx1">
                    <a:lumMod val="75000"/>
                  </a:schemeClr>
                </a:solidFill>
              </a:rPr>
              <a:t>Telemetry </a:t>
            </a:r>
            <a:r>
              <a:rPr lang="en-US" sz="1600" dirty="0">
                <a:solidFill>
                  <a:schemeClr val="tx1">
                    <a:lumMod val="75000"/>
                  </a:schemeClr>
                </a:solidFill>
              </a:rPr>
              <a:t>info to </a:t>
            </a:r>
            <a:r>
              <a:rPr lang="en-US" sz="1600" dirty="0" err="1">
                <a:solidFill>
                  <a:schemeClr val="tx1">
                    <a:lumMod val="75000"/>
                  </a:schemeClr>
                </a:solidFill>
              </a:rPr>
              <a:t>IoT</a:t>
            </a:r>
            <a:r>
              <a:rPr lang="en-US" sz="1600" dirty="0">
                <a:solidFill>
                  <a:schemeClr val="tx1">
                    <a:lumMod val="75000"/>
                  </a:schemeClr>
                </a:solidFill>
              </a:rPr>
              <a:t> </a:t>
            </a:r>
            <a:r>
              <a:rPr lang="en-US" sz="1600" dirty="0" smtClean="0">
                <a:solidFill>
                  <a:schemeClr val="tx1">
                    <a:lumMod val="75000"/>
                  </a:schemeClr>
                </a:solidFill>
              </a:rPr>
              <a:t>devices</a:t>
            </a:r>
          </a:p>
          <a:p>
            <a:pPr marL="285750" lvl="0" indent="-285750" defTabSz="914209" fontAlgn="auto">
              <a:spcBef>
                <a:spcPts val="0"/>
              </a:spcBef>
              <a:spcAft>
                <a:spcPts val="0"/>
              </a:spcAft>
              <a:buFont typeface="Wingdings" charset="2"/>
              <a:buChar char="§"/>
              <a:defRPr/>
            </a:pPr>
            <a:r>
              <a:rPr lang="en-US" sz="1600" dirty="0" smtClean="0">
                <a:solidFill>
                  <a:schemeClr val="tx1">
                    <a:lumMod val="75000"/>
                  </a:schemeClr>
                </a:solidFill>
              </a:rPr>
              <a:t>Flow </a:t>
            </a:r>
            <a:r>
              <a:rPr lang="en-US" sz="1600" dirty="0">
                <a:solidFill>
                  <a:schemeClr val="tx1">
                    <a:lumMod val="75000"/>
                  </a:schemeClr>
                </a:solidFill>
              </a:rPr>
              <a:t>/ stream management</a:t>
            </a:r>
          </a:p>
        </p:txBody>
      </p:sp>
      <p:grpSp>
        <p:nvGrpSpPr>
          <p:cNvPr id="48" name="Group 47"/>
          <p:cNvGrpSpPr/>
          <p:nvPr/>
        </p:nvGrpSpPr>
        <p:grpSpPr>
          <a:xfrm>
            <a:off x="1538981" y="3728042"/>
            <a:ext cx="1665285" cy="1381246"/>
            <a:chOff x="964698" y="2664618"/>
            <a:chExt cx="1665285" cy="1665285"/>
          </a:xfrm>
        </p:grpSpPr>
        <p:pic>
          <p:nvPicPr>
            <p:cNvPr id="49" name="Picture 4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64698" y="2664618"/>
              <a:ext cx="1665285" cy="1665285"/>
            </a:xfrm>
            <a:prstGeom prst="rect">
              <a:avLst/>
            </a:prstGeom>
          </p:spPr>
        </p:pic>
        <p:sp>
          <p:nvSpPr>
            <p:cNvPr id="52" name="TextBox 51"/>
            <p:cNvSpPr txBox="1"/>
            <p:nvPr/>
          </p:nvSpPr>
          <p:spPr>
            <a:xfrm>
              <a:off x="1100366" y="3628087"/>
              <a:ext cx="1476001" cy="445281"/>
            </a:xfrm>
            <a:prstGeom prst="rect">
              <a:avLst/>
            </a:prstGeom>
            <a:ln>
              <a:noFill/>
            </a:ln>
          </p:spPr>
          <p:txBody>
            <a:bodyPr wrap="square">
              <a:spAutoFit/>
            </a:bodyPr>
            <a:lstStyle>
              <a:defPPr>
                <a:defRPr lang="en-US"/>
              </a:defPPr>
              <a:lvl1pPr algn="ctr">
                <a:defRPr b="1">
                  <a:solidFill>
                    <a:srgbClr val="25DDEB"/>
                  </a:solidFill>
                  <a:ea typeface="Arial" charset="0"/>
                  <a:cs typeface="Arial" charset="0"/>
                </a:defRPr>
              </a:lvl1pPr>
            </a:lstStyle>
            <a:p>
              <a:r>
                <a:rPr lang="en-US" dirty="0" smtClean="0">
                  <a:solidFill>
                    <a:schemeClr val="tx1">
                      <a:lumMod val="75000"/>
                    </a:schemeClr>
                  </a:solidFill>
                </a:rPr>
                <a:t>Control</a:t>
              </a:r>
              <a:endParaRPr lang="en-US" dirty="0">
                <a:solidFill>
                  <a:schemeClr val="tx1">
                    <a:lumMod val="75000"/>
                  </a:schemeClr>
                </a:solidFill>
              </a:endParaRPr>
            </a:p>
          </p:txBody>
        </p:sp>
      </p:grpSp>
      <p:pic>
        <p:nvPicPr>
          <p:cNvPr id="60" name="Picture 13" descr="https://cdn2.iconfinder.com/data/icons/toolbar-signs-2/512/tools_settings_tool_preferences-512.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092084" y="3888881"/>
            <a:ext cx="641130" cy="641130"/>
          </a:xfrm>
          <a:prstGeom prst="rect">
            <a:avLst/>
          </a:prstGeom>
          <a:noFill/>
          <a:extLst>
            <a:ext uri="{909E8E84-426E-40dd-AFC4-6F175D3DCCD1}">
              <a14:hiddenFill xmlns:a14="http://schemas.microsoft.com/office/drawing/2010/main" xmlns="">
                <a:solidFill>
                  <a:srgbClr val="FFFFFF"/>
                </a:solidFill>
              </a14:hiddenFill>
            </a:ext>
          </a:extLst>
        </p:spPr>
      </p:pic>
      <p:pic>
        <p:nvPicPr>
          <p:cNvPr id="45" name="Picture 4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12186" y="5214157"/>
            <a:ext cx="7918906" cy="1793475"/>
          </a:xfrm>
          <a:prstGeom prst="rect">
            <a:avLst/>
          </a:prstGeom>
        </p:spPr>
      </p:pic>
      <p:sp>
        <p:nvSpPr>
          <p:cNvPr id="8" name="Rectangle 7"/>
          <p:cNvSpPr/>
          <p:nvPr/>
        </p:nvSpPr>
        <p:spPr>
          <a:xfrm>
            <a:off x="4908077" y="5337021"/>
            <a:ext cx="6096000" cy="1107996"/>
          </a:xfrm>
          <a:prstGeom prst="rect">
            <a:avLst/>
          </a:prstGeom>
        </p:spPr>
        <p:txBody>
          <a:bodyPr>
            <a:spAutoFit/>
          </a:bodyPr>
          <a:lstStyle/>
          <a:p>
            <a:pPr lvl="0" defTabSz="914209" fontAlgn="auto">
              <a:spcBef>
                <a:spcPts val="0"/>
              </a:spcBef>
              <a:spcAft>
                <a:spcPts val="0"/>
              </a:spcAft>
              <a:defRPr/>
            </a:pPr>
            <a:r>
              <a:rPr lang="en-US" b="1" u="sng" dirty="0">
                <a:solidFill>
                  <a:schemeClr val="tx2"/>
                </a:solidFill>
              </a:rPr>
              <a:t>Modern </a:t>
            </a:r>
            <a:r>
              <a:rPr lang="en-US" b="1" u="sng" dirty="0" smtClean="0">
                <a:solidFill>
                  <a:schemeClr val="tx2"/>
                </a:solidFill>
              </a:rPr>
              <a:t>Experiences Through Personalization</a:t>
            </a:r>
            <a:endParaRPr lang="en-US" b="1" u="sng" dirty="0">
              <a:solidFill>
                <a:schemeClr val="tx2"/>
              </a:solidFill>
            </a:endParaRPr>
          </a:p>
          <a:p>
            <a:pPr marL="285750" lvl="0" indent="-285750" defTabSz="914209" fontAlgn="auto">
              <a:spcBef>
                <a:spcPts val="0"/>
              </a:spcBef>
              <a:spcAft>
                <a:spcPts val="0"/>
              </a:spcAft>
              <a:buFont typeface="Wingdings" charset="2"/>
              <a:buChar char="§"/>
              <a:defRPr/>
            </a:pPr>
            <a:r>
              <a:rPr lang="en-US" sz="1600" dirty="0" smtClean="0">
                <a:solidFill>
                  <a:schemeClr val="tx1">
                    <a:lumMod val="75000"/>
                  </a:schemeClr>
                </a:solidFill>
              </a:rPr>
              <a:t>Higher collaboration</a:t>
            </a:r>
          </a:p>
          <a:p>
            <a:pPr marL="285750" lvl="0" indent="-285750" defTabSz="914209" fontAlgn="auto">
              <a:spcBef>
                <a:spcPts val="0"/>
              </a:spcBef>
              <a:spcAft>
                <a:spcPts val="0"/>
              </a:spcAft>
              <a:buFont typeface="Wingdings" charset="2"/>
              <a:buChar char="§"/>
              <a:defRPr/>
            </a:pPr>
            <a:r>
              <a:rPr lang="en-US" sz="1600" dirty="0" smtClean="0">
                <a:solidFill>
                  <a:schemeClr val="tx1">
                    <a:lumMod val="75000"/>
                  </a:schemeClr>
                </a:solidFill>
              </a:rPr>
              <a:t>End-user </a:t>
            </a:r>
            <a:r>
              <a:rPr lang="en-US" sz="1600" dirty="0">
                <a:solidFill>
                  <a:schemeClr val="tx1">
                    <a:lumMod val="75000"/>
                  </a:schemeClr>
                </a:solidFill>
              </a:rPr>
              <a:t>control</a:t>
            </a:r>
          </a:p>
          <a:p>
            <a:pPr marL="285750" lvl="0" indent="-285750" defTabSz="914209" fontAlgn="auto">
              <a:spcBef>
                <a:spcPts val="0"/>
              </a:spcBef>
              <a:spcAft>
                <a:spcPts val="0"/>
              </a:spcAft>
              <a:buFont typeface="Wingdings" charset="2"/>
              <a:buChar char="§"/>
              <a:defRPr/>
            </a:pPr>
            <a:r>
              <a:rPr lang="en-US" sz="1600" dirty="0" smtClean="0">
                <a:solidFill>
                  <a:schemeClr val="tx1">
                    <a:lumMod val="75000"/>
                  </a:schemeClr>
                </a:solidFill>
              </a:rPr>
              <a:t>Smart</a:t>
            </a:r>
            <a:r>
              <a:rPr lang="en-US" sz="1600" dirty="0">
                <a:solidFill>
                  <a:schemeClr val="tx1">
                    <a:lumMod val="75000"/>
                  </a:schemeClr>
                </a:solidFill>
              </a:rPr>
              <a:t>, integrated, and flexible workspaces</a:t>
            </a:r>
          </a:p>
        </p:txBody>
      </p:sp>
      <p:pic>
        <p:nvPicPr>
          <p:cNvPr id="38" name="Picture 37"/>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2876502" y="5329366"/>
            <a:ext cx="1913009" cy="1126220"/>
          </a:xfrm>
          <a:prstGeom prst="rect">
            <a:avLst/>
          </a:prstGeom>
        </p:spPr>
      </p:pic>
      <p:grpSp>
        <p:nvGrpSpPr>
          <p:cNvPr id="55" name="Group 54"/>
          <p:cNvGrpSpPr/>
          <p:nvPr/>
        </p:nvGrpSpPr>
        <p:grpSpPr>
          <a:xfrm>
            <a:off x="1538981" y="5235766"/>
            <a:ext cx="1665285" cy="1388853"/>
            <a:chOff x="964698" y="2664618"/>
            <a:chExt cx="1665285" cy="1665285"/>
          </a:xfrm>
        </p:grpSpPr>
        <p:pic>
          <p:nvPicPr>
            <p:cNvPr id="65" name="Picture 6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64698" y="2664618"/>
              <a:ext cx="1665285" cy="1665285"/>
            </a:xfrm>
            <a:prstGeom prst="rect">
              <a:avLst/>
            </a:prstGeom>
          </p:spPr>
        </p:pic>
        <p:sp>
          <p:nvSpPr>
            <p:cNvPr id="66" name="TextBox 65"/>
            <p:cNvSpPr txBox="1"/>
            <p:nvPr/>
          </p:nvSpPr>
          <p:spPr>
            <a:xfrm>
              <a:off x="1100366" y="3584161"/>
              <a:ext cx="1476001" cy="442842"/>
            </a:xfrm>
            <a:prstGeom prst="rect">
              <a:avLst/>
            </a:prstGeom>
            <a:ln>
              <a:noFill/>
            </a:ln>
          </p:spPr>
          <p:txBody>
            <a:bodyPr wrap="square">
              <a:spAutoFit/>
            </a:bodyPr>
            <a:lstStyle>
              <a:defPPr>
                <a:defRPr lang="en-US"/>
              </a:defPPr>
              <a:lvl1pPr algn="ctr">
                <a:defRPr b="1">
                  <a:solidFill>
                    <a:srgbClr val="25DDEB"/>
                  </a:solidFill>
                  <a:ea typeface="Arial" charset="0"/>
                  <a:cs typeface="Arial" charset="0"/>
                </a:defRPr>
              </a:lvl1pPr>
            </a:lstStyle>
            <a:p>
              <a:r>
                <a:rPr lang="en-US" dirty="0" smtClean="0">
                  <a:solidFill>
                    <a:schemeClr val="tx1">
                      <a:lumMod val="75000"/>
                    </a:schemeClr>
                  </a:solidFill>
                </a:rPr>
                <a:t>Experience</a:t>
              </a:r>
              <a:endParaRPr lang="en-US" dirty="0">
                <a:solidFill>
                  <a:schemeClr val="tx1">
                    <a:lumMod val="75000"/>
                  </a:schemeClr>
                </a:solidFill>
              </a:endParaRPr>
            </a:p>
          </p:txBody>
        </p:sp>
      </p:grpSp>
      <p:pic>
        <p:nvPicPr>
          <p:cNvPr id="58" name="Picture 11" descr="https://cdn3.iconfinder.com/data/icons/web-usability-accessibility-2/256/User_Experience_Design-512.png"/>
          <p:cNvPicPr>
            <a:picLocks noChangeAspect="1" noChangeArrowheads="1"/>
          </p:cNvPicPr>
          <p:nvPr/>
        </p:nvPicPr>
        <p:blipFill>
          <a:blip r:embed="rId13" cstate="screen">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a:ext>
            </a:extLst>
          </a:blip>
          <a:srcRect/>
          <a:stretch>
            <a:fillRect/>
          </a:stretch>
        </p:blipFill>
        <p:spPr bwMode="auto">
          <a:xfrm>
            <a:off x="2112127" y="5413324"/>
            <a:ext cx="608751" cy="608751"/>
          </a:xfrm>
          <a:prstGeom prst="rect">
            <a:avLst/>
          </a:prstGeom>
          <a:noFill/>
          <a:extLst>
            <a:ext uri="{909E8E84-426E-40dd-AFC4-6F175D3DCCD1}">
              <a14:hiddenFill xmlns:a14="http://schemas.microsoft.com/office/drawing/2010/main" xmlns="">
                <a:solidFill>
                  <a:srgbClr val="FFFFFF"/>
                </a:solidFill>
              </a14:hiddenFill>
            </a:ext>
          </a:extLst>
        </p:spPr>
      </p:pic>
      <p:sp>
        <p:nvSpPr>
          <p:cNvPr id="35" name="Rectangle 34"/>
          <p:cNvSpPr/>
          <p:nvPr/>
        </p:nvSpPr>
        <p:spPr>
          <a:xfrm>
            <a:off x="0" y="10392"/>
            <a:ext cx="12192000" cy="1087544"/>
          </a:xfrm>
          <a:prstGeom prst="rect">
            <a:avLst/>
          </a:prstGeom>
          <a:gradFill flip="none" rotWithShape="1">
            <a:gsLst>
              <a:gs pos="100000">
                <a:schemeClr val="bg1"/>
              </a:gs>
              <a:gs pos="58000">
                <a:srgbClr val="FFFFFF">
                  <a:alpha val="76000"/>
                </a:srgbClr>
              </a:gs>
              <a:gs pos="0">
                <a:schemeClr val="bg1">
                  <a:alpha val="0"/>
                </a:scheme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1461" tIns="25731" rIns="51461" bIns="25731" spcCol="0" rtlCol="0" anchor="ctr"/>
          <a:lstStyle/>
          <a:p>
            <a:pPr algn="ctr" defTabSz="342991"/>
            <a:endParaRPr lang="en-US" dirty="0">
              <a:solidFill>
                <a:schemeClr val="bg1"/>
              </a:solidFill>
              <a:latin typeface="Arial" panose="020B0604020202020204" pitchFamily="34" charset="0"/>
              <a:cs typeface="Arial" panose="020B0604020202020204" pitchFamily="34" charset="0"/>
            </a:endParaRPr>
          </a:p>
        </p:txBody>
      </p:sp>
      <p:sp>
        <p:nvSpPr>
          <p:cNvPr id="44" name="Title 4"/>
          <p:cNvSpPr txBox="1">
            <a:spLocks/>
          </p:cNvSpPr>
          <p:nvPr/>
        </p:nvSpPr>
        <p:spPr bwMode="auto">
          <a:xfrm>
            <a:off x="197928" y="231090"/>
            <a:ext cx="10806149" cy="4715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877" tIns="60939" rIns="121877" bIns="60939" numCol="1" anchor="ctr" anchorCtr="0" compatLnSpc="1">
            <a:prstTxWarp prst="textNoShape">
              <a:avLst/>
            </a:prstTxWarp>
          </a:bodyPr>
          <a:lstStyle>
            <a:lvl1pPr algn="l" defTabSz="912124" rtl="0" eaLnBrk="1" fontAlgn="base" hangingPunct="1">
              <a:lnSpc>
                <a:spcPct val="80000"/>
              </a:lnSpc>
              <a:spcBef>
                <a:spcPct val="0"/>
              </a:spcBef>
              <a:spcAft>
                <a:spcPct val="0"/>
              </a:spcAft>
              <a:defRPr lang="en-US" sz="4000" kern="1200" dirty="0">
                <a:solidFill>
                  <a:schemeClr val="tx1">
                    <a:lumMod val="75000"/>
                  </a:schemeClr>
                </a:solidFill>
                <a:latin typeface="Arial" charset="0"/>
                <a:ea typeface="Arial" charset="0"/>
                <a:cs typeface="Arial" charset="0"/>
              </a:defRPr>
            </a:lvl1pPr>
            <a:lvl2pPr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2pPr>
            <a:lvl3pPr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3pPr>
            <a:lvl4pPr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4pPr>
            <a:lvl5pPr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5pPr>
            <a:lvl6pPr marL="609493"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6pPr>
            <a:lvl7pPr marL="1218987"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7pPr>
            <a:lvl8pPr marL="1828480"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8pPr>
            <a:lvl9pPr marL="2437973"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9pPr>
          </a:lstStyle>
          <a:p>
            <a:r>
              <a:rPr lang="en-US" sz="2800" dirty="0" smtClean="0"/>
              <a:t>Digitizing Building Systems is Multi-Faceted…</a:t>
            </a:r>
            <a:endParaRPr lang="en-US" sz="2800" dirty="0"/>
          </a:p>
        </p:txBody>
      </p:sp>
      <p:grpSp>
        <p:nvGrpSpPr>
          <p:cNvPr id="15" name="Group 14"/>
          <p:cNvGrpSpPr/>
          <p:nvPr/>
        </p:nvGrpSpPr>
        <p:grpSpPr>
          <a:xfrm>
            <a:off x="4309161" y="732944"/>
            <a:ext cx="1828800" cy="1393588"/>
            <a:chOff x="3832995" y="742823"/>
            <a:chExt cx="1828800" cy="1393588"/>
          </a:xfrm>
        </p:grpSpPr>
        <p:grpSp>
          <p:nvGrpSpPr>
            <p:cNvPr id="10" name="Group 9"/>
            <p:cNvGrpSpPr/>
            <p:nvPr/>
          </p:nvGrpSpPr>
          <p:grpSpPr>
            <a:xfrm>
              <a:off x="3832995" y="742823"/>
              <a:ext cx="1828800" cy="1393588"/>
              <a:chOff x="3242792" y="526693"/>
              <a:chExt cx="1828800" cy="1393588"/>
            </a:xfrm>
          </p:grpSpPr>
          <p:pic>
            <p:nvPicPr>
              <p:cNvPr id="42" name="Picture 41"/>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242792" y="526693"/>
                <a:ext cx="1828800" cy="1393588"/>
              </a:xfrm>
              <a:prstGeom prst="rect">
                <a:avLst/>
              </a:prstGeom>
            </p:spPr>
          </p:pic>
          <p:sp>
            <p:nvSpPr>
              <p:cNvPr id="46" name="TextBox 45"/>
              <p:cNvSpPr txBox="1"/>
              <p:nvPr/>
            </p:nvSpPr>
            <p:spPr>
              <a:xfrm>
                <a:off x="3292669" y="1200750"/>
                <a:ext cx="1705171" cy="584775"/>
              </a:xfrm>
              <a:prstGeom prst="rect">
                <a:avLst/>
              </a:prstGeom>
              <a:ln>
                <a:noFill/>
              </a:ln>
            </p:spPr>
            <p:txBody>
              <a:bodyPr wrap="square">
                <a:spAutoFit/>
              </a:bodyPr>
              <a:lstStyle>
                <a:defPPr>
                  <a:defRPr lang="en-US"/>
                </a:defPPr>
                <a:lvl1pPr algn="ctr">
                  <a:defRPr b="1">
                    <a:solidFill>
                      <a:srgbClr val="25DDEB"/>
                    </a:solidFill>
                    <a:ea typeface="Arial" charset="0"/>
                    <a:cs typeface="Arial" charset="0"/>
                  </a:defRPr>
                </a:lvl1pPr>
              </a:lstStyle>
              <a:p>
                <a:r>
                  <a:rPr lang="en-US" sz="1600" dirty="0" smtClean="0">
                    <a:solidFill>
                      <a:schemeClr val="tx1">
                        <a:lumMod val="75000"/>
                      </a:schemeClr>
                    </a:solidFill>
                  </a:rPr>
                  <a:t>Base building services</a:t>
                </a:r>
                <a:endParaRPr lang="en-US" sz="1600" dirty="0">
                  <a:solidFill>
                    <a:schemeClr val="tx1">
                      <a:lumMod val="75000"/>
                    </a:schemeClr>
                  </a:solidFill>
                </a:endParaRPr>
              </a:p>
            </p:txBody>
          </p:sp>
        </p:grpSp>
        <p:sp>
          <p:nvSpPr>
            <p:cNvPr id="67" name="Freeform 66"/>
            <p:cNvSpPr>
              <a:spLocks/>
            </p:cNvSpPr>
            <p:nvPr/>
          </p:nvSpPr>
          <p:spPr bwMode="auto">
            <a:xfrm>
              <a:off x="4605119" y="864577"/>
              <a:ext cx="352008" cy="530734"/>
            </a:xfrm>
            <a:custGeom>
              <a:avLst/>
              <a:gdLst>
                <a:gd name="connsiteX0" fmla="*/ 113982 w 615303"/>
                <a:gd name="connsiteY0" fmla="*/ 481237 h 743366"/>
                <a:gd name="connsiteX1" fmla="*/ 501321 w 615303"/>
                <a:gd name="connsiteY1" fmla="*/ 481237 h 743366"/>
                <a:gd name="connsiteX2" fmla="*/ 519477 w 615303"/>
                <a:gd name="connsiteY2" fmla="*/ 490417 h 743366"/>
                <a:gd name="connsiteX3" fmla="*/ 615303 w 615303"/>
                <a:gd name="connsiteY3" fmla="*/ 646470 h 743366"/>
                <a:gd name="connsiteX4" fmla="*/ 593112 w 615303"/>
                <a:gd name="connsiteY4" fmla="*/ 668909 h 743366"/>
                <a:gd name="connsiteX5" fmla="*/ 579999 w 615303"/>
                <a:gd name="connsiteY5" fmla="*/ 668909 h 743366"/>
                <a:gd name="connsiteX6" fmla="*/ 579999 w 615303"/>
                <a:gd name="connsiteY6" fmla="*/ 714807 h 743366"/>
                <a:gd name="connsiteX7" fmla="*/ 551755 w 615303"/>
                <a:gd name="connsiteY7" fmla="*/ 743366 h 743366"/>
                <a:gd name="connsiteX8" fmla="*/ 523512 w 615303"/>
                <a:gd name="connsiteY8" fmla="*/ 714807 h 743366"/>
                <a:gd name="connsiteX9" fmla="*/ 523512 w 615303"/>
                <a:gd name="connsiteY9" fmla="*/ 668909 h 743366"/>
                <a:gd name="connsiteX10" fmla="*/ 511408 w 615303"/>
                <a:gd name="connsiteY10" fmla="*/ 668909 h 743366"/>
                <a:gd name="connsiteX11" fmla="*/ 511408 w 615303"/>
                <a:gd name="connsiteY11" fmla="*/ 714807 h 743366"/>
                <a:gd name="connsiteX12" fmla="*/ 483164 w 615303"/>
                <a:gd name="connsiteY12" fmla="*/ 743366 h 743366"/>
                <a:gd name="connsiteX13" fmla="*/ 454921 w 615303"/>
                <a:gd name="connsiteY13" fmla="*/ 714807 h 743366"/>
                <a:gd name="connsiteX14" fmla="*/ 454921 w 615303"/>
                <a:gd name="connsiteY14" fmla="*/ 668909 h 743366"/>
                <a:gd name="connsiteX15" fmla="*/ 442817 w 615303"/>
                <a:gd name="connsiteY15" fmla="*/ 668909 h 743366"/>
                <a:gd name="connsiteX16" fmla="*/ 442817 w 615303"/>
                <a:gd name="connsiteY16" fmla="*/ 714807 h 743366"/>
                <a:gd name="connsiteX17" fmla="*/ 414573 w 615303"/>
                <a:gd name="connsiteY17" fmla="*/ 743366 h 743366"/>
                <a:gd name="connsiteX18" fmla="*/ 386330 w 615303"/>
                <a:gd name="connsiteY18" fmla="*/ 714807 h 743366"/>
                <a:gd name="connsiteX19" fmla="*/ 386330 w 615303"/>
                <a:gd name="connsiteY19" fmla="*/ 668909 h 743366"/>
                <a:gd name="connsiteX20" fmla="*/ 370191 w 615303"/>
                <a:gd name="connsiteY20" fmla="*/ 668909 h 743366"/>
                <a:gd name="connsiteX21" fmla="*/ 370191 w 615303"/>
                <a:gd name="connsiteY21" fmla="*/ 714807 h 743366"/>
                <a:gd name="connsiteX22" fmla="*/ 341947 w 615303"/>
                <a:gd name="connsiteY22" fmla="*/ 743366 h 743366"/>
                <a:gd name="connsiteX23" fmla="*/ 313704 w 615303"/>
                <a:gd name="connsiteY23" fmla="*/ 714807 h 743366"/>
                <a:gd name="connsiteX24" fmla="*/ 313704 w 615303"/>
                <a:gd name="connsiteY24" fmla="*/ 668909 h 743366"/>
                <a:gd name="connsiteX25" fmla="*/ 301599 w 615303"/>
                <a:gd name="connsiteY25" fmla="*/ 668909 h 743366"/>
                <a:gd name="connsiteX26" fmla="*/ 301599 w 615303"/>
                <a:gd name="connsiteY26" fmla="*/ 714807 h 743366"/>
                <a:gd name="connsiteX27" fmla="*/ 273356 w 615303"/>
                <a:gd name="connsiteY27" fmla="*/ 743366 h 743366"/>
                <a:gd name="connsiteX28" fmla="*/ 245113 w 615303"/>
                <a:gd name="connsiteY28" fmla="*/ 714807 h 743366"/>
                <a:gd name="connsiteX29" fmla="*/ 245113 w 615303"/>
                <a:gd name="connsiteY29" fmla="*/ 668909 h 743366"/>
                <a:gd name="connsiteX30" fmla="*/ 228974 w 615303"/>
                <a:gd name="connsiteY30" fmla="*/ 668909 h 743366"/>
                <a:gd name="connsiteX31" fmla="*/ 228974 w 615303"/>
                <a:gd name="connsiteY31" fmla="*/ 714807 h 743366"/>
                <a:gd name="connsiteX32" fmla="*/ 200730 w 615303"/>
                <a:gd name="connsiteY32" fmla="*/ 743366 h 743366"/>
                <a:gd name="connsiteX33" fmla="*/ 172487 w 615303"/>
                <a:gd name="connsiteY33" fmla="*/ 714807 h 743366"/>
                <a:gd name="connsiteX34" fmla="*/ 172487 w 615303"/>
                <a:gd name="connsiteY34" fmla="*/ 668909 h 743366"/>
                <a:gd name="connsiteX35" fmla="*/ 160382 w 615303"/>
                <a:gd name="connsiteY35" fmla="*/ 668909 h 743366"/>
                <a:gd name="connsiteX36" fmla="*/ 160382 w 615303"/>
                <a:gd name="connsiteY36" fmla="*/ 714807 h 743366"/>
                <a:gd name="connsiteX37" fmla="*/ 132139 w 615303"/>
                <a:gd name="connsiteY37" fmla="*/ 743366 h 743366"/>
                <a:gd name="connsiteX38" fmla="*/ 103896 w 615303"/>
                <a:gd name="connsiteY38" fmla="*/ 714807 h 743366"/>
                <a:gd name="connsiteX39" fmla="*/ 103896 w 615303"/>
                <a:gd name="connsiteY39" fmla="*/ 668909 h 743366"/>
                <a:gd name="connsiteX40" fmla="*/ 91791 w 615303"/>
                <a:gd name="connsiteY40" fmla="*/ 668909 h 743366"/>
                <a:gd name="connsiteX41" fmla="*/ 91791 w 615303"/>
                <a:gd name="connsiteY41" fmla="*/ 714807 h 743366"/>
                <a:gd name="connsiteX42" fmla="*/ 63548 w 615303"/>
                <a:gd name="connsiteY42" fmla="*/ 743366 h 743366"/>
                <a:gd name="connsiteX43" fmla="*/ 35304 w 615303"/>
                <a:gd name="connsiteY43" fmla="*/ 714807 h 743366"/>
                <a:gd name="connsiteX44" fmla="*/ 35304 w 615303"/>
                <a:gd name="connsiteY44" fmla="*/ 668909 h 743366"/>
                <a:gd name="connsiteX45" fmla="*/ 22191 w 615303"/>
                <a:gd name="connsiteY45" fmla="*/ 668909 h 743366"/>
                <a:gd name="connsiteX46" fmla="*/ 0 w 615303"/>
                <a:gd name="connsiteY46" fmla="*/ 646470 h 743366"/>
                <a:gd name="connsiteX47" fmla="*/ 95826 w 615303"/>
                <a:gd name="connsiteY47" fmla="*/ 489397 h 743366"/>
                <a:gd name="connsiteX48" fmla="*/ 113982 w 615303"/>
                <a:gd name="connsiteY48" fmla="*/ 481237 h 743366"/>
                <a:gd name="connsiteX49" fmla="*/ 113736 w 615303"/>
                <a:gd name="connsiteY49" fmla="*/ 245621 h 743366"/>
                <a:gd name="connsiteX50" fmla="*/ 501067 w 615303"/>
                <a:gd name="connsiteY50" fmla="*/ 245621 h 743366"/>
                <a:gd name="connsiteX51" fmla="*/ 523258 w 615303"/>
                <a:gd name="connsiteY51" fmla="*/ 268093 h 743366"/>
                <a:gd name="connsiteX52" fmla="*/ 523258 w 615303"/>
                <a:gd name="connsiteY52" fmla="*/ 442758 h 743366"/>
                <a:gd name="connsiteX53" fmla="*/ 501067 w 615303"/>
                <a:gd name="connsiteY53" fmla="*/ 465229 h 743366"/>
                <a:gd name="connsiteX54" fmla="*/ 113736 w 615303"/>
                <a:gd name="connsiteY54" fmla="*/ 465229 h 743366"/>
                <a:gd name="connsiteX55" fmla="*/ 91545 w 615303"/>
                <a:gd name="connsiteY55" fmla="*/ 442758 h 743366"/>
                <a:gd name="connsiteX56" fmla="*/ 91545 w 615303"/>
                <a:gd name="connsiteY56" fmla="*/ 268093 h 743366"/>
                <a:gd name="connsiteX57" fmla="*/ 113736 w 615303"/>
                <a:gd name="connsiteY57" fmla="*/ 245621 h 743366"/>
                <a:gd name="connsiteX58" fmla="*/ 177415 w 615303"/>
                <a:gd name="connsiteY58" fmla="*/ 171220 h 743366"/>
                <a:gd name="connsiteX59" fmla="*/ 343670 w 615303"/>
                <a:gd name="connsiteY59" fmla="*/ 232614 h 743366"/>
                <a:gd name="connsiteX60" fmla="*/ 154240 w 615303"/>
                <a:gd name="connsiteY60" fmla="*/ 232614 h 743366"/>
                <a:gd name="connsiteX61" fmla="*/ 137111 w 615303"/>
                <a:gd name="connsiteY61" fmla="*/ 192708 h 743366"/>
                <a:gd name="connsiteX62" fmla="*/ 138118 w 615303"/>
                <a:gd name="connsiteY62" fmla="*/ 190662 h 743366"/>
                <a:gd name="connsiteX63" fmla="*/ 177415 w 615303"/>
                <a:gd name="connsiteY63" fmla="*/ 171220 h 743366"/>
                <a:gd name="connsiteX64" fmla="*/ 245121 w 615303"/>
                <a:gd name="connsiteY64" fmla="*/ 98048 h 743366"/>
                <a:gd name="connsiteX65" fmla="*/ 435810 w 615303"/>
                <a:gd name="connsiteY65" fmla="*/ 98048 h 743366"/>
                <a:gd name="connsiteX66" fmla="*/ 460025 w 615303"/>
                <a:gd name="connsiteY66" fmla="*/ 107232 h 743366"/>
                <a:gd name="connsiteX67" fmla="*/ 478186 w 615303"/>
                <a:gd name="connsiteY67" fmla="*/ 147032 h 743366"/>
                <a:gd name="connsiteX68" fmla="*/ 477177 w 615303"/>
                <a:gd name="connsiteY68" fmla="*/ 150094 h 743366"/>
                <a:gd name="connsiteX69" fmla="*/ 437828 w 615303"/>
                <a:gd name="connsiteY69" fmla="*/ 168463 h 743366"/>
                <a:gd name="connsiteX70" fmla="*/ 142165 w 615303"/>
                <a:gd name="connsiteY70" fmla="*/ 98048 h 743366"/>
                <a:gd name="connsiteX71" fmla="*/ 205736 w 615303"/>
                <a:gd name="connsiteY71" fmla="*/ 98048 h 743366"/>
                <a:gd name="connsiteX72" fmla="*/ 460021 w 615303"/>
                <a:gd name="connsiteY72" fmla="*/ 190817 h 743366"/>
                <a:gd name="connsiteX73" fmla="*/ 478185 w 615303"/>
                <a:gd name="connsiteY73" fmla="*/ 231594 h 743366"/>
                <a:gd name="connsiteX74" fmla="*/ 478185 w 615303"/>
                <a:gd name="connsiteY74" fmla="*/ 232614 h 743366"/>
                <a:gd name="connsiteX75" fmla="*/ 383332 w 615303"/>
                <a:gd name="connsiteY75" fmla="*/ 232614 h 743366"/>
                <a:gd name="connsiteX76" fmla="*/ 155283 w 615303"/>
                <a:gd name="connsiteY76" fmla="*/ 149020 h 743366"/>
                <a:gd name="connsiteX77" fmla="*/ 137120 w 615303"/>
                <a:gd name="connsiteY77" fmla="*/ 108242 h 743366"/>
                <a:gd name="connsiteX78" fmla="*/ 138129 w 615303"/>
                <a:gd name="connsiteY78" fmla="*/ 106203 h 743366"/>
                <a:gd name="connsiteX79" fmla="*/ 142165 w 615303"/>
                <a:gd name="connsiteY79" fmla="*/ 98048 h 743366"/>
                <a:gd name="connsiteX80" fmla="*/ 307401 w 615303"/>
                <a:gd name="connsiteY80" fmla="*/ 0 h 743366"/>
                <a:gd name="connsiteX81" fmla="*/ 465729 w 615303"/>
                <a:gd name="connsiteY81" fmla="*/ 85542 h 743366"/>
                <a:gd name="connsiteX82" fmla="*/ 149073 w 615303"/>
                <a:gd name="connsiteY82" fmla="*/ 85542 h 743366"/>
                <a:gd name="connsiteX83" fmla="*/ 307401 w 615303"/>
                <a:gd name="connsiteY83" fmla="*/ 0 h 74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615303" h="743366">
                  <a:moveTo>
                    <a:pt x="113982" y="481237"/>
                  </a:moveTo>
                  <a:cubicBezTo>
                    <a:pt x="113982" y="481237"/>
                    <a:pt x="113982" y="481237"/>
                    <a:pt x="501321" y="481237"/>
                  </a:cubicBezTo>
                  <a:cubicBezTo>
                    <a:pt x="509390" y="481237"/>
                    <a:pt x="515442" y="484297"/>
                    <a:pt x="519477" y="490417"/>
                  </a:cubicBezTo>
                  <a:lnTo>
                    <a:pt x="615303" y="646470"/>
                  </a:lnTo>
                  <a:cubicBezTo>
                    <a:pt x="615303" y="658710"/>
                    <a:pt x="605216" y="668909"/>
                    <a:pt x="593112" y="668909"/>
                  </a:cubicBezTo>
                  <a:cubicBezTo>
                    <a:pt x="593112" y="668909"/>
                    <a:pt x="593112" y="668909"/>
                    <a:pt x="579999" y="668909"/>
                  </a:cubicBezTo>
                  <a:cubicBezTo>
                    <a:pt x="579999" y="668909"/>
                    <a:pt x="579999" y="668909"/>
                    <a:pt x="579999" y="714807"/>
                  </a:cubicBezTo>
                  <a:cubicBezTo>
                    <a:pt x="579999" y="730107"/>
                    <a:pt x="566886" y="743366"/>
                    <a:pt x="551755" y="743366"/>
                  </a:cubicBezTo>
                  <a:cubicBezTo>
                    <a:pt x="536625" y="743366"/>
                    <a:pt x="523512" y="730107"/>
                    <a:pt x="523512" y="714807"/>
                  </a:cubicBezTo>
                  <a:cubicBezTo>
                    <a:pt x="523512" y="714807"/>
                    <a:pt x="523512" y="714807"/>
                    <a:pt x="523512" y="668909"/>
                  </a:cubicBezTo>
                  <a:cubicBezTo>
                    <a:pt x="523512" y="668909"/>
                    <a:pt x="523512" y="668909"/>
                    <a:pt x="511408" y="668909"/>
                  </a:cubicBezTo>
                  <a:cubicBezTo>
                    <a:pt x="511408" y="668909"/>
                    <a:pt x="511408" y="668909"/>
                    <a:pt x="511408" y="714807"/>
                  </a:cubicBezTo>
                  <a:cubicBezTo>
                    <a:pt x="511408" y="730107"/>
                    <a:pt x="498295" y="743366"/>
                    <a:pt x="483164" y="743366"/>
                  </a:cubicBezTo>
                  <a:cubicBezTo>
                    <a:pt x="468034" y="743366"/>
                    <a:pt x="454921" y="730107"/>
                    <a:pt x="454921" y="714807"/>
                  </a:cubicBezTo>
                  <a:cubicBezTo>
                    <a:pt x="454921" y="714807"/>
                    <a:pt x="454921" y="714807"/>
                    <a:pt x="454921" y="668909"/>
                  </a:cubicBezTo>
                  <a:cubicBezTo>
                    <a:pt x="454921" y="668909"/>
                    <a:pt x="454921" y="668909"/>
                    <a:pt x="442817" y="668909"/>
                  </a:cubicBezTo>
                  <a:cubicBezTo>
                    <a:pt x="442817" y="668909"/>
                    <a:pt x="442817" y="668909"/>
                    <a:pt x="442817" y="714807"/>
                  </a:cubicBezTo>
                  <a:cubicBezTo>
                    <a:pt x="442817" y="730107"/>
                    <a:pt x="429704" y="743366"/>
                    <a:pt x="414573" y="743366"/>
                  </a:cubicBezTo>
                  <a:cubicBezTo>
                    <a:pt x="399443" y="743366"/>
                    <a:pt x="386330" y="730107"/>
                    <a:pt x="386330" y="714807"/>
                  </a:cubicBezTo>
                  <a:cubicBezTo>
                    <a:pt x="386330" y="714807"/>
                    <a:pt x="386330" y="714807"/>
                    <a:pt x="386330" y="668909"/>
                  </a:cubicBezTo>
                  <a:cubicBezTo>
                    <a:pt x="386330" y="668909"/>
                    <a:pt x="386330" y="668909"/>
                    <a:pt x="370191" y="668909"/>
                  </a:cubicBezTo>
                  <a:cubicBezTo>
                    <a:pt x="370191" y="668909"/>
                    <a:pt x="370191" y="668909"/>
                    <a:pt x="370191" y="714807"/>
                  </a:cubicBezTo>
                  <a:cubicBezTo>
                    <a:pt x="370191" y="730107"/>
                    <a:pt x="357078" y="743366"/>
                    <a:pt x="341947" y="743366"/>
                  </a:cubicBezTo>
                  <a:cubicBezTo>
                    <a:pt x="326817" y="743366"/>
                    <a:pt x="313704" y="730107"/>
                    <a:pt x="313704" y="714807"/>
                  </a:cubicBezTo>
                  <a:cubicBezTo>
                    <a:pt x="313704" y="714807"/>
                    <a:pt x="313704" y="714807"/>
                    <a:pt x="313704" y="668909"/>
                  </a:cubicBezTo>
                  <a:cubicBezTo>
                    <a:pt x="313704" y="668909"/>
                    <a:pt x="313704" y="668909"/>
                    <a:pt x="301599" y="668909"/>
                  </a:cubicBezTo>
                  <a:cubicBezTo>
                    <a:pt x="301599" y="668909"/>
                    <a:pt x="301599" y="668909"/>
                    <a:pt x="301599" y="714807"/>
                  </a:cubicBezTo>
                  <a:cubicBezTo>
                    <a:pt x="301599" y="730107"/>
                    <a:pt x="288486" y="743366"/>
                    <a:pt x="273356" y="743366"/>
                  </a:cubicBezTo>
                  <a:cubicBezTo>
                    <a:pt x="258226" y="743366"/>
                    <a:pt x="245113" y="730107"/>
                    <a:pt x="245113" y="714807"/>
                  </a:cubicBezTo>
                  <a:cubicBezTo>
                    <a:pt x="245113" y="714807"/>
                    <a:pt x="245113" y="714807"/>
                    <a:pt x="245113" y="668909"/>
                  </a:cubicBezTo>
                  <a:cubicBezTo>
                    <a:pt x="245113" y="668909"/>
                    <a:pt x="245113" y="668909"/>
                    <a:pt x="228974" y="668909"/>
                  </a:cubicBezTo>
                  <a:cubicBezTo>
                    <a:pt x="228974" y="668909"/>
                    <a:pt x="228974" y="668909"/>
                    <a:pt x="228974" y="714807"/>
                  </a:cubicBezTo>
                  <a:cubicBezTo>
                    <a:pt x="228974" y="730107"/>
                    <a:pt x="215861" y="743366"/>
                    <a:pt x="200730" y="743366"/>
                  </a:cubicBezTo>
                  <a:cubicBezTo>
                    <a:pt x="185600" y="743366"/>
                    <a:pt x="172487" y="730107"/>
                    <a:pt x="172487" y="714807"/>
                  </a:cubicBezTo>
                  <a:cubicBezTo>
                    <a:pt x="172487" y="714807"/>
                    <a:pt x="172487" y="714807"/>
                    <a:pt x="172487" y="668909"/>
                  </a:cubicBezTo>
                  <a:cubicBezTo>
                    <a:pt x="172487" y="668909"/>
                    <a:pt x="172487" y="668909"/>
                    <a:pt x="160382" y="668909"/>
                  </a:cubicBezTo>
                  <a:cubicBezTo>
                    <a:pt x="160382" y="668909"/>
                    <a:pt x="160382" y="668909"/>
                    <a:pt x="160382" y="714807"/>
                  </a:cubicBezTo>
                  <a:cubicBezTo>
                    <a:pt x="160382" y="730107"/>
                    <a:pt x="147269" y="743366"/>
                    <a:pt x="132139" y="743366"/>
                  </a:cubicBezTo>
                  <a:cubicBezTo>
                    <a:pt x="117009" y="743366"/>
                    <a:pt x="103896" y="730107"/>
                    <a:pt x="103896" y="714807"/>
                  </a:cubicBezTo>
                  <a:cubicBezTo>
                    <a:pt x="103896" y="714807"/>
                    <a:pt x="103896" y="714807"/>
                    <a:pt x="103896" y="668909"/>
                  </a:cubicBezTo>
                  <a:cubicBezTo>
                    <a:pt x="103896" y="668909"/>
                    <a:pt x="103896" y="668909"/>
                    <a:pt x="91791" y="668909"/>
                  </a:cubicBezTo>
                  <a:cubicBezTo>
                    <a:pt x="91791" y="668909"/>
                    <a:pt x="91791" y="668909"/>
                    <a:pt x="91791" y="714807"/>
                  </a:cubicBezTo>
                  <a:cubicBezTo>
                    <a:pt x="91791" y="730107"/>
                    <a:pt x="78678" y="743366"/>
                    <a:pt x="63548" y="743366"/>
                  </a:cubicBezTo>
                  <a:cubicBezTo>
                    <a:pt x="48417" y="743366"/>
                    <a:pt x="35304" y="730107"/>
                    <a:pt x="35304" y="714807"/>
                  </a:cubicBezTo>
                  <a:cubicBezTo>
                    <a:pt x="35304" y="714807"/>
                    <a:pt x="35304" y="714807"/>
                    <a:pt x="35304" y="668909"/>
                  </a:cubicBezTo>
                  <a:cubicBezTo>
                    <a:pt x="35304" y="668909"/>
                    <a:pt x="35304" y="668909"/>
                    <a:pt x="22191" y="668909"/>
                  </a:cubicBezTo>
                  <a:cubicBezTo>
                    <a:pt x="10087" y="668909"/>
                    <a:pt x="0" y="658710"/>
                    <a:pt x="0" y="646470"/>
                  </a:cubicBezTo>
                  <a:cubicBezTo>
                    <a:pt x="0" y="646470"/>
                    <a:pt x="0" y="646470"/>
                    <a:pt x="95826" y="489397"/>
                  </a:cubicBezTo>
                  <a:cubicBezTo>
                    <a:pt x="99861" y="485317"/>
                    <a:pt x="105913" y="481237"/>
                    <a:pt x="113982" y="481237"/>
                  </a:cubicBezTo>
                  <a:close/>
                  <a:moveTo>
                    <a:pt x="113736" y="245621"/>
                  </a:moveTo>
                  <a:cubicBezTo>
                    <a:pt x="501067" y="245621"/>
                    <a:pt x="501067" y="245621"/>
                    <a:pt x="501067" y="245621"/>
                  </a:cubicBezTo>
                  <a:cubicBezTo>
                    <a:pt x="513171" y="245621"/>
                    <a:pt x="523258" y="255835"/>
                    <a:pt x="523258" y="268093"/>
                  </a:cubicBezTo>
                  <a:cubicBezTo>
                    <a:pt x="523258" y="442758"/>
                    <a:pt x="523258" y="442758"/>
                    <a:pt x="523258" y="442758"/>
                  </a:cubicBezTo>
                  <a:cubicBezTo>
                    <a:pt x="523258" y="455015"/>
                    <a:pt x="513171" y="465229"/>
                    <a:pt x="501067" y="465229"/>
                  </a:cubicBezTo>
                  <a:cubicBezTo>
                    <a:pt x="113736" y="465229"/>
                    <a:pt x="113736" y="465229"/>
                    <a:pt x="113736" y="465229"/>
                  </a:cubicBezTo>
                  <a:cubicBezTo>
                    <a:pt x="101632" y="465229"/>
                    <a:pt x="91545" y="455015"/>
                    <a:pt x="91545" y="442758"/>
                  </a:cubicBezTo>
                  <a:cubicBezTo>
                    <a:pt x="91545" y="268093"/>
                    <a:pt x="91545" y="268093"/>
                    <a:pt x="91545" y="268093"/>
                  </a:cubicBezTo>
                  <a:cubicBezTo>
                    <a:pt x="91545" y="255835"/>
                    <a:pt x="101632" y="245621"/>
                    <a:pt x="113736" y="245621"/>
                  </a:cubicBezTo>
                  <a:close/>
                  <a:moveTo>
                    <a:pt x="177415" y="171220"/>
                  </a:moveTo>
                  <a:lnTo>
                    <a:pt x="343670" y="232614"/>
                  </a:lnTo>
                  <a:cubicBezTo>
                    <a:pt x="343670" y="232614"/>
                    <a:pt x="343670" y="232614"/>
                    <a:pt x="154240" y="232614"/>
                  </a:cubicBezTo>
                  <a:cubicBezTo>
                    <a:pt x="139126" y="226475"/>
                    <a:pt x="131065" y="208056"/>
                    <a:pt x="137111" y="192708"/>
                  </a:cubicBezTo>
                  <a:cubicBezTo>
                    <a:pt x="137111" y="192708"/>
                    <a:pt x="137111" y="192708"/>
                    <a:pt x="138118" y="190662"/>
                  </a:cubicBezTo>
                  <a:cubicBezTo>
                    <a:pt x="143156" y="174290"/>
                    <a:pt x="161293" y="165081"/>
                    <a:pt x="177415" y="171220"/>
                  </a:cubicBezTo>
                  <a:close/>
                  <a:moveTo>
                    <a:pt x="245121" y="98048"/>
                  </a:moveTo>
                  <a:cubicBezTo>
                    <a:pt x="245121" y="98048"/>
                    <a:pt x="245121" y="98048"/>
                    <a:pt x="435810" y="98048"/>
                  </a:cubicBezTo>
                  <a:cubicBezTo>
                    <a:pt x="435810" y="98048"/>
                    <a:pt x="435810" y="98048"/>
                    <a:pt x="460025" y="107232"/>
                  </a:cubicBezTo>
                  <a:cubicBezTo>
                    <a:pt x="476168" y="113356"/>
                    <a:pt x="484239" y="130704"/>
                    <a:pt x="478186" y="147032"/>
                  </a:cubicBezTo>
                  <a:cubicBezTo>
                    <a:pt x="478186" y="147032"/>
                    <a:pt x="478186" y="147032"/>
                    <a:pt x="477177" y="150094"/>
                  </a:cubicBezTo>
                  <a:cubicBezTo>
                    <a:pt x="472132" y="166422"/>
                    <a:pt x="453971" y="174586"/>
                    <a:pt x="437828" y="168463"/>
                  </a:cubicBezTo>
                  <a:close/>
                  <a:moveTo>
                    <a:pt x="142165" y="98048"/>
                  </a:moveTo>
                  <a:cubicBezTo>
                    <a:pt x="142165" y="98048"/>
                    <a:pt x="142165" y="98048"/>
                    <a:pt x="205736" y="98048"/>
                  </a:cubicBezTo>
                  <a:cubicBezTo>
                    <a:pt x="205736" y="98048"/>
                    <a:pt x="205736" y="98048"/>
                    <a:pt x="460021" y="190817"/>
                  </a:cubicBezTo>
                  <a:cubicBezTo>
                    <a:pt x="476167" y="196934"/>
                    <a:pt x="484239" y="215283"/>
                    <a:pt x="478185" y="231594"/>
                  </a:cubicBezTo>
                  <a:cubicBezTo>
                    <a:pt x="478185" y="231594"/>
                    <a:pt x="478185" y="231594"/>
                    <a:pt x="478185" y="232614"/>
                  </a:cubicBezTo>
                  <a:cubicBezTo>
                    <a:pt x="478185" y="232614"/>
                    <a:pt x="478185" y="232614"/>
                    <a:pt x="383332" y="232614"/>
                  </a:cubicBezTo>
                  <a:cubicBezTo>
                    <a:pt x="383332" y="232614"/>
                    <a:pt x="383332" y="232614"/>
                    <a:pt x="155283" y="149020"/>
                  </a:cubicBezTo>
                  <a:cubicBezTo>
                    <a:pt x="139138" y="142903"/>
                    <a:pt x="131065" y="125573"/>
                    <a:pt x="137120" y="108242"/>
                  </a:cubicBezTo>
                  <a:cubicBezTo>
                    <a:pt x="137120" y="108242"/>
                    <a:pt x="137120" y="108242"/>
                    <a:pt x="138129" y="106203"/>
                  </a:cubicBezTo>
                  <a:cubicBezTo>
                    <a:pt x="139138" y="103145"/>
                    <a:pt x="140147" y="100087"/>
                    <a:pt x="142165" y="98048"/>
                  </a:cubicBezTo>
                  <a:close/>
                  <a:moveTo>
                    <a:pt x="307401" y="0"/>
                  </a:moveTo>
                  <a:cubicBezTo>
                    <a:pt x="373959" y="0"/>
                    <a:pt x="432450" y="20367"/>
                    <a:pt x="465729" y="85542"/>
                  </a:cubicBezTo>
                  <a:lnTo>
                    <a:pt x="149073" y="85542"/>
                  </a:lnTo>
                  <a:cubicBezTo>
                    <a:pt x="182352" y="20367"/>
                    <a:pt x="240843" y="0"/>
                    <a:pt x="307401" y="0"/>
                  </a:cubicBezTo>
                  <a:close/>
                </a:path>
              </a:pathLst>
            </a:custGeom>
            <a:solidFill>
              <a:srgbClr val="2995BC"/>
            </a:solidFill>
            <a:ln>
              <a:noFill/>
            </a:ln>
            <a:extLst/>
          </p:spPr>
          <p:txBody>
            <a:bodyPr vert="horz" wrap="square" lIns="91440" tIns="45720" rIns="91440" bIns="45720" numCol="1" anchor="t" anchorCtr="0" compatLnSpc="1">
              <a:prstTxWarp prst="textNoShape">
                <a:avLst/>
              </a:prstTxWarp>
              <a:noAutofit/>
            </a:bodyPr>
            <a:lstStyle/>
            <a:p>
              <a:endParaRPr lang="en-US"/>
            </a:p>
          </p:txBody>
        </p:sp>
        <p:sp>
          <p:nvSpPr>
            <p:cNvPr id="68" name="Freeform 8"/>
            <p:cNvSpPr>
              <a:spLocks/>
            </p:cNvSpPr>
            <p:nvPr/>
          </p:nvSpPr>
          <p:spPr bwMode="auto">
            <a:xfrm>
              <a:off x="5116050" y="1010756"/>
              <a:ext cx="254650" cy="382577"/>
            </a:xfrm>
            <a:custGeom>
              <a:avLst/>
              <a:gdLst>
                <a:gd name="T0" fmla="*/ 202 w 696"/>
                <a:gd name="T1" fmla="*/ 1078 h 1078"/>
                <a:gd name="T2" fmla="*/ 141 w 696"/>
                <a:gd name="T3" fmla="*/ 1031 h 1078"/>
                <a:gd name="T4" fmla="*/ 1 w 696"/>
                <a:gd name="T5" fmla="*/ 720 h 1078"/>
                <a:gd name="T6" fmla="*/ 70 w 696"/>
                <a:gd name="T7" fmla="*/ 486 h 1078"/>
                <a:gd name="T8" fmla="*/ 230 w 696"/>
                <a:gd name="T9" fmla="*/ 295 h 1078"/>
                <a:gd name="T10" fmla="*/ 247 w 696"/>
                <a:gd name="T11" fmla="*/ 0 h 1078"/>
                <a:gd name="T12" fmla="*/ 437 w 696"/>
                <a:gd name="T13" fmla="*/ 307 h 1078"/>
                <a:gd name="T14" fmla="*/ 437 w 696"/>
                <a:gd name="T15" fmla="*/ 673 h 1078"/>
                <a:gd name="T16" fmla="*/ 475 w 696"/>
                <a:gd name="T17" fmla="*/ 645 h 1078"/>
                <a:gd name="T18" fmla="*/ 522 w 696"/>
                <a:gd name="T19" fmla="*/ 455 h 1078"/>
                <a:gd name="T20" fmla="*/ 494 w 696"/>
                <a:gd name="T21" fmla="*/ 310 h 1078"/>
                <a:gd name="T22" fmla="*/ 673 w 696"/>
                <a:gd name="T23" fmla="*/ 646 h 1078"/>
                <a:gd name="T24" fmla="*/ 458 w 696"/>
                <a:gd name="T25" fmla="*/ 1078 h 1078"/>
                <a:gd name="T26" fmla="*/ 462 w 696"/>
                <a:gd name="T27" fmla="*/ 859 h 1078"/>
                <a:gd name="T28" fmla="*/ 416 w 696"/>
                <a:gd name="T29" fmla="*/ 994 h 1078"/>
                <a:gd name="T30" fmla="*/ 358 w 696"/>
                <a:gd name="T31" fmla="*/ 825 h 1078"/>
                <a:gd name="T32" fmla="*/ 330 w 696"/>
                <a:gd name="T33" fmla="*/ 603 h 1078"/>
                <a:gd name="T34" fmla="*/ 293 w 696"/>
                <a:gd name="T35" fmla="*/ 624 h 1078"/>
                <a:gd name="T36" fmla="*/ 136 w 696"/>
                <a:gd name="T37" fmla="*/ 890 h 1078"/>
                <a:gd name="T38" fmla="*/ 202 w 696"/>
                <a:gd name="T39" fmla="*/ 1078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6" h="1078">
                  <a:moveTo>
                    <a:pt x="202" y="1078"/>
                  </a:moveTo>
                  <a:cubicBezTo>
                    <a:pt x="194" y="1062"/>
                    <a:pt x="155" y="1044"/>
                    <a:pt x="141" y="1031"/>
                  </a:cubicBezTo>
                  <a:cubicBezTo>
                    <a:pt x="52" y="953"/>
                    <a:pt x="2" y="838"/>
                    <a:pt x="1" y="720"/>
                  </a:cubicBezTo>
                  <a:cubicBezTo>
                    <a:pt x="0" y="637"/>
                    <a:pt x="27" y="556"/>
                    <a:pt x="70" y="486"/>
                  </a:cubicBezTo>
                  <a:cubicBezTo>
                    <a:pt x="114" y="414"/>
                    <a:pt x="178" y="361"/>
                    <a:pt x="230" y="295"/>
                  </a:cubicBezTo>
                  <a:cubicBezTo>
                    <a:pt x="300" y="207"/>
                    <a:pt x="289" y="99"/>
                    <a:pt x="247" y="0"/>
                  </a:cubicBezTo>
                  <a:cubicBezTo>
                    <a:pt x="247" y="0"/>
                    <a:pt x="380" y="105"/>
                    <a:pt x="437" y="307"/>
                  </a:cubicBezTo>
                  <a:cubicBezTo>
                    <a:pt x="494" y="508"/>
                    <a:pt x="466" y="612"/>
                    <a:pt x="437" y="673"/>
                  </a:cubicBezTo>
                  <a:cubicBezTo>
                    <a:pt x="441" y="664"/>
                    <a:pt x="467" y="653"/>
                    <a:pt x="475" y="645"/>
                  </a:cubicBezTo>
                  <a:cubicBezTo>
                    <a:pt x="524" y="594"/>
                    <a:pt x="526" y="521"/>
                    <a:pt x="522" y="455"/>
                  </a:cubicBezTo>
                  <a:cubicBezTo>
                    <a:pt x="519" y="421"/>
                    <a:pt x="523" y="334"/>
                    <a:pt x="494" y="310"/>
                  </a:cubicBezTo>
                  <a:cubicBezTo>
                    <a:pt x="596" y="394"/>
                    <a:pt x="657" y="516"/>
                    <a:pt x="673" y="646"/>
                  </a:cubicBezTo>
                  <a:cubicBezTo>
                    <a:pt x="696" y="830"/>
                    <a:pt x="644" y="1007"/>
                    <a:pt x="458" y="1078"/>
                  </a:cubicBezTo>
                  <a:cubicBezTo>
                    <a:pt x="458" y="1078"/>
                    <a:pt x="553" y="1006"/>
                    <a:pt x="462" y="859"/>
                  </a:cubicBezTo>
                  <a:cubicBezTo>
                    <a:pt x="484" y="895"/>
                    <a:pt x="440" y="970"/>
                    <a:pt x="416" y="994"/>
                  </a:cubicBezTo>
                  <a:cubicBezTo>
                    <a:pt x="416" y="924"/>
                    <a:pt x="400" y="880"/>
                    <a:pt x="358" y="825"/>
                  </a:cubicBezTo>
                  <a:cubicBezTo>
                    <a:pt x="312" y="762"/>
                    <a:pt x="295" y="676"/>
                    <a:pt x="330" y="603"/>
                  </a:cubicBezTo>
                  <a:cubicBezTo>
                    <a:pt x="327" y="610"/>
                    <a:pt x="300" y="620"/>
                    <a:pt x="293" y="624"/>
                  </a:cubicBezTo>
                  <a:cubicBezTo>
                    <a:pt x="199" y="681"/>
                    <a:pt x="129" y="774"/>
                    <a:pt x="136" y="890"/>
                  </a:cubicBezTo>
                  <a:cubicBezTo>
                    <a:pt x="141" y="964"/>
                    <a:pt x="168" y="1014"/>
                    <a:pt x="202" y="1078"/>
                  </a:cubicBezTo>
                  <a:close/>
                </a:path>
              </a:pathLst>
            </a:custGeom>
            <a:solidFill>
              <a:srgbClr val="2995BC"/>
            </a:solidFill>
            <a:ln>
              <a:noFill/>
            </a:ln>
            <a:extLst/>
          </p:spPr>
          <p:txBody>
            <a:bodyPr vert="horz" wrap="square" lIns="121920" tIns="60960" rIns="121920" bIns="60960" numCol="1" anchor="t" anchorCtr="0" compatLnSpc="1">
              <a:prstTxWarp prst="textNoShape">
                <a:avLst/>
              </a:prstTxWarp>
            </a:bodyPr>
            <a:lstStyle/>
            <a:p>
              <a:endParaRPr lang="en-US" sz="1070">
                <a:ea typeface="Arial" charset="0"/>
                <a:cs typeface="Arial" charset="0"/>
              </a:endParaRPr>
            </a:p>
          </p:txBody>
        </p:sp>
        <p:sp>
          <p:nvSpPr>
            <p:cNvPr id="69" name="Freeform 68"/>
            <p:cNvSpPr>
              <a:spLocks noEditPoints="1"/>
            </p:cNvSpPr>
            <p:nvPr/>
          </p:nvSpPr>
          <p:spPr bwMode="auto">
            <a:xfrm>
              <a:off x="4140281" y="1102227"/>
              <a:ext cx="305915" cy="314653"/>
            </a:xfrm>
            <a:custGeom>
              <a:avLst/>
              <a:gdLst>
                <a:gd name="T0" fmla="*/ 223 w 593"/>
                <a:gd name="T1" fmla="*/ 425 h 475"/>
                <a:gd name="T2" fmla="*/ 365 w 593"/>
                <a:gd name="T3" fmla="*/ 425 h 475"/>
                <a:gd name="T4" fmla="*/ 365 w 593"/>
                <a:gd name="T5" fmla="*/ 449 h 475"/>
                <a:gd name="T6" fmla="*/ 435 w 593"/>
                <a:gd name="T7" fmla="*/ 449 h 475"/>
                <a:gd name="T8" fmla="*/ 450 w 593"/>
                <a:gd name="T9" fmla="*/ 463 h 475"/>
                <a:gd name="T10" fmla="*/ 450 w 593"/>
                <a:gd name="T11" fmla="*/ 475 h 475"/>
                <a:gd name="T12" fmla="*/ 138 w 593"/>
                <a:gd name="T13" fmla="*/ 475 h 475"/>
                <a:gd name="T14" fmla="*/ 138 w 593"/>
                <a:gd name="T15" fmla="*/ 463 h 475"/>
                <a:gd name="T16" fmla="*/ 152 w 593"/>
                <a:gd name="T17" fmla="*/ 449 h 475"/>
                <a:gd name="T18" fmla="*/ 223 w 593"/>
                <a:gd name="T19" fmla="*/ 449 h 475"/>
                <a:gd name="T20" fmla="*/ 223 w 593"/>
                <a:gd name="T21" fmla="*/ 425 h 475"/>
                <a:gd name="T22" fmla="*/ 59 w 593"/>
                <a:gd name="T23" fmla="*/ 67 h 475"/>
                <a:gd name="T24" fmla="*/ 535 w 593"/>
                <a:gd name="T25" fmla="*/ 67 h 475"/>
                <a:gd name="T26" fmla="*/ 535 w 593"/>
                <a:gd name="T27" fmla="*/ 336 h 475"/>
                <a:gd name="T28" fmla="*/ 59 w 593"/>
                <a:gd name="T29" fmla="*/ 336 h 475"/>
                <a:gd name="T30" fmla="*/ 59 w 593"/>
                <a:gd name="T31" fmla="*/ 67 h 475"/>
                <a:gd name="T32" fmla="*/ 42 w 593"/>
                <a:gd name="T33" fmla="*/ 33 h 475"/>
                <a:gd name="T34" fmla="*/ 24 w 593"/>
                <a:gd name="T35" fmla="*/ 50 h 475"/>
                <a:gd name="T36" fmla="*/ 24 w 593"/>
                <a:gd name="T37" fmla="*/ 353 h 475"/>
                <a:gd name="T38" fmla="*/ 42 w 593"/>
                <a:gd name="T39" fmla="*/ 371 h 475"/>
                <a:gd name="T40" fmla="*/ 552 w 593"/>
                <a:gd name="T41" fmla="*/ 371 h 475"/>
                <a:gd name="T42" fmla="*/ 569 w 593"/>
                <a:gd name="T43" fmla="*/ 353 h 475"/>
                <a:gd name="T44" fmla="*/ 569 w 593"/>
                <a:gd name="T45" fmla="*/ 50 h 475"/>
                <a:gd name="T46" fmla="*/ 552 w 593"/>
                <a:gd name="T47" fmla="*/ 33 h 475"/>
                <a:gd name="T48" fmla="*/ 42 w 593"/>
                <a:gd name="T49" fmla="*/ 33 h 475"/>
                <a:gd name="T50" fmla="*/ 555 w 593"/>
                <a:gd name="T51" fmla="*/ 0 h 475"/>
                <a:gd name="T52" fmla="*/ 39 w 593"/>
                <a:gd name="T53" fmla="*/ 0 h 475"/>
                <a:gd name="T54" fmla="*/ 0 w 593"/>
                <a:gd name="T55" fmla="*/ 38 h 475"/>
                <a:gd name="T56" fmla="*/ 0 w 593"/>
                <a:gd name="T57" fmla="*/ 360 h 475"/>
                <a:gd name="T58" fmla="*/ 39 w 593"/>
                <a:gd name="T59" fmla="*/ 398 h 475"/>
                <a:gd name="T60" fmla="*/ 555 w 593"/>
                <a:gd name="T61" fmla="*/ 398 h 475"/>
                <a:gd name="T62" fmla="*/ 593 w 593"/>
                <a:gd name="T63" fmla="*/ 360 h 475"/>
                <a:gd name="T64" fmla="*/ 593 w 593"/>
                <a:gd name="T65" fmla="*/ 38 h 475"/>
                <a:gd name="T66" fmla="*/ 555 w 593"/>
                <a:gd name="T67" fmla="*/ 0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3" h="475">
                  <a:moveTo>
                    <a:pt x="223" y="425"/>
                  </a:moveTo>
                  <a:cubicBezTo>
                    <a:pt x="365" y="425"/>
                    <a:pt x="365" y="425"/>
                    <a:pt x="365" y="425"/>
                  </a:cubicBezTo>
                  <a:cubicBezTo>
                    <a:pt x="365" y="443"/>
                    <a:pt x="365" y="431"/>
                    <a:pt x="365" y="449"/>
                  </a:cubicBezTo>
                  <a:cubicBezTo>
                    <a:pt x="435" y="449"/>
                    <a:pt x="435" y="449"/>
                    <a:pt x="435" y="449"/>
                  </a:cubicBezTo>
                  <a:cubicBezTo>
                    <a:pt x="443" y="449"/>
                    <a:pt x="450" y="455"/>
                    <a:pt x="450" y="463"/>
                  </a:cubicBezTo>
                  <a:cubicBezTo>
                    <a:pt x="450" y="475"/>
                    <a:pt x="450" y="475"/>
                    <a:pt x="450" y="475"/>
                  </a:cubicBezTo>
                  <a:cubicBezTo>
                    <a:pt x="138" y="475"/>
                    <a:pt x="138" y="475"/>
                    <a:pt x="138" y="475"/>
                  </a:cubicBezTo>
                  <a:cubicBezTo>
                    <a:pt x="138" y="463"/>
                    <a:pt x="138" y="463"/>
                    <a:pt x="138" y="463"/>
                  </a:cubicBezTo>
                  <a:cubicBezTo>
                    <a:pt x="138" y="455"/>
                    <a:pt x="144" y="449"/>
                    <a:pt x="152" y="449"/>
                  </a:cubicBezTo>
                  <a:cubicBezTo>
                    <a:pt x="223" y="449"/>
                    <a:pt x="223" y="449"/>
                    <a:pt x="223" y="449"/>
                  </a:cubicBezTo>
                  <a:cubicBezTo>
                    <a:pt x="223" y="431"/>
                    <a:pt x="223" y="443"/>
                    <a:pt x="223" y="425"/>
                  </a:cubicBezTo>
                  <a:close/>
                  <a:moveTo>
                    <a:pt x="59" y="67"/>
                  </a:moveTo>
                  <a:cubicBezTo>
                    <a:pt x="535" y="67"/>
                    <a:pt x="535" y="67"/>
                    <a:pt x="535" y="67"/>
                  </a:cubicBezTo>
                  <a:cubicBezTo>
                    <a:pt x="535" y="336"/>
                    <a:pt x="535" y="336"/>
                    <a:pt x="535" y="336"/>
                  </a:cubicBezTo>
                  <a:cubicBezTo>
                    <a:pt x="59" y="336"/>
                    <a:pt x="59" y="336"/>
                    <a:pt x="59" y="336"/>
                  </a:cubicBezTo>
                  <a:cubicBezTo>
                    <a:pt x="59" y="67"/>
                    <a:pt x="59" y="67"/>
                    <a:pt x="59" y="67"/>
                  </a:cubicBezTo>
                  <a:close/>
                  <a:moveTo>
                    <a:pt x="42" y="33"/>
                  </a:moveTo>
                  <a:cubicBezTo>
                    <a:pt x="32" y="33"/>
                    <a:pt x="24" y="40"/>
                    <a:pt x="24" y="50"/>
                  </a:cubicBezTo>
                  <a:cubicBezTo>
                    <a:pt x="24" y="353"/>
                    <a:pt x="24" y="353"/>
                    <a:pt x="24" y="353"/>
                  </a:cubicBezTo>
                  <a:cubicBezTo>
                    <a:pt x="24" y="363"/>
                    <a:pt x="32" y="371"/>
                    <a:pt x="42" y="371"/>
                  </a:cubicBezTo>
                  <a:cubicBezTo>
                    <a:pt x="552" y="371"/>
                    <a:pt x="552" y="371"/>
                    <a:pt x="552" y="371"/>
                  </a:cubicBezTo>
                  <a:cubicBezTo>
                    <a:pt x="561" y="371"/>
                    <a:pt x="569" y="363"/>
                    <a:pt x="569" y="353"/>
                  </a:cubicBezTo>
                  <a:cubicBezTo>
                    <a:pt x="569" y="50"/>
                    <a:pt x="569" y="50"/>
                    <a:pt x="569" y="50"/>
                  </a:cubicBezTo>
                  <a:cubicBezTo>
                    <a:pt x="569" y="40"/>
                    <a:pt x="561" y="33"/>
                    <a:pt x="552" y="33"/>
                  </a:cubicBezTo>
                  <a:cubicBezTo>
                    <a:pt x="42" y="33"/>
                    <a:pt x="42" y="33"/>
                    <a:pt x="42" y="33"/>
                  </a:cubicBezTo>
                  <a:close/>
                  <a:moveTo>
                    <a:pt x="555" y="0"/>
                  </a:moveTo>
                  <a:cubicBezTo>
                    <a:pt x="39" y="0"/>
                    <a:pt x="39" y="0"/>
                    <a:pt x="39" y="0"/>
                  </a:cubicBezTo>
                  <a:cubicBezTo>
                    <a:pt x="18" y="0"/>
                    <a:pt x="0" y="17"/>
                    <a:pt x="0" y="38"/>
                  </a:cubicBezTo>
                  <a:cubicBezTo>
                    <a:pt x="0" y="360"/>
                    <a:pt x="0" y="360"/>
                    <a:pt x="0" y="360"/>
                  </a:cubicBezTo>
                  <a:cubicBezTo>
                    <a:pt x="0" y="381"/>
                    <a:pt x="18" y="398"/>
                    <a:pt x="39" y="398"/>
                  </a:cubicBezTo>
                  <a:cubicBezTo>
                    <a:pt x="555" y="398"/>
                    <a:pt x="555" y="398"/>
                    <a:pt x="555" y="398"/>
                  </a:cubicBezTo>
                  <a:cubicBezTo>
                    <a:pt x="576" y="398"/>
                    <a:pt x="593" y="381"/>
                    <a:pt x="593" y="360"/>
                  </a:cubicBezTo>
                  <a:cubicBezTo>
                    <a:pt x="593" y="38"/>
                    <a:pt x="593" y="38"/>
                    <a:pt x="593" y="38"/>
                  </a:cubicBezTo>
                  <a:cubicBezTo>
                    <a:pt x="593" y="17"/>
                    <a:pt x="576" y="0"/>
                    <a:pt x="555" y="0"/>
                  </a:cubicBezTo>
                  <a:close/>
                </a:path>
              </a:pathLst>
            </a:custGeom>
            <a:solidFill>
              <a:srgbClr val="2995BC"/>
            </a:solidFill>
            <a:ln>
              <a:noFill/>
            </a:ln>
            <a:extLst/>
          </p:spPr>
          <p:txBody>
            <a:bodyPr vert="horz" wrap="square" lIns="121920" tIns="60960" rIns="121920" bIns="60960" numCol="1" anchor="t" anchorCtr="0" compatLnSpc="1">
              <a:prstTxWarp prst="textNoShape">
                <a:avLst/>
              </a:prstTxWarp>
            </a:bodyPr>
            <a:lstStyle/>
            <a:p>
              <a:endParaRPr lang="en-US" sz="1070">
                <a:ea typeface="Arial" charset="0"/>
                <a:cs typeface="Arial" charset="0"/>
              </a:endParaRPr>
            </a:p>
          </p:txBody>
        </p:sp>
      </p:grpSp>
      <p:sp>
        <p:nvSpPr>
          <p:cNvPr id="77" name="Freeform 245"/>
          <p:cNvSpPr>
            <a:spLocks noEditPoints="1"/>
          </p:cNvSpPr>
          <p:nvPr/>
        </p:nvSpPr>
        <p:spPr bwMode="auto">
          <a:xfrm>
            <a:off x="10334315" y="272777"/>
            <a:ext cx="45719" cy="45719"/>
          </a:xfrm>
          <a:custGeom>
            <a:avLst/>
            <a:gdLst>
              <a:gd name="T0" fmla="*/ 0 w 538"/>
              <a:gd name="T1" fmla="*/ 49 h 369"/>
              <a:gd name="T2" fmla="*/ 0 w 538"/>
              <a:gd name="T3" fmla="*/ 318 h 369"/>
              <a:gd name="T4" fmla="*/ 15 w 538"/>
              <a:gd name="T5" fmla="*/ 354 h 369"/>
              <a:gd name="T6" fmla="*/ 51 w 538"/>
              <a:gd name="T7" fmla="*/ 369 h 369"/>
              <a:gd name="T8" fmla="*/ 487 w 538"/>
              <a:gd name="T9" fmla="*/ 369 h 369"/>
              <a:gd name="T10" fmla="*/ 523 w 538"/>
              <a:gd name="T11" fmla="*/ 354 h 369"/>
              <a:gd name="T12" fmla="*/ 538 w 538"/>
              <a:gd name="T13" fmla="*/ 318 h 369"/>
              <a:gd name="T14" fmla="*/ 538 w 538"/>
              <a:gd name="T15" fmla="*/ 51 h 369"/>
              <a:gd name="T16" fmla="*/ 523 w 538"/>
              <a:gd name="T17" fmla="*/ 15 h 369"/>
              <a:gd name="T18" fmla="*/ 487 w 538"/>
              <a:gd name="T19" fmla="*/ 0 h 369"/>
              <a:gd name="T20" fmla="*/ 457 w 538"/>
              <a:gd name="T21" fmla="*/ 0 h 369"/>
              <a:gd name="T22" fmla="*/ 457 w 538"/>
              <a:gd name="T23" fmla="*/ 34 h 369"/>
              <a:gd name="T24" fmla="*/ 431 w 538"/>
              <a:gd name="T25" fmla="*/ 60 h 369"/>
              <a:gd name="T26" fmla="*/ 405 w 538"/>
              <a:gd name="T27" fmla="*/ 34 h 369"/>
              <a:gd name="T28" fmla="*/ 406 w 538"/>
              <a:gd name="T29" fmla="*/ 29 h 369"/>
              <a:gd name="T30" fmla="*/ 406 w 538"/>
              <a:gd name="T31" fmla="*/ 0 h 369"/>
              <a:gd name="T32" fmla="*/ 124 w 538"/>
              <a:gd name="T33" fmla="*/ 0 h 369"/>
              <a:gd name="T34" fmla="*/ 124 w 538"/>
              <a:gd name="T35" fmla="*/ 34 h 369"/>
              <a:gd name="T36" fmla="*/ 99 w 538"/>
              <a:gd name="T37" fmla="*/ 60 h 369"/>
              <a:gd name="T38" fmla="*/ 73 w 538"/>
              <a:gd name="T39" fmla="*/ 34 h 369"/>
              <a:gd name="T40" fmla="*/ 73 w 538"/>
              <a:gd name="T41" fmla="*/ 29 h 369"/>
              <a:gd name="T42" fmla="*/ 73 w 538"/>
              <a:gd name="T43" fmla="*/ 0 h 369"/>
              <a:gd name="T44" fmla="*/ 36 w 538"/>
              <a:gd name="T45" fmla="*/ 0 h 369"/>
              <a:gd name="T46" fmla="*/ 15 w 538"/>
              <a:gd name="T47" fmla="*/ 13 h 369"/>
              <a:gd name="T48" fmla="*/ 0 w 538"/>
              <a:gd name="T49" fmla="*/ 49 h 369"/>
              <a:gd name="T50" fmla="*/ 51 w 538"/>
              <a:gd name="T51" fmla="*/ 276 h 369"/>
              <a:gd name="T52" fmla="*/ 210 w 538"/>
              <a:gd name="T53" fmla="*/ 276 h 369"/>
              <a:gd name="T54" fmla="*/ 210 w 538"/>
              <a:gd name="T55" fmla="*/ 290 h 369"/>
              <a:gd name="T56" fmla="*/ 199 w 538"/>
              <a:gd name="T57" fmla="*/ 302 h 369"/>
              <a:gd name="T58" fmla="*/ 63 w 538"/>
              <a:gd name="T59" fmla="*/ 302 h 369"/>
              <a:gd name="T60" fmla="*/ 51 w 538"/>
              <a:gd name="T61" fmla="*/ 290 h 369"/>
              <a:gd name="T62" fmla="*/ 51 w 538"/>
              <a:gd name="T63" fmla="*/ 276 h 369"/>
              <a:gd name="T64" fmla="*/ 131 w 538"/>
              <a:gd name="T65" fmla="*/ 225 h 369"/>
              <a:gd name="T66" fmla="*/ 88 w 538"/>
              <a:gd name="T67" fmla="*/ 166 h 369"/>
              <a:gd name="T68" fmla="*/ 131 w 538"/>
              <a:gd name="T69" fmla="*/ 107 h 369"/>
              <a:gd name="T70" fmla="*/ 173 w 538"/>
              <a:gd name="T71" fmla="*/ 166 h 369"/>
              <a:gd name="T72" fmla="*/ 131 w 538"/>
              <a:gd name="T73" fmla="*/ 225 h 369"/>
              <a:gd name="T74" fmla="*/ 481 w 538"/>
              <a:gd name="T75" fmla="*/ 129 h 369"/>
              <a:gd name="T76" fmla="*/ 487 w 538"/>
              <a:gd name="T77" fmla="*/ 135 h 369"/>
              <a:gd name="T78" fmla="*/ 481 w 538"/>
              <a:gd name="T79" fmla="*/ 142 h 369"/>
              <a:gd name="T80" fmla="*/ 261 w 538"/>
              <a:gd name="T81" fmla="*/ 142 h 369"/>
              <a:gd name="T82" fmla="*/ 254 w 538"/>
              <a:gd name="T83" fmla="*/ 135 h 369"/>
              <a:gd name="T84" fmla="*/ 261 w 538"/>
              <a:gd name="T85" fmla="*/ 129 h 369"/>
              <a:gd name="T86" fmla="*/ 481 w 538"/>
              <a:gd name="T87" fmla="*/ 129 h 369"/>
              <a:gd name="T88" fmla="*/ 481 w 538"/>
              <a:gd name="T89" fmla="*/ 199 h 369"/>
              <a:gd name="T90" fmla="*/ 487 w 538"/>
              <a:gd name="T91" fmla="*/ 206 h 369"/>
              <a:gd name="T92" fmla="*/ 481 w 538"/>
              <a:gd name="T93" fmla="*/ 213 h 369"/>
              <a:gd name="T94" fmla="*/ 261 w 538"/>
              <a:gd name="T95" fmla="*/ 213 h 369"/>
              <a:gd name="T96" fmla="*/ 254 w 538"/>
              <a:gd name="T97" fmla="*/ 206 h 369"/>
              <a:gd name="T98" fmla="*/ 261 w 538"/>
              <a:gd name="T99" fmla="*/ 199 h 369"/>
              <a:gd name="T100" fmla="*/ 481 w 538"/>
              <a:gd name="T101" fmla="*/ 199 h 369"/>
              <a:gd name="T102" fmla="*/ 481 w 538"/>
              <a:gd name="T103" fmla="*/ 270 h 369"/>
              <a:gd name="T104" fmla="*/ 487 w 538"/>
              <a:gd name="T105" fmla="*/ 277 h 369"/>
              <a:gd name="T106" fmla="*/ 481 w 538"/>
              <a:gd name="T107" fmla="*/ 283 h 369"/>
              <a:gd name="T108" fmla="*/ 261 w 538"/>
              <a:gd name="T109" fmla="*/ 283 h 369"/>
              <a:gd name="T110" fmla="*/ 254 w 538"/>
              <a:gd name="T111" fmla="*/ 277 h 369"/>
              <a:gd name="T112" fmla="*/ 261 w 538"/>
              <a:gd name="T113" fmla="*/ 270 h 369"/>
              <a:gd name="T114" fmla="*/ 481 w 538"/>
              <a:gd name="T115" fmla="*/ 27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38" h="369">
                <a:moveTo>
                  <a:pt x="0" y="49"/>
                </a:moveTo>
                <a:cubicBezTo>
                  <a:pt x="0" y="318"/>
                  <a:pt x="0" y="318"/>
                  <a:pt x="0" y="318"/>
                </a:cubicBezTo>
                <a:cubicBezTo>
                  <a:pt x="0" y="332"/>
                  <a:pt x="6" y="345"/>
                  <a:pt x="15" y="354"/>
                </a:cubicBezTo>
                <a:cubicBezTo>
                  <a:pt x="24" y="364"/>
                  <a:pt x="37" y="369"/>
                  <a:pt x="51" y="369"/>
                </a:cubicBezTo>
                <a:cubicBezTo>
                  <a:pt x="175" y="369"/>
                  <a:pt x="363" y="369"/>
                  <a:pt x="487" y="369"/>
                </a:cubicBezTo>
                <a:cubicBezTo>
                  <a:pt x="501" y="369"/>
                  <a:pt x="514" y="364"/>
                  <a:pt x="523" y="354"/>
                </a:cubicBezTo>
                <a:cubicBezTo>
                  <a:pt x="532" y="345"/>
                  <a:pt x="538" y="332"/>
                  <a:pt x="538" y="318"/>
                </a:cubicBezTo>
                <a:cubicBezTo>
                  <a:pt x="538" y="51"/>
                  <a:pt x="538" y="51"/>
                  <a:pt x="538" y="51"/>
                </a:cubicBezTo>
                <a:cubicBezTo>
                  <a:pt x="538" y="37"/>
                  <a:pt x="532" y="24"/>
                  <a:pt x="523" y="15"/>
                </a:cubicBezTo>
                <a:cubicBezTo>
                  <a:pt x="514" y="5"/>
                  <a:pt x="501" y="0"/>
                  <a:pt x="487" y="0"/>
                </a:cubicBezTo>
                <a:cubicBezTo>
                  <a:pt x="457" y="0"/>
                  <a:pt x="457" y="0"/>
                  <a:pt x="457" y="0"/>
                </a:cubicBezTo>
                <a:cubicBezTo>
                  <a:pt x="457" y="34"/>
                  <a:pt x="457" y="34"/>
                  <a:pt x="457" y="34"/>
                </a:cubicBezTo>
                <a:cubicBezTo>
                  <a:pt x="457" y="48"/>
                  <a:pt x="445" y="60"/>
                  <a:pt x="431" y="60"/>
                </a:cubicBezTo>
                <a:cubicBezTo>
                  <a:pt x="417" y="60"/>
                  <a:pt x="405" y="42"/>
                  <a:pt x="405" y="34"/>
                </a:cubicBezTo>
                <a:cubicBezTo>
                  <a:pt x="405" y="26"/>
                  <a:pt x="406" y="30"/>
                  <a:pt x="406" y="29"/>
                </a:cubicBezTo>
                <a:cubicBezTo>
                  <a:pt x="406" y="0"/>
                  <a:pt x="406" y="0"/>
                  <a:pt x="406" y="0"/>
                </a:cubicBezTo>
                <a:cubicBezTo>
                  <a:pt x="124" y="0"/>
                  <a:pt x="124" y="0"/>
                  <a:pt x="124" y="0"/>
                </a:cubicBezTo>
                <a:cubicBezTo>
                  <a:pt x="124" y="34"/>
                  <a:pt x="124" y="34"/>
                  <a:pt x="124" y="34"/>
                </a:cubicBezTo>
                <a:cubicBezTo>
                  <a:pt x="124" y="48"/>
                  <a:pt x="113" y="60"/>
                  <a:pt x="99" y="60"/>
                </a:cubicBezTo>
                <a:cubicBezTo>
                  <a:pt x="84" y="60"/>
                  <a:pt x="73" y="42"/>
                  <a:pt x="73" y="34"/>
                </a:cubicBezTo>
                <a:cubicBezTo>
                  <a:pt x="73" y="26"/>
                  <a:pt x="73" y="30"/>
                  <a:pt x="73" y="29"/>
                </a:cubicBezTo>
                <a:cubicBezTo>
                  <a:pt x="73" y="0"/>
                  <a:pt x="73" y="0"/>
                  <a:pt x="73" y="0"/>
                </a:cubicBezTo>
                <a:cubicBezTo>
                  <a:pt x="36" y="0"/>
                  <a:pt x="36" y="0"/>
                  <a:pt x="36" y="0"/>
                </a:cubicBezTo>
                <a:cubicBezTo>
                  <a:pt x="28" y="2"/>
                  <a:pt x="21" y="7"/>
                  <a:pt x="15" y="13"/>
                </a:cubicBezTo>
                <a:cubicBezTo>
                  <a:pt x="6" y="22"/>
                  <a:pt x="0" y="35"/>
                  <a:pt x="0" y="49"/>
                </a:cubicBezTo>
                <a:close/>
                <a:moveTo>
                  <a:pt x="51" y="276"/>
                </a:moveTo>
                <a:cubicBezTo>
                  <a:pt x="51" y="223"/>
                  <a:pt x="210" y="223"/>
                  <a:pt x="210" y="276"/>
                </a:cubicBezTo>
                <a:cubicBezTo>
                  <a:pt x="210" y="290"/>
                  <a:pt x="210" y="290"/>
                  <a:pt x="210" y="290"/>
                </a:cubicBezTo>
                <a:cubicBezTo>
                  <a:pt x="210" y="297"/>
                  <a:pt x="205" y="302"/>
                  <a:pt x="199" y="302"/>
                </a:cubicBezTo>
                <a:cubicBezTo>
                  <a:pt x="63" y="302"/>
                  <a:pt x="63" y="302"/>
                  <a:pt x="63" y="302"/>
                </a:cubicBezTo>
                <a:cubicBezTo>
                  <a:pt x="56" y="302"/>
                  <a:pt x="51" y="297"/>
                  <a:pt x="51" y="290"/>
                </a:cubicBezTo>
                <a:cubicBezTo>
                  <a:pt x="51" y="276"/>
                  <a:pt x="51" y="276"/>
                  <a:pt x="51" y="276"/>
                </a:cubicBezTo>
                <a:close/>
                <a:moveTo>
                  <a:pt x="131" y="225"/>
                </a:moveTo>
                <a:cubicBezTo>
                  <a:pt x="111" y="225"/>
                  <a:pt x="88" y="198"/>
                  <a:pt x="88" y="166"/>
                </a:cubicBezTo>
                <a:cubicBezTo>
                  <a:pt x="88" y="133"/>
                  <a:pt x="83" y="107"/>
                  <a:pt x="131" y="107"/>
                </a:cubicBezTo>
                <a:cubicBezTo>
                  <a:pt x="178" y="107"/>
                  <a:pt x="173" y="133"/>
                  <a:pt x="173" y="166"/>
                </a:cubicBezTo>
                <a:cubicBezTo>
                  <a:pt x="173" y="198"/>
                  <a:pt x="150" y="225"/>
                  <a:pt x="131" y="225"/>
                </a:cubicBezTo>
                <a:close/>
                <a:moveTo>
                  <a:pt x="481" y="129"/>
                </a:moveTo>
                <a:cubicBezTo>
                  <a:pt x="484" y="129"/>
                  <a:pt x="487" y="132"/>
                  <a:pt x="487" y="135"/>
                </a:cubicBezTo>
                <a:cubicBezTo>
                  <a:pt x="487" y="139"/>
                  <a:pt x="484" y="142"/>
                  <a:pt x="481" y="142"/>
                </a:cubicBezTo>
                <a:cubicBezTo>
                  <a:pt x="261" y="142"/>
                  <a:pt x="261" y="142"/>
                  <a:pt x="261" y="142"/>
                </a:cubicBezTo>
                <a:cubicBezTo>
                  <a:pt x="257" y="142"/>
                  <a:pt x="254" y="139"/>
                  <a:pt x="254" y="135"/>
                </a:cubicBezTo>
                <a:cubicBezTo>
                  <a:pt x="254" y="132"/>
                  <a:pt x="257" y="129"/>
                  <a:pt x="261" y="129"/>
                </a:cubicBezTo>
                <a:cubicBezTo>
                  <a:pt x="481" y="129"/>
                  <a:pt x="481" y="129"/>
                  <a:pt x="481" y="129"/>
                </a:cubicBezTo>
                <a:close/>
                <a:moveTo>
                  <a:pt x="481" y="199"/>
                </a:moveTo>
                <a:cubicBezTo>
                  <a:pt x="484" y="199"/>
                  <a:pt x="487" y="202"/>
                  <a:pt x="487" y="206"/>
                </a:cubicBezTo>
                <a:cubicBezTo>
                  <a:pt x="487" y="210"/>
                  <a:pt x="484" y="213"/>
                  <a:pt x="481" y="213"/>
                </a:cubicBezTo>
                <a:cubicBezTo>
                  <a:pt x="261" y="213"/>
                  <a:pt x="261" y="213"/>
                  <a:pt x="261" y="213"/>
                </a:cubicBezTo>
                <a:cubicBezTo>
                  <a:pt x="257" y="213"/>
                  <a:pt x="254" y="210"/>
                  <a:pt x="254" y="206"/>
                </a:cubicBezTo>
                <a:cubicBezTo>
                  <a:pt x="254" y="202"/>
                  <a:pt x="257" y="199"/>
                  <a:pt x="261" y="199"/>
                </a:cubicBezTo>
                <a:cubicBezTo>
                  <a:pt x="481" y="199"/>
                  <a:pt x="481" y="199"/>
                  <a:pt x="481" y="199"/>
                </a:cubicBezTo>
                <a:close/>
                <a:moveTo>
                  <a:pt x="481" y="270"/>
                </a:moveTo>
                <a:cubicBezTo>
                  <a:pt x="484" y="270"/>
                  <a:pt x="487" y="273"/>
                  <a:pt x="487" y="277"/>
                </a:cubicBezTo>
                <a:cubicBezTo>
                  <a:pt x="487" y="280"/>
                  <a:pt x="484" y="283"/>
                  <a:pt x="481" y="283"/>
                </a:cubicBezTo>
                <a:cubicBezTo>
                  <a:pt x="261" y="283"/>
                  <a:pt x="261" y="283"/>
                  <a:pt x="261" y="283"/>
                </a:cubicBezTo>
                <a:cubicBezTo>
                  <a:pt x="257" y="283"/>
                  <a:pt x="254" y="280"/>
                  <a:pt x="254" y="277"/>
                </a:cubicBezTo>
                <a:cubicBezTo>
                  <a:pt x="254" y="273"/>
                  <a:pt x="257" y="270"/>
                  <a:pt x="261" y="270"/>
                </a:cubicBezTo>
                <a:lnTo>
                  <a:pt x="481" y="270"/>
                </a:lnTo>
                <a:close/>
              </a:path>
            </a:pathLst>
          </a:custGeom>
          <a:solidFill>
            <a:schemeClr val="bg2"/>
          </a:solidFill>
          <a:ln>
            <a:noFill/>
          </a:ln>
          <a:extLst/>
        </p:spPr>
        <p:txBody>
          <a:bodyPr vert="horz" wrap="square" lIns="121920" tIns="60960" rIns="121920" bIns="60960" numCol="1" anchor="t" anchorCtr="0" compatLnSpc="1">
            <a:prstTxWarp prst="textNoShape">
              <a:avLst/>
            </a:prstTxWarp>
          </a:bodyPr>
          <a:lstStyle/>
          <a:p>
            <a:endParaRPr lang="en-US" sz="1070">
              <a:ea typeface="Arial" charset="0"/>
              <a:cs typeface="Arial" charset="0"/>
            </a:endParaRPr>
          </a:p>
        </p:txBody>
      </p:sp>
      <p:grpSp>
        <p:nvGrpSpPr>
          <p:cNvPr id="14" name="Group 13"/>
          <p:cNvGrpSpPr/>
          <p:nvPr/>
        </p:nvGrpSpPr>
        <p:grpSpPr>
          <a:xfrm>
            <a:off x="6515467" y="767320"/>
            <a:ext cx="1837113" cy="1393588"/>
            <a:chOff x="6364267" y="767320"/>
            <a:chExt cx="1837113" cy="1393588"/>
          </a:xfrm>
        </p:grpSpPr>
        <p:grpSp>
          <p:nvGrpSpPr>
            <p:cNvPr id="7" name="Group 6"/>
            <p:cNvGrpSpPr/>
            <p:nvPr/>
          </p:nvGrpSpPr>
          <p:grpSpPr>
            <a:xfrm>
              <a:off x="6364267" y="767320"/>
              <a:ext cx="1837113" cy="1393588"/>
              <a:chOff x="5005848" y="507880"/>
              <a:chExt cx="1837113" cy="1393588"/>
            </a:xfrm>
          </p:grpSpPr>
          <p:pic>
            <p:nvPicPr>
              <p:cNvPr id="51" name="Picture 50"/>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005848" y="507880"/>
                <a:ext cx="1828800" cy="1393588"/>
              </a:xfrm>
              <a:prstGeom prst="rect">
                <a:avLst/>
              </a:prstGeom>
            </p:spPr>
          </p:pic>
          <p:sp>
            <p:nvSpPr>
              <p:cNvPr id="50" name="TextBox 49"/>
              <p:cNvSpPr txBox="1"/>
              <p:nvPr/>
            </p:nvSpPr>
            <p:spPr>
              <a:xfrm>
                <a:off x="5021216" y="1110039"/>
                <a:ext cx="1821745" cy="584775"/>
              </a:xfrm>
              <a:prstGeom prst="rect">
                <a:avLst/>
              </a:prstGeom>
              <a:ln>
                <a:noFill/>
              </a:ln>
            </p:spPr>
            <p:txBody>
              <a:bodyPr wrap="square">
                <a:spAutoFit/>
              </a:bodyPr>
              <a:lstStyle>
                <a:defPPr>
                  <a:defRPr lang="en-US"/>
                </a:defPPr>
                <a:lvl1pPr algn="ctr">
                  <a:defRPr b="1">
                    <a:solidFill>
                      <a:srgbClr val="25DDEB"/>
                    </a:solidFill>
                    <a:ea typeface="Arial" charset="0"/>
                    <a:cs typeface="Arial" charset="0"/>
                  </a:defRPr>
                </a:lvl1pPr>
              </a:lstStyle>
              <a:p>
                <a:r>
                  <a:rPr lang="en-US" sz="1600" dirty="0" smtClean="0">
                    <a:solidFill>
                      <a:schemeClr val="tx1">
                        <a:lumMod val="75000"/>
                      </a:schemeClr>
                    </a:solidFill>
                  </a:rPr>
                  <a:t>Access </a:t>
                </a:r>
                <a:r>
                  <a:rPr lang="en-US" sz="1600" dirty="0" smtClean="0">
                    <a:solidFill>
                      <a:schemeClr val="tx1">
                        <a:lumMod val="75000"/>
                      </a:schemeClr>
                    </a:solidFill>
                  </a:rPr>
                  <a:t>&amp; </a:t>
                </a:r>
                <a:endParaRPr lang="en-US" sz="1600" dirty="0">
                  <a:solidFill>
                    <a:schemeClr val="tx1">
                      <a:lumMod val="75000"/>
                    </a:schemeClr>
                  </a:solidFill>
                </a:endParaRPr>
              </a:p>
              <a:p>
                <a:r>
                  <a:rPr lang="en-US" sz="1600" dirty="0">
                    <a:solidFill>
                      <a:schemeClr val="tx1">
                        <a:lumMod val="75000"/>
                      </a:schemeClr>
                    </a:solidFill>
                  </a:rPr>
                  <a:t>Improvement</a:t>
                </a:r>
              </a:p>
            </p:txBody>
          </p:sp>
        </p:grpSp>
        <p:grpSp>
          <p:nvGrpSpPr>
            <p:cNvPr id="12" name="Group 11"/>
            <p:cNvGrpSpPr/>
            <p:nvPr/>
          </p:nvGrpSpPr>
          <p:grpSpPr>
            <a:xfrm>
              <a:off x="7020400" y="894209"/>
              <a:ext cx="476283" cy="461925"/>
              <a:chOff x="10699913" y="1070956"/>
              <a:chExt cx="235718" cy="212452"/>
            </a:xfrm>
            <a:solidFill>
              <a:srgbClr val="2995BC"/>
            </a:solidFill>
          </p:grpSpPr>
          <p:sp>
            <p:nvSpPr>
              <p:cNvPr id="73" name="Freeform 27"/>
              <p:cNvSpPr>
                <a:spLocks/>
              </p:cNvSpPr>
              <p:nvPr/>
            </p:nvSpPr>
            <p:spPr bwMode="auto">
              <a:xfrm>
                <a:off x="10708264" y="1070956"/>
                <a:ext cx="227367" cy="189186"/>
              </a:xfrm>
              <a:custGeom>
                <a:avLst/>
                <a:gdLst>
                  <a:gd name="T0" fmla="*/ 695 w 758"/>
                  <a:gd name="T1" fmla="*/ 44 h 576"/>
                  <a:gd name="T2" fmla="*/ 599 w 758"/>
                  <a:gd name="T3" fmla="*/ 20 h 576"/>
                  <a:gd name="T4" fmla="*/ 14 w 758"/>
                  <a:gd name="T5" fmla="*/ 369 h 576"/>
                  <a:gd name="T6" fmla="*/ 12 w 758"/>
                  <a:gd name="T7" fmla="*/ 405 h 576"/>
                  <a:gd name="T8" fmla="*/ 74 w 758"/>
                  <a:gd name="T9" fmla="*/ 454 h 576"/>
                  <a:gd name="T10" fmla="*/ 79 w 758"/>
                  <a:gd name="T11" fmla="*/ 460 h 576"/>
                  <a:gd name="T12" fmla="*/ 140 w 758"/>
                  <a:gd name="T13" fmla="*/ 562 h 576"/>
                  <a:gd name="T14" fmla="*/ 170 w 758"/>
                  <a:gd name="T15" fmla="*/ 570 h 576"/>
                  <a:gd name="T16" fmla="*/ 729 w 758"/>
                  <a:gd name="T17" fmla="*/ 236 h 576"/>
                  <a:gd name="T18" fmla="*/ 737 w 758"/>
                  <a:gd name="T19" fmla="*/ 204 h 576"/>
                  <a:gd name="T20" fmla="*/ 736 w 758"/>
                  <a:gd name="T21" fmla="*/ 202 h 576"/>
                  <a:gd name="T22" fmla="*/ 744 w 758"/>
                  <a:gd name="T23" fmla="*/ 171 h 576"/>
                  <a:gd name="T24" fmla="*/ 744 w 758"/>
                  <a:gd name="T25" fmla="*/ 171 h 576"/>
                  <a:gd name="T26" fmla="*/ 752 w 758"/>
                  <a:gd name="T27" fmla="*/ 139 h 576"/>
                  <a:gd name="T28" fmla="*/ 695 w 758"/>
                  <a:gd name="T29" fmla="*/ 4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8" h="576">
                    <a:moveTo>
                      <a:pt x="695" y="44"/>
                    </a:moveTo>
                    <a:cubicBezTo>
                      <a:pt x="675" y="11"/>
                      <a:pt x="632" y="0"/>
                      <a:pt x="599" y="20"/>
                    </a:cubicBezTo>
                    <a:cubicBezTo>
                      <a:pt x="14" y="369"/>
                      <a:pt x="14" y="369"/>
                      <a:pt x="14" y="369"/>
                    </a:cubicBezTo>
                    <a:cubicBezTo>
                      <a:pt x="1" y="377"/>
                      <a:pt x="0" y="395"/>
                      <a:pt x="12" y="405"/>
                    </a:cubicBezTo>
                    <a:cubicBezTo>
                      <a:pt x="74" y="454"/>
                      <a:pt x="74" y="454"/>
                      <a:pt x="74" y="454"/>
                    </a:cubicBezTo>
                    <a:cubicBezTo>
                      <a:pt x="76" y="456"/>
                      <a:pt x="78" y="458"/>
                      <a:pt x="79" y="460"/>
                    </a:cubicBezTo>
                    <a:cubicBezTo>
                      <a:pt x="140" y="562"/>
                      <a:pt x="140" y="562"/>
                      <a:pt x="140" y="562"/>
                    </a:cubicBezTo>
                    <a:cubicBezTo>
                      <a:pt x="146" y="572"/>
                      <a:pt x="159" y="576"/>
                      <a:pt x="170" y="570"/>
                    </a:cubicBezTo>
                    <a:cubicBezTo>
                      <a:pt x="729" y="236"/>
                      <a:pt x="729" y="236"/>
                      <a:pt x="729" y="236"/>
                    </a:cubicBezTo>
                    <a:cubicBezTo>
                      <a:pt x="740" y="229"/>
                      <a:pt x="743" y="215"/>
                      <a:pt x="737" y="204"/>
                    </a:cubicBezTo>
                    <a:cubicBezTo>
                      <a:pt x="736" y="202"/>
                      <a:pt x="736" y="202"/>
                      <a:pt x="736" y="202"/>
                    </a:cubicBezTo>
                    <a:cubicBezTo>
                      <a:pt x="729" y="191"/>
                      <a:pt x="733" y="177"/>
                      <a:pt x="744" y="171"/>
                    </a:cubicBezTo>
                    <a:cubicBezTo>
                      <a:pt x="744" y="171"/>
                      <a:pt x="744" y="171"/>
                      <a:pt x="744" y="171"/>
                    </a:cubicBezTo>
                    <a:cubicBezTo>
                      <a:pt x="755" y="164"/>
                      <a:pt x="758" y="150"/>
                      <a:pt x="752" y="139"/>
                    </a:cubicBezTo>
                    <a:lnTo>
                      <a:pt x="695" y="4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608890"/>
                <a:endParaRPr lang="en-US" sz="2000">
                  <a:solidFill>
                    <a:srgbClr val="676767"/>
                  </a:solidFill>
                  <a:ea typeface="Arial" charset="0"/>
                  <a:cs typeface="Arial" charset="0"/>
                </a:endParaRPr>
              </a:p>
            </p:txBody>
          </p:sp>
          <p:sp>
            <p:nvSpPr>
              <p:cNvPr id="74" name="Freeform 28"/>
              <p:cNvSpPr>
                <a:spLocks/>
              </p:cNvSpPr>
              <p:nvPr/>
            </p:nvSpPr>
            <p:spPr bwMode="auto">
              <a:xfrm>
                <a:off x="10699913" y="1213504"/>
                <a:ext cx="38717" cy="53559"/>
              </a:xfrm>
              <a:custGeom>
                <a:avLst/>
                <a:gdLst>
                  <a:gd name="T0" fmla="*/ 107 w 129"/>
                  <a:gd name="T1" fmla="*/ 153 h 163"/>
                  <a:gd name="T2" fmla="*/ 107 w 129"/>
                  <a:gd name="T3" fmla="*/ 153 h 163"/>
                  <a:gd name="T4" fmla="*/ 59 w 129"/>
                  <a:gd name="T5" fmla="*/ 141 h 163"/>
                  <a:gd name="T6" fmla="*/ 10 w 129"/>
                  <a:gd name="T7" fmla="*/ 58 h 163"/>
                  <a:gd name="T8" fmla="*/ 22 w 129"/>
                  <a:gd name="T9" fmla="*/ 10 h 163"/>
                  <a:gd name="T10" fmla="*/ 22 w 129"/>
                  <a:gd name="T11" fmla="*/ 10 h 163"/>
                  <a:gd name="T12" fmla="*/ 70 w 129"/>
                  <a:gd name="T13" fmla="*/ 22 h 163"/>
                  <a:gd name="T14" fmla="*/ 119 w 129"/>
                  <a:gd name="T15" fmla="*/ 105 h 163"/>
                  <a:gd name="T16" fmla="*/ 107 w 129"/>
                  <a:gd name="T17" fmla="*/ 15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 h="163">
                    <a:moveTo>
                      <a:pt x="107" y="153"/>
                    </a:moveTo>
                    <a:cubicBezTo>
                      <a:pt x="107" y="153"/>
                      <a:pt x="107" y="153"/>
                      <a:pt x="107" y="153"/>
                    </a:cubicBezTo>
                    <a:cubicBezTo>
                      <a:pt x="90" y="163"/>
                      <a:pt x="69" y="157"/>
                      <a:pt x="59" y="141"/>
                    </a:cubicBezTo>
                    <a:cubicBezTo>
                      <a:pt x="10" y="58"/>
                      <a:pt x="10" y="58"/>
                      <a:pt x="10" y="58"/>
                    </a:cubicBezTo>
                    <a:cubicBezTo>
                      <a:pt x="0" y="42"/>
                      <a:pt x="5" y="20"/>
                      <a:pt x="22" y="10"/>
                    </a:cubicBezTo>
                    <a:cubicBezTo>
                      <a:pt x="22" y="10"/>
                      <a:pt x="22" y="10"/>
                      <a:pt x="22" y="10"/>
                    </a:cubicBezTo>
                    <a:cubicBezTo>
                      <a:pt x="38" y="0"/>
                      <a:pt x="60" y="6"/>
                      <a:pt x="70" y="22"/>
                    </a:cubicBezTo>
                    <a:cubicBezTo>
                      <a:pt x="119" y="105"/>
                      <a:pt x="119" y="105"/>
                      <a:pt x="119" y="105"/>
                    </a:cubicBezTo>
                    <a:cubicBezTo>
                      <a:pt x="129" y="121"/>
                      <a:pt x="123" y="143"/>
                      <a:pt x="107" y="15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608890"/>
                <a:endParaRPr lang="en-US" sz="2000">
                  <a:solidFill>
                    <a:srgbClr val="676767"/>
                  </a:solidFill>
                  <a:ea typeface="Arial" charset="0"/>
                  <a:cs typeface="Arial" charset="0"/>
                </a:endParaRPr>
              </a:p>
            </p:txBody>
          </p:sp>
          <p:sp>
            <p:nvSpPr>
              <p:cNvPr id="75" name="Freeform 29"/>
              <p:cNvSpPr>
                <a:spLocks/>
              </p:cNvSpPr>
              <p:nvPr/>
            </p:nvSpPr>
            <p:spPr bwMode="auto">
              <a:xfrm>
                <a:off x="10842992" y="1183487"/>
                <a:ext cx="88821" cy="99921"/>
              </a:xfrm>
              <a:custGeom>
                <a:avLst/>
                <a:gdLst>
                  <a:gd name="T0" fmla="*/ 266 w 296"/>
                  <a:gd name="T1" fmla="*/ 0 h 304"/>
                  <a:gd name="T2" fmla="*/ 218 w 296"/>
                  <a:gd name="T3" fmla="*/ 48 h 304"/>
                  <a:gd name="T4" fmla="*/ 218 w 296"/>
                  <a:gd name="T5" fmla="*/ 100 h 304"/>
                  <a:gd name="T6" fmla="*/ 114 w 296"/>
                  <a:gd name="T7" fmla="*/ 100 h 304"/>
                  <a:gd name="T8" fmla="*/ 69 w 296"/>
                  <a:gd name="T9" fmla="*/ 18 h 304"/>
                  <a:gd name="T10" fmla="*/ 0 w 296"/>
                  <a:gd name="T11" fmla="*/ 59 h 304"/>
                  <a:gd name="T12" fmla="*/ 55 w 296"/>
                  <a:gd name="T13" fmla="*/ 159 h 304"/>
                  <a:gd name="T14" fmla="*/ 90 w 296"/>
                  <a:gd name="T15" fmla="*/ 180 h 304"/>
                  <a:gd name="T16" fmla="*/ 218 w 296"/>
                  <a:gd name="T17" fmla="*/ 180 h 304"/>
                  <a:gd name="T18" fmla="*/ 218 w 296"/>
                  <a:gd name="T19" fmla="*/ 256 h 304"/>
                  <a:gd name="T20" fmla="*/ 266 w 296"/>
                  <a:gd name="T21" fmla="*/ 304 h 304"/>
                  <a:gd name="T22" fmla="*/ 296 w 296"/>
                  <a:gd name="T23" fmla="*/ 304 h 304"/>
                  <a:gd name="T24" fmla="*/ 296 w 296"/>
                  <a:gd name="T25" fmla="*/ 0 h 304"/>
                  <a:gd name="T26" fmla="*/ 266 w 296"/>
                  <a:gd name="T27"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6" h="304">
                    <a:moveTo>
                      <a:pt x="266" y="0"/>
                    </a:moveTo>
                    <a:cubicBezTo>
                      <a:pt x="240" y="0"/>
                      <a:pt x="218" y="22"/>
                      <a:pt x="218" y="48"/>
                    </a:cubicBezTo>
                    <a:cubicBezTo>
                      <a:pt x="218" y="100"/>
                      <a:pt x="218" y="100"/>
                      <a:pt x="218" y="100"/>
                    </a:cubicBezTo>
                    <a:cubicBezTo>
                      <a:pt x="114" y="100"/>
                      <a:pt x="114" y="100"/>
                      <a:pt x="114" y="100"/>
                    </a:cubicBezTo>
                    <a:cubicBezTo>
                      <a:pt x="69" y="18"/>
                      <a:pt x="69" y="18"/>
                      <a:pt x="69" y="18"/>
                    </a:cubicBezTo>
                    <a:cubicBezTo>
                      <a:pt x="0" y="59"/>
                      <a:pt x="0" y="59"/>
                      <a:pt x="0" y="59"/>
                    </a:cubicBezTo>
                    <a:cubicBezTo>
                      <a:pt x="55" y="159"/>
                      <a:pt x="55" y="159"/>
                      <a:pt x="55" y="159"/>
                    </a:cubicBezTo>
                    <a:cubicBezTo>
                      <a:pt x="62" y="172"/>
                      <a:pt x="75" y="180"/>
                      <a:pt x="90" y="180"/>
                    </a:cubicBezTo>
                    <a:cubicBezTo>
                      <a:pt x="218" y="180"/>
                      <a:pt x="218" y="180"/>
                      <a:pt x="218" y="180"/>
                    </a:cubicBezTo>
                    <a:cubicBezTo>
                      <a:pt x="218" y="256"/>
                      <a:pt x="218" y="256"/>
                      <a:pt x="218" y="256"/>
                    </a:cubicBezTo>
                    <a:cubicBezTo>
                      <a:pt x="218" y="282"/>
                      <a:pt x="240" y="304"/>
                      <a:pt x="266" y="304"/>
                    </a:cubicBezTo>
                    <a:cubicBezTo>
                      <a:pt x="296" y="304"/>
                      <a:pt x="296" y="304"/>
                      <a:pt x="296" y="304"/>
                    </a:cubicBezTo>
                    <a:cubicBezTo>
                      <a:pt x="296" y="0"/>
                      <a:pt x="296" y="0"/>
                      <a:pt x="296" y="0"/>
                    </a:cubicBezTo>
                    <a:lnTo>
                      <a:pt x="266"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608890"/>
                <a:endParaRPr lang="en-US" sz="2000">
                  <a:solidFill>
                    <a:srgbClr val="676767"/>
                  </a:solidFill>
                  <a:ea typeface="Arial" charset="0"/>
                  <a:cs typeface="Arial" charset="0"/>
                </a:endParaRPr>
              </a:p>
            </p:txBody>
          </p:sp>
        </p:grpSp>
        <p:sp>
          <p:nvSpPr>
            <p:cNvPr id="76" name="Freeform 245"/>
            <p:cNvSpPr>
              <a:spLocks noEditPoints="1"/>
            </p:cNvSpPr>
            <p:nvPr/>
          </p:nvSpPr>
          <p:spPr bwMode="auto">
            <a:xfrm>
              <a:off x="6602252" y="1120018"/>
              <a:ext cx="305389" cy="237486"/>
            </a:xfrm>
            <a:custGeom>
              <a:avLst/>
              <a:gdLst>
                <a:gd name="T0" fmla="*/ 0 w 538"/>
                <a:gd name="T1" fmla="*/ 49 h 369"/>
                <a:gd name="T2" fmla="*/ 0 w 538"/>
                <a:gd name="T3" fmla="*/ 318 h 369"/>
                <a:gd name="T4" fmla="*/ 15 w 538"/>
                <a:gd name="T5" fmla="*/ 354 h 369"/>
                <a:gd name="T6" fmla="*/ 51 w 538"/>
                <a:gd name="T7" fmla="*/ 369 h 369"/>
                <a:gd name="T8" fmla="*/ 487 w 538"/>
                <a:gd name="T9" fmla="*/ 369 h 369"/>
                <a:gd name="T10" fmla="*/ 523 w 538"/>
                <a:gd name="T11" fmla="*/ 354 h 369"/>
                <a:gd name="T12" fmla="*/ 538 w 538"/>
                <a:gd name="T13" fmla="*/ 318 h 369"/>
                <a:gd name="T14" fmla="*/ 538 w 538"/>
                <a:gd name="T15" fmla="*/ 51 h 369"/>
                <a:gd name="T16" fmla="*/ 523 w 538"/>
                <a:gd name="T17" fmla="*/ 15 h 369"/>
                <a:gd name="T18" fmla="*/ 487 w 538"/>
                <a:gd name="T19" fmla="*/ 0 h 369"/>
                <a:gd name="T20" fmla="*/ 457 w 538"/>
                <a:gd name="T21" fmla="*/ 0 h 369"/>
                <a:gd name="T22" fmla="*/ 457 w 538"/>
                <a:gd name="T23" fmla="*/ 34 h 369"/>
                <a:gd name="T24" fmla="*/ 431 w 538"/>
                <a:gd name="T25" fmla="*/ 60 h 369"/>
                <a:gd name="T26" fmla="*/ 405 w 538"/>
                <a:gd name="T27" fmla="*/ 34 h 369"/>
                <a:gd name="T28" fmla="*/ 406 w 538"/>
                <a:gd name="T29" fmla="*/ 29 h 369"/>
                <a:gd name="T30" fmla="*/ 406 w 538"/>
                <a:gd name="T31" fmla="*/ 0 h 369"/>
                <a:gd name="T32" fmla="*/ 124 w 538"/>
                <a:gd name="T33" fmla="*/ 0 h 369"/>
                <a:gd name="T34" fmla="*/ 124 w 538"/>
                <a:gd name="T35" fmla="*/ 34 h 369"/>
                <a:gd name="T36" fmla="*/ 99 w 538"/>
                <a:gd name="T37" fmla="*/ 60 h 369"/>
                <a:gd name="T38" fmla="*/ 73 w 538"/>
                <a:gd name="T39" fmla="*/ 34 h 369"/>
                <a:gd name="T40" fmla="*/ 73 w 538"/>
                <a:gd name="T41" fmla="*/ 29 h 369"/>
                <a:gd name="T42" fmla="*/ 73 w 538"/>
                <a:gd name="T43" fmla="*/ 0 h 369"/>
                <a:gd name="T44" fmla="*/ 36 w 538"/>
                <a:gd name="T45" fmla="*/ 0 h 369"/>
                <a:gd name="T46" fmla="*/ 15 w 538"/>
                <a:gd name="T47" fmla="*/ 13 h 369"/>
                <a:gd name="T48" fmla="*/ 0 w 538"/>
                <a:gd name="T49" fmla="*/ 49 h 369"/>
                <a:gd name="T50" fmla="*/ 51 w 538"/>
                <a:gd name="T51" fmla="*/ 276 h 369"/>
                <a:gd name="T52" fmla="*/ 210 w 538"/>
                <a:gd name="T53" fmla="*/ 276 h 369"/>
                <a:gd name="T54" fmla="*/ 210 w 538"/>
                <a:gd name="T55" fmla="*/ 290 h 369"/>
                <a:gd name="T56" fmla="*/ 199 w 538"/>
                <a:gd name="T57" fmla="*/ 302 h 369"/>
                <a:gd name="T58" fmla="*/ 63 w 538"/>
                <a:gd name="T59" fmla="*/ 302 h 369"/>
                <a:gd name="T60" fmla="*/ 51 w 538"/>
                <a:gd name="T61" fmla="*/ 290 h 369"/>
                <a:gd name="T62" fmla="*/ 51 w 538"/>
                <a:gd name="T63" fmla="*/ 276 h 369"/>
                <a:gd name="T64" fmla="*/ 131 w 538"/>
                <a:gd name="T65" fmla="*/ 225 h 369"/>
                <a:gd name="T66" fmla="*/ 88 w 538"/>
                <a:gd name="T67" fmla="*/ 166 h 369"/>
                <a:gd name="T68" fmla="*/ 131 w 538"/>
                <a:gd name="T69" fmla="*/ 107 h 369"/>
                <a:gd name="T70" fmla="*/ 173 w 538"/>
                <a:gd name="T71" fmla="*/ 166 h 369"/>
                <a:gd name="T72" fmla="*/ 131 w 538"/>
                <a:gd name="T73" fmla="*/ 225 h 369"/>
                <a:gd name="T74" fmla="*/ 481 w 538"/>
                <a:gd name="T75" fmla="*/ 129 h 369"/>
                <a:gd name="T76" fmla="*/ 487 w 538"/>
                <a:gd name="T77" fmla="*/ 135 h 369"/>
                <a:gd name="T78" fmla="*/ 481 w 538"/>
                <a:gd name="T79" fmla="*/ 142 h 369"/>
                <a:gd name="T80" fmla="*/ 261 w 538"/>
                <a:gd name="T81" fmla="*/ 142 h 369"/>
                <a:gd name="T82" fmla="*/ 254 w 538"/>
                <a:gd name="T83" fmla="*/ 135 h 369"/>
                <a:gd name="T84" fmla="*/ 261 w 538"/>
                <a:gd name="T85" fmla="*/ 129 h 369"/>
                <a:gd name="T86" fmla="*/ 481 w 538"/>
                <a:gd name="T87" fmla="*/ 129 h 369"/>
                <a:gd name="T88" fmla="*/ 481 w 538"/>
                <a:gd name="T89" fmla="*/ 199 h 369"/>
                <a:gd name="T90" fmla="*/ 487 w 538"/>
                <a:gd name="T91" fmla="*/ 206 h 369"/>
                <a:gd name="T92" fmla="*/ 481 w 538"/>
                <a:gd name="T93" fmla="*/ 213 h 369"/>
                <a:gd name="T94" fmla="*/ 261 w 538"/>
                <a:gd name="T95" fmla="*/ 213 h 369"/>
                <a:gd name="T96" fmla="*/ 254 w 538"/>
                <a:gd name="T97" fmla="*/ 206 h 369"/>
                <a:gd name="T98" fmla="*/ 261 w 538"/>
                <a:gd name="T99" fmla="*/ 199 h 369"/>
                <a:gd name="T100" fmla="*/ 481 w 538"/>
                <a:gd name="T101" fmla="*/ 199 h 369"/>
                <a:gd name="T102" fmla="*/ 481 w 538"/>
                <a:gd name="T103" fmla="*/ 270 h 369"/>
                <a:gd name="T104" fmla="*/ 487 w 538"/>
                <a:gd name="T105" fmla="*/ 277 h 369"/>
                <a:gd name="T106" fmla="*/ 481 w 538"/>
                <a:gd name="T107" fmla="*/ 283 h 369"/>
                <a:gd name="T108" fmla="*/ 261 w 538"/>
                <a:gd name="T109" fmla="*/ 283 h 369"/>
                <a:gd name="T110" fmla="*/ 254 w 538"/>
                <a:gd name="T111" fmla="*/ 277 h 369"/>
                <a:gd name="T112" fmla="*/ 261 w 538"/>
                <a:gd name="T113" fmla="*/ 270 h 369"/>
                <a:gd name="T114" fmla="*/ 481 w 538"/>
                <a:gd name="T115" fmla="*/ 27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38" h="369">
                  <a:moveTo>
                    <a:pt x="0" y="49"/>
                  </a:moveTo>
                  <a:cubicBezTo>
                    <a:pt x="0" y="318"/>
                    <a:pt x="0" y="318"/>
                    <a:pt x="0" y="318"/>
                  </a:cubicBezTo>
                  <a:cubicBezTo>
                    <a:pt x="0" y="332"/>
                    <a:pt x="6" y="345"/>
                    <a:pt x="15" y="354"/>
                  </a:cubicBezTo>
                  <a:cubicBezTo>
                    <a:pt x="24" y="364"/>
                    <a:pt x="37" y="369"/>
                    <a:pt x="51" y="369"/>
                  </a:cubicBezTo>
                  <a:cubicBezTo>
                    <a:pt x="175" y="369"/>
                    <a:pt x="363" y="369"/>
                    <a:pt x="487" y="369"/>
                  </a:cubicBezTo>
                  <a:cubicBezTo>
                    <a:pt x="501" y="369"/>
                    <a:pt x="514" y="364"/>
                    <a:pt x="523" y="354"/>
                  </a:cubicBezTo>
                  <a:cubicBezTo>
                    <a:pt x="532" y="345"/>
                    <a:pt x="538" y="332"/>
                    <a:pt x="538" y="318"/>
                  </a:cubicBezTo>
                  <a:cubicBezTo>
                    <a:pt x="538" y="51"/>
                    <a:pt x="538" y="51"/>
                    <a:pt x="538" y="51"/>
                  </a:cubicBezTo>
                  <a:cubicBezTo>
                    <a:pt x="538" y="37"/>
                    <a:pt x="532" y="24"/>
                    <a:pt x="523" y="15"/>
                  </a:cubicBezTo>
                  <a:cubicBezTo>
                    <a:pt x="514" y="5"/>
                    <a:pt x="501" y="0"/>
                    <a:pt x="487" y="0"/>
                  </a:cubicBezTo>
                  <a:cubicBezTo>
                    <a:pt x="457" y="0"/>
                    <a:pt x="457" y="0"/>
                    <a:pt x="457" y="0"/>
                  </a:cubicBezTo>
                  <a:cubicBezTo>
                    <a:pt x="457" y="34"/>
                    <a:pt x="457" y="34"/>
                    <a:pt x="457" y="34"/>
                  </a:cubicBezTo>
                  <a:cubicBezTo>
                    <a:pt x="457" y="48"/>
                    <a:pt x="445" y="60"/>
                    <a:pt x="431" y="60"/>
                  </a:cubicBezTo>
                  <a:cubicBezTo>
                    <a:pt x="417" y="60"/>
                    <a:pt x="405" y="42"/>
                    <a:pt x="405" y="34"/>
                  </a:cubicBezTo>
                  <a:cubicBezTo>
                    <a:pt x="405" y="26"/>
                    <a:pt x="406" y="30"/>
                    <a:pt x="406" y="29"/>
                  </a:cubicBezTo>
                  <a:cubicBezTo>
                    <a:pt x="406" y="0"/>
                    <a:pt x="406" y="0"/>
                    <a:pt x="406" y="0"/>
                  </a:cubicBezTo>
                  <a:cubicBezTo>
                    <a:pt x="124" y="0"/>
                    <a:pt x="124" y="0"/>
                    <a:pt x="124" y="0"/>
                  </a:cubicBezTo>
                  <a:cubicBezTo>
                    <a:pt x="124" y="34"/>
                    <a:pt x="124" y="34"/>
                    <a:pt x="124" y="34"/>
                  </a:cubicBezTo>
                  <a:cubicBezTo>
                    <a:pt x="124" y="48"/>
                    <a:pt x="113" y="60"/>
                    <a:pt x="99" y="60"/>
                  </a:cubicBezTo>
                  <a:cubicBezTo>
                    <a:pt x="84" y="60"/>
                    <a:pt x="73" y="42"/>
                    <a:pt x="73" y="34"/>
                  </a:cubicBezTo>
                  <a:cubicBezTo>
                    <a:pt x="73" y="26"/>
                    <a:pt x="73" y="30"/>
                    <a:pt x="73" y="29"/>
                  </a:cubicBezTo>
                  <a:cubicBezTo>
                    <a:pt x="73" y="0"/>
                    <a:pt x="73" y="0"/>
                    <a:pt x="73" y="0"/>
                  </a:cubicBezTo>
                  <a:cubicBezTo>
                    <a:pt x="36" y="0"/>
                    <a:pt x="36" y="0"/>
                    <a:pt x="36" y="0"/>
                  </a:cubicBezTo>
                  <a:cubicBezTo>
                    <a:pt x="28" y="2"/>
                    <a:pt x="21" y="7"/>
                    <a:pt x="15" y="13"/>
                  </a:cubicBezTo>
                  <a:cubicBezTo>
                    <a:pt x="6" y="22"/>
                    <a:pt x="0" y="35"/>
                    <a:pt x="0" y="49"/>
                  </a:cubicBezTo>
                  <a:close/>
                  <a:moveTo>
                    <a:pt x="51" y="276"/>
                  </a:moveTo>
                  <a:cubicBezTo>
                    <a:pt x="51" y="223"/>
                    <a:pt x="210" y="223"/>
                    <a:pt x="210" y="276"/>
                  </a:cubicBezTo>
                  <a:cubicBezTo>
                    <a:pt x="210" y="290"/>
                    <a:pt x="210" y="290"/>
                    <a:pt x="210" y="290"/>
                  </a:cubicBezTo>
                  <a:cubicBezTo>
                    <a:pt x="210" y="297"/>
                    <a:pt x="205" y="302"/>
                    <a:pt x="199" y="302"/>
                  </a:cubicBezTo>
                  <a:cubicBezTo>
                    <a:pt x="63" y="302"/>
                    <a:pt x="63" y="302"/>
                    <a:pt x="63" y="302"/>
                  </a:cubicBezTo>
                  <a:cubicBezTo>
                    <a:pt x="56" y="302"/>
                    <a:pt x="51" y="297"/>
                    <a:pt x="51" y="290"/>
                  </a:cubicBezTo>
                  <a:cubicBezTo>
                    <a:pt x="51" y="276"/>
                    <a:pt x="51" y="276"/>
                    <a:pt x="51" y="276"/>
                  </a:cubicBezTo>
                  <a:close/>
                  <a:moveTo>
                    <a:pt x="131" y="225"/>
                  </a:moveTo>
                  <a:cubicBezTo>
                    <a:pt x="111" y="225"/>
                    <a:pt x="88" y="198"/>
                    <a:pt x="88" y="166"/>
                  </a:cubicBezTo>
                  <a:cubicBezTo>
                    <a:pt x="88" y="133"/>
                    <a:pt x="83" y="107"/>
                    <a:pt x="131" y="107"/>
                  </a:cubicBezTo>
                  <a:cubicBezTo>
                    <a:pt x="178" y="107"/>
                    <a:pt x="173" y="133"/>
                    <a:pt x="173" y="166"/>
                  </a:cubicBezTo>
                  <a:cubicBezTo>
                    <a:pt x="173" y="198"/>
                    <a:pt x="150" y="225"/>
                    <a:pt x="131" y="225"/>
                  </a:cubicBezTo>
                  <a:close/>
                  <a:moveTo>
                    <a:pt x="481" y="129"/>
                  </a:moveTo>
                  <a:cubicBezTo>
                    <a:pt x="484" y="129"/>
                    <a:pt x="487" y="132"/>
                    <a:pt x="487" y="135"/>
                  </a:cubicBezTo>
                  <a:cubicBezTo>
                    <a:pt x="487" y="139"/>
                    <a:pt x="484" y="142"/>
                    <a:pt x="481" y="142"/>
                  </a:cubicBezTo>
                  <a:cubicBezTo>
                    <a:pt x="261" y="142"/>
                    <a:pt x="261" y="142"/>
                    <a:pt x="261" y="142"/>
                  </a:cubicBezTo>
                  <a:cubicBezTo>
                    <a:pt x="257" y="142"/>
                    <a:pt x="254" y="139"/>
                    <a:pt x="254" y="135"/>
                  </a:cubicBezTo>
                  <a:cubicBezTo>
                    <a:pt x="254" y="132"/>
                    <a:pt x="257" y="129"/>
                    <a:pt x="261" y="129"/>
                  </a:cubicBezTo>
                  <a:cubicBezTo>
                    <a:pt x="481" y="129"/>
                    <a:pt x="481" y="129"/>
                    <a:pt x="481" y="129"/>
                  </a:cubicBezTo>
                  <a:close/>
                  <a:moveTo>
                    <a:pt x="481" y="199"/>
                  </a:moveTo>
                  <a:cubicBezTo>
                    <a:pt x="484" y="199"/>
                    <a:pt x="487" y="202"/>
                    <a:pt x="487" y="206"/>
                  </a:cubicBezTo>
                  <a:cubicBezTo>
                    <a:pt x="487" y="210"/>
                    <a:pt x="484" y="213"/>
                    <a:pt x="481" y="213"/>
                  </a:cubicBezTo>
                  <a:cubicBezTo>
                    <a:pt x="261" y="213"/>
                    <a:pt x="261" y="213"/>
                    <a:pt x="261" y="213"/>
                  </a:cubicBezTo>
                  <a:cubicBezTo>
                    <a:pt x="257" y="213"/>
                    <a:pt x="254" y="210"/>
                    <a:pt x="254" y="206"/>
                  </a:cubicBezTo>
                  <a:cubicBezTo>
                    <a:pt x="254" y="202"/>
                    <a:pt x="257" y="199"/>
                    <a:pt x="261" y="199"/>
                  </a:cubicBezTo>
                  <a:cubicBezTo>
                    <a:pt x="481" y="199"/>
                    <a:pt x="481" y="199"/>
                    <a:pt x="481" y="199"/>
                  </a:cubicBezTo>
                  <a:close/>
                  <a:moveTo>
                    <a:pt x="481" y="270"/>
                  </a:moveTo>
                  <a:cubicBezTo>
                    <a:pt x="484" y="270"/>
                    <a:pt x="487" y="273"/>
                    <a:pt x="487" y="277"/>
                  </a:cubicBezTo>
                  <a:cubicBezTo>
                    <a:pt x="487" y="280"/>
                    <a:pt x="484" y="283"/>
                    <a:pt x="481" y="283"/>
                  </a:cubicBezTo>
                  <a:cubicBezTo>
                    <a:pt x="261" y="283"/>
                    <a:pt x="261" y="283"/>
                    <a:pt x="261" y="283"/>
                  </a:cubicBezTo>
                  <a:cubicBezTo>
                    <a:pt x="257" y="283"/>
                    <a:pt x="254" y="280"/>
                    <a:pt x="254" y="277"/>
                  </a:cubicBezTo>
                  <a:cubicBezTo>
                    <a:pt x="254" y="273"/>
                    <a:pt x="257" y="270"/>
                    <a:pt x="261" y="270"/>
                  </a:cubicBezTo>
                  <a:lnTo>
                    <a:pt x="481" y="270"/>
                  </a:lnTo>
                  <a:close/>
                </a:path>
              </a:pathLst>
            </a:custGeom>
            <a:solidFill>
              <a:srgbClr val="2995BC"/>
            </a:solidFill>
            <a:ln>
              <a:noFill/>
            </a:ln>
            <a:extLst/>
          </p:spPr>
          <p:txBody>
            <a:bodyPr vert="horz" wrap="square" lIns="121920" tIns="60960" rIns="121920" bIns="60960" numCol="1" anchor="t" anchorCtr="0" compatLnSpc="1">
              <a:prstTxWarp prst="textNoShape">
                <a:avLst/>
              </a:prstTxWarp>
            </a:bodyPr>
            <a:lstStyle/>
            <a:p>
              <a:endParaRPr lang="en-US" sz="1070">
                <a:ea typeface="Arial" charset="0"/>
                <a:cs typeface="Arial" charset="0"/>
              </a:endParaRPr>
            </a:p>
          </p:txBody>
        </p:sp>
      </p:grpSp>
      <p:grpSp>
        <p:nvGrpSpPr>
          <p:cNvPr id="16" name="Group 15"/>
          <p:cNvGrpSpPr/>
          <p:nvPr/>
        </p:nvGrpSpPr>
        <p:grpSpPr>
          <a:xfrm>
            <a:off x="8491330" y="773395"/>
            <a:ext cx="2399338" cy="1393588"/>
            <a:chOff x="8841331" y="800571"/>
            <a:chExt cx="2399338" cy="1393588"/>
          </a:xfrm>
        </p:grpSpPr>
        <p:grpSp>
          <p:nvGrpSpPr>
            <p:cNvPr id="6" name="Group 5"/>
            <p:cNvGrpSpPr/>
            <p:nvPr/>
          </p:nvGrpSpPr>
          <p:grpSpPr>
            <a:xfrm>
              <a:off x="8841331" y="800571"/>
              <a:ext cx="2399338" cy="1393588"/>
              <a:chOff x="8562195" y="411350"/>
              <a:chExt cx="2399338" cy="1393588"/>
            </a:xfrm>
          </p:grpSpPr>
          <p:pic>
            <p:nvPicPr>
              <p:cNvPr id="54" name="Picture 53"/>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805480" y="411350"/>
                <a:ext cx="1828800" cy="1393588"/>
              </a:xfrm>
              <a:prstGeom prst="rect">
                <a:avLst/>
              </a:prstGeom>
            </p:spPr>
          </p:pic>
          <p:sp>
            <p:nvSpPr>
              <p:cNvPr id="56" name="TextBox 55"/>
              <p:cNvSpPr txBox="1"/>
              <p:nvPr/>
            </p:nvSpPr>
            <p:spPr>
              <a:xfrm>
                <a:off x="8562195" y="1025821"/>
                <a:ext cx="2399338" cy="584775"/>
              </a:xfrm>
              <a:prstGeom prst="rect">
                <a:avLst/>
              </a:prstGeom>
              <a:ln>
                <a:noFill/>
              </a:ln>
            </p:spPr>
            <p:txBody>
              <a:bodyPr wrap="square">
                <a:spAutoFit/>
              </a:bodyPr>
              <a:lstStyle>
                <a:defPPr>
                  <a:defRPr lang="en-US"/>
                </a:defPPr>
                <a:lvl1pPr algn="ctr">
                  <a:defRPr b="1">
                    <a:solidFill>
                      <a:srgbClr val="25DDEB"/>
                    </a:solidFill>
                    <a:ea typeface="Arial" charset="0"/>
                    <a:cs typeface="Arial" charset="0"/>
                  </a:defRPr>
                </a:lvl1pPr>
              </a:lstStyle>
              <a:p>
                <a:r>
                  <a:rPr lang="en-US" sz="1600" dirty="0" smtClean="0">
                    <a:solidFill>
                      <a:schemeClr val="tx1">
                        <a:lumMod val="50000"/>
                      </a:schemeClr>
                    </a:solidFill>
                  </a:rPr>
                  <a:t>Workspace</a:t>
                </a:r>
                <a:endParaRPr lang="en-US" sz="1600" dirty="0">
                  <a:solidFill>
                    <a:schemeClr val="tx1">
                      <a:lumMod val="50000"/>
                    </a:schemeClr>
                  </a:solidFill>
                </a:endParaRPr>
              </a:p>
              <a:p>
                <a:r>
                  <a:rPr lang="en-US" sz="1600" dirty="0">
                    <a:solidFill>
                      <a:schemeClr val="tx1">
                        <a:lumMod val="50000"/>
                      </a:schemeClr>
                    </a:solidFill>
                  </a:rPr>
                  <a:t>Transformation</a:t>
                </a:r>
              </a:p>
            </p:txBody>
          </p:sp>
        </p:grpSp>
        <p:pic>
          <p:nvPicPr>
            <p:cNvPr id="13" name="Picture 12"/>
            <p:cNvPicPr>
              <a:picLocks noChangeAspect="1"/>
            </p:cNvPicPr>
            <p:nvPr/>
          </p:nvPicPr>
          <p:blipFill>
            <a:blip r:embed="rId16"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0041000" y="948749"/>
              <a:ext cx="442200" cy="442200"/>
            </a:xfrm>
            <a:prstGeom prst="rect">
              <a:avLst/>
            </a:prstGeom>
          </p:spPr>
        </p:pic>
        <p:pic>
          <p:nvPicPr>
            <p:cNvPr id="16499" name="Picture 115" descr="https://d30y9cdsu7xlg0.cloudfront.net/png/182460-200.png"/>
            <p:cNvPicPr>
              <a:picLocks noChangeAspect="1" noChangeArrowheads="1"/>
            </p:cNvPicPr>
            <p:nvPr/>
          </p:nvPicPr>
          <p:blipFill>
            <a:blip r:embed="rId17"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467348" y="972180"/>
              <a:ext cx="421153" cy="421153"/>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53" name="Freeform 89"/>
          <p:cNvSpPr>
            <a:spLocks noEditPoints="1"/>
          </p:cNvSpPr>
          <p:nvPr/>
        </p:nvSpPr>
        <p:spPr bwMode="auto">
          <a:xfrm>
            <a:off x="7719463" y="969934"/>
            <a:ext cx="346505" cy="413520"/>
          </a:xfrm>
          <a:custGeom>
            <a:avLst/>
            <a:gdLst/>
            <a:ahLst/>
            <a:cxnLst>
              <a:cxn ang="0">
                <a:pos x="172" y="31"/>
              </a:cxn>
              <a:cxn ang="0">
                <a:pos x="155" y="32"/>
              </a:cxn>
              <a:cxn ang="0">
                <a:pos x="106" y="19"/>
              </a:cxn>
              <a:cxn ang="0">
                <a:pos x="96" y="10"/>
              </a:cxn>
              <a:cxn ang="0">
                <a:pos x="93" y="7"/>
              </a:cxn>
              <a:cxn ang="0">
                <a:pos x="93" y="6"/>
              </a:cxn>
              <a:cxn ang="0">
                <a:pos x="89" y="0"/>
              </a:cxn>
              <a:cxn ang="0">
                <a:pos x="85" y="6"/>
              </a:cxn>
              <a:cxn ang="0">
                <a:pos x="84" y="7"/>
              </a:cxn>
              <a:cxn ang="0">
                <a:pos x="23" y="32"/>
              </a:cxn>
              <a:cxn ang="0">
                <a:pos x="5" y="31"/>
              </a:cxn>
              <a:cxn ang="0">
                <a:pos x="0" y="31"/>
              </a:cxn>
              <a:cxn ang="0">
                <a:pos x="0" y="36"/>
              </a:cxn>
              <a:cxn ang="0">
                <a:pos x="11" y="109"/>
              </a:cxn>
              <a:cxn ang="0">
                <a:pos x="87" y="212"/>
              </a:cxn>
              <a:cxn ang="0">
                <a:pos x="89" y="212"/>
              </a:cxn>
              <a:cxn ang="0">
                <a:pos x="91" y="212"/>
              </a:cxn>
              <a:cxn ang="0">
                <a:pos x="167" y="109"/>
              </a:cxn>
              <a:cxn ang="0">
                <a:pos x="177" y="36"/>
              </a:cxn>
              <a:cxn ang="0">
                <a:pos x="177" y="31"/>
              </a:cxn>
              <a:cxn ang="0">
                <a:pos x="172" y="31"/>
              </a:cxn>
              <a:cxn ang="0">
                <a:pos x="167" y="57"/>
              </a:cxn>
              <a:cxn ang="0">
                <a:pos x="89" y="202"/>
              </a:cxn>
              <a:cxn ang="0">
                <a:pos x="20" y="106"/>
              </a:cxn>
              <a:cxn ang="0">
                <a:pos x="11" y="57"/>
              </a:cxn>
              <a:cxn ang="0">
                <a:pos x="9" y="41"/>
              </a:cxn>
              <a:cxn ang="0">
                <a:pos x="23" y="42"/>
              </a:cxn>
              <a:cxn ang="0">
                <a:pos x="89" y="15"/>
              </a:cxn>
              <a:cxn ang="0">
                <a:pos x="155" y="42"/>
              </a:cxn>
              <a:cxn ang="0">
                <a:pos x="168" y="41"/>
              </a:cxn>
              <a:cxn ang="0">
                <a:pos x="167" y="57"/>
              </a:cxn>
              <a:cxn ang="0">
                <a:pos x="89" y="26"/>
              </a:cxn>
              <a:cxn ang="0">
                <a:pos x="89" y="26"/>
              </a:cxn>
              <a:cxn ang="0">
                <a:pos x="20" y="48"/>
              </a:cxn>
              <a:cxn ang="0">
                <a:pos x="40" y="140"/>
              </a:cxn>
              <a:cxn ang="0">
                <a:pos x="131" y="49"/>
              </a:cxn>
              <a:cxn ang="0">
                <a:pos x="89" y="26"/>
              </a:cxn>
              <a:cxn ang="0">
                <a:pos x="89" y="190"/>
              </a:cxn>
              <a:cxn ang="0">
                <a:pos x="158" y="48"/>
              </a:cxn>
              <a:cxn ang="0">
                <a:pos x="157" y="49"/>
              </a:cxn>
              <a:cxn ang="0">
                <a:pos x="49" y="156"/>
              </a:cxn>
              <a:cxn ang="0">
                <a:pos x="89" y="190"/>
              </a:cxn>
            </a:cxnLst>
            <a:rect l="0" t="0" r="r" b="b"/>
            <a:pathLst>
              <a:path w="177" h="212">
                <a:moveTo>
                  <a:pt x="172" y="31"/>
                </a:moveTo>
                <a:cubicBezTo>
                  <a:pt x="166" y="32"/>
                  <a:pt x="160" y="32"/>
                  <a:pt x="155" y="32"/>
                </a:cubicBezTo>
                <a:cubicBezTo>
                  <a:pt x="132" y="32"/>
                  <a:pt x="116" y="26"/>
                  <a:pt x="106" y="19"/>
                </a:cubicBezTo>
                <a:cubicBezTo>
                  <a:pt x="101" y="15"/>
                  <a:pt x="98" y="12"/>
                  <a:pt x="96" y="10"/>
                </a:cubicBezTo>
                <a:cubicBezTo>
                  <a:pt x="95" y="8"/>
                  <a:pt x="94" y="7"/>
                  <a:pt x="93" y="7"/>
                </a:cubicBezTo>
                <a:cubicBezTo>
                  <a:pt x="93" y="6"/>
                  <a:pt x="93" y="6"/>
                  <a:pt x="93" y="6"/>
                </a:cubicBezTo>
                <a:cubicBezTo>
                  <a:pt x="89" y="0"/>
                  <a:pt x="89" y="0"/>
                  <a:pt x="89" y="0"/>
                </a:cubicBezTo>
                <a:cubicBezTo>
                  <a:pt x="85" y="6"/>
                  <a:pt x="85" y="6"/>
                  <a:pt x="85" y="6"/>
                </a:cubicBezTo>
                <a:cubicBezTo>
                  <a:pt x="85" y="6"/>
                  <a:pt x="85" y="6"/>
                  <a:pt x="84" y="7"/>
                </a:cubicBezTo>
                <a:cubicBezTo>
                  <a:pt x="80" y="11"/>
                  <a:pt x="63" y="32"/>
                  <a:pt x="23" y="32"/>
                </a:cubicBezTo>
                <a:cubicBezTo>
                  <a:pt x="17" y="32"/>
                  <a:pt x="11" y="32"/>
                  <a:pt x="5" y="31"/>
                </a:cubicBezTo>
                <a:cubicBezTo>
                  <a:pt x="0" y="31"/>
                  <a:pt x="0" y="31"/>
                  <a:pt x="0" y="31"/>
                </a:cubicBezTo>
                <a:cubicBezTo>
                  <a:pt x="0" y="36"/>
                  <a:pt x="0" y="36"/>
                  <a:pt x="0" y="36"/>
                </a:cubicBezTo>
                <a:cubicBezTo>
                  <a:pt x="0" y="36"/>
                  <a:pt x="0" y="70"/>
                  <a:pt x="11" y="109"/>
                </a:cubicBezTo>
                <a:cubicBezTo>
                  <a:pt x="21" y="148"/>
                  <a:pt x="43" y="192"/>
                  <a:pt x="87" y="212"/>
                </a:cubicBezTo>
                <a:cubicBezTo>
                  <a:pt x="89" y="212"/>
                  <a:pt x="89" y="212"/>
                  <a:pt x="89" y="212"/>
                </a:cubicBezTo>
                <a:cubicBezTo>
                  <a:pt x="91" y="212"/>
                  <a:pt x="91" y="212"/>
                  <a:pt x="91" y="212"/>
                </a:cubicBezTo>
                <a:cubicBezTo>
                  <a:pt x="135" y="192"/>
                  <a:pt x="156" y="148"/>
                  <a:pt x="167" y="109"/>
                </a:cubicBezTo>
                <a:cubicBezTo>
                  <a:pt x="177" y="70"/>
                  <a:pt x="177" y="36"/>
                  <a:pt x="177" y="36"/>
                </a:cubicBezTo>
                <a:cubicBezTo>
                  <a:pt x="177" y="31"/>
                  <a:pt x="177" y="31"/>
                  <a:pt x="177" y="31"/>
                </a:cubicBezTo>
                <a:lnTo>
                  <a:pt x="172" y="31"/>
                </a:lnTo>
                <a:close/>
                <a:moveTo>
                  <a:pt x="167" y="57"/>
                </a:moveTo>
                <a:cubicBezTo>
                  <a:pt x="163" y="96"/>
                  <a:pt x="147" y="175"/>
                  <a:pt x="89" y="202"/>
                </a:cubicBezTo>
                <a:cubicBezTo>
                  <a:pt x="50" y="184"/>
                  <a:pt x="30" y="144"/>
                  <a:pt x="20" y="106"/>
                </a:cubicBezTo>
                <a:cubicBezTo>
                  <a:pt x="14" y="88"/>
                  <a:pt x="12" y="70"/>
                  <a:pt x="11" y="57"/>
                </a:cubicBezTo>
                <a:cubicBezTo>
                  <a:pt x="10" y="50"/>
                  <a:pt x="10" y="45"/>
                  <a:pt x="9" y="41"/>
                </a:cubicBezTo>
                <a:cubicBezTo>
                  <a:pt x="14" y="41"/>
                  <a:pt x="18" y="42"/>
                  <a:pt x="23" y="42"/>
                </a:cubicBezTo>
                <a:cubicBezTo>
                  <a:pt x="60" y="42"/>
                  <a:pt x="81" y="24"/>
                  <a:pt x="89" y="15"/>
                </a:cubicBezTo>
                <a:cubicBezTo>
                  <a:pt x="97" y="24"/>
                  <a:pt x="117" y="42"/>
                  <a:pt x="155" y="42"/>
                </a:cubicBezTo>
                <a:cubicBezTo>
                  <a:pt x="159" y="42"/>
                  <a:pt x="163" y="41"/>
                  <a:pt x="168" y="41"/>
                </a:cubicBezTo>
                <a:cubicBezTo>
                  <a:pt x="168" y="45"/>
                  <a:pt x="168" y="50"/>
                  <a:pt x="167" y="57"/>
                </a:cubicBezTo>
                <a:close/>
                <a:moveTo>
                  <a:pt x="89" y="26"/>
                </a:moveTo>
                <a:cubicBezTo>
                  <a:pt x="89" y="26"/>
                  <a:pt x="89" y="26"/>
                  <a:pt x="89" y="26"/>
                </a:cubicBezTo>
                <a:cubicBezTo>
                  <a:pt x="89" y="26"/>
                  <a:pt x="70" y="55"/>
                  <a:pt x="20" y="48"/>
                </a:cubicBezTo>
                <a:cubicBezTo>
                  <a:pt x="20" y="48"/>
                  <a:pt x="20" y="98"/>
                  <a:pt x="40" y="140"/>
                </a:cubicBezTo>
                <a:cubicBezTo>
                  <a:pt x="131" y="49"/>
                  <a:pt x="131" y="49"/>
                  <a:pt x="131" y="49"/>
                </a:cubicBezTo>
                <a:cubicBezTo>
                  <a:pt x="101" y="45"/>
                  <a:pt x="89" y="26"/>
                  <a:pt x="89" y="26"/>
                </a:cubicBezTo>
                <a:close/>
                <a:moveTo>
                  <a:pt x="89" y="190"/>
                </a:moveTo>
                <a:cubicBezTo>
                  <a:pt x="158" y="159"/>
                  <a:pt x="158" y="48"/>
                  <a:pt x="158" y="48"/>
                </a:cubicBezTo>
                <a:cubicBezTo>
                  <a:pt x="158" y="49"/>
                  <a:pt x="157" y="49"/>
                  <a:pt x="157" y="49"/>
                </a:cubicBezTo>
                <a:cubicBezTo>
                  <a:pt x="49" y="156"/>
                  <a:pt x="49" y="156"/>
                  <a:pt x="49" y="156"/>
                </a:cubicBezTo>
                <a:cubicBezTo>
                  <a:pt x="59" y="170"/>
                  <a:pt x="72" y="182"/>
                  <a:pt x="89" y="190"/>
                </a:cubicBezTo>
                <a:close/>
              </a:path>
            </a:pathLst>
          </a:custGeom>
          <a:solidFill>
            <a:srgbClr val="2995BC"/>
          </a:solidFill>
          <a:ln w="9525">
            <a:noFill/>
            <a:round/>
            <a:headEnd/>
            <a:tailEnd/>
          </a:ln>
          <a:effectLst/>
        </p:spPr>
        <p:txBody>
          <a:bodyPr vert="horz" wrap="square" lIns="121920" tIns="60960" rIns="121920" bIns="60960" numCol="1" anchor="t" anchorCtr="0" compatLnSpc="1">
            <a:prstTxWarp prst="textNoShape">
              <a:avLst/>
            </a:prstTxWarp>
          </a:bodyPr>
          <a:lstStyle/>
          <a:p>
            <a:pPr defTabSz="608014" fontAlgn="auto">
              <a:spcBef>
                <a:spcPts val="0"/>
              </a:spcBef>
              <a:spcAft>
                <a:spcPts val="0"/>
              </a:spcAft>
            </a:pPr>
            <a:endParaRPr lang="en-US" dirty="0">
              <a:solidFill>
                <a:srgbClr val="000000"/>
              </a:solidFill>
              <a:latin typeface="Arial"/>
              <a:cs typeface="+mn-cs"/>
            </a:endParaRPr>
          </a:p>
        </p:txBody>
      </p:sp>
    </p:spTree>
    <p:extLst>
      <p:ext uri="{BB962C8B-B14F-4D97-AF65-F5344CB8AC3E}">
        <p14:creationId xmlns:p14="http://schemas.microsoft.com/office/powerpoint/2010/main" val="2830685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83688" y="531765"/>
            <a:ext cx="11127317" cy="975783"/>
          </a:xfrm>
        </p:spPr>
        <p:txBody>
          <a:bodyPr/>
          <a:lstStyle/>
          <a:p>
            <a:r>
              <a:rPr lang="en-US" sz="3733" dirty="0"/>
              <a:t>Digital </a:t>
            </a:r>
            <a:r>
              <a:rPr lang="en-US" sz="3733" dirty="0" smtClean="0"/>
              <a:t>Ceiling Benefits</a:t>
            </a:r>
            <a:endParaRPr lang="en-US" sz="3733" dirty="0"/>
          </a:p>
        </p:txBody>
      </p:sp>
      <p:sp>
        <p:nvSpPr>
          <p:cNvPr id="5" name="Rectangle 4"/>
          <p:cNvSpPr/>
          <p:nvPr/>
        </p:nvSpPr>
        <p:spPr>
          <a:xfrm>
            <a:off x="491791" y="1688220"/>
            <a:ext cx="2786276" cy="11887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rtlCol="0" anchor="ctr"/>
          <a:lstStyle/>
          <a:p>
            <a:pPr algn="ctr"/>
            <a:r>
              <a:rPr lang="en-US" dirty="0" smtClean="0">
                <a:solidFill>
                  <a:schemeClr val="bg1"/>
                </a:solidFill>
              </a:rPr>
              <a:t>Lower cost</a:t>
            </a:r>
            <a:br>
              <a:rPr lang="en-US" dirty="0" smtClean="0">
                <a:solidFill>
                  <a:schemeClr val="bg1"/>
                </a:solidFill>
              </a:rPr>
            </a:br>
            <a:r>
              <a:rPr lang="en-US" dirty="0" smtClean="0">
                <a:solidFill>
                  <a:schemeClr val="bg1"/>
                </a:solidFill>
              </a:rPr>
              <a:t>construction</a:t>
            </a:r>
          </a:p>
        </p:txBody>
      </p:sp>
      <p:sp>
        <p:nvSpPr>
          <p:cNvPr id="6" name="Rectangle 5"/>
          <p:cNvSpPr/>
          <p:nvPr/>
        </p:nvSpPr>
        <p:spPr>
          <a:xfrm>
            <a:off x="3278069" y="1688220"/>
            <a:ext cx="9008759" cy="118872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rtlCol="0" anchor="ctr"/>
          <a:lstStyle/>
          <a:p>
            <a:pPr marL="342754" indent="-342754">
              <a:buFont typeface="Arial" panose="020B0604020202020204" pitchFamily="34" charset="0"/>
              <a:buChar char="•"/>
            </a:pPr>
            <a:r>
              <a:rPr lang="en-US" sz="1867" dirty="0">
                <a:solidFill>
                  <a:schemeClr val="tx1"/>
                </a:solidFill>
              </a:rPr>
              <a:t>Converged </a:t>
            </a:r>
            <a:r>
              <a:rPr lang="en-US" sz="1867" dirty="0" smtClean="0">
                <a:solidFill>
                  <a:schemeClr val="tx1"/>
                </a:solidFill>
              </a:rPr>
              <a:t>cable plant – </a:t>
            </a:r>
            <a:r>
              <a:rPr lang="en-US" sz="1867" dirty="0">
                <a:solidFill>
                  <a:schemeClr val="tx1"/>
                </a:solidFill>
              </a:rPr>
              <a:t>few wires, fewer types</a:t>
            </a:r>
          </a:p>
          <a:p>
            <a:pPr marL="342754" indent="-342754">
              <a:buFont typeface="Arial" panose="020B0604020202020204" pitchFamily="34" charset="0"/>
              <a:buChar char="•"/>
            </a:pPr>
            <a:r>
              <a:rPr lang="en-US" sz="1867" dirty="0">
                <a:solidFill>
                  <a:schemeClr val="tx1"/>
                </a:solidFill>
              </a:rPr>
              <a:t>Reduced need for </a:t>
            </a:r>
            <a:r>
              <a:rPr lang="en-US" sz="1867" dirty="0" smtClean="0">
                <a:solidFill>
                  <a:schemeClr val="tx1"/>
                </a:solidFill>
              </a:rPr>
              <a:t>high voltage </a:t>
            </a:r>
            <a:r>
              <a:rPr lang="en-US" sz="1867" dirty="0">
                <a:solidFill>
                  <a:schemeClr val="tx1"/>
                </a:solidFill>
              </a:rPr>
              <a:t>AC power distribution</a:t>
            </a:r>
          </a:p>
        </p:txBody>
      </p:sp>
      <p:sp>
        <p:nvSpPr>
          <p:cNvPr id="8" name="Rectangle 7"/>
          <p:cNvSpPr/>
          <p:nvPr/>
        </p:nvSpPr>
        <p:spPr>
          <a:xfrm>
            <a:off x="491790" y="2957039"/>
            <a:ext cx="2786260" cy="11887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rtlCol="0" anchor="ctr"/>
          <a:lstStyle/>
          <a:p>
            <a:pPr algn="ctr"/>
            <a:r>
              <a:rPr lang="en-US" dirty="0" smtClean="0">
                <a:solidFill>
                  <a:schemeClr val="bg1"/>
                </a:solidFill>
              </a:rPr>
              <a:t>Analytics &amp;</a:t>
            </a:r>
          </a:p>
          <a:p>
            <a:pPr algn="ctr"/>
            <a:r>
              <a:rPr lang="en-US" dirty="0">
                <a:solidFill>
                  <a:schemeClr val="bg1"/>
                </a:solidFill>
              </a:rPr>
              <a:t>Business intelligence </a:t>
            </a:r>
            <a:endParaRPr lang="en-US" dirty="0" smtClean="0">
              <a:solidFill>
                <a:schemeClr val="bg1"/>
              </a:solidFill>
            </a:endParaRPr>
          </a:p>
        </p:txBody>
      </p:sp>
      <p:sp>
        <p:nvSpPr>
          <p:cNvPr id="9" name="Rectangle 8"/>
          <p:cNvSpPr/>
          <p:nvPr/>
        </p:nvSpPr>
        <p:spPr>
          <a:xfrm>
            <a:off x="3278069" y="2957039"/>
            <a:ext cx="9008759" cy="118872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rtlCol="0" anchor="ctr"/>
          <a:lstStyle/>
          <a:p>
            <a:pPr marL="342754" indent="-342754">
              <a:buFont typeface="Arial" panose="020B0604020202020204" pitchFamily="34" charset="0"/>
              <a:buChar char="•"/>
            </a:pPr>
            <a:r>
              <a:rPr lang="en-US" sz="1867" dirty="0">
                <a:solidFill>
                  <a:schemeClr val="tx1"/>
                </a:solidFill>
              </a:rPr>
              <a:t>Understand utilization of space &amp; utilities</a:t>
            </a:r>
          </a:p>
          <a:p>
            <a:pPr marL="342754" indent="-342754">
              <a:buFont typeface="Arial" panose="020B0604020202020204" pitchFamily="34" charset="0"/>
              <a:buChar char="•"/>
            </a:pPr>
            <a:r>
              <a:rPr lang="en-US" sz="1867" dirty="0">
                <a:solidFill>
                  <a:schemeClr val="tx1"/>
                </a:solidFill>
              </a:rPr>
              <a:t>Adapt control policies to occupant requirements</a:t>
            </a:r>
            <a:endParaRPr lang="en-US" sz="1600" dirty="0">
              <a:solidFill>
                <a:schemeClr val="tx1"/>
              </a:solidFill>
            </a:endParaRPr>
          </a:p>
        </p:txBody>
      </p:sp>
      <p:sp>
        <p:nvSpPr>
          <p:cNvPr id="11" name="Rectangle 10"/>
          <p:cNvSpPr/>
          <p:nvPr/>
        </p:nvSpPr>
        <p:spPr>
          <a:xfrm>
            <a:off x="491790" y="4225857"/>
            <a:ext cx="2786260" cy="11887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rtlCol="0" anchor="ctr"/>
          <a:lstStyle/>
          <a:p>
            <a:pPr algn="ctr"/>
            <a:r>
              <a:rPr lang="en-US" dirty="0" smtClean="0">
                <a:solidFill>
                  <a:schemeClr val="bg1"/>
                </a:solidFill>
              </a:rPr>
              <a:t>Dynamic software controls</a:t>
            </a:r>
          </a:p>
        </p:txBody>
      </p:sp>
      <p:sp>
        <p:nvSpPr>
          <p:cNvPr id="12" name="Rectangle 11"/>
          <p:cNvSpPr/>
          <p:nvPr/>
        </p:nvSpPr>
        <p:spPr>
          <a:xfrm>
            <a:off x="3278069" y="4225857"/>
            <a:ext cx="9008759" cy="118872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rtlCol="0" anchor="ctr"/>
          <a:lstStyle/>
          <a:p>
            <a:pPr marL="342754" indent="-342754">
              <a:buFont typeface="Arial" panose="020B0604020202020204" pitchFamily="34" charset="0"/>
              <a:buChar char="•"/>
            </a:pPr>
            <a:r>
              <a:rPr lang="en-US" sz="1867" dirty="0">
                <a:solidFill>
                  <a:schemeClr val="tx1"/>
                </a:solidFill>
              </a:rPr>
              <a:t>Flexible zones – light and ventilation where &amp; when it’s needed</a:t>
            </a:r>
          </a:p>
          <a:p>
            <a:pPr marL="342754" indent="-342754">
              <a:buFont typeface="Arial" panose="020B0604020202020204" pitchFamily="34" charset="0"/>
              <a:buChar char="•"/>
            </a:pPr>
            <a:r>
              <a:rPr lang="en-US" sz="1867" dirty="0">
                <a:solidFill>
                  <a:schemeClr val="tx1"/>
                </a:solidFill>
              </a:rPr>
              <a:t>Energy reductions with intelligent dimming &amp; demand response</a:t>
            </a:r>
          </a:p>
        </p:txBody>
      </p:sp>
      <p:sp>
        <p:nvSpPr>
          <p:cNvPr id="14" name="Rectangle 13"/>
          <p:cNvSpPr/>
          <p:nvPr/>
        </p:nvSpPr>
        <p:spPr>
          <a:xfrm>
            <a:off x="491790" y="5494676"/>
            <a:ext cx="2786260" cy="11887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rtlCol="0" anchor="ctr"/>
          <a:lstStyle/>
          <a:p>
            <a:pPr algn="ctr"/>
            <a:r>
              <a:rPr lang="en-US" dirty="0" smtClean="0">
                <a:solidFill>
                  <a:schemeClr val="bg1"/>
                </a:solidFill>
              </a:rPr>
              <a:t>New delivery &amp; consumption models</a:t>
            </a:r>
          </a:p>
        </p:txBody>
      </p:sp>
      <p:sp>
        <p:nvSpPr>
          <p:cNvPr id="15" name="Rectangle 14"/>
          <p:cNvSpPr/>
          <p:nvPr/>
        </p:nvSpPr>
        <p:spPr>
          <a:xfrm>
            <a:off x="3278067" y="5494676"/>
            <a:ext cx="9008759" cy="118872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rtlCol="0" anchor="ctr"/>
          <a:lstStyle/>
          <a:p>
            <a:pPr marL="342754" indent="-342754">
              <a:buFont typeface="Arial" panose="020B0604020202020204" pitchFamily="34" charset="0"/>
              <a:buChar char="•"/>
            </a:pPr>
            <a:r>
              <a:rPr lang="en-US" sz="1867" dirty="0">
                <a:solidFill>
                  <a:schemeClr val="tx1"/>
                </a:solidFill>
              </a:rPr>
              <a:t>Control in the cloud – feature velocity</a:t>
            </a:r>
          </a:p>
          <a:p>
            <a:pPr marL="342754" indent="-342754">
              <a:buFont typeface="Arial" panose="020B0604020202020204" pitchFamily="34" charset="0"/>
              <a:buChar char="•"/>
            </a:pPr>
            <a:r>
              <a:rPr lang="en-US" sz="1867" dirty="0">
                <a:solidFill>
                  <a:schemeClr val="tx1"/>
                </a:solidFill>
              </a:rPr>
              <a:t>Managed services &amp; subscription pricing</a:t>
            </a:r>
          </a:p>
        </p:txBody>
      </p:sp>
      <p:sp>
        <p:nvSpPr>
          <p:cNvPr id="10" name="Oval 9"/>
          <p:cNvSpPr/>
          <p:nvPr/>
        </p:nvSpPr>
        <p:spPr>
          <a:xfrm>
            <a:off x="223740" y="1507547"/>
            <a:ext cx="490587" cy="490587"/>
          </a:xfrm>
          <a:prstGeom prst="ellips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4" name="Picture 3" descr="Dollar.png"/>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79032" y="1572999"/>
            <a:ext cx="374336" cy="374336"/>
          </a:xfrm>
          <a:prstGeom prst="rect">
            <a:avLst/>
          </a:prstGeom>
        </p:spPr>
      </p:pic>
      <p:sp>
        <p:nvSpPr>
          <p:cNvPr id="21" name="Oval 20"/>
          <p:cNvSpPr/>
          <p:nvPr/>
        </p:nvSpPr>
        <p:spPr>
          <a:xfrm>
            <a:off x="223740" y="2857524"/>
            <a:ext cx="490587" cy="490587"/>
          </a:xfrm>
          <a:prstGeom prst="ellips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7" name="Picture 6" descr="Analytics.png"/>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23948" y="2956296"/>
            <a:ext cx="284504" cy="284504"/>
          </a:xfrm>
          <a:prstGeom prst="rect">
            <a:avLst/>
          </a:prstGeom>
        </p:spPr>
      </p:pic>
      <p:sp>
        <p:nvSpPr>
          <p:cNvPr id="22" name="Oval 21"/>
          <p:cNvSpPr/>
          <p:nvPr/>
        </p:nvSpPr>
        <p:spPr>
          <a:xfrm>
            <a:off x="223740" y="4072405"/>
            <a:ext cx="490587" cy="490587"/>
          </a:xfrm>
          <a:prstGeom prst="ellips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13" name="Picture 12" descr="Gear.png"/>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29197" y="4191417"/>
            <a:ext cx="284995" cy="284995"/>
          </a:xfrm>
          <a:prstGeom prst="rect">
            <a:avLst/>
          </a:prstGeom>
        </p:spPr>
      </p:pic>
      <p:sp>
        <p:nvSpPr>
          <p:cNvPr id="24" name="Oval 23"/>
          <p:cNvSpPr/>
          <p:nvPr/>
        </p:nvSpPr>
        <p:spPr>
          <a:xfrm>
            <a:off x="223740" y="5346711"/>
            <a:ext cx="490587" cy="490587"/>
          </a:xfrm>
          <a:prstGeom prst="ellips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25" name="Picture 24" descr="Cloud-26.png"/>
          <p:cNvPicPr>
            <a:picLocks noChangeAspect="1"/>
          </p:cNvPicPr>
          <p:nvPr/>
        </p:nvPicPr>
        <p:blipFill>
          <a:blip r:embed="rId9" cstate="print">
            <a:biLevel thresh="25000"/>
            <a:extLst>
              <a:ext uri="{28A0092B-C50C-407E-A947-70E740481C1C}">
                <a14:useLocalDpi xmlns:a14="http://schemas.microsoft.com/office/drawing/2010/main" val="0"/>
              </a:ext>
            </a:extLst>
          </a:blip>
          <a:stretch>
            <a:fillRect/>
          </a:stretch>
        </p:blipFill>
        <p:spPr>
          <a:xfrm>
            <a:off x="292154" y="5453441"/>
            <a:ext cx="339617" cy="292412"/>
          </a:xfrm>
          <a:prstGeom prst="rect">
            <a:avLst/>
          </a:prstGeom>
        </p:spPr>
      </p:pic>
    </p:spTree>
    <p:extLst>
      <p:ext uri="{BB962C8B-B14F-4D97-AF65-F5344CB8AC3E}">
        <p14:creationId xmlns:p14="http://schemas.microsoft.com/office/powerpoint/2010/main" val="2979069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lue theme 2015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Cisco">
      <a:majorFont>
        <a:latin typeface="CiscoSans Thin"/>
        <a:ea typeface=""/>
        <a:cs typeface=""/>
      </a:majorFont>
      <a:minorFont>
        <a:latin typeface="Cisco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noFill/>
        <a:ln w="12700">
          <a:solidFill>
            <a:schemeClr val="bg2">
              <a:alpha val="7000"/>
            </a:schemeClr>
          </a:solidFill>
        </a:ln>
        <a:effectLst/>
      </a:spPr>
      <a:bodyPr/>
      <a:lstStyle/>
      <a:style>
        <a:lnRef idx="2">
          <a:schemeClr val="accent1">
            <a:shade val="50000"/>
          </a:schemeClr>
        </a:lnRef>
        <a:fillRef idx="1">
          <a:schemeClr val="accent1"/>
        </a:fillRef>
        <a:effectRef idx="0">
          <a:schemeClr val="accent1"/>
        </a:effectRef>
        <a:fontRef idx="minor">
          <a:schemeClr val="lt1"/>
        </a:fontRef>
      </a:style>
    </a:lnDef>
    <a:txDef>
      <a:spPr>
        <a:noFill/>
      </a:spPr>
      <a:bodyPr wrap="square" rtlCol="0">
        <a:spAutoFit/>
      </a:bodyPr>
      <a:lstStyle>
        <a:defPPr>
          <a:lnSpc>
            <a:spcPct val="95000"/>
          </a:lnSpc>
          <a:defRPr dirty="0">
            <a:solidFill>
              <a:srgbClr val="79839F"/>
            </a:solidFill>
            <a:latin typeface="+mn-l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109087</TotalTime>
  <Words>2739</Words>
  <Application>Microsoft Office PowerPoint</Application>
  <PresentationFormat>Widescreen</PresentationFormat>
  <Paragraphs>580</Paragraphs>
  <Slides>29</Slides>
  <Notes>21</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45" baseType="lpstr">
      <vt:lpstr>微软雅黑</vt:lpstr>
      <vt:lpstr>MS PGothic</vt:lpstr>
      <vt:lpstr>MS PGothic</vt:lpstr>
      <vt:lpstr>Apple LiGothic Medium</vt:lpstr>
      <vt:lpstr>Arial</vt:lpstr>
      <vt:lpstr>Calibri</vt:lpstr>
      <vt:lpstr>CiscoSans</vt:lpstr>
      <vt:lpstr>CiscoSans ExtraLight</vt:lpstr>
      <vt:lpstr>CiscoSans Light</vt:lpstr>
      <vt:lpstr>CiscoSans Thin</vt:lpstr>
      <vt:lpstr>CiscoSansTT Light</vt:lpstr>
      <vt:lpstr>CiscoSansTT Thin</vt:lpstr>
      <vt:lpstr>Times New Roman</vt:lpstr>
      <vt:lpstr>Wingdings</vt:lpstr>
      <vt:lpstr>Blue theme 2015 16x9</vt:lpstr>
      <vt:lpstr>think-cell Slide</vt:lpstr>
      <vt:lpstr>Wired &amp; Wireless &amp; Digital Ceilings</vt:lpstr>
      <vt:lpstr>Commercial buildings today Connecting BILLIONS of devices</vt:lpstr>
      <vt:lpstr>IP and Facility Networks are Converging</vt:lpstr>
      <vt:lpstr>PowerPoint Presentation</vt:lpstr>
      <vt:lpstr>Energy Savings is the biggest driver for Smart Lighting</vt:lpstr>
      <vt:lpstr>IoT Adoption Challenges </vt:lpstr>
      <vt:lpstr>The 3 key things necessary for this Digital Transformation...</vt:lpstr>
      <vt:lpstr>PowerPoint Presentation</vt:lpstr>
      <vt:lpstr>Digital Ceiling Benefits</vt:lpstr>
      <vt:lpstr>PowerPoint Presentation</vt:lpstr>
      <vt:lpstr>PowerPoint Presentation</vt:lpstr>
      <vt:lpstr>Indoor Location and User Engagement —Wi-Fi &amp; BLE</vt:lpstr>
      <vt:lpstr>From A/C powered to PoE Digital Building Endpoints...</vt:lpstr>
      <vt:lpstr>How many potential connected IoT devices? Consider a 30K sqft bldg</vt:lpstr>
      <vt:lpstr>Light fixtures as sensor hubs Digital ceiling unlocks the power of IoT analytics </vt:lpstr>
      <vt:lpstr>But Building Systems Currently Remain Siloed, Complex, and Insecure </vt:lpstr>
      <vt:lpstr>Common IoT Protocols</vt:lpstr>
      <vt:lpstr>Constrained Application Protocol (CoAP) Modern M2M protocol specially designed for IoT</vt:lpstr>
      <vt:lpstr>Comparison of CoAP and HTTP </vt:lpstr>
      <vt:lpstr>PoE Requirements for Enterprise IoT</vt:lpstr>
      <vt:lpstr>5x Improvement in Switch Power</vt:lpstr>
      <vt:lpstr>Automated Security</vt:lpstr>
      <vt:lpstr>PowerPoint Presentation</vt:lpstr>
      <vt:lpstr>PowerPoint Presentation</vt:lpstr>
      <vt:lpstr>Ceiling based PoE</vt:lpstr>
      <vt:lpstr>Digital Building Blueprint - A Converged Ecosystem</vt:lpstr>
      <vt:lpstr>Software Defined Access (SD – Access)</vt:lpstr>
      <vt:lpstr>Questions?</vt:lpstr>
      <vt:lpstr>PowerPoint Presentation</vt:lpstr>
    </vt:vector>
  </TitlesOfParts>
  <Company>Cisco Systems,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Akshay Yadav (aksyadav);Himanshu Mehra (hmehra)</dc:creator>
  <cp:lastModifiedBy>David Barker (davbarke)</cp:lastModifiedBy>
  <cp:revision>1125</cp:revision>
  <cp:lastPrinted>2016-10-26T19:25:02Z</cp:lastPrinted>
  <dcterms:created xsi:type="dcterms:W3CDTF">2016-08-16T16:55:53Z</dcterms:created>
  <dcterms:modified xsi:type="dcterms:W3CDTF">2017-06-16T20:22:18Z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7975297</vt:lpwstr>
  </property>
  <property fmtid="{D5CDD505-2E9C-101B-9397-08002B2CF9AE}" pid="3" name="NXPowerLiteSettings">
    <vt:lpwstr>F7000400038000</vt:lpwstr>
  </property>
  <property fmtid="{D5CDD505-2E9C-101B-9397-08002B2CF9AE}" pid="4" name="NXPowerLiteVersion">
    <vt:lpwstr>D7.1.1</vt:lpwstr>
  </property>
</Properties>
</file>