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7"/>
  </p:notesMasterIdLst>
  <p:sldIdLst>
    <p:sldId id="256" r:id="rId2"/>
    <p:sldId id="321" r:id="rId3"/>
    <p:sldId id="331" r:id="rId4"/>
    <p:sldId id="353" r:id="rId5"/>
    <p:sldId id="333" r:id="rId6"/>
    <p:sldId id="332" r:id="rId7"/>
    <p:sldId id="334" r:id="rId8"/>
    <p:sldId id="329" r:id="rId9"/>
    <p:sldId id="320" r:id="rId10"/>
    <p:sldId id="355" r:id="rId11"/>
    <p:sldId id="356" r:id="rId12"/>
    <p:sldId id="358" r:id="rId13"/>
    <p:sldId id="359" r:id="rId14"/>
    <p:sldId id="360" r:id="rId15"/>
    <p:sldId id="361" r:id="rId16"/>
    <p:sldId id="362" r:id="rId17"/>
    <p:sldId id="363" r:id="rId18"/>
    <p:sldId id="364" r:id="rId19"/>
    <p:sldId id="365" r:id="rId20"/>
    <p:sldId id="366" r:id="rId21"/>
    <p:sldId id="367" r:id="rId22"/>
    <p:sldId id="368" r:id="rId23"/>
    <p:sldId id="436" r:id="rId24"/>
    <p:sldId id="437" r:id="rId25"/>
    <p:sldId id="438" r:id="rId26"/>
    <p:sldId id="439" r:id="rId27"/>
    <p:sldId id="440" r:id="rId28"/>
    <p:sldId id="441" r:id="rId29"/>
    <p:sldId id="303" r:id="rId30"/>
    <p:sldId id="442" r:id="rId31"/>
    <p:sldId id="296" r:id="rId32"/>
    <p:sldId id="307" r:id="rId33"/>
    <p:sldId id="300" r:id="rId34"/>
    <p:sldId id="306" r:id="rId35"/>
    <p:sldId id="447" r:id="rId36"/>
    <p:sldId id="370" r:id="rId37"/>
    <p:sldId id="371" r:id="rId38"/>
    <p:sldId id="372" r:id="rId39"/>
    <p:sldId id="373" r:id="rId40"/>
    <p:sldId id="433" r:id="rId41"/>
    <p:sldId id="434" r:id="rId42"/>
    <p:sldId id="435" r:id="rId43"/>
    <p:sldId id="374" r:id="rId44"/>
    <p:sldId id="375" r:id="rId45"/>
    <p:sldId id="444" r:id="rId46"/>
    <p:sldId id="445" r:id="rId47"/>
    <p:sldId id="377" r:id="rId48"/>
    <p:sldId id="378" r:id="rId49"/>
    <p:sldId id="379" r:id="rId50"/>
    <p:sldId id="380" r:id="rId51"/>
    <p:sldId id="381" r:id="rId52"/>
    <p:sldId id="446" r:id="rId53"/>
    <p:sldId id="382"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43" r:id="rId74"/>
    <p:sldId id="416" r:id="rId75"/>
    <p:sldId id="417" r:id="rId76"/>
    <p:sldId id="418" r:id="rId77"/>
    <p:sldId id="419" r:id="rId78"/>
    <p:sldId id="420" r:id="rId79"/>
    <p:sldId id="421" r:id="rId80"/>
    <p:sldId id="424" r:id="rId81"/>
    <p:sldId id="425" r:id="rId82"/>
    <p:sldId id="426" r:id="rId83"/>
    <p:sldId id="427" r:id="rId84"/>
    <p:sldId id="428" r:id="rId85"/>
    <p:sldId id="429" r:id="rId86"/>
    <p:sldId id="430" r:id="rId87"/>
    <p:sldId id="431" r:id="rId88"/>
    <p:sldId id="448" r:id="rId89"/>
    <p:sldId id="449" r:id="rId90"/>
    <p:sldId id="450" r:id="rId91"/>
    <p:sldId id="346" r:id="rId92"/>
    <p:sldId id="348" r:id="rId93"/>
    <p:sldId id="349" r:id="rId94"/>
    <p:sldId id="347" r:id="rId95"/>
    <p:sldId id="432"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98" autoAdjust="0"/>
  </p:normalViewPr>
  <p:slideViewPr>
    <p:cSldViewPr snapToGrid="0">
      <p:cViewPr varScale="1">
        <p:scale>
          <a:sx n="74" d="100"/>
          <a:sy n="74" d="100"/>
        </p:scale>
        <p:origin x="1042" y="67"/>
      </p:cViewPr>
      <p:guideLst/>
    </p:cSldViewPr>
  </p:slideViewPr>
  <p:notesTextViewPr>
    <p:cViewPr>
      <p:scale>
        <a:sx n="1" d="1"/>
        <a:sy n="1" d="1"/>
      </p:scale>
      <p:origin x="0" y="0"/>
    </p:cViewPr>
  </p:notesTextViewPr>
  <p:sorterViewPr>
    <p:cViewPr>
      <p:scale>
        <a:sx n="80" d="100"/>
        <a:sy n="80" d="100"/>
      </p:scale>
      <p:origin x="0" y="-14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A3583-7049-484E-A573-6E8AFD142C2B}" type="datetimeFigureOut">
              <a:rPr lang="en-US" smtClean="0"/>
              <a:t>7/27/2016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D5FA9-B3EA-40C6-8CA7-086A676CDA27}" type="slidenum">
              <a:rPr lang="en-US" smtClean="0"/>
              <a:t>‹#›</a:t>
            </a:fld>
            <a:endParaRPr lang="en-US"/>
          </a:p>
        </p:txBody>
      </p:sp>
    </p:spTree>
    <p:extLst>
      <p:ext uri="{BB962C8B-B14F-4D97-AF65-F5344CB8AC3E}">
        <p14:creationId xmlns:p14="http://schemas.microsoft.com/office/powerpoint/2010/main" val="329977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their note taking guide, have them work in partners to list</a:t>
            </a:r>
            <a:r>
              <a:rPr lang="en-US" baseline="0" dirty="0" smtClean="0"/>
              <a:t> the benefits of writing.  </a:t>
            </a:r>
            <a:endParaRPr lang="en-US" dirty="0"/>
          </a:p>
        </p:txBody>
      </p:sp>
      <p:sp>
        <p:nvSpPr>
          <p:cNvPr id="4" name="Slide Number Placeholder 3"/>
          <p:cNvSpPr>
            <a:spLocks noGrp="1"/>
          </p:cNvSpPr>
          <p:nvPr>
            <p:ph type="sldNum" sz="quarter" idx="10"/>
          </p:nvPr>
        </p:nvSpPr>
        <p:spPr/>
        <p:txBody>
          <a:bodyPr/>
          <a:lstStyle/>
          <a:p>
            <a:fld id="{E775198A-695C-41D3-879B-E19E867E82E4}" type="slidenum">
              <a:rPr lang="en-US" smtClean="0"/>
              <a:t>5</a:t>
            </a:fld>
            <a:endParaRPr lang="en-US"/>
          </a:p>
        </p:txBody>
      </p:sp>
    </p:spTree>
    <p:extLst>
      <p:ext uri="{BB962C8B-B14F-4D97-AF65-F5344CB8AC3E}">
        <p14:creationId xmlns:p14="http://schemas.microsoft.com/office/powerpoint/2010/main" val="125881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Alignment of the Standards</a:t>
            </a:r>
          </a:p>
          <a:p>
            <a:r>
              <a:rPr lang="en-US" dirty="0" smtClean="0"/>
              <a:t>The</a:t>
            </a:r>
            <a:r>
              <a:rPr lang="en-US" baseline="0" dirty="0" smtClean="0"/>
              <a:t> following slides show the progression of the ELA writing standards for opinion and informational/explanatory writing.  The red indicates the changes that occur at each grade level.  Talk about the nuances at each grade level briefly.</a:t>
            </a:r>
            <a:endParaRPr lang="en-US" dirty="0" smtClean="0"/>
          </a:p>
          <a:p>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26</a:t>
            </a:fld>
            <a:endParaRPr lang="en-US"/>
          </a:p>
        </p:txBody>
      </p:sp>
    </p:spTree>
    <p:extLst>
      <p:ext uri="{BB962C8B-B14F-4D97-AF65-F5344CB8AC3E}">
        <p14:creationId xmlns:p14="http://schemas.microsoft.com/office/powerpoint/2010/main" val="259744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5FA9-B3EA-40C6-8CA7-086A676CDA27}" type="slidenum">
              <a:rPr lang="en-US" smtClean="0"/>
              <a:t>32</a:t>
            </a:fld>
            <a:endParaRPr lang="en-US"/>
          </a:p>
        </p:txBody>
      </p:sp>
    </p:spTree>
    <p:extLst>
      <p:ext uri="{BB962C8B-B14F-4D97-AF65-F5344CB8AC3E}">
        <p14:creationId xmlns:p14="http://schemas.microsoft.com/office/powerpoint/2010/main" val="65771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http://www.scholastic.com/teachers/2016/03/responding-text-how-get-great-written-answers#.Vv5_M2PCp1E.email</a:t>
            </a:r>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40</a:t>
            </a:fld>
            <a:endParaRPr lang="en-US"/>
          </a:p>
        </p:txBody>
      </p:sp>
    </p:spTree>
    <p:extLst>
      <p:ext uri="{BB962C8B-B14F-4D97-AF65-F5344CB8AC3E}">
        <p14:creationId xmlns:p14="http://schemas.microsoft.com/office/powerpoint/2010/main" val="48812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http://www.scholastic.com/teachers/2016/03/responding-text-how-get-great-written-answers#.Vv5_M2PCp1E.email</a:t>
            </a:r>
          </a:p>
          <a:p>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41</a:t>
            </a:fld>
            <a:endParaRPr lang="en-US"/>
          </a:p>
        </p:txBody>
      </p:sp>
    </p:spTree>
    <p:extLst>
      <p:ext uri="{BB962C8B-B14F-4D97-AF65-F5344CB8AC3E}">
        <p14:creationId xmlns:p14="http://schemas.microsoft.com/office/powerpoint/2010/main" val="252580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is essential for this writing process to</a:t>
            </a:r>
            <a:r>
              <a:rPr lang="en-US" baseline="0" dirty="0" smtClean="0"/>
              <a:t> stick.</a:t>
            </a:r>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42</a:t>
            </a:fld>
            <a:endParaRPr lang="en-US"/>
          </a:p>
        </p:txBody>
      </p:sp>
    </p:spTree>
    <p:extLst>
      <p:ext uri="{BB962C8B-B14F-4D97-AF65-F5344CB8AC3E}">
        <p14:creationId xmlns:p14="http://schemas.microsoft.com/office/powerpoint/2010/main" val="1373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Beck, </a:t>
            </a:r>
            <a:r>
              <a:rPr lang="en-US" dirty="0" err="1" smtClean="0"/>
              <a:t>McKeown</a:t>
            </a:r>
            <a:r>
              <a:rPr lang="en-US" dirty="0" smtClean="0"/>
              <a:t>, and </a:t>
            </a:r>
            <a:r>
              <a:rPr lang="en-US" dirty="0" err="1" smtClean="0"/>
              <a:t>Kucan</a:t>
            </a:r>
            <a:r>
              <a:rPr lang="en-US" dirty="0" smtClean="0"/>
              <a:t> (2002) recommend teaching about 400 words per year K-12.</a:t>
            </a:r>
          </a:p>
          <a:p>
            <a:pPr eaLnBrk="1" hangingPunct="1">
              <a:spcBef>
                <a:spcPct val="0"/>
              </a:spcBef>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FBCB72-8196-488F-9F93-AC8B94974DE4}" type="slidenum">
              <a:rPr lang="en-US">
                <a:solidFill>
                  <a:prstClr val="black"/>
                </a:solidFill>
                <a:cs typeface="Arial" charset="0"/>
              </a:rPr>
              <a:pPr fontAlgn="base">
                <a:spcBef>
                  <a:spcPct val="0"/>
                </a:spcBef>
                <a:spcAft>
                  <a:spcPct val="0"/>
                </a:spcAft>
                <a:defRPr/>
              </a:pPr>
              <a:t>53</a:t>
            </a:fld>
            <a:endParaRPr lang="en-US">
              <a:solidFill>
                <a:prstClr val="black"/>
              </a:solidFill>
              <a:cs typeface="Arial" charset="0"/>
            </a:endParaRPr>
          </a:p>
        </p:txBody>
      </p:sp>
    </p:spTree>
    <p:extLst>
      <p:ext uri="{BB962C8B-B14F-4D97-AF65-F5344CB8AC3E}">
        <p14:creationId xmlns:p14="http://schemas.microsoft.com/office/powerpoint/2010/main" val="244817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AB3D99-5DA6-4E01-972F-ECB33CC7BCDC}" type="slidenum">
              <a:rPr lang="en-US">
                <a:solidFill>
                  <a:prstClr val="black"/>
                </a:solidFill>
                <a:cs typeface="Arial" charset="0"/>
              </a:rPr>
              <a:pPr fontAlgn="base">
                <a:spcBef>
                  <a:spcPct val="0"/>
                </a:spcBef>
                <a:spcAft>
                  <a:spcPct val="0"/>
                </a:spcAft>
                <a:defRPr/>
              </a:pPr>
              <a:t>54</a:t>
            </a:fld>
            <a:endParaRPr lang="en-US">
              <a:solidFill>
                <a:prstClr val="black"/>
              </a:solidFill>
              <a:cs typeface="Arial" charset="0"/>
            </a:endParaRPr>
          </a:p>
        </p:txBody>
      </p:sp>
    </p:spTree>
    <p:extLst>
      <p:ext uri="{BB962C8B-B14F-4D97-AF65-F5344CB8AC3E}">
        <p14:creationId xmlns:p14="http://schemas.microsoft.com/office/powerpoint/2010/main" val="1405130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245D8-7D3C-40C6-99C4-086D84F28814}" type="slidenum">
              <a:rPr lang="en-US">
                <a:solidFill>
                  <a:prstClr val="black"/>
                </a:solidFill>
                <a:cs typeface="Arial" charset="0"/>
              </a:rPr>
              <a:pPr fontAlgn="base">
                <a:spcBef>
                  <a:spcPct val="0"/>
                </a:spcBef>
                <a:spcAft>
                  <a:spcPct val="0"/>
                </a:spcAft>
                <a:defRPr/>
              </a:pPr>
              <a:t>55</a:t>
            </a:fld>
            <a:endParaRPr lang="en-US">
              <a:solidFill>
                <a:prstClr val="black"/>
              </a:solidFill>
              <a:cs typeface="Arial" charset="0"/>
            </a:endParaRPr>
          </a:p>
        </p:txBody>
      </p:sp>
    </p:spTree>
    <p:extLst>
      <p:ext uri="{BB962C8B-B14F-4D97-AF65-F5344CB8AC3E}">
        <p14:creationId xmlns:p14="http://schemas.microsoft.com/office/powerpoint/2010/main" val="182916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16E00-5BE1-49DB-913E-DD5B48FAD0E8}" type="slidenum">
              <a:rPr lang="en-US">
                <a:solidFill>
                  <a:prstClr val="black"/>
                </a:solidFill>
                <a:cs typeface="Arial" charset="0"/>
              </a:rPr>
              <a:pPr fontAlgn="base">
                <a:spcBef>
                  <a:spcPct val="0"/>
                </a:spcBef>
                <a:spcAft>
                  <a:spcPct val="0"/>
                </a:spcAft>
                <a:defRPr/>
              </a:pPr>
              <a:t>56</a:t>
            </a:fld>
            <a:endParaRPr lang="en-US">
              <a:solidFill>
                <a:prstClr val="black"/>
              </a:solidFill>
              <a:cs typeface="Arial" charset="0"/>
            </a:endParaRPr>
          </a:p>
        </p:txBody>
      </p:sp>
    </p:spTree>
    <p:extLst>
      <p:ext uri="{BB962C8B-B14F-4D97-AF65-F5344CB8AC3E}">
        <p14:creationId xmlns:p14="http://schemas.microsoft.com/office/powerpoint/2010/main" val="379881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30752-6EC1-4E7C-9147-2AF65F03BDC6}" type="slidenum">
              <a:rPr lang="en-US">
                <a:solidFill>
                  <a:prstClr val="black"/>
                </a:solidFill>
                <a:cs typeface="Arial" charset="0"/>
              </a:rPr>
              <a:pPr fontAlgn="base">
                <a:spcBef>
                  <a:spcPct val="0"/>
                </a:spcBef>
                <a:spcAft>
                  <a:spcPct val="0"/>
                </a:spcAft>
                <a:defRPr/>
              </a:pPr>
              <a:t>58</a:t>
            </a:fld>
            <a:endParaRPr lang="en-US">
              <a:solidFill>
                <a:prstClr val="black"/>
              </a:solidFill>
              <a:cs typeface="Arial" charset="0"/>
            </a:endParaRPr>
          </a:p>
        </p:txBody>
      </p:sp>
    </p:spTree>
    <p:extLst>
      <p:ext uri="{BB962C8B-B14F-4D97-AF65-F5344CB8AC3E}">
        <p14:creationId xmlns:p14="http://schemas.microsoft.com/office/powerpoint/2010/main" val="79967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tables</a:t>
            </a:r>
            <a:r>
              <a:rPr lang="en-US" baseline="0" dirty="0" smtClean="0"/>
              <a:t> discuss these instructional items. Link to previous task in knowing that writing is so critical for so many other areas…does that importance hold true in your school?</a:t>
            </a:r>
            <a:endParaRPr lang="en-US" dirty="0"/>
          </a:p>
        </p:txBody>
      </p:sp>
      <p:sp>
        <p:nvSpPr>
          <p:cNvPr id="4" name="Slide Number Placeholder 3"/>
          <p:cNvSpPr>
            <a:spLocks noGrp="1"/>
          </p:cNvSpPr>
          <p:nvPr>
            <p:ph type="sldNum" sz="quarter" idx="10"/>
          </p:nvPr>
        </p:nvSpPr>
        <p:spPr/>
        <p:txBody>
          <a:bodyPr/>
          <a:lstStyle/>
          <a:p>
            <a:fld id="{E775198A-695C-41D3-879B-E19E867E82E4}" type="slidenum">
              <a:rPr lang="en-US" smtClean="0"/>
              <a:t>6</a:t>
            </a:fld>
            <a:endParaRPr lang="en-US"/>
          </a:p>
        </p:txBody>
      </p:sp>
    </p:spTree>
    <p:extLst>
      <p:ext uri="{BB962C8B-B14F-4D97-AF65-F5344CB8AC3E}">
        <p14:creationId xmlns:p14="http://schemas.microsoft.com/office/powerpoint/2010/main" val="864162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are regularly taught that writer use transitions to move to different ideas within a piece of writing. Unfortunately, many students think that sequence words, followed by commas, are the only types of transitions that exist. This often results in a very limited use of transitions and an overuse of sequential transitions.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5FEBB9C-7E07-439D-87D6-2048A5417D57}"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578654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the title before hand. Then explain each section, and add sentence starters as a whole group. Have students reread older pieces of writing and find at least two places where they can add or revise a transition. Ask volunteers to share their sentence in front of the transition, along with the sentence that follows the transition. Ask the other students to try to name the type of transition used.</a:t>
            </a:r>
            <a:endParaRPr lang="en-US" dirty="0"/>
          </a:p>
        </p:txBody>
      </p:sp>
      <p:sp>
        <p:nvSpPr>
          <p:cNvPr id="4" name="Slide Number Placeholder 3"/>
          <p:cNvSpPr>
            <a:spLocks noGrp="1"/>
          </p:cNvSpPr>
          <p:nvPr>
            <p:ph type="sldNum" sz="quarter" idx="10"/>
          </p:nvPr>
        </p:nvSpPr>
        <p:spPr/>
        <p:txBody>
          <a:bodyPr/>
          <a:lstStyle/>
          <a:p>
            <a:fld id="{85FEBB9C-7E07-439D-87D6-2048A5417D57}"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219834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recreate this chart in their writing notebook, divide page into</a:t>
            </a:r>
            <a:r>
              <a:rPr lang="en-US" baseline="0" dirty="0" smtClean="0"/>
              <a:t> 6 sections. Create the chart together. Move through each section and have students list examples. Gather print or digital text that uses these transitions to share with students as </a:t>
            </a:r>
            <a:r>
              <a:rPr lang="en-US" baseline="0" dirty="0" err="1" smtClean="0"/>
              <a:t>examplars</a:t>
            </a:r>
            <a:r>
              <a:rPr lang="en-US" baseline="0" dirty="0" smtClean="0"/>
              <a:t>.</a:t>
            </a:r>
          </a:p>
          <a:p>
            <a:r>
              <a:rPr lang="en-US" baseline="0" dirty="0" smtClean="0"/>
              <a:t>Add transitions over time, build the list as you see new transitions to include in your own writing.</a:t>
            </a:r>
            <a:endParaRPr lang="en-US" dirty="0"/>
          </a:p>
        </p:txBody>
      </p:sp>
      <p:sp>
        <p:nvSpPr>
          <p:cNvPr id="4" name="Slide Number Placeholder 3"/>
          <p:cNvSpPr>
            <a:spLocks noGrp="1"/>
          </p:cNvSpPr>
          <p:nvPr>
            <p:ph type="sldNum" sz="quarter" idx="10"/>
          </p:nvPr>
        </p:nvSpPr>
        <p:spPr/>
        <p:txBody>
          <a:bodyPr/>
          <a:lstStyle/>
          <a:p>
            <a:fld id="{85FEBB9C-7E07-439D-87D6-2048A5417D57}"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107907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http://english3840.blogspot.rs/2011/10/what-stand-up-comedy-can-teach-us-about.html</a:t>
            </a:r>
          </a:p>
          <a:p>
            <a:endParaRPr lang="en-US" dirty="0" smtClean="0"/>
          </a:p>
          <a:p>
            <a:r>
              <a:rPr lang="en-US" dirty="0" smtClean="0"/>
              <a:t>https://www.kibin.com/essay-writing-blog/how-comedians-teach-you-to-write-good-transition-sentences/</a:t>
            </a:r>
            <a:endParaRPr lang="en-US" dirty="0"/>
          </a:p>
        </p:txBody>
      </p:sp>
      <p:sp>
        <p:nvSpPr>
          <p:cNvPr id="4" name="Slide Number Placeholder 3"/>
          <p:cNvSpPr>
            <a:spLocks noGrp="1"/>
          </p:cNvSpPr>
          <p:nvPr>
            <p:ph type="sldNum" sz="quarter" idx="10"/>
          </p:nvPr>
        </p:nvSpPr>
        <p:spPr/>
        <p:txBody>
          <a:bodyPr/>
          <a:lstStyle/>
          <a:p>
            <a:fld id="{85FEBB9C-7E07-439D-87D6-2048A5417D57}"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903137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5FA9-B3EA-40C6-8CA7-086A676CDA27}" type="slidenum">
              <a:rPr lang="en-US" smtClean="0"/>
              <a:t>90</a:t>
            </a:fld>
            <a:endParaRPr lang="en-US"/>
          </a:p>
        </p:txBody>
      </p:sp>
    </p:spTree>
    <p:extLst>
      <p:ext uri="{BB962C8B-B14F-4D97-AF65-F5344CB8AC3E}">
        <p14:creationId xmlns:p14="http://schemas.microsoft.com/office/powerpoint/2010/main" val="1647633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BD5FA9-B3EA-40C6-8CA7-086A676CDA27}" type="slidenum">
              <a:rPr lang="en-US" smtClean="0"/>
              <a:t>92</a:t>
            </a:fld>
            <a:endParaRPr lang="en-US"/>
          </a:p>
        </p:txBody>
      </p:sp>
    </p:spTree>
    <p:extLst>
      <p:ext uri="{BB962C8B-B14F-4D97-AF65-F5344CB8AC3E}">
        <p14:creationId xmlns:p14="http://schemas.microsoft.com/office/powerpoint/2010/main" val="87940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https://www.facebook.com/literacymattersjw/</a:t>
            </a:r>
          </a:p>
          <a:p>
            <a:endParaRPr lang="en-US" dirty="0" smtClean="0"/>
          </a:p>
          <a:p>
            <a:r>
              <a:rPr lang="en-US" sz="1200" b="0" i="0" kern="1200" dirty="0" smtClean="0">
                <a:solidFill>
                  <a:schemeClr val="tx1"/>
                </a:solidFill>
                <a:effectLst/>
                <a:latin typeface="+mn-lt"/>
                <a:ea typeface="+mn-ea"/>
                <a:cs typeface="+mn-cs"/>
              </a:rPr>
              <a:t>Remember quote from Shane Templeton, "Students who struggle mightily with spelling or worry unnecessarily about perfect spelling do not write fluently or easily."</a:t>
            </a:r>
            <a:endParaRPr lang="en-US" dirty="0"/>
          </a:p>
        </p:txBody>
      </p:sp>
      <p:sp>
        <p:nvSpPr>
          <p:cNvPr id="4" name="Slide Number Placeholder 3"/>
          <p:cNvSpPr>
            <a:spLocks noGrp="1"/>
          </p:cNvSpPr>
          <p:nvPr>
            <p:ph type="sldNum" sz="quarter" idx="10"/>
          </p:nvPr>
        </p:nvSpPr>
        <p:spPr/>
        <p:txBody>
          <a:bodyPr/>
          <a:lstStyle/>
          <a:p>
            <a:fld id="{6BBD5FA9-B3EA-40C6-8CA7-086A676CDA27}" type="slidenum">
              <a:rPr lang="en-US" smtClean="0"/>
              <a:t>94</a:t>
            </a:fld>
            <a:endParaRPr lang="en-US"/>
          </a:p>
        </p:txBody>
      </p:sp>
    </p:spTree>
    <p:extLst>
      <p:ext uri="{BB962C8B-B14F-4D97-AF65-F5344CB8AC3E}">
        <p14:creationId xmlns:p14="http://schemas.microsoft.com/office/powerpoint/2010/main" val="270169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their note-taking guide have them work with a partner to draw arrows to show whether it is a high level or low level cognitive skill.</a:t>
            </a:r>
            <a:endParaRPr lang="en-US" dirty="0"/>
          </a:p>
        </p:txBody>
      </p:sp>
      <p:sp>
        <p:nvSpPr>
          <p:cNvPr id="4" name="Slide Number Placeholder 3"/>
          <p:cNvSpPr>
            <a:spLocks noGrp="1"/>
          </p:cNvSpPr>
          <p:nvPr>
            <p:ph type="sldNum" sz="quarter" idx="10"/>
          </p:nvPr>
        </p:nvSpPr>
        <p:spPr/>
        <p:txBody>
          <a:bodyPr/>
          <a:lstStyle/>
          <a:p>
            <a:fld id="{E775198A-695C-41D3-879B-E19E867E82E4}" type="slidenum">
              <a:rPr lang="en-US" smtClean="0"/>
              <a:t>7</a:t>
            </a:fld>
            <a:endParaRPr lang="en-US"/>
          </a:p>
        </p:txBody>
      </p:sp>
    </p:spTree>
    <p:extLst>
      <p:ext uri="{BB962C8B-B14F-4D97-AF65-F5344CB8AC3E}">
        <p14:creationId xmlns:p14="http://schemas.microsoft.com/office/powerpoint/2010/main" val="249825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influence students’ abilities to produce</a:t>
            </a:r>
            <a:r>
              <a:rPr lang="en-US" baseline="0" dirty="0" smtClean="0"/>
              <a:t> quality writing—introductions and conclusions.</a:t>
            </a:r>
            <a:endParaRPr lang="en-US" dirty="0"/>
          </a:p>
        </p:txBody>
      </p:sp>
      <p:sp>
        <p:nvSpPr>
          <p:cNvPr id="4" name="Slide Number Placeholder 3"/>
          <p:cNvSpPr>
            <a:spLocks noGrp="1"/>
          </p:cNvSpPr>
          <p:nvPr>
            <p:ph type="sldNum" sz="quarter" idx="10"/>
          </p:nvPr>
        </p:nvSpPr>
        <p:spPr/>
        <p:txBody>
          <a:bodyPr/>
          <a:lstStyle/>
          <a:p>
            <a:fld id="{A867FC50-AEEC-4359-B3B9-18A58DEA54A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1668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http://www.uen.org/core/languagearts/writing-collection/</a:t>
            </a:r>
            <a:endParaRPr lang="en-US" dirty="0"/>
          </a:p>
        </p:txBody>
      </p:sp>
      <p:sp>
        <p:nvSpPr>
          <p:cNvPr id="4" name="Slide Number Placeholder 3"/>
          <p:cNvSpPr>
            <a:spLocks noGrp="1"/>
          </p:cNvSpPr>
          <p:nvPr>
            <p:ph type="sldNum" sz="quarter" idx="10"/>
          </p:nvPr>
        </p:nvSpPr>
        <p:spPr/>
        <p:txBody>
          <a:bodyPr/>
          <a:lstStyle/>
          <a:p>
            <a:fld id="{85FEBB9C-7E07-439D-87D6-2048A5417D57}" type="slidenum">
              <a:rPr lang="en-US" smtClean="0"/>
              <a:t>10</a:t>
            </a:fld>
            <a:endParaRPr lang="en-US"/>
          </a:p>
        </p:txBody>
      </p:sp>
    </p:spTree>
    <p:extLst>
      <p:ext uri="{BB962C8B-B14F-4D97-AF65-F5344CB8AC3E}">
        <p14:creationId xmlns:p14="http://schemas.microsoft.com/office/powerpoint/2010/main" val="237116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http://www.uen.org/core/languagearts/writing-collection/</a:t>
            </a:r>
          </a:p>
          <a:p>
            <a:endParaRPr lang="en-US" dirty="0"/>
          </a:p>
        </p:txBody>
      </p:sp>
      <p:sp>
        <p:nvSpPr>
          <p:cNvPr id="4" name="Slide Number Placeholder 3"/>
          <p:cNvSpPr>
            <a:spLocks noGrp="1"/>
          </p:cNvSpPr>
          <p:nvPr>
            <p:ph type="sldNum" sz="quarter" idx="10"/>
          </p:nvPr>
        </p:nvSpPr>
        <p:spPr/>
        <p:txBody>
          <a:bodyPr/>
          <a:lstStyle/>
          <a:p>
            <a:fld id="{85FEBB9C-7E07-439D-87D6-2048A5417D57}" type="slidenum">
              <a:rPr lang="en-US" smtClean="0"/>
              <a:t>11</a:t>
            </a:fld>
            <a:endParaRPr lang="en-US"/>
          </a:p>
        </p:txBody>
      </p:sp>
    </p:spTree>
    <p:extLst>
      <p:ext uri="{BB962C8B-B14F-4D97-AF65-F5344CB8AC3E}">
        <p14:creationId xmlns:p14="http://schemas.microsoft.com/office/powerpoint/2010/main" val="152503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Alignment of the Standards</a:t>
            </a:r>
          </a:p>
          <a:p>
            <a:r>
              <a:rPr lang="en-US" dirty="0" smtClean="0"/>
              <a:t>The</a:t>
            </a:r>
            <a:r>
              <a:rPr lang="en-US" baseline="0" dirty="0" smtClean="0"/>
              <a:t> following slides show the progression of the ELA writing standards for opinion and informational/explanatory writing.  The red indicates the changes that occur at each grade level.  Talk about the nuances at each grade level briefly.</a:t>
            </a:r>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23</a:t>
            </a:fld>
            <a:endParaRPr lang="en-US"/>
          </a:p>
        </p:txBody>
      </p:sp>
    </p:spTree>
    <p:extLst>
      <p:ext uri="{BB962C8B-B14F-4D97-AF65-F5344CB8AC3E}">
        <p14:creationId xmlns:p14="http://schemas.microsoft.com/office/powerpoint/2010/main" val="15815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Alignment of the Standards</a:t>
            </a:r>
          </a:p>
          <a:p>
            <a:r>
              <a:rPr lang="en-US" dirty="0" smtClean="0"/>
              <a:t>The</a:t>
            </a:r>
            <a:r>
              <a:rPr lang="en-US" baseline="0" dirty="0" smtClean="0"/>
              <a:t> following slides show the progression of the ELA writing standards for opinion and informational/explanatory writing.  The red indicates the changes that occur at each grade level.  Talk about the nuances at each grade level briefly.</a:t>
            </a:r>
            <a:endParaRPr lang="en-US" dirty="0" smtClean="0"/>
          </a:p>
          <a:p>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24</a:t>
            </a:fld>
            <a:endParaRPr lang="en-US"/>
          </a:p>
        </p:txBody>
      </p:sp>
    </p:spTree>
    <p:extLst>
      <p:ext uri="{BB962C8B-B14F-4D97-AF65-F5344CB8AC3E}">
        <p14:creationId xmlns:p14="http://schemas.microsoft.com/office/powerpoint/2010/main" val="215951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a:t>
            </a:r>
            <a:r>
              <a:rPr lang="en-US" baseline="0" dirty="0" smtClean="0"/>
              <a:t> Level Partner Task:  Look at the grade level prior to yours and the grade level after.  Look for what is new at your grade level and where students are headed in the next grade level.  Highlight the differences.</a:t>
            </a:r>
            <a:endParaRPr lang="en-US" dirty="0"/>
          </a:p>
        </p:txBody>
      </p:sp>
      <p:sp>
        <p:nvSpPr>
          <p:cNvPr id="4" name="Slide Number Placeholder 3"/>
          <p:cNvSpPr>
            <a:spLocks noGrp="1"/>
          </p:cNvSpPr>
          <p:nvPr>
            <p:ph type="sldNum" sz="quarter" idx="10"/>
          </p:nvPr>
        </p:nvSpPr>
        <p:spPr/>
        <p:txBody>
          <a:bodyPr/>
          <a:lstStyle/>
          <a:p>
            <a:fld id="{205EC001-0F49-A24C-970E-B37EC70F7048}" type="slidenum">
              <a:rPr lang="en-US" smtClean="0"/>
              <a:pPr/>
              <a:t>25</a:t>
            </a:fld>
            <a:endParaRPr lang="en-US"/>
          </a:p>
        </p:txBody>
      </p:sp>
    </p:spTree>
    <p:extLst>
      <p:ext uri="{BB962C8B-B14F-4D97-AF65-F5344CB8AC3E}">
        <p14:creationId xmlns:p14="http://schemas.microsoft.com/office/powerpoint/2010/main" val="202123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75064D9-537B-4BCB-8BBB-67DBD387D80F}" type="datetime1">
              <a:rPr lang="en-US" smtClean="0"/>
              <a:t>7/27/2016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1AFACD-674C-4758-9E9C-2BBAD6F8424A}" type="datetime1">
              <a:rPr lang="en-US" smtClean="0"/>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FC69F-B06F-4347-BA8A-B43C0E883321}" type="datetime1">
              <a:rPr lang="en-US" smtClean="0"/>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AB1AA2-EA04-4D78-8DD4-326786541AAC}" type="datetime1">
              <a:rPr lang="en-US" smtClean="0"/>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00A7FB5-502C-4DA1-BEC6-24BDE742795E}" type="datetime1">
              <a:rPr lang="en-US" smtClean="0"/>
              <a:t>7/27/2016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6DCA2-6DD4-4AFA-BA71-B0E50ADE39D1}" type="datetime1">
              <a:rPr lang="en-US" smtClean="0"/>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02728-79EC-4AF9-9CFC-6F21EA9F254D}" type="datetime1">
              <a:rPr lang="en-US" smtClean="0"/>
              <a:t>7/27/2016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383B3B-148D-45E6-806C-C9840DE2898E}" type="datetime1">
              <a:rPr lang="en-US" smtClean="0"/>
              <a:t>7/27/2016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0DB6B-07D8-4AD1-B140-E625926AA321}" type="datetime1">
              <a:rPr lang="en-US" smtClean="0"/>
              <a:t>7/27/2016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A399557-114E-4A2E-8BF4-F8118F4EDC37}" type="datetime1">
              <a:rPr lang="en-US" smtClean="0"/>
              <a:t>7/27/2016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E327CD89-FFB4-42C4-BE94-2DE5B7DFF68D}" type="datetime1">
              <a:rPr lang="en-US" smtClean="0"/>
              <a:t>7/27/2016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0E9741C-DBEE-4B4C-9998-02B5E081E94E}" type="datetime1">
              <a:rPr lang="en-US" smtClean="0"/>
              <a:t>7/27/2016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en.org/core/languagearts/writing-colle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im.rathke@schools.utah.gov" TargetMode="External"/><Relationship Id="rId2" Type="http://schemas.openxmlformats.org/officeDocument/2006/relationships/hyperlink" Target="mailto:cydnee.carter@schools.utah.gov"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cholastic.com/teachers/2016/03/responding-text-how-get-great-written-answ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www.davis.k12.ut.us/Page/6190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facebook.com/literacymattersj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2-6 Writing</a:t>
            </a:r>
            <a:endParaRPr lang="en-US" dirty="0"/>
          </a:p>
        </p:txBody>
      </p:sp>
      <p:sp>
        <p:nvSpPr>
          <p:cNvPr id="3" name="Subtitle 2"/>
          <p:cNvSpPr>
            <a:spLocks noGrp="1"/>
          </p:cNvSpPr>
          <p:nvPr>
            <p:ph type="subTitle" idx="1"/>
          </p:nvPr>
        </p:nvSpPr>
        <p:spPr/>
        <p:txBody>
          <a:bodyPr>
            <a:normAutofit lnSpcReduction="10000"/>
          </a:bodyPr>
          <a:lstStyle/>
          <a:p>
            <a:r>
              <a:rPr lang="en-US" dirty="0" smtClean="0"/>
              <a:t>Strengthening Your Core</a:t>
            </a:r>
          </a:p>
          <a:p>
            <a:r>
              <a:rPr lang="en-US" dirty="0" smtClean="0"/>
              <a:t>August 2016</a:t>
            </a:r>
            <a:endParaRPr lang="en-US" dirty="0"/>
          </a:p>
        </p:txBody>
      </p:sp>
    </p:spTree>
    <p:extLst>
      <p:ext uri="{BB962C8B-B14F-4D97-AF65-F5344CB8AC3E}">
        <p14:creationId xmlns:p14="http://schemas.microsoft.com/office/powerpoint/2010/main" val="269247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Elementary </a:t>
            </a:r>
            <a:r>
              <a:rPr lang="en-US" dirty="0" err="1" smtClean="0"/>
              <a:t>Rangefinding</a:t>
            </a:r>
            <a:endParaRPr lang="en-US" dirty="0"/>
          </a:p>
        </p:txBody>
      </p:sp>
      <p:sp>
        <p:nvSpPr>
          <p:cNvPr id="3" name="Content Placeholder 2"/>
          <p:cNvSpPr>
            <a:spLocks noGrp="1"/>
          </p:cNvSpPr>
          <p:nvPr>
            <p:ph idx="1"/>
          </p:nvPr>
        </p:nvSpPr>
        <p:spPr/>
        <p:txBody>
          <a:bodyPr>
            <a:normAutofit/>
          </a:bodyPr>
          <a:lstStyle/>
          <a:p>
            <a:r>
              <a:rPr lang="en-US" sz="2800" dirty="0" smtClean="0"/>
              <a:t>K-6</a:t>
            </a:r>
            <a:r>
              <a:rPr lang="en-US" sz="2800" baseline="30000" dirty="0" smtClean="0"/>
              <a:t>th</a:t>
            </a:r>
            <a:r>
              <a:rPr lang="en-US" sz="2800" dirty="0" smtClean="0"/>
              <a:t> </a:t>
            </a:r>
            <a:r>
              <a:rPr lang="en-US" sz="2800" dirty="0"/>
              <a:t>g</a:t>
            </a:r>
            <a:r>
              <a:rPr lang="en-US" sz="2800" dirty="0" smtClean="0"/>
              <a:t>rade writing prompts and writing samples</a:t>
            </a:r>
          </a:p>
          <a:p>
            <a:r>
              <a:rPr lang="en-US" sz="2800" dirty="0" smtClean="0"/>
              <a:t>Informative and Opinion writing prompts with stimulus materials</a:t>
            </a:r>
          </a:p>
          <a:p>
            <a:r>
              <a:rPr lang="en-US" sz="2800" dirty="0" smtClean="0"/>
              <a:t>K-2 Handwritten samples</a:t>
            </a:r>
          </a:p>
          <a:p>
            <a:r>
              <a:rPr lang="en-US" sz="2800" dirty="0" smtClean="0"/>
              <a:t>K-2 Rubrics to match standards</a:t>
            </a:r>
          </a:p>
          <a:p>
            <a:r>
              <a:rPr lang="en-US" sz="2800" dirty="0" smtClean="0"/>
              <a:t>3</a:t>
            </a:r>
            <a:r>
              <a:rPr lang="en-US" sz="2800" baseline="30000" dirty="0" smtClean="0"/>
              <a:t>rd</a:t>
            </a:r>
            <a:r>
              <a:rPr lang="en-US" sz="2800" dirty="0" smtClean="0"/>
              <a:t>-6</a:t>
            </a:r>
            <a:r>
              <a:rPr lang="en-US" sz="2800" baseline="30000" dirty="0" smtClean="0"/>
              <a:t>th</a:t>
            </a:r>
            <a:r>
              <a:rPr lang="en-US" sz="2800" dirty="0"/>
              <a:t> </a:t>
            </a:r>
            <a:r>
              <a:rPr lang="en-US" sz="2800" dirty="0" smtClean="0"/>
              <a:t>Half handwritten samples, half typed samples</a:t>
            </a:r>
          </a:p>
          <a:p>
            <a:r>
              <a:rPr lang="en-US" sz="2800" dirty="0" smtClean="0"/>
              <a:t>SAGE Writing Rubrics</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89129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Collection Project</a:t>
            </a:r>
            <a:endParaRPr lang="en-US" dirty="0"/>
          </a:p>
        </p:txBody>
      </p:sp>
      <p:sp>
        <p:nvSpPr>
          <p:cNvPr id="3" name="Content Placeholder 2"/>
          <p:cNvSpPr>
            <a:spLocks noGrp="1"/>
          </p:cNvSpPr>
          <p:nvPr>
            <p:ph idx="1"/>
          </p:nvPr>
        </p:nvSpPr>
        <p:spPr>
          <a:xfrm>
            <a:off x="422640" y="1911170"/>
            <a:ext cx="4648200" cy="2287204"/>
          </a:xfrm>
        </p:spPr>
        <p:txBody>
          <a:bodyPr/>
          <a:lstStyle/>
          <a:p>
            <a:r>
              <a:rPr lang="en-US" dirty="0" smtClean="0"/>
              <a:t>All prompts, rubrics, and annotated samples can be found on UEN</a:t>
            </a:r>
          </a:p>
          <a:p>
            <a:pPr marL="0" indent="0">
              <a:buNone/>
            </a:pPr>
            <a:endParaRPr lang="en-US" dirty="0"/>
          </a:p>
          <a:p>
            <a:endParaRPr lang="en-US" dirty="0"/>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9667" y="1428538"/>
            <a:ext cx="6541055" cy="505445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486400" y="6482990"/>
            <a:ext cx="6263149" cy="646331"/>
          </a:xfrm>
          <a:prstGeom prst="rect">
            <a:avLst/>
          </a:prstGeom>
          <a:noFill/>
        </p:spPr>
        <p:txBody>
          <a:bodyPr wrap="square" rtlCol="0">
            <a:spAutoFit/>
          </a:bodyPr>
          <a:lstStyle/>
          <a:p>
            <a:r>
              <a:rPr lang="en-US" dirty="0"/>
              <a:t>http://www.uen.org/core/languagearts/writing-collection/</a:t>
            </a:r>
          </a:p>
          <a:p>
            <a:endParaRPr lang="en-US" dirty="0"/>
          </a:p>
        </p:txBody>
      </p:sp>
    </p:spTree>
    <p:extLst>
      <p:ext uri="{BB962C8B-B14F-4D97-AF65-F5344CB8AC3E}">
        <p14:creationId xmlns:p14="http://schemas.microsoft.com/office/powerpoint/2010/main" val="313661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Informative Writing</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67218" y="1463189"/>
            <a:ext cx="4249473" cy="516099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1150" y="1457374"/>
            <a:ext cx="5029636" cy="516680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988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using </a:t>
            </a:r>
            <a:br>
              <a:rPr lang="en-US" dirty="0" smtClean="0"/>
            </a:br>
            <a:r>
              <a:rPr lang="en-US" dirty="0" smtClean="0"/>
              <a:t>SAGE Writing Samples</a:t>
            </a:r>
            <a:endParaRPr lang="en-US" dirty="0"/>
          </a:p>
        </p:txBody>
      </p:sp>
      <p:sp>
        <p:nvSpPr>
          <p:cNvPr id="3" name="Content Placeholder 2"/>
          <p:cNvSpPr>
            <a:spLocks noGrp="1"/>
          </p:cNvSpPr>
          <p:nvPr>
            <p:ph idx="1"/>
          </p:nvPr>
        </p:nvSpPr>
        <p:spPr/>
        <p:txBody>
          <a:bodyPr/>
          <a:lstStyle/>
          <a:p>
            <a:r>
              <a:rPr lang="en-US" sz="3200" dirty="0" smtClean="0"/>
              <a:t>SAGE Writing Samples are not </a:t>
            </a:r>
            <a:r>
              <a:rPr lang="en-US" sz="3200" i="1" dirty="0" smtClean="0"/>
              <a:t>exemplars</a:t>
            </a:r>
          </a:p>
          <a:p>
            <a:pPr marL="11430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2858" y="3076282"/>
            <a:ext cx="3115962" cy="3465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5308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using </a:t>
            </a:r>
            <a:br>
              <a:rPr lang="en-US" dirty="0" smtClean="0"/>
            </a:br>
            <a:r>
              <a:rPr lang="en-US" dirty="0" smtClean="0"/>
              <a:t>SAGE Writing Samples</a:t>
            </a:r>
            <a:endParaRPr lang="en-US" dirty="0"/>
          </a:p>
        </p:txBody>
      </p:sp>
      <p:sp>
        <p:nvSpPr>
          <p:cNvPr id="3" name="Content Placeholder 2"/>
          <p:cNvSpPr>
            <a:spLocks noGrp="1"/>
          </p:cNvSpPr>
          <p:nvPr>
            <p:ph idx="1"/>
          </p:nvPr>
        </p:nvSpPr>
        <p:spPr/>
        <p:txBody>
          <a:bodyPr/>
          <a:lstStyle/>
          <a:p>
            <a:r>
              <a:rPr lang="en-US" sz="2800" dirty="0" smtClean="0"/>
              <a:t>These are not an endorsement of any particular approach to essay organization.</a:t>
            </a:r>
          </a:p>
          <a:p>
            <a:pPr marL="11430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7873" y="3243232"/>
            <a:ext cx="4545932" cy="3614768"/>
          </a:xfrm>
          <a:prstGeom prst="rect">
            <a:avLst/>
          </a:prstGeom>
        </p:spPr>
      </p:pic>
    </p:spTree>
    <p:extLst>
      <p:ext uri="{BB962C8B-B14F-4D97-AF65-F5344CB8AC3E}">
        <p14:creationId xmlns:p14="http://schemas.microsoft.com/office/powerpoint/2010/main" val="230190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using </a:t>
            </a:r>
            <a:br>
              <a:rPr lang="en-US" dirty="0" smtClean="0"/>
            </a:br>
            <a:r>
              <a:rPr lang="en-US" dirty="0" smtClean="0"/>
              <a:t>SAGE Writing Samples</a:t>
            </a:r>
            <a:endParaRPr lang="en-US" dirty="0"/>
          </a:p>
        </p:txBody>
      </p:sp>
      <p:sp>
        <p:nvSpPr>
          <p:cNvPr id="3" name="Content Placeholder 2"/>
          <p:cNvSpPr>
            <a:spLocks noGrp="1"/>
          </p:cNvSpPr>
          <p:nvPr>
            <p:ph idx="1"/>
          </p:nvPr>
        </p:nvSpPr>
        <p:spPr/>
        <p:txBody>
          <a:bodyPr>
            <a:normAutofit/>
          </a:bodyPr>
          <a:lstStyle/>
          <a:p>
            <a:r>
              <a:rPr lang="en-US" sz="2800" dirty="0" smtClean="0"/>
              <a:t>Use the writing prompts and passage sets for student compositions.</a:t>
            </a:r>
            <a:endParaRPr lang="en-US" sz="2800" dirty="0"/>
          </a:p>
        </p:txBody>
      </p:sp>
      <p:pic>
        <p:nvPicPr>
          <p:cNvPr id="4" name="Picture 3"/>
          <p:cNvPicPr>
            <a:picLocks noChangeAspect="1"/>
          </p:cNvPicPr>
          <p:nvPr/>
        </p:nvPicPr>
        <p:blipFill>
          <a:blip r:embed="rId2"/>
          <a:stretch>
            <a:fillRect/>
          </a:stretch>
        </p:blipFill>
        <p:spPr>
          <a:xfrm>
            <a:off x="3891326" y="3412899"/>
            <a:ext cx="4899025" cy="2878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44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using </a:t>
            </a:r>
            <a:br>
              <a:rPr lang="en-US" dirty="0" smtClean="0"/>
            </a:br>
            <a:r>
              <a:rPr lang="en-US" dirty="0" smtClean="0"/>
              <a:t>SAGE Writing Samples</a:t>
            </a:r>
            <a:endParaRPr lang="en-US" dirty="0"/>
          </a:p>
        </p:txBody>
      </p:sp>
      <p:sp>
        <p:nvSpPr>
          <p:cNvPr id="3" name="Content Placeholder 2"/>
          <p:cNvSpPr>
            <a:spLocks noGrp="1"/>
          </p:cNvSpPr>
          <p:nvPr>
            <p:ph idx="1"/>
          </p:nvPr>
        </p:nvSpPr>
        <p:spPr/>
        <p:txBody>
          <a:bodyPr>
            <a:normAutofit/>
          </a:bodyPr>
          <a:lstStyle/>
          <a:p>
            <a:r>
              <a:rPr lang="en-US" sz="3600" dirty="0" smtClean="0"/>
              <a:t>Have students revise and improve the sample essays.</a:t>
            </a:r>
          </a:p>
          <a:p>
            <a:pPr lvl="1"/>
            <a:r>
              <a:rPr lang="en-US" sz="3200" dirty="0" smtClean="0"/>
              <a:t>Scaffolding is key: </a:t>
            </a:r>
          </a:p>
          <a:p>
            <a:pPr lvl="2"/>
            <a:r>
              <a:rPr lang="en-US" sz="2800" dirty="0" smtClean="0"/>
              <a:t>Modeling</a:t>
            </a:r>
          </a:p>
          <a:p>
            <a:pPr lvl="2"/>
            <a:r>
              <a:rPr lang="en-US" sz="2800" dirty="0" smtClean="0"/>
              <a:t>Groups</a:t>
            </a:r>
          </a:p>
          <a:p>
            <a:pPr lvl="2"/>
            <a:r>
              <a:rPr lang="en-US" sz="2800" dirty="0" smtClean="0"/>
              <a:t>Sections</a:t>
            </a:r>
            <a:endParaRPr lang="en-US" sz="2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6834" y="2960584"/>
            <a:ext cx="3810330" cy="3810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86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using </a:t>
            </a:r>
            <a:br>
              <a:rPr lang="en-US" dirty="0" smtClean="0"/>
            </a:br>
            <a:r>
              <a:rPr lang="en-US" dirty="0" smtClean="0"/>
              <a:t>SAGE Writing Samples</a:t>
            </a:r>
            <a:endParaRPr lang="en-US" dirty="0"/>
          </a:p>
        </p:txBody>
      </p:sp>
      <p:sp>
        <p:nvSpPr>
          <p:cNvPr id="3" name="Content Placeholder 2"/>
          <p:cNvSpPr>
            <a:spLocks noGrp="1"/>
          </p:cNvSpPr>
          <p:nvPr>
            <p:ph idx="1"/>
          </p:nvPr>
        </p:nvSpPr>
        <p:spPr/>
        <p:txBody>
          <a:bodyPr>
            <a:normAutofit/>
          </a:bodyPr>
          <a:lstStyle/>
          <a:p>
            <a:r>
              <a:rPr lang="en-US" sz="2800" dirty="0" smtClean="0"/>
              <a:t>Hold a </a:t>
            </a:r>
            <a:r>
              <a:rPr lang="en-US" sz="2800" dirty="0" err="1" smtClean="0"/>
              <a:t>rangefinding</a:t>
            </a:r>
            <a:r>
              <a:rPr lang="en-US" sz="2800" dirty="0" smtClean="0"/>
              <a:t> workshop with teachers from your team/school/district.</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7442" y="3287487"/>
            <a:ext cx="4478361" cy="3341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888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 your thoughts!</a:t>
            </a:r>
            <a:endParaRPr lang="en-US" dirty="0"/>
          </a:p>
        </p:txBody>
      </p:sp>
      <p:sp>
        <p:nvSpPr>
          <p:cNvPr id="6" name="Content Placeholder 5"/>
          <p:cNvSpPr>
            <a:spLocks noGrp="1"/>
          </p:cNvSpPr>
          <p:nvPr>
            <p:ph idx="1"/>
          </p:nvPr>
        </p:nvSpPr>
        <p:spPr/>
        <p:txBody>
          <a:bodyPr/>
          <a:lstStyle/>
          <a:p>
            <a:r>
              <a:rPr lang="en-US" dirty="0" smtClean="0"/>
              <a:t>Current practices</a:t>
            </a:r>
          </a:p>
          <a:p>
            <a:r>
              <a:rPr lang="en-US" dirty="0" smtClean="0"/>
              <a:t>Implications for instruction</a:t>
            </a:r>
          </a:p>
          <a:p>
            <a:r>
              <a:rPr lang="en-US" dirty="0" smtClean="0"/>
              <a:t>Resources available/needed</a:t>
            </a:r>
          </a:p>
          <a:p>
            <a:r>
              <a:rPr lang="en-US" dirty="0" smtClean="0"/>
              <a:t>Support available/needed</a:t>
            </a:r>
          </a:p>
          <a:p>
            <a:r>
              <a:rPr lang="en-US" dirty="0" smtClean="0"/>
              <a:t>Questions</a:t>
            </a:r>
          </a:p>
          <a:p>
            <a:r>
              <a:rPr lang="en-US" dirty="0" smtClean="0"/>
              <a:t>Concerns</a:t>
            </a:r>
          </a:p>
          <a:p>
            <a:r>
              <a:rPr lang="en-US" dirty="0" smtClean="0"/>
              <a:t>Alternate approaches</a:t>
            </a:r>
            <a:endParaRPr lang="en-US" dirty="0"/>
          </a:p>
        </p:txBody>
      </p:sp>
    </p:spTree>
    <p:extLst>
      <p:ext uri="{BB962C8B-B14F-4D97-AF65-F5344CB8AC3E}">
        <p14:creationId xmlns:p14="http://schemas.microsoft.com/office/powerpoint/2010/main" val="290509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Rangefinding</a:t>
            </a:r>
            <a:r>
              <a:rPr lang="en-US" dirty="0" smtClean="0"/>
              <a:t> Results: Grades K-11</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118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251678" y="1874517"/>
            <a:ext cx="5221858" cy="4385174"/>
          </a:xfrm>
        </p:spPr>
        <p:txBody>
          <a:bodyPr>
            <a:normAutofit/>
          </a:bodyPr>
          <a:lstStyle/>
          <a:p>
            <a:pPr marL="114300" indent="0">
              <a:buNone/>
            </a:pPr>
            <a:r>
              <a:rPr lang="en-US" dirty="0"/>
              <a:t>Cydnee </a:t>
            </a:r>
            <a:r>
              <a:rPr lang="en-US" dirty="0" smtClean="0"/>
              <a:t>Carter</a:t>
            </a:r>
          </a:p>
          <a:p>
            <a:r>
              <a:rPr lang="en-US" dirty="0" smtClean="0"/>
              <a:t>ELA </a:t>
            </a:r>
            <a:r>
              <a:rPr lang="en-US" dirty="0"/>
              <a:t>Specialist (elementary)</a:t>
            </a:r>
          </a:p>
          <a:p>
            <a:r>
              <a:rPr lang="en-US" dirty="0" smtClean="0"/>
              <a:t>WIDA Specialist</a:t>
            </a:r>
          </a:p>
          <a:p>
            <a:pPr marL="0" indent="0">
              <a:buNone/>
            </a:pPr>
            <a:r>
              <a:rPr lang="en-US" dirty="0" smtClean="0">
                <a:hlinkClick r:id="rId2"/>
              </a:rPr>
              <a:t>cydnee.carter@schools.utah.gov</a:t>
            </a:r>
            <a:endParaRPr lang="en-US" dirty="0" smtClean="0"/>
          </a:p>
          <a:p>
            <a:pPr marL="114300" indent="0">
              <a:buNone/>
            </a:pPr>
            <a:endParaRPr lang="en-US" dirty="0" smtClean="0"/>
          </a:p>
          <a:p>
            <a:pPr marL="114300" indent="0">
              <a:buNone/>
            </a:pPr>
            <a:r>
              <a:rPr lang="en-US" dirty="0" smtClean="0"/>
              <a:t>Kim Rathke</a:t>
            </a:r>
            <a:endParaRPr lang="en-US" dirty="0"/>
          </a:p>
          <a:p>
            <a:r>
              <a:rPr lang="en-US" dirty="0" smtClean="0"/>
              <a:t>Formative Assessment </a:t>
            </a:r>
            <a:r>
              <a:rPr lang="en-US" dirty="0"/>
              <a:t>Specialist </a:t>
            </a:r>
          </a:p>
          <a:p>
            <a:r>
              <a:rPr lang="en-US" dirty="0" smtClean="0"/>
              <a:t>Assessment to Achievement </a:t>
            </a:r>
            <a:endParaRPr lang="en-US" dirty="0"/>
          </a:p>
          <a:p>
            <a:pPr marL="0" indent="0">
              <a:buNone/>
            </a:pPr>
            <a:r>
              <a:rPr lang="en-US" dirty="0" smtClean="0">
                <a:hlinkClick r:id="rId3"/>
              </a:rPr>
              <a:t>kim.rathke@schools.utah.gov</a:t>
            </a:r>
            <a:endParaRPr lang="en-US" dirty="0"/>
          </a:p>
          <a:p>
            <a:pPr marL="0" indent="0">
              <a:buNone/>
            </a:pPr>
            <a:endParaRPr lang="en-US" dirty="0" smtClean="0"/>
          </a:p>
        </p:txBody>
      </p:sp>
      <p:pic>
        <p:nvPicPr>
          <p:cNvPr id="4" name="Picture 3"/>
          <p:cNvPicPr>
            <a:picLocks noChangeAspect="1"/>
          </p:cNvPicPr>
          <p:nvPr/>
        </p:nvPicPr>
        <p:blipFill>
          <a:blip r:embed="rId4"/>
          <a:stretch>
            <a:fillRect/>
          </a:stretch>
        </p:blipFill>
        <p:spPr>
          <a:xfrm>
            <a:off x="5574153" y="1905901"/>
            <a:ext cx="6208181" cy="4353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282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and Struggle</a:t>
            </a:r>
            <a:endParaRPr lang="en-US" dirty="0"/>
          </a:p>
        </p:txBody>
      </p:sp>
      <p:sp>
        <p:nvSpPr>
          <p:cNvPr id="3" name="Content Placeholder 2"/>
          <p:cNvSpPr>
            <a:spLocks noGrp="1"/>
          </p:cNvSpPr>
          <p:nvPr>
            <p:ph idx="1"/>
          </p:nvPr>
        </p:nvSpPr>
        <p:spPr>
          <a:xfrm>
            <a:off x="1251678" y="2286001"/>
            <a:ext cx="10178322" cy="4426526"/>
          </a:xfrm>
        </p:spPr>
        <p:txBody>
          <a:bodyPr>
            <a:noAutofit/>
          </a:bodyPr>
          <a:lstStyle/>
          <a:p>
            <a:pPr lvl="0"/>
            <a:r>
              <a:rPr lang="en-US" sz="2700" dirty="0"/>
              <a:t>Students do understand they need to use textual evidence in argumentative essays but are struggling with integrating the evidence in a fluid manner. </a:t>
            </a:r>
          </a:p>
          <a:p>
            <a:pPr lvl="0"/>
            <a:r>
              <a:rPr lang="en-US" sz="2700" dirty="0"/>
              <a:t>Students are incorporating textual evidence but are relying on one source instead of using multiple sources, particularly if source material is a graph or photo.</a:t>
            </a:r>
          </a:p>
          <a:p>
            <a:pPr lvl="0"/>
            <a:r>
              <a:rPr lang="en-US" sz="2700" dirty="0"/>
              <a:t>Students are citing sources but are doing it unevenly.</a:t>
            </a:r>
          </a:p>
          <a:p>
            <a:pPr lvl="0"/>
            <a:r>
              <a:rPr lang="en-US" sz="2700" dirty="0"/>
              <a:t>Organization is improving but too much reliance on 5-paragraph essay </a:t>
            </a:r>
            <a:r>
              <a:rPr lang="en-US" sz="2700" dirty="0" smtClean="0"/>
              <a:t>format.</a:t>
            </a:r>
            <a:endParaRPr lang="en-US" sz="27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43109" y="375231"/>
            <a:ext cx="2188517" cy="1499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5210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and Struggle</a:t>
            </a:r>
            <a:endParaRPr lang="en-US" dirty="0"/>
          </a:p>
        </p:txBody>
      </p:sp>
      <p:sp>
        <p:nvSpPr>
          <p:cNvPr id="3" name="Content Placeholder 2"/>
          <p:cNvSpPr>
            <a:spLocks noGrp="1"/>
          </p:cNvSpPr>
          <p:nvPr>
            <p:ph idx="1"/>
          </p:nvPr>
        </p:nvSpPr>
        <p:spPr>
          <a:xfrm>
            <a:off x="1251678" y="1569027"/>
            <a:ext cx="10178322" cy="4310565"/>
          </a:xfrm>
        </p:spPr>
        <p:txBody>
          <a:bodyPr/>
          <a:lstStyle/>
          <a:p>
            <a:pPr lvl="0"/>
            <a:r>
              <a:rPr lang="en-US" sz="2800" dirty="0"/>
              <a:t>Students are attempting to address the entire prompts but struggle to stay on </a:t>
            </a:r>
            <a:r>
              <a:rPr lang="en-US" sz="2800" dirty="0" smtClean="0"/>
              <a:t>topic.</a:t>
            </a:r>
            <a:endParaRPr lang="en-US" sz="2800" dirty="0"/>
          </a:p>
          <a:p>
            <a:pPr lvl="0"/>
            <a:r>
              <a:rPr lang="en-US" sz="2800" dirty="0"/>
              <a:t>Transitions are evident but too much reliance on simplistic forms (first, second, third, in conclusion).</a:t>
            </a:r>
          </a:p>
          <a:p>
            <a:pPr lvl="0"/>
            <a:r>
              <a:rPr lang="en-US" sz="2800" dirty="0"/>
              <a:t>Academic vocabulary is lacking and students are not addressing the appropriate tone for </a:t>
            </a:r>
            <a:r>
              <a:rPr lang="en-US" sz="2800" dirty="0" smtClean="0"/>
              <a:t>audience.</a:t>
            </a:r>
            <a:endParaRPr lang="en-US" sz="2800" dirty="0"/>
          </a:p>
          <a:p>
            <a:pPr marL="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9731" y="4295188"/>
            <a:ext cx="3204519" cy="2403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6095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29" y="325436"/>
            <a:ext cx="10515600" cy="1325563"/>
          </a:xfrm>
        </p:spPr>
        <p:txBody>
          <a:bodyPr/>
          <a:lstStyle/>
          <a:p>
            <a:r>
              <a:rPr lang="en-US" dirty="0"/>
              <a:t>Success and Struggle</a:t>
            </a:r>
          </a:p>
        </p:txBody>
      </p:sp>
      <p:sp>
        <p:nvSpPr>
          <p:cNvPr id="3" name="Content Placeholder 2"/>
          <p:cNvSpPr>
            <a:spLocks noGrp="1"/>
          </p:cNvSpPr>
          <p:nvPr>
            <p:ph idx="1"/>
          </p:nvPr>
        </p:nvSpPr>
        <p:spPr>
          <a:xfrm>
            <a:off x="1122218" y="2113950"/>
            <a:ext cx="10629900" cy="4351338"/>
          </a:xfrm>
        </p:spPr>
        <p:txBody>
          <a:bodyPr>
            <a:noAutofit/>
          </a:bodyPr>
          <a:lstStyle/>
          <a:p>
            <a:r>
              <a:rPr lang="en-US" sz="2800" dirty="0" smtClean="0"/>
              <a:t>Elementary Level:</a:t>
            </a:r>
          </a:p>
          <a:p>
            <a:pPr lvl="1"/>
            <a:r>
              <a:rPr lang="en-US" sz="2400" dirty="0" smtClean="0"/>
              <a:t>Third grade: All students completed writing by 70 minutes. Writers using technology (iPads or laptops) wrote more and finished earlier than students writing essays by hand</a:t>
            </a:r>
          </a:p>
          <a:p>
            <a:pPr lvl="1"/>
            <a:r>
              <a:rPr lang="en-US" sz="2400" dirty="0" smtClean="0"/>
              <a:t>Students consistently wrote more when typing essays, especially at grades 5-6</a:t>
            </a:r>
          </a:p>
          <a:p>
            <a:pPr lvl="1"/>
            <a:r>
              <a:rPr lang="en-US" sz="2400" dirty="0" smtClean="0"/>
              <a:t>There was little to no evidence that typing speed affected writing ability</a:t>
            </a:r>
          </a:p>
          <a:p>
            <a:pPr lvl="1"/>
            <a:r>
              <a:rPr lang="en-US" sz="2400" dirty="0" smtClean="0"/>
              <a:t>Lots of highlighting of stimulus materials but no evidence of annotation</a:t>
            </a:r>
          </a:p>
          <a:p>
            <a:pPr lvl="1"/>
            <a:r>
              <a:rPr lang="en-US" sz="2400" dirty="0" smtClean="0"/>
              <a:t>Graphic organizers were used in classrooms where they were part of instructional process</a:t>
            </a:r>
            <a:endParaRPr lang="en-US"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6746" y="133489"/>
            <a:ext cx="2776151" cy="2082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340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3303149"/>
              </p:ext>
            </p:extLst>
          </p:nvPr>
        </p:nvGraphicFramePr>
        <p:xfrm>
          <a:off x="1153886" y="195944"/>
          <a:ext cx="10515600" cy="662440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886958">
                <a:tc>
                  <a:txBody>
                    <a:bodyPr/>
                    <a:lstStyle/>
                    <a:p>
                      <a:pPr algn="ctr"/>
                      <a:r>
                        <a:rPr lang="en-US" sz="3600" dirty="0" smtClean="0"/>
                        <a:t>Writing:</a:t>
                      </a:r>
                      <a:r>
                        <a:rPr lang="en-US" sz="3600" baseline="0" dirty="0" smtClean="0"/>
                        <a:t> Standard 1</a:t>
                      </a:r>
                      <a:endParaRPr lang="en-US" sz="3600" dirty="0"/>
                    </a:p>
                  </a:txBody>
                  <a:tcPr/>
                </a:tc>
                <a:extLst>
                  <a:ext uri="{0D108BD9-81ED-4DB2-BD59-A6C34878D82A}">
                    <a16:rowId xmlns:a16="http://schemas.microsoft.com/office/drawing/2014/main" val="10000"/>
                  </a:ext>
                </a:extLst>
              </a:tr>
              <a:tr h="925394">
                <a:tc>
                  <a:txBody>
                    <a:bodyPr/>
                    <a:lstStyle/>
                    <a:p>
                      <a:r>
                        <a:rPr lang="en-US" sz="1800" kern="1200" dirty="0" smtClean="0">
                          <a:solidFill>
                            <a:schemeClr val="dk1"/>
                          </a:solidFill>
                          <a:latin typeface="+mn-lt"/>
                          <a:ea typeface="+mn-ea"/>
                          <a:cs typeface="+mn-cs"/>
                        </a:rPr>
                        <a:t>Kinder: </a:t>
                      </a:r>
                      <a:r>
                        <a:rPr lang="en-US" sz="1800" kern="1200" dirty="0" smtClean="0">
                          <a:solidFill>
                            <a:srgbClr val="FF0000"/>
                          </a:solidFill>
                          <a:latin typeface="+mn-lt"/>
                          <a:ea typeface="+mn-ea"/>
                          <a:cs typeface="+mn-cs"/>
                        </a:rPr>
                        <a:t>Use a combination of drawing, dictating, and writing to compose opinion pieces in which they tell a reader the topic or the name of the book they are writing about and state an opinion or preference about the topic or book</a:t>
                      </a:r>
                      <a:endParaRPr lang="en-US" dirty="0">
                        <a:solidFill>
                          <a:srgbClr val="FF0000"/>
                        </a:solidFill>
                      </a:endParaRPr>
                    </a:p>
                  </a:txBody>
                  <a:tcPr/>
                </a:tc>
                <a:extLst>
                  <a:ext uri="{0D108BD9-81ED-4DB2-BD59-A6C34878D82A}">
                    <a16:rowId xmlns:a16="http://schemas.microsoft.com/office/drawing/2014/main" val="10001"/>
                  </a:ext>
                </a:extLst>
              </a:tr>
              <a:tr h="925394">
                <a:tc>
                  <a:txBody>
                    <a:bodyPr/>
                    <a:lstStyle/>
                    <a:p>
                      <a:r>
                        <a:rPr lang="en-US" sz="1800" kern="1200" dirty="0" smtClean="0">
                          <a:solidFill>
                            <a:schemeClr val="dk1"/>
                          </a:solidFill>
                          <a:latin typeface="+mn-lt"/>
                          <a:ea typeface="+mn-ea"/>
                          <a:cs typeface="+mn-cs"/>
                        </a:rPr>
                        <a:t>1</a:t>
                      </a:r>
                      <a:r>
                        <a:rPr lang="en-US" sz="1800" kern="1200" baseline="30000" dirty="0" smtClean="0">
                          <a:solidFill>
                            <a:schemeClr val="dk1"/>
                          </a:solidFill>
                          <a:latin typeface="+mn-lt"/>
                          <a:ea typeface="+mn-ea"/>
                          <a:cs typeface="+mn-cs"/>
                        </a:rPr>
                        <a:t>st</a:t>
                      </a:r>
                      <a:r>
                        <a:rPr lang="en-US" sz="1800" kern="1200" dirty="0" smtClean="0">
                          <a:solidFill>
                            <a:schemeClr val="dk1"/>
                          </a:solidFill>
                          <a:latin typeface="+mn-lt"/>
                          <a:ea typeface="+mn-ea"/>
                          <a:cs typeface="+mn-cs"/>
                        </a:rPr>
                        <a:t>: Write opinion pieces in which they </a:t>
                      </a:r>
                      <a:r>
                        <a:rPr lang="en-US" sz="1800" kern="1200" dirty="0" smtClean="0">
                          <a:solidFill>
                            <a:srgbClr val="FF0000"/>
                          </a:solidFill>
                          <a:latin typeface="+mn-lt"/>
                          <a:ea typeface="+mn-ea"/>
                          <a:cs typeface="+mn-cs"/>
                        </a:rPr>
                        <a:t>introduce</a:t>
                      </a:r>
                      <a:r>
                        <a:rPr lang="en-US" sz="1800" kern="1200" dirty="0" smtClean="0">
                          <a:solidFill>
                            <a:schemeClr val="dk1"/>
                          </a:solidFill>
                          <a:latin typeface="+mn-lt"/>
                          <a:ea typeface="+mn-ea"/>
                          <a:cs typeface="+mn-cs"/>
                        </a:rPr>
                        <a:t> the topic or name the book they are writing about, </a:t>
                      </a:r>
                      <a:r>
                        <a:rPr lang="en-US" sz="1800" kern="1200" dirty="0" smtClean="0">
                          <a:solidFill>
                            <a:schemeClr val="tx1"/>
                          </a:solidFill>
                          <a:latin typeface="+mn-lt"/>
                          <a:ea typeface="+mn-ea"/>
                          <a:cs typeface="+mn-cs"/>
                        </a:rPr>
                        <a:t>state an opinion</a:t>
                      </a:r>
                      <a:r>
                        <a:rPr lang="en-US" sz="1800" kern="1200" dirty="0" smtClean="0">
                          <a:solidFill>
                            <a:schemeClr val="dk1"/>
                          </a:solidFill>
                          <a:latin typeface="+mn-lt"/>
                          <a:ea typeface="+mn-ea"/>
                          <a:cs typeface="+mn-cs"/>
                        </a:rPr>
                        <a:t>, </a:t>
                      </a:r>
                      <a:r>
                        <a:rPr lang="en-US" sz="1800" kern="1200" dirty="0" smtClean="0">
                          <a:solidFill>
                            <a:srgbClr val="FF0000"/>
                          </a:solidFill>
                          <a:latin typeface="+mn-lt"/>
                          <a:ea typeface="+mn-ea"/>
                          <a:cs typeface="+mn-cs"/>
                        </a:rPr>
                        <a:t>supply a reason </a:t>
                      </a:r>
                      <a:r>
                        <a:rPr lang="en-US" sz="1800" kern="1200" dirty="0" smtClean="0">
                          <a:solidFill>
                            <a:schemeClr val="dk1"/>
                          </a:solidFill>
                          <a:latin typeface="+mn-lt"/>
                          <a:ea typeface="+mn-ea"/>
                          <a:cs typeface="+mn-cs"/>
                        </a:rPr>
                        <a:t>for the opinion, and provide some </a:t>
                      </a:r>
                      <a:r>
                        <a:rPr lang="en-US" sz="1800" kern="1200" dirty="0" smtClean="0">
                          <a:solidFill>
                            <a:srgbClr val="FF0000"/>
                          </a:solidFill>
                          <a:latin typeface="+mn-lt"/>
                          <a:ea typeface="+mn-ea"/>
                          <a:cs typeface="+mn-cs"/>
                        </a:rPr>
                        <a:t>sense of closure</a:t>
                      </a:r>
                      <a:r>
                        <a:rPr lang="en-US" sz="1800" kern="1200" dirty="0" smtClean="0">
                          <a:solidFill>
                            <a:schemeClr val="dk1"/>
                          </a:solidFill>
                          <a:latin typeface="+mn-lt"/>
                          <a:ea typeface="+mn-ea"/>
                          <a:cs typeface="+mn-cs"/>
                        </a:rPr>
                        <a:t>.</a:t>
                      </a:r>
                      <a:endParaRPr lang="en-US" dirty="0"/>
                    </a:p>
                  </a:txBody>
                  <a:tcPr/>
                </a:tc>
                <a:extLst>
                  <a:ext uri="{0D108BD9-81ED-4DB2-BD59-A6C34878D82A}">
                    <a16:rowId xmlns:a16="http://schemas.microsoft.com/office/drawing/2014/main" val="10002"/>
                  </a:ext>
                </a:extLst>
              </a:tr>
              <a:tr h="1203012">
                <a:tc>
                  <a:txBody>
                    <a:bodyPr/>
                    <a:lstStyle/>
                    <a:p>
                      <a:r>
                        <a:rPr lang="en-US" sz="1800" kern="1200" dirty="0" smtClean="0">
                          <a:solidFill>
                            <a:schemeClr val="dk1"/>
                          </a:solidFill>
                          <a:latin typeface="+mn-lt"/>
                          <a:ea typeface="+mn-ea"/>
                          <a:cs typeface="+mn-cs"/>
                        </a:rPr>
                        <a:t>2</a:t>
                      </a:r>
                      <a:r>
                        <a:rPr lang="en-US" sz="1800" kern="1200" baseline="30000" dirty="0" smtClean="0">
                          <a:solidFill>
                            <a:schemeClr val="dk1"/>
                          </a:solidFill>
                          <a:latin typeface="+mn-lt"/>
                          <a:ea typeface="+mn-ea"/>
                          <a:cs typeface="+mn-cs"/>
                        </a:rPr>
                        <a:t>nd</a:t>
                      </a:r>
                      <a:r>
                        <a:rPr lang="en-US" sz="1800" kern="1200" dirty="0" smtClean="0">
                          <a:solidFill>
                            <a:schemeClr val="dk1"/>
                          </a:solidFill>
                          <a:latin typeface="+mn-lt"/>
                          <a:ea typeface="+mn-ea"/>
                          <a:cs typeface="+mn-cs"/>
                        </a:rPr>
                        <a:t>: Write opinion pieces in which </a:t>
                      </a:r>
                      <a:r>
                        <a:rPr lang="en-US" sz="1800" kern="1200" dirty="0" smtClean="0">
                          <a:solidFill>
                            <a:schemeClr val="tx1"/>
                          </a:solidFill>
                          <a:latin typeface="+mn-lt"/>
                          <a:ea typeface="+mn-ea"/>
                          <a:cs typeface="+mn-cs"/>
                        </a:rPr>
                        <a:t>they introduce </a:t>
                      </a:r>
                      <a:r>
                        <a:rPr lang="en-US" sz="1800" kern="1200" dirty="0" smtClean="0">
                          <a:solidFill>
                            <a:schemeClr val="dk1"/>
                          </a:solidFill>
                          <a:latin typeface="+mn-lt"/>
                          <a:ea typeface="+mn-ea"/>
                          <a:cs typeface="+mn-cs"/>
                        </a:rPr>
                        <a:t>the topic or book they are writing about, state an opinion, supply reasons that support the opinion, </a:t>
                      </a:r>
                      <a:r>
                        <a:rPr lang="en-US" sz="1800" kern="1200" dirty="0" smtClean="0">
                          <a:solidFill>
                            <a:srgbClr val="FF0000"/>
                          </a:solidFill>
                          <a:latin typeface="+mn-lt"/>
                          <a:ea typeface="+mn-ea"/>
                          <a:cs typeface="+mn-cs"/>
                        </a:rPr>
                        <a:t>use linking words </a:t>
                      </a:r>
                      <a:r>
                        <a:rPr lang="en-US" sz="1800" kern="1200" dirty="0" smtClean="0">
                          <a:solidFill>
                            <a:schemeClr val="dk1"/>
                          </a:solidFill>
                          <a:latin typeface="+mn-lt"/>
                          <a:ea typeface="+mn-ea"/>
                          <a:cs typeface="+mn-cs"/>
                        </a:rPr>
                        <a:t>(e.g., </a:t>
                      </a:r>
                      <a:r>
                        <a:rPr lang="en-US" sz="1800" i="1" kern="1200" dirty="0" smtClean="0">
                          <a:solidFill>
                            <a:schemeClr val="dk1"/>
                          </a:solidFill>
                          <a:latin typeface="+mn-lt"/>
                          <a:ea typeface="+mn-ea"/>
                          <a:cs typeface="+mn-cs"/>
                        </a:rPr>
                        <a:t>because</a:t>
                      </a:r>
                      <a:r>
                        <a:rPr lang="en-US" sz="1800" i="0" kern="1200" dirty="0" smtClean="0">
                          <a:solidFill>
                            <a:schemeClr val="dk1"/>
                          </a:solidFill>
                          <a:latin typeface="+mn-lt"/>
                          <a:ea typeface="+mn-ea"/>
                          <a:cs typeface="+mn-cs"/>
                        </a:rPr>
                        <a:t>,</a:t>
                      </a:r>
                      <a:r>
                        <a:rPr lang="en-US" sz="1800" i="1" kern="1200" dirty="0" smtClean="0">
                          <a:solidFill>
                            <a:schemeClr val="dk1"/>
                          </a:solidFill>
                          <a:latin typeface="+mn-lt"/>
                          <a:ea typeface="+mn-ea"/>
                          <a:cs typeface="+mn-cs"/>
                        </a:rPr>
                        <a:t> and</a:t>
                      </a:r>
                      <a:r>
                        <a:rPr lang="en-US" sz="1800" i="0" kern="1200" dirty="0" smtClean="0">
                          <a:solidFill>
                            <a:schemeClr val="dk1"/>
                          </a:solidFill>
                          <a:latin typeface="+mn-lt"/>
                          <a:ea typeface="+mn-ea"/>
                          <a:cs typeface="+mn-cs"/>
                        </a:rPr>
                        <a:t>,</a:t>
                      </a:r>
                      <a:r>
                        <a:rPr lang="en-US" sz="1800" i="1" kern="1200" dirty="0" smtClean="0">
                          <a:solidFill>
                            <a:schemeClr val="dk1"/>
                          </a:solidFill>
                          <a:latin typeface="+mn-lt"/>
                          <a:ea typeface="+mn-ea"/>
                          <a:cs typeface="+mn-cs"/>
                        </a:rPr>
                        <a:t> also</a:t>
                      </a:r>
                      <a:r>
                        <a:rPr lang="en-US" sz="1800" i="0" kern="1200" dirty="0" smtClean="0">
                          <a:solidFill>
                            <a:schemeClr val="dk1"/>
                          </a:solidFill>
                          <a:latin typeface="+mn-lt"/>
                          <a:ea typeface="+mn-ea"/>
                          <a:cs typeface="+mn-cs"/>
                        </a:rPr>
                        <a:t>) to connect opinion and reasons, and provide a </a:t>
                      </a:r>
                      <a:r>
                        <a:rPr lang="en-US" sz="1800" i="0" kern="1200" dirty="0" smtClean="0">
                          <a:solidFill>
                            <a:srgbClr val="FF0000"/>
                          </a:solidFill>
                          <a:latin typeface="+mn-lt"/>
                          <a:ea typeface="+mn-ea"/>
                          <a:cs typeface="+mn-cs"/>
                        </a:rPr>
                        <a:t>concluding statement or section</a:t>
                      </a:r>
                      <a:r>
                        <a:rPr lang="en-US" sz="1800" i="0" kern="1200" dirty="0" smtClean="0">
                          <a:solidFill>
                            <a:schemeClr val="dk1"/>
                          </a:solidFill>
                          <a:latin typeface="+mn-lt"/>
                          <a:ea typeface="+mn-ea"/>
                          <a:cs typeface="+mn-cs"/>
                        </a:rPr>
                        <a:t>.</a:t>
                      </a:r>
                      <a:endParaRPr lang="en-US" dirty="0"/>
                    </a:p>
                  </a:txBody>
                  <a:tcPr/>
                </a:tc>
                <a:extLst>
                  <a:ext uri="{0D108BD9-81ED-4DB2-BD59-A6C34878D82A}">
                    <a16:rowId xmlns:a16="http://schemas.microsoft.com/office/drawing/2014/main" val="10003"/>
                  </a:ext>
                </a:extLst>
              </a:tr>
              <a:tr h="1203012">
                <a:tc>
                  <a:txBody>
                    <a:bodyPr/>
                    <a:lstStyle/>
                    <a:p>
                      <a:r>
                        <a:rPr lang="en-US" sz="1800" kern="1200" dirty="0" smtClean="0">
                          <a:solidFill>
                            <a:schemeClr val="dk1"/>
                          </a:solidFill>
                          <a:latin typeface="+mn-lt"/>
                          <a:ea typeface="+mn-ea"/>
                          <a:cs typeface="+mn-cs"/>
                        </a:rPr>
                        <a:t>3</a:t>
                      </a:r>
                      <a:r>
                        <a:rPr lang="en-US" sz="1800" kern="1200" baseline="30000" dirty="0" smtClean="0">
                          <a:solidFill>
                            <a:schemeClr val="dk1"/>
                          </a:solidFill>
                          <a:latin typeface="+mn-lt"/>
                          <a:ea typeface="+mn-ea"/>
                          <a:cs typeface="+mn-cs"/>
                        </a:rPr>
                        <a:t>rd</a:t>
                      </a:r>
                      <a:r>
                        <a:rPr lang="en-US" sz="1800" kern="1200" dirty="0" smtClean="0">
                          <a:solidFill>
                            <a:schemeClr val="dk1"/>
                          </a:solidFill>
                          <a:latin typeface="+mn-lt"/>
                          <a:ea typeface="+mn-ea"/>
                          <a:cs typeface="+mn-cs"/>
                        </a:rPr>
                        <a:t>: Write opinion pieces on topics or texts, supporting a </a:t>
                      </a:r>
                      <a:r>
                        <a:rPr lang="en-US" sz="1800" kern="1200" dirty="0" smtClean="0">
                          <a:solidFill>
                            <a:srgbClr val="FF0000"/>
                          </a:solidFill>
                          <a:latin typeface="+mn-lt"/>
                          <a:ea typeface="+mn-ea"/>
                          <a:cs typeface="+mn-cs"/>
                        </a:rPr>
                        <a:t>point of view </a:t>
                      </a:r>
                      <a:r>
                        <a:rPr lang="en-US" sz="1800" kern="1200" dirty="0" smtClean="0">
                          <a:solidFill>
                            <a:schemeClr val="dk1"/>
                          </a:solidFill>
                          <a:latin typeface="+mn-lt"/>
                          <a:ea typeface="+mn-ea"/>
                          <a:cs typeface="+mn-cs"/>
                        </a:rPr>
                        <a:t>with </a:t>
                      </a:r>
                      <a:r>
                        <a:rPr lang="en-US" sz="1800" kern="1200" dirty="0" smtClean="0">
                          <a:solidFill>
                            <a:srgbClr val="FF0000"/>
                          </a:solidFill>
                          <a:latin typeface="+mn-lt"/>
                          <a:ea typeface="+mn-ea"/>
                          <a:cs typeface="+mn-cs"/>
                        </a:rPr>
                        <a:t>reasons</a:t>
                      </a:r>
                      <a:r>
                        <a:rPr lang="en-US" sz="1800" kern="1200" dirty="0" smtClean="0">
                          <a:solidFill>
                            <a:schemeClr val="dk1"/>
                          </a:solidFill>
                          <a:latin typeface="+mn-lt"/>
                          <a:ea typeface="+mn-ea"/>
                          <a:cs typeface="+mn-cs"/>
                        </a:rPr>
                        <a:t>. Introduce the topic</a:t>
                      </a:r>
                      <a:r>
                        <a:rPr lang="en-US" sz="1800" kern="1200" baseline="0" dirty="0" smtClean="0">
                          <a:solidFill>
                            <a:schemeClr val="dk1"/>
                          </a:solidFill>
                          <a:latin typeface="+mn-lt"/>
                          <a:ea typeface="+mn-ea"/>
                          <a:cs typeface="+mn-cs"/>
                        </a:rPr>
                        <a:t> or text, state an opinion and </a:t>
                      </a:r>
                      <a:r>
                        <a:rPr lang="en-US" sz="1800" kern="1200" baseline="0" dirty="0" smtClean="0">
                          <a:solidFill>
                            <a:srgbClr val="FF0000"/>
                          </a:solidFill>
                          <a:latin typeface="+mn-lt"/>
                          <a:ea typeface="+mn-ea"/>
                          <a:cs typeface="+mn-cs"/>
                        </a:rPr>
                        <a:t>create an organization structure that lists reasons.  </a:t>
                      </a:r>
                      <a:r>
                        <a:rPr lang="en-US" sz="1800" kern="1200" baseline="0" dirty="0" smtClean="0">
                          <a:solidFill>
                            <a:schemeClr val="dk1"/>
                          </a:solidFill>
                          <a:latin typeface="+mn-lt"/>
                          <a:ea typeface="+mn-ea"/>
                          <a:cs typeface="+mn-cs"/>
                        </a:rPr>
                        <a:t>Provide reasons that support the opinion, use linking words </a:t>
                      </a:r>
                      <a:r>
                        <a:rPr lang="en-US" sz="1800" kern="1200" baseline="0" dirty="0" smtClean="0">
                          <a:solidFill>
                            <a:srgbClr val="FF0000"/>
                          </a:solidFill>
                          <a:latin typeface="+mn-lt"/>
                          <a:ea typeface="+mn-ea"/>
                          <a:cs typeface="+mn-cs"/>
                        </a:rPr>
                        <a:t>and phrases </a:t>
                      </a:r>
                      <a:r>
                        <a:rPr lang="en-US" sz="1800" kern="1200" baseline="0" dirty="0" smtClean="0">
                          <a:solidFill>
                            <a:schemeClr val="dk1"/>
                          </a:solidFill>
                          <a:latin typeface="+mn-lt"/>
                          <a:ea typeface="+mn-ea"/>
                          <a:cs typeface="+mn-cs"/>
                        </a:rPr>
                        <a:t>to connect opinion and reasons, and provide a concluding statement or section. </a:t>
                      </a:r>
                      <a:endParaRPr lang="en-US" dirty="0"/>
                    </a:p>
                  </a:txBody>
                  <a:tcPr/>
                </a:tc>
                <a:extLst>
                  <a:ext uri="{0D108BD9-81ED-4DB2-BD59-A6C34878D82A}">
                    <a16:rowId xmlns:a16="http://schemas.microsoft.com/office/drawing/2014/main" val="10004"/>
                  </a:ext>
                </a:extLst>
              </a:tr>
              <a:tr h="1480630">
                <a:tc>
                  <a:txBody>
                    <a:bodyPr/>
                    <a:lstStyle/>
                    <a:p>
                      <a:r>
                        <a:rPr lang="en-US" sz="1800" kern="1200" dirty="0" smtClean="0">
                          <a:solidFill>
                            <a:schemeClr val="dk1"/>
                          </a:solidFill>
                          <a:latin typeface="+mn-lt"/>
                          <a:ea typeface="+mn-ea"/>
                          <a:cs typeface="+mn-cs"/>
                        </a:rPr>
                        <a:t>4</a:t>
                      </a:r>
                      <a:r>
                        <a:rPr lang="en-US" sz="1800" kern="1200" baseline="30000" dirty="0" smtClean="0">
                          <a:solidFill>
                            <a:schemeClr val="dk1"/>
                          </a:solidFill>
                          <a:latin typeface="+mn-lt"/>
                          <a:ea typeface="+mn-ea"/>
                          <a:cs typeface="+mn-cs"/>
                        </a:rPr>
                        <a:t>th</a:t>
                      </a:r>
                      <a:r>
                        <a:rPr lang="en-US" sz="1800" kern="1200" dirty="0" smtClean="0">
                          <a:solidFill>
                            <a:schemeClr val="dk1"/>
                          </a:solidFill>
                          <a:latin typeface="+mn-lt"/>
                          <a:ea typeface="+mn-ea"/>
                          <a:cs typeface="+mn-cs"/>
                        </a:rPr>
                        <a:t>: Write opinion pieces on topics or texts, supporting a point of view with reasons and</a:t>
                      </a:r>
                      <a:r>
                        <a:rPr lang="en-US" sz="1800" kern="1200" dirty="0" smtClean="0">
                          <a:solidFill>
                            <a:srgbClr val="FF0000"/>
                          </a:solidFill>
                          <a:latin typeface="+mn-lt"/>
                          <a:ea typeface="+mn-ea"/>
                          <a:cs typeface="+mn-cs"/>
                        </a:rPr>
                        <a:t> information</a:t>
                      </a:r>
                      <a:r>
                        <a:rPr lang="en-US" sz="1800" kern="1200" dirty="0" smtClean="0">
                          <a:solidFill>
                            <a:schemeClr val="dk1"/>
                          </a:solidFill>
                          <a:latin typeface="+mn-lt"/>
                          <a:ea typeface="+mn-ea"/>
                          <a:cs typeface="+mn-cs"/>
                        </a:rPr>
                        <a:t>.</a:t>
                      </a:r>
                      <a:r>
                        <a:rPr lang="en-US" sz="1800" kern="1200" baseline="0" dirty="0" smtClean="0">
                          <a:solidFill>
                            <a:schemeClr val="dk1"/>
                          </a:solidFill>
                          <a:latin typeface="+mn-lt"/>
                          <a:ea typeface="+mn-ea"/>
                          <a:cs typeface="+mn-cs"/>
                        </a:rPr>
                        <a:t> Introduce the topic or text </a:t>
                      </a:r>
                      <a:r>
                        <a:rPr lang="en-US" sz="1800" kern="1200" baseline="0" dirty="0" smtClean="0">
                          <a:solidFill>
                            <a:srgbClr val="FF0000"/>
                          </a:solidFill>
                          <a:latin typeface="+mn-lt"/>
                          <a:ea typeface="+mn-ea"/>
                          <a:cs typeface="+mn-cs"/>
                        </a:rPr>
                        <a:t>clearly</a:t>
                      </a:r>
                      <a:r>
                        <a:rPr lang="en-US" sz="1800" kern="1200" baseline="0" dirty="0" smtClean="0">
                          <a:solidFill>
                            <a:schemeClr val="dk1"/>
                          </a:solidFill>
                          <a:latin typeface="+mn-lt"/>
                          <a:ea typeface="+mn-ea"/>
                          <a:cs typeface="+mn-cs"/>
                        </a:rPr>
                        <a:t>, state an opinion and </a:t>
                      </a:r>
                      <a:r>
                        <a:rPr lang="en-US" sz="1800" kern="1200" baseline="0" dirty="0" smtClean="0">
                          <a:solidFill>
                            <a:srgbClr val="FF0000"/>
                          </a:solidFill>
                          <a:latin typeface="+mn-lt"/>
                          <a:ea typeface="+mn-ea"/>
                          <a:cs typeface="+mn-cs"/>
                        </a:rPr>
                        <a:t>create an organization structure in which related ideas are grouped to support the writer’s purpose</a:t>
                      </a:r>
                      <a:r>
                        <a:rPr lang="en-US" sz="1800" kern="1200" baseline="0" dirty="0" smtClean="0">
                          <a:solidFill>
                            <a:schemeClr val="dk1"/>
                          </a:solidFill>
                          <a:latin typeface="+mn-lt"/>
                          <a:ea typeface="+mn-ea"/>
                          <a:cs typeface="+mn-cs"/>
                        </a:rPr>
                        <a:t>.  Provide reasons that are </a:t>
                      </a:r>
                      <a:r>
                        <a:rPr lang="en-US" sz="1800" kern="1200" baseline="0" dirty="0" smtClean="0">
                          <a:solidFill>
                            <a:srgbClr val="FF0000"/>
                          </a:solidFill>
                          <a:latin typeface="+mn-lt"/>
                          <a:ea typeface="+mn-ea"/>
                          <a:cs typeface="+mn-cs"/>
                        </a:rPr>
                        <a:t>supported by facts and details</a:t>
                      </a:r>
                      <a:r>
                        <a:rPr lang="en-US" sz="1800" kern="1200" baseline="0" dirty="0" smtClean="0">
                          <a:solidFill>
                            <a:schemeClr val="dk1"/>
                          </a:solidFill>
                          <a:latin typeface="+mn-lt"/>
                          <a:ea typeface="+mn-ea"/>
                          <a:cs typeface="+mn-cs"/>
                        </a:rPr>
                        <a:t>, link opinion and reasons using words and phrases, and provide a concluding statement or section.  </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095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638280"/>
              </p:ext>
            </p:extLst>
          </p:nvPr>
        </p:nvGraphicFramePr>
        <p:xfrm>
          <a:off x="1251677" y="261258"/>
          <a:ext cx="10374265" cy="6368142"/>
        </p:xfrm>
        <a:graphic>
          <a:graphicData uri="http://schemas.openxmlformats.org/drawingml/2006/table">
            <a:tbl>
              <a:tblPr firstRow="1" bandRow="1">
                <a:tableStyleId>{5C22544A-7EE6-4342-B048-85BDC9FD1C3A}</a:tableStyleId>
              </a:tblPr>
              <a:tblGrid>
                <a:gridCol w="10374265">
                  <a:extLst>
                    <a:ext uri="{9D8B030D-6E8A-4147-A177-3AD203B41FA5}">
                      <a16:colId xmlns:a16="http://schemas.microsoft.com/office/drawing/2014/main" val="20000"/>
                    </a:ext>
                  </a:extLst>
                </a:gridCol>
              </a:tblGrid>
              <a:tr h="825500">
                <a:tc>
                  <a:txBody>
                    <a:bodyPr/>
                    <a:lstStyle/>
                    <a:p>
                      <a:pPr algn="ctr"/>
                      <a:r>
                        <a:rPr lang="en-US" sz="3600" dirty="0" smtClean="0"/>
                        <a:t>Writing</a:t>
                      </a:r>
                      <a:r>
                        <a:rPr lang="en-US" sz="3600" baseline="0" dirty="0" smtClean="0"/>
                        <a:t> Standard 1</a:t>
                      </a:r>
                      <a:endParaRPr lang="en-US" sz="3600" dirty="0"/>
                    </a:p>
                  </a:txBody>
                  <a:tcPr/>
                </a:tc>
                <a:extLst>
                  <a:ext uri="{0D108BD9-81ED-4DB2-BD59-A6C34878D82A}">
                    <a16:rowId xmlns:a16="http://schemas.microsoft.com/office/drawing/2014/main" val="10000"/>
                  </a:ext>
                </a:extLst>
              </a:tr>
              <a:tr h="25944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a:t>
                      </a:r>
                      <a:r>
                        <a:rPr lang="en-US" sz="1800" kern="1200" baseline="30000" dirty="0" smtClean="0">
                          <a:solidFill>
                            <a:schemeClr val="dk1"/>
                          </a:solidFill>
                          <a:latin typeface="+mn-lt"/>
                          <a:ea typeface="+mn-ea"/>
                          <a:cs typeface="+mn-cs"/>
                        </a:rPr>
                        <a:t>th</a:t>
                      </a:r>
                      <a:r>
                        <a:rPr lang="en-US" sz="1800" kern="1200" dirty="0" smtClean="0">
                          <a:solidFill>
                            <a:schemeClr val="dk1"/>
                          </a:solidFill>
                          <a:latin typeface="+mn-lt"/>
                          <a:ea typeface="+mn-ea"/>
                          <a:cs typeface="+mn-cs"/>
                        </a:rPr>
                        <a:t>: Write opinion pieces on topics or texts, supporting a point of view with reasons and information.</a:t>
                      </a:r>
                      <a:r>
                        <a:rPr lang="en-US" sz="1800" kern="1200" baseline="0" dirty="0" smtClean="0">
                          <a:solidFill>
                            <a:schemeClr val="dk1"/>
                          </a:solidFill>
                          <a:latin typeface="+mn-lt"/>
                          <a:ea typeface="+mn-ea"/>
                          <a:cs typeface="+mn-cs"/>
                        </a:rPr>
                        <a:t> Introduce the topic or text </a:t>
                      </a:r>
                      <a:r>
                        <a:rPr lang="en-US" sz="1800" kern="1200" baseline="0" dirty="0" smtClean="0">
                          <a:solidFill>
                            <a:schemeClr val="tx1"/>
                          </a:solidFill>
                          <a:latin typeface="+mn-lt"/>
                          <a:ea typeface="+mn-ea"/>
                          <a:cs typeface="+mn-cs"/>
                        </a:rPr>
                        <a:t>clearly, </a:t>
                      </a:r>
                      <a:r>
                        <a:rPr lang="en-US" sz="1800" kern="1200" baseline="0" dirty="0" smtClean="0">
                          <a:solidFill>
                            <a:schemeClr val="dk1"/>
                          </a:solidFill>
                          <a:latin typeface="+mn-lt"/>
                          <a:ea typeface="+mn-ea"/>
                          <a:cs typeface="+mn-cs"/>
                        </a:rPr>
                        <a:t>state an opinion and </a:t>
                      </a:r>
                      <a:r>
                        <a:rPr lang="en-US" sz="1800" kern="1200" baseline="0" dirty="0" smtClean="0">
                          <a:solidFill>
                            <a:srgbClr val="000000"/>
                          </a:solidFill>
                          <a:latin typeface="+mn-lt"/>
                          <a:ea typeface="+mn-ea"/>
                          <a:cs typeface="+mn-cs"/>
                        </a:rPr>
                        <a:t>create an organization structure in which related ideas are grouped to support the writer’s purpose.  Provide </a:t>
                      </a:r>
                      <a:r>
                        <a:rPr lang="en-US" sz="1800" kern="1200" baseline="0" dirty="0" smtClean="0">
                          <a:solidFill>
                            <a:srgbClr val="FF0000"/>
                          </a:solidFill>
                          <a:latin typeface="+mn-lt"/>
                          <a:ea typeface="+mn-ea"/>
                          <a:cs typeface="+mn-cs"/>
                        </a:rPr>
                        <a:t>logically ordered </a:t>
                      </a:r>
                      <a:r>
                        <a:rPr lang="en-US" sz="1800" kern="1200" baseline="0" dirty="0" smtClean="0">
                          <a:solidFill>
                            <a:srgbClr val="000000"/>
                          </a:solidFill>
                          <a:latin typeface="+mn-lt"/>
                          <a:ea typeface="+mn-ea"/>
                          <a:cs typeface="+mn-cs"/>
                        </a:rPr>
                        <a:t>reasons that are supported by facts and details, link opinion and reasons using words, phrases, </a:t>
                      </a:r>
                      <a:r>
                        <a:rPr lang="en-US" sz="1800" kern="1200" baseline="0" dirty="0" smtClean="0">
                          <a:solidFill>
                            <a:srgbClr val="FF0000"/>
                          </a:solidFill>
                          <a:latin typeface="+mn-lt"/>
                          <a:ea typeface="+mn-ea"/>
                          <a:cs typeface="+mn-cs"/>
                        </a:rPr>
                        <a:t>and clauses</a:t>
                      </a:r>
                      <a:r>
                        <a:rPr lang="en-US" sz="1800" kern="1200" baseline="0" dirty="0" smtClean="0">
                          <a:solidFill>
                            <a:srgbClr val="000000"/>
                          </a:solidFill>
                          <a:latin typeface="+mn-lt"/>
                          <a:ea typeface="+mn-ea"/>
                          <a:cs typeface="+mn-cs"/>
                        </a:rPr>
                        <a:t>, and provide a conclusion statement or section.</a:t>
                      </a:r>
                      <a:endParaRPr lang="en-US" dirty="0" smtClean="0">
                        <a:solidFill>
                          <a:srgbClr val="000000"/>
                        </a:solidFill>
                      </a:endParaRPr>
                    </a:p>
                    <a:p>
                      <a:endParaRPr lang="en-US" dirty="0"/>
                    </a:p>
                  </a:txBody>
                  <a:tcPr/>
                </a:tc>
                <a:extLst>
                  <a:ext uri="{0D108BD9-81ED-4DB2-BD59-A6C34878D82A}">
                    <a16:rowId xmlns:a16="http://schemas.microsoft.com/office/drawing/2014/main" val="10001"/>
                  </a:ext>
                </a:extLst>
              </a:tr>
              <a:tr h="2948214">
                <a:tc>
                  <a:txBody>
                    <a:bodyPr/>
                    <a:lstStyle/>
                    <a:p>
                      <a:pPr rtl="0"/>
                      <a:r>
                        <a:rPr lang="en-US" sz="1800" kern="1200" dirty="0" smtClean="0">
                          <a:solidFill>
                            <a:schemeClr val="tx1"/>
                          </a:solidFill>
                          <a:effectLst/>
                          <a:latin typeface="+mn-lt"/>
                          <a:ea typeface="+mn-ea"/>
                          <a:cs typeface="+mn-cs"/>
                        </a:rPr>
                        <a:t>6</a:t>
                      </a:r>
                      <a:r>
                        <a:rPr lang="en-US" sz="1800" kern="1200" baseline="30000" dirty="0" smtClean="0">
                          <a:solidFill>
                            <a:schemeClr val="tx1"/>
                          </a:solidFill>
                          <a:effectLst/>
                          <a:latin typeface="+mn-lt"/>
                          <a:ea typeface="+mn-ea"/>
                          <a:cs typeface="+mn-cs"/>
                        </a:rPr>
                        <a:t>th</a:t>
                      </a:r>
                      <a:r>
                        <a:rPr lang="en-US" sz="1800" kern="1200" baseline="0" dirty="0" smtClean="0">
                          <a:solidFill>
                            <a:schemeClr val="tx1"/>
                          </a:solidFill>
                          <a:effectLst/>
                          <a:latin typeface="+mn-lt"/>
                          <a:ea typeface="+mn-ea"/>
                          <a:cs typeface="+mn-cs"/>
                        </a:rPr>
                        <a:t>: </a:t>
                      </a:r>
                      <a:r>
                        <a:rPr lang="en-US" sz="1800" kern="1200" dirty="0" smtClean="0">
                          <a:solidFill>
                            <a:srgbClr val="FF0000"/>
                          </a:solidFill>
                          <a:effectLst/>
                          <a:latin typeface="+mn-lt"/>
                          <a:ea typeface="+mn-ea"/>
                          <a:cs typeface="+mn-cs"/>
                        </a:rPr>
                        <a:t>Write arguments to support claims with clear reasons and relevant evidence. </a:t>
                      </a:r>
                      <a:r>
                        <a:rPr lang="en-US" sz="1800" kern="1200" baseline="0" dirty="0" smtClean="0">
                          <a:solidFill>
                            <a:srgbClr val="FF0000"/>
                          </a:solidFill>
                          <a:effectLst/>
                          <a:latin typeface="+mn-lt"/>
                          <a:ea typeface="+mn-ea"/>
                          <a:cs typeface="+mn-cs"/>
                        </a:rPr>
                        <a:t> </a:t>
                      </a:r>
                      <a:r>
                        <a:rPr lang="en-US" sz="1800" kern="1200" dirty="0" smtClean="0">
                          <a:solidFill>
                            <a:srgbClr val="FF0000"/>
                          </a:solidFill>
                          <a:effectLst/>
                          <a:latin typeface="+mn-lt"/>
                          <a:ea typeface="+mn-ea"/>
                          <a:cs typeface="+mn-cs"/>
                        </a:rPr>
                        <a:t>Introduce claim(s) and organize the reasons and evidence clearly. </a:t>
                      </a:r>
                      <a:r>
                        <a:rPr lang="en-US" sz="1800" kern="1200" baseline="0" dirty="0" smtClean="0">
                          <a:solidFill>
                            <a:srgbClr val="FF0000"/>
                          </a:solidFill>
                          <a:effectLst/>
                          <a:latin typeface="+mn-lt"/>
                          <a:ea typeface="+mn-ea"/>
                          <a:cs typeface="+mn-cs"/>
                        </a:rPr>
                        <a:t> </a:t>
                      </a:r>
                      <a:r>
                        <a:rPr lang="en-US" sz="1800" kern="1200" dirty="0" smtClean="0">
                          <a:solidFill>
                            <a:srgbClr val="FF0000"/>
                          </a:solidFill>
                          <a:effectLst/>
                          <a:latin typeface="+mn-lt"/>
                          <a:ea typeface="+mn-ea"/>
                          <a:cs typeface="+mn-cs"/>
                        </a:rPr>
                        <a:t>Support claim(s) with clear reasons and relevant</a:t>
                      </a:r>
                      <a:r>
                        <a:rPr lang="en-US" sz="1800" kern="1200" baseline="0" dirty="0" smtClean="0">
                          <a:solidFill>
                            <a:srgbClr val="FF0000"/>
                          </a:solidFill>
                          <a:effectLst/>
                          <a:latin typeface="+mn-lt"/>
                          <a:ea typeface="+mn-ea"/>
                          <a:cs typeface="+mn-cs"/>
                        </a:rPr>
                        <a:t> </a:t>
                      </a:r>
                      <a:r>
                        <a:rPr lang="en-US" sz="1800" kern="1200" dirty="0" smtClean="0">
                          <a:solidFill>
                            <a:srgbClr val="FF0000"/>
                          </a:solidFill>
                          <a:effectLst/>
                          <a:latin typeface="+mn-lt"/>
                          <a:ea typeface="+mn-ea"/>
                          <a:cs typeface="+mn-cs"/>
                        </a:rPr>
                        <a:t>evidence, using credible sources and </a:t>
                      </a:r>
                    </a:p>
                    <a:p>
                      <a:pPr rtl="0"/>
                      <a:r>
                        <a:rPr lang="en-US" sz="1800" kern="1200" dirty="0" smtClean="0">
                          <a:solidFill>
                            <a:srgbClr val="FF0000"/>
                          </a:solidFill>
                          <a:effectLst/>
                          <a:latin typeface="+mn-lt"/>
                          <a:ea typeface="+mn-ea"/>
                          <a:cs typeface="+mn-cs"/>
                        </a:rPr>
                        <a:t>demonstrating an understanding of the topic or text. </a:t>
                      </a:r>
                      <a:r>
                        <a:rPr lang="en-US" sz="1800" kern="1200" baseline="0" dirty="0" smtClean="0">
                          <a:solidFill>
                            <a:srgbClr val="FF0000"/>
                          </a:solidFill>
                          <a:effectLst/>
                          <a:latin typeface="+mn-lt"/>
                          <a:ea typeface="+mn-ea"/>
                          <a:cs typeface="+mn-cs"/>
                        </a:rPr>
                        <a:t> </a:t>
                      </a:r>
                      <a:r>
                        <a:rPr lang="en-US" sz="1800" kern="1200" dirty="0" smtClean="0">
                          <a:solidFill>
                            <a:srgbClr val="FF0000"/>
                          </a:solidFill>
                          <a:effectLst/>
                          <a:latin typeface="+mn-lt"/>
                          <a:ea typeface="+mn-ea"/>
                          <a:cs typeface="+mn-cs"/>
                        </a:rPr>
                        <a:t>Use words, phrases, and clauses to clarify the relationships among claim(s) and reasons. </a:t>
                      </a:r>
                      <a:r>
                        <a:rPr lang="en-US" sz="1800" kern="1200" baseline="0" dirty="0" smtClean="0">
                          <a:solidFill>
                            <a:srgbClr val="FF0000"/>
                          </a:solidFill>
                          <a:effectLst/>
                          <a:latin typeface="+mn-lt"/>
                          <a:ea typeface="+mn-ea"/>
                          <a:cs typeface="+mn-cs"/>
                        </a:rPr>
                        <a:t> </a:t>
                      </a:r>
                      <a:r>
                        <a:rPr lang="en-US" sz="1800" kern="1200" dirty="0" smtClean="0">
                          <a:solidFill>
                            <a:srgbClr val="FF0000"/>
                          </a:solidFill>
                          <a:effectLst/>
                          <a:latin typeface="+mn-lt"/>
                          <a:ea typeface="+mn-ea"/>
                          <a:cs typeface="+mn-cs"/>
                        </a:rPr>
                        <a:t>Establish and maintain a formal style. Provide a concluding statement or section that follows from the argument presented. </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8042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7896774"/>
              </p:ext>
            </p:extLst>
          </p:nvPr>
        </p:nvGraphicFramePr>
        <p:xfrm>
          <a:off x="1099457" y="274643"/>
          <a:ext cx="10667999" cy="6354758"/>
        </p:xfrm>
        <a:graphic>
          <a:graphicData uri="http://schemas.openxmlformats.org/drawingml/2006/table">
            <a:tbl>
              <a:tblPr firstRow="1" bandRow="1">
                <a:tableStyleId>{5C22544A-7EE6-4342-B048-85BDC9FD1C3A}</a:tableStyleId>
              </a:tblPr>
              <a:tblGrid>
                <a:gridCol w="10667999">
                  <a:extLst>
                    <a:ext uri="{9D8B030D-6E8A-4147-A177-3AD203B41FA5}">
                      <a16:colId xmlns:a16="http://schemas.microsoft.com/office/drawing/2014/main" val="20000"/>
                    </a:ext>
                  </a:extLst>
                </a:gridCol>
              </a:tblGrid>
              <a:tr h="1147714">
                <a:tc>
                  <a:txBody>
                    <a:bodyPr/>
                    <a:lstStyle/>
                    <a:p>
                      <a:pPr algn="ctr"/>
                      <a:r>
                        <a:rPr lang="en-US" sz="3600" dirty="0" smtClean="0"/>
                        <a:t>Writing:</a:t>
                      </a:r>
                      <a:r>
                        <a:rPr lang="en-US" sz="3600" baseline="0" dirty="0" smtClean="0"/>
                        <a:t> Standard 2</a:t>
                      </a:r>
                      <a:endParaRPr lang="en-US" sz="3600" dirty="0"/>
                    </a:p>
                  </a:txBody>
                  <a:tcPr/>
                </a:tc>
                <a:extLst>
                  <a:ext uri="{0D108BD9-81ED-4DB2-BD59-A6C34878D82A}">
                    <a16:rowId xmlns:a16="http://schemas.microsoft.com/office/drawing/2014/main" val="10000"/>
                  </a:ext>
                </a:extLst>
              </a:tr>
              <a:tr h="1197449">
                <a:tc>
                  <a:txBody>
                    <a:bodyPr/>
                    <a:lstStyle/>
                    <a:p>
                      <a:r>
                        <a:rPr lang="en-US" sz="1800" kern="1200" dirty="0" smtClean="0">
                          <a:solidFill>
                            <a:schemeClr val="tx1"/>
                          </a:solidFill>
                          <a:latin typeface="+mn-lt"/>
                          <a:ea typeface="+mn-ea"/>
                          <a:cs typeface="+mn-cs"/>
                        </a:rPr>
                        <a:t>Kinder: Use a combination of drawing, dictating, and writing to compose informative/explanatory texts in which they name what they are writing about and supply some information about the topic.</a:t>
                      </a:r>
                      <a:endParaRPr lang="en-US" dirty="0">
                        <a:solidFill>
                          <a:schemeClr val="tx1"/>
                        </a:solidFill>
                      </a:endParaRPr>
                    </a:p>
                  </a:txBody>
                  <a:tcPr/>
                </a:tc>
                <a:extLst>
                  <a:ext uri="{0D108BD9-81ED-4DB2-BD59-A6C34878D82A}">
                    <a16:rowId xmlns:a16="http://schemas.microsoft.com/office/drawing/2014/main" val="10001"/>
                  </a:ext>
                </a:extLst>
              </a:tr>
              <a:tr h="851707">
                <a:tc>
                  <a:txBody>
                    <a:bodyPr/>
                    <a:lstStyle/>
                    <a:p>
                      <a:r>
                        <a:rPr lang="en-US" sz="1800" kern="1200" dirty="0" smtClean="0">
                          <a:solidFill>
                            <a:schemeClr val="tx1"/>
                          </a:solidFill>
                          <a:latin typeface="+mn-lt"/>
                          <a:ea typeface="+mn-ea"/>
                          <a:cs typeface="+mn-cs"/>
                        </a:rPr>
                        <a:t>1</a:t>
                      </a:r>
                      <a:r>
                        <a:rPr lang="en-US" sz="1800" kern="1200" baseline="30000" dirty="0" smtClean="0">
                          <a:solidFill>
                            <a:schemeClr val="tx1"/>
                          </a:solidFill>
                          <a:latin typeface="+mn-lt"/>
                          <a:ea typeface="+mn-ea"/>
                          <a:cs typeface="+mn-cs"/>
                        </a:rPr>
                        <a:t>st</a:t>
                      </a:r>
                      <a:r>
                        <a:rPr lang="en-US" sz="1800" kern="1200" dirty="0" smtClean="0">
                          <a:solidFill>
                            <a:schemeClr val="tx1"/>
                          </a:solidFill>
                          <a:latin typeface="+mn-lt"/>
                          <a:ea typeface="+mn-ea"/>
                          <a:cs typeface="+mn-cs"/>
                        </a:rPr>
                        <a:t>: Write informative/explanatory texts in which they name a topic, supply some facts about the topic, and provide some sense of closure.</a:t>
                      </a:r>
                      <a:endParaRPr lang="en-US" dirty="0">
                        <a:solidFill>
                          <a:schemeClr val="tx1"/>
                        </a:solidFill>
                      </a:endParaRPr>
                    </a:p>
                  </a:txBody>
                  <a:tcPr/>
                </a:tc>
                <a:extLst>
                  <a:ext uri="{0D108BD9-81ED-4DB2-BD59-A6C34878D82A}">
                    <a16:rowId xmlns:a16="http://schemas.microsoft.com/office/drawing/2014/main" val="10002"/>
                  </a:ext>
                </a:extLst>
              </a:tr>
              <a:tr h="882735">
                <a:tc>
                  <a:txBody>
                    <a:bodyPr/>
                    <a:lstStyle/>
                    <a:p>
                      <a:r>
                        <a:rPr lang="en-US" sz="1800" kern="1200" dirty="0" smtClean="0">
                          <a:solidFill>
                            <a:schemeClr val="tx1"/>
                          </a:solidFill>
                          <a:latin typeface="+mn-lt"/>
                          <a:ea typeface="+mn-ea"/>
                          <a:cs typeface="+mn-cs"/>
                        </a:rPr>
                        <a:t>2</a:t>
                      </a:r>
                      <a:r>
                        <a:rPr lang="en-US" sz="1800" kern="1200" baseline="30000" dirty="0" smtClean="0">
                          <a:solidFill>
                            <a:schemeClr val="tx1"/>
                          </a:solidFill>
                          <a:latin typeface="+mn-lt"/>
                          <a:ea typeface="+mn-ea"/>
                          <a:cs typeface="+mn-cs"/>
                        </a:rPr>
                        <a:t>nd</a:t>
                      </a:r>
                      <a:r>
                        <a:rPr lang="en-US" sz="1800" kern="1200" dirty="0" smtClean="0">
                          <a:solidFill>
                            <a:schemeClr val="tx1"/>
                          </a:solidFill>
                          <a:latin typeface="+mn-lt"/>
                          <a:ea typeface="+mn-ea"/>
                          <a:cs typeface="+mn-cs"/>
                        </a:rPr>
                        <a:t>:  Write informative/explanatory texts in which they introduce a topic, use facts and definitions to develop points, and provide a concluding statement or section.</a:t>
                      </a:r>
                      <a:endParaRPr lang="en-US" dirty="0">
                        <a:solidFill>
                          <a:schemeClr val="tx1"/>
                        </a:solidFill>
                      </a:endParaRPr>
                    </a:p>
                  </a:txBody>
                  <a:tcPr/>
                </a:tc>
                <a:extLst>
                  <a:ext uri="{0D108BD9-81ED-4DB2-BD59-A6C34878D82A}">
                    <a16:rowId xmlns:a16="http://schemas.microsoft.com/office/drawing/2014/main" val="10003"/>
                  </a:ext>
                </a:extLst>
              </a:tr>
              <a:tr h="2275153">
                <a:tc>
                  <a:txBody>
                    <a:bodyPr/>
                    <a:lstStyle/>
                    <a:p>
                      <a:r>
                        <a:rPr lang="en-US" sz="1800" kern="1200" dirty="0" smtClean="0">
                          <a:solidFill>
                            <a:schemeClr val="tx1"/>
                          </a:solidFill>
                          <a:latin typeface="+mn-lt"/>
                          <a:ea typeface="+mn-ea"/>
                          <a:cs typeface="+mn-cs"/>
                        </a:rPr>
                        <a:t>3</a:t>
                      </a:r>
                      <a:r>
                        <a:rPr lang="en-US" sz="1800" kern="1200" baseline="30000" dirty="0" smtClean="0">
                          <a:solidFill>
                            <a:schemeClr val="tx1"/>
                          </a:solidFill>
                          <a:latin typeface="+mn-lt"/>
                          <a:ea typeface="+mn-ea"/>
                          <a:cs typeface="+mn-cs"/>
                        </a:rPr>
                        <a:t>rd</a:t>
                      </a:r>
                      <a:r>
                        <a:rPr lang="en-US" sz="1800" kern="1200" dirty="0" smtClean="0">
                          <a:solidFill>
                            <a:schemeClr val="tx1"/>
                          </a:solidFill>
                          <a:latin typeface="+mn-lt"/>
                          <a:ea typeface="+mn-ea"/>
                          <a:cs typeface="+mn-cs"/>
                        </a:rPr>
                        <a:t>: Write informative/explanatory texts to examine a topic and convey ideas and information clearly. Introduce a topic and group related information together; include illustrations when useful to aiding comprehension;</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develop the topic with facts, definitions, and details;</a:t>
                      </a:r>
                      <a:r>
                        <a:rPr lang="en-US" sz="1800" kern="1200" baseline="0" dirty="0" smtClean="0">
                          <a:solidFill>
                            <a:schemeClr val="tx1"/>
                          </a:solidFill>
                          <a:latin typeface="+mn-lt"/>
                          <a:ea typeface="+mn-ea"/>
                          <a:cs typeface="+mn-cs"/>
                        </a:rPr>
                        <a:t> u</a:t>
                      </a:r>
                      <a:r>
                        <a:rPr lang="en-US" sz="1800" kern="1200" dirty="0" smtClean="0">
                          <a:solidFill>
                            <a:schemeClr val="tx1"/>
                          </a:solidFill>
                          <a:latin typeface="+mn-lt"/>
                          <a:ea typeface="+mn-ea"/>
                          <a:cs typeface="+mn-cs"/>
                        </a:rPr>
                        <a:t>se linking words and phrases (e.g., </a:t>
                      </a:r>
                      <a:r>
                        <a:rPr lang="en-US" sz="1800" i="1" kern="1200" dirty="0" smtClean="0">
                          <a:solidFill>
                            <a:schemeClr val="tx1"/>
                          </a:solidFill>
                          <a:latin typeface="+mn-lt"/>
                          <a:ea typeface="+mn-ea"/>
                          <a:cs typeface="+mn-cs"/>
                        </a:rPr>
                        <a:t>also</a:t>
                      </a:r>
                      <a:r>
                        <a:rPr lang="en-US" sz="1800" i="0" kern="1200" dirty="0" smtClean="0">
                          <a:solidFill>
                            <a:schemeClr val="tx1"/>
                          </a:solidFill>
                          <a:latin typeface="+mn-lt"/>
                          <a:ea typeface="+mn-ea"/>
                          <a:cs typeface="+mn-cs"/>
                        </a:rPr>
                        <a:t>, </a:t>
                      </a:r>
                      <a:r>
                        <a:rPr lang="en-US" sz="1800" i="1" kern="1200" dirty="0" smtClean="0">
                          <a:solidFill>
                            <a:schemeClr val="tx1"/>
                          </a:solidFill>
                          <a:latin typeface="+mn-lt"/>
                          <a:ea typeface="+mn-ea"/>
                          <a:cs typeface="+mn-cs"/>
                        </a:rPr>
                        <a:t>another</a:t>
                      </a:r>
                      <a:r>
                        <a:rPr lang="en-US" sz="1800" i="0" kern="1200" dirty="0" smtClean="0">
                          <a:solidFill>
                            <a:schemeClr val="tx1"/>
                          </a:solidFill>
                          <a:latin typeface="+mn-lt"/>
                          <a:ea typeface="+mn-ea"/>
                          <a:cs typeface="+mn-cs"/>
                        </a:rPr>
                        <a:t>, </a:t>
                      </a:r>
                      <a:r>
                        <a:rPr lang="en-US" sz="1800" i="1" kern="1200" dirty="0" smtClean="0">
                          <a:solidFill>
                            <a:schemeClr val="tx1"/>
                          </a:solidFill>
                          <a:latin typeface="+mn-lt"/>
                          <a:ea typeface="+mn-ea"/>
                          <a:cs typeface="+mn-cs"/>
                        </a:rPr>
                        <a:t>and</a:t>
                      </a:r>
                      <a:r>
                        <a:rPr lang="en-US" sz="1800" i="0" kern="1200" dirty="0" smtClean="0">
                          <a:solidFill>
                            <a:schemeClr val="tx1"/>
                          </a:solidFill>
                          <a:latin typeface="+mn-lt"/>
                          <a:ea typeface="+mn-ea"/>
                          <a:cs typeface="+mn-cs"/>
                        </a:rPr>
                        <a:t>, </a:t>
                      </a:r>
                      <a:r>
                        <a:rPr lang="en-US" sz="1800" i="1" kern="1200" dirty="0" smtClean="0">
                          <a:solidFill>
                            <a:schemeClr val="tx1"/>
                          </a:solidFill>
                          <a:latin typeface="+mn-lt"/>
                          <a:ea typeface="+mn-ea"/>
                          <a:cs typeface="+mn-cs"/>
                        </a:rPr>
                        <a:t>more</a:t>
                      </a:r>
                      <a:r>
                        <a:rPr lang="en-US" sz="1800" i="0" kern="1200" dirty="0" smtClean="0">
                          <a:solidFill>
                            <a:schemeClr val="tx1"/>
                          </a:solidFill>
                          <a:latin typeface="+mn-lt"/>
                          <a:ea typeface="+mn-ea"/>
                          <a:cs typeface="+mn-cs"/>
                        </a:rPr>
                        <a:t>, </a:t>
                      </a:r>
                      <a:r>
                        <a:rPr lang="en-US" sz="1800" i="1" kern="1200" dirty="0" smtClean="0">
                          <a:solidFill>
                            <a:schemeClr val="tx1"/>
                          </a:solidFill>
                          <a:latin typeface="+mn-lt"/>
                          <a:ea typeface="+mn-ea"/>
                          <a:cs typeface="+mn-cs"/>
                        </a:rPr>
                        <a:t>but</a:t>
                      </a:r>
                      <a:r>
                        <a:rPr lang="en-US" sz="1800" i="0" kern="1200" dirty="0" smtClean="0">
                          <a:solidFill>
                            <a:schemeClr val="tx1"/>
                          </a:solidFill>
                          <a:latin typeface="+mn-lt"/>
                          <a:ea typeface="+mn-ea"/>
                          <a:cs typeface="+mn-cs"/>
                        </a:rPr>
                        <a:t>) to connect ideas within categories of information, and p</a:t>
                      </a:r>
                      <a:r>
                        <a:rPr lang="en-US" sz="1800" kern="1200" dirty="0" smtClean="0">
                          <a:solidFill>
                            <a:schemeClr val="tx1"/>
                          </a:solidFill>
                          <a:latin typeface="+mn-lt"/>
                          <a:ea typeface="+mn-ea"/>
                          <a:cs typeface="+mn-cs"/>
                        </a:rPr>
                        <a:t>rovide a concluding statement or section.</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8750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2152703"/>
              </p:ext>
            </p:extLst>
          </p:nvPr>
        </p:nvGraphicFramePr>
        <p:xfrm>
          <a:off x="1251678" y="217713"/>
          <a:ext cx="10479658" cy="6534076"/>
        </p:xfrm>
        <a:graphic>
          <a:graphicData uri="http://schemas.openxmlformats.org/drawingml/2006/table">
            <a:tbl>
              <a:tblPr firstRow="1" bandRow="1">
                <a:tableStyleId>{5C22544A-7EE6-4342-B048-85BDC9FD1C3A}</a:tableStyleId>
              </a:tblPr>
              <a:tblGrid>
                <a:gridCol w="10479658">
                  <a:extLst>
                    <a:ext uri="{9D8B030D-6E8A-4147-A177-3AD203B41FA5}">
                      <a16:colId xmlns:a16="http://schemas.microsoft.com/office/drawing/2014/main" val="20000"/>
                    </a:ext>
                  </a:extLst>
                </a:gridCol>
              </a:tblGrid>
              <a:tr h="428329">
                <a:tc>
                  <a:txBody>
                    <a:bodyPr/>
                    <a:lstStyle/>
                    <a:p>
                      <a:pPr algn="ctr"/>
                      <a:r>
                        <a:rPr lang="en-US" sz="2400" dirty="0" smtClean="0"/>
                        <a:t>Writing</a:t>
                      </a:r>
                      <a:r>
                        <a:rPr lang="en-US" sz="2400" baseline="0" dirty="0" smtClean="0"/>
                        <a:t> Standard 2 cont.</a:t>
                      </a:r>
                      <a:endParaRPr lang="en-US" sz="2400" dirty="0"/>
                    </a:p>
                  </a:txBody>
                  <a:tcPr/>
                </a:tc>
                <a:extLst>
                  <a:ext uri="{0D108BD9-81ED-4DB2-BD59-A6C34878D82A}">
                    <a16:rowId xmlns:a16="http://schemas.microsoft.com/office/drawing/2014/main" val="10000"/>
                  </a:ext>
                </a:extLst>
              </a:tr>
              <a:tr h="1850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4</a:t>
                      </a:r>
                      <a:r>
                        <a:rPr lang="en-US" sz="1600" b="0" baseline="30000" dirty="0" smtClean="0"/>
                        <a:t>th</a:t>
                      </a:r>
                      <a:r>
                        <a:rPr lang="en-US" sz="1600" b="0" dirty="0" smtClean="0"/>
                        <a:t>: Write informative/explanatory texts to examine a topic and convey ideas and information clearly. </a:t>
                      </a:r>
                      <a:r>
                        <a:rPr lang="en-US" sz="1600" b="0" dirty="0" smtClean="0">
                          <a:solidFill>
                            <a:schemeClr val="tx1"/>
                          </a:solidFill>
                        </a:rPr>
                        <a:t>Introduce a topic clearly and group related information in paragraphs and sections; include formatting (e.g., headings), illustrations, and multimedia when useful to aiding comprehension. </a:t>
                      </a:r>
                      <a:r>
                        <a:rPr lang="en-US" sz="1600" b="0" baseline="0" dirty="0" smtClean="0">
                          <a:solidFill>
                            <a:schemeClr val="tx1"/>
                          </a:solidFill>
                        </a:rPr>
                        <a:t> </a:t>
                      </a:r>
                      <a:r>
                        <a:rPr lang="en-US" sz="1600" b="0" dirty="0" smtClean="0">
                          <a:solidFill>
                            <a:schemeClr val="tx1"/>
                          </a:solidFill>
                        </a:rPr>
                        <a:t>Develop the topic with facts, definitions, concrete details, quotations, or other information and examples related to the topic. </a:t>
                      </a:r>
                      <a:r>
                        <a:rPr lang="en-US" sz="1600" b="0" baseline="0" dirty="0" smtClean="0">
                          <a:solidFill>
                            <a:schemeClr val="tx1"/>
                          </a:solidFill>
                        </a:rPr>
                        <a:t> </a:t>
                      </a:r>
                      <a:r>
                        <a:rPr lang="en-US" sz="1600" b="0" dirty="0" smtClean="0">
                          <a:solidFill>
                            <a:schemeClr val="tx1"/>
                          </a:solidFill>
                        </a:rPr>
                        <a:t>Link ideas within categories of information using words and phrases (e.g., </a:t>
                      </a:r>
                      <a:r>
                        <a:rPr lang="en-US" sz="1600" b="0" i="1" dirty="0" smtClean="0">
                          <a:solidFill>
                            <a:schemeClr val="tx1"/>
                          </a:solidFill>
                        </a:rPr>
                        <a:t>another</a:t>
                      </a:r>
                      <a:r>
                        <a:rPr lang="en-US" sz="1600" b="0" dirty="0" smtClean="0">
                          <a:solidFill>
                            <a:schemeClr val="tx1"/>
                          </a:solidFill>
                        </a:rPr>
                        <a:t>, </a:t>
                      </a:r>
                      <a:r>
                        <a:rPr lang="en-US" sz="1600" b="0" i="1" dirty="0" smtClean="0">
                          <a:solidFill>
                            <a:schemeClr val="tx1"/>
                          </a:solidFill>
                        </a:rPr>
                        <a:t>for example</a:t>
                      </a:r>
                      <a:r>
                        <a:rPr lang="en-US" sz="1600" b="0" dirty="0" smtClean="0">
                          <a:solidFill>
                            <a:schemeClr val="tx1"/>
                          </a:solidFill>
                        </a:rPr>
                        <a:t>, </a:t>
                      </a:r>
                      <a:r>
                        <a:rPr lang="en-US" sz="1600" b="0" i="1" dirty="0" smtClean="0">
                          <a:solidFill>
                            <a:schemeClr val="tx1"/>
                          </a:solidFill>
                        </a:rPr>
                        <a:t>also</a:t>
                      </a:r>
                      <a:r>
                        <a:rPr lang="en-US" sz="1600" b="0" dirty="0" smtClean="0">
                          <a:solidFill>
                            <a:schemeClr val="tx1"/>
                          </a:solidFill>
                        </a:rPr>
                        <a:t>, </a:t>
                      </a:r>
                      <a:r>
                        <a:rPr lang="en-US" sz="1600" b="0" i="1" dirty="0" smtClean="0">
                          <a:solidFill>
                            <a:schemeClr val="tx1"/>
                          </a:solidFill>
                        </a:rPr>
                        <a:t>because</a:t>
                      </a:r>
                      <a:r>
                        <a:rPr lang="en-US" sz="1600" b="0" dirty="0" smtClean="0">
                          <a:solidFill>
                            <a:schemeClr val="tx1"/>
                          </a:solidFill>
                        </a:rPr>
                        <a:t>). </a:t>
                      </a:r>
                      <a:r>
                        <a:rPr lang="en-US" sz="1600" b="0" baseline="0" dirty="0" smtClean="0">
                          <a:solidFill>
                            <a:schemeClr val="tx1"/>
                          </a:solidFill>
                        </a:rPr>
                        <a:t> </a:t>
                      </a:r>
                      <a:r>
                        <a:rPr lang="en-US" sz="1600" b="0" dirty="0" smtClean="0">
                          <a:solidFill>
                            <a:schemeClr val="tx1"/>
                          </a:solidFill>
                        </a:rPr>
                        <a:t>Use precise language and domain-specific vocabulary to inform ab</a:t>
                      </a:r>
                      <a:r>
                        <a:rPr lang="en-US" sz="1600" b="0" dirty="0" smtClean="0"/>
                        <a:t>out or explain the topic. </a:t>
                      </a:r>
                      <a:r>
                        <a:rPr lang="en-US" sz="1600" b="0" baseline="0" dirty="0" smtClean="0"/>
                        <a:t> </a:t>
                      </a:r>
                      <a:r>
                        <a:rPr lang="en-US" sz="1600" b="0" dirty="0" smtClean="0"/>
                        <a:t>Provide a concluding statement or section related to the information or explanation presented.</a:t>
                      </a:r>
                    </a:p>
                  </a:txBody>
                  <a:tcPr/>
                </a:tc>
                <a:extLst>
                  <a:ext uri="{0D108BD9-81ED-4DB2-BD59-A6C34878D82A}">
                    <a16:rowId xmlns:a16="http://schemas.microsoft.com/office/drawing/2014/main" val="10001"/>
                  </a:ext>
                </a:extLst>
              </a:tr>
              <a:tr h="1855869">
                <a:tc>
                  <a:txBody>
                    <a:bodyPr/>
                    <a:lstStyle/>
                    <a:p>
                      <a:pPr marL="0" indent="0">
                        <a:buNone/>
                      </a:pPr>
                      <a:r>
                        <a:rPr lang="en-US" sz="1600" b="0" dirty="0" smtClean="0">
                          <a:solidFill>
                            <a:schemeClr val="tx1"/>
                          </a:solidFill>
                        </a:rPr>
                        <a:t>5</a:t>
                      </a:r>
                      <a:r>
                        <a:rPr lang="en-US" sz="1600" b="0" baseline="30000" dirty="0" smtClean="0">
                          <a:solidFill>
                            <a:schemeClr val="tx1"/>
                          </a:solidFill>
                        </a:rPr>
                        <a:t>th</a:t>
                      </a:r>
                      <a:r>
                        <a:rPr lang="en-US" sz="1600" b="0" baseline="0" dirty="0" smtClean="0">
                          <a:solidFill>
                            <a:schemeClr val="tx1"/>
                          </a:solidFill>
                        </a:rPr>
                        <a:t>: </a:t>
                      </a:r>
                      <a:r>
                        <a:rPr lang="en-US" sz="1600" b="0" dirty="0" smtClean="0">
                          <a:solidFill>
                            <a:schemeClr val="tx1"/>
                          </a:solidFill>
                        </a:rPr>
                        <a:t>Write informative/explanatory texts to examine a topic and convey ideas and information clearly.  Introduce a topic clearly, provide a general observation and focus, and group related information logically; include formatting (e.g., headings), illustrations, and multimedia when useful to aid comprehension.</a:t>
                      </a:r>
                      <a:r>
                        <a:rPr lang="en-US" sz="1600" b="0" baseline="0" dirty="0" smtClean="0">
                          <a:solidFill>
                            <a:schemeClr val="tx1"/>
                          </a:solidFill>
                        </a:rPr>
                        <a:t>  </a:t>
                      </a:r>
                      <a:r>
                        <a:rPr lang="en-US" sz="1600" b="0" dirty="0" smtClean="0">
                          <a:solidFill>
                            <a:schemeClr val="tx1"/>
                          </a:solidFill>
                        </a:rPr>
                        <a:t>Develop the topic with facts, definitions, concrete details, quotations, or other information and examples related to the topic.</a:t>
                      </a:r>
                      <a:r>
                        <a:rPr lang="en-US" sz="1600" b="0" baseline="0" dirty="0" smtClean="0">
                          <a:solidFill>
                            <a:schemeClr val="tx1"/>
                          </a:solidFill>
                        </a:rPr>
                        <a:t>  </a:t>
                      </a:r>
                      <a:r>
                        <a:rPr lang="en-US" sz="1600" b="0" dirty="0" smtClean="0">
                          <a:solidFill>
                            <a:schemeClr val="tx1"/>
                          </a:solidFill>
                        </a:rPr>
                        <a:t>Link ideas within and across categories of information using words, phrases and clauses (e.g., in contrast, especially).</a:t>
                      </a:r>
                      <a:r>
                        <a:rPr lang="en-US" sz="1600" b="0" baseline="0" dirty="0" smtClean="0">
                          <a:solidFill>
                            <a:schemeClr val="tx1"/>
                          </a:solidFill>
                        </a:rPr>
                        <a:t>  </a:t>
                      </a:r>
                      <a:r>
                        <a:rPr lang="en-US" sz="1600" b="0" dirty="0" smtClean="0">
                          <a:solidFill>
                            <a:schemeClr val="tx1"/>
                          </a:solidFill>
                        </a:rPr>
                        <a:t>Use precise language and domain-specific vocabulary to inform about or explain the topic. </a:t>
                      </a:r>
                      <a:r>
                        <a:rPr lang="en-US" sz="1600" b="0" baseline="0" dirty="0" smtClean="0">
                          <a:solidFill>
                            <a:schemeClr val="tx1"/>
                          </a:solidFill>
                        </a:rPr>
                        <a:t> </a:t>
                      </a:r>
                      <a:r>
                        <a:rPr lang="en-US" sz="1600" b="0" dirty="0" smtClean="0">
                          <a:solidFill>
                            <a:schemeClr val="tx1"/>
                          </a:solidFill>
                        </a:rPr>
                        <a:t>Provide a concluding statement or section related to the information or explanation presented.  </a:t>
                      </a:r>
                    </a:p>
                  </a:txBody>
                  <a:tcPr/>
                </a:tc>
                <a:extLst>
                  <a:ext uri="{0D108BD9-81ED-4DB2-BD59-A6C34878D82A}">
                    <a16:rowId xmlns:a16="http://schemas.microsoft.com/office/drawing/2014/main" val="10002"/>
                  </a:ext>
                </a:extLst>
              </a:tr>
              <a:tr h="2370088">
                <a:tc>
                  <a:txBody>
                    <a:bodyPr/>
                    <a:lstStyle/>
                    <a:p>
                      <a:pPr rtl="0"/>
                      <a:r>
                        <a:rPr lang="en-US" sz="1600" b="0" dirty="0" smtClean="0"/>
                        <a:t>6</a:t>
                      </a:r>
                      <a:r>
                        <a:rPr lang="en-US" sz="1600" b="0" baseline="30000" dirty="0" smtClean="0"/>
                        <a:t>th:</a:t>
                      </a:r>
                      <a:r>
                        <a:rPr lang="en-US" sz="1600" b="0" baseline="0" dirty="0" smtClean="0"/>
                        <a:t> </a:t>
                      </a:r>
                      <a:r>
                        <a:rPr lang="en-US" sz="1600" kern="1200" dirty="0" smtClean="0">
                          <a:solidFill>
                            <a:schemeClr val="dk1"/>
                          </a:solidFill>
                          <a:effectLst/>
                          <a:latin typeface="+mn-lt"/>
                          <a:ea typeface="+mn-ea"/>
                          <a:cs typeface="+mn-cs"/>
                        </a:rPr>
                        <a:t>Write informative/explanatory texts to examine a topic and convey ideas, concepts,</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and information through the selection, organization, and analysis of</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relevant content.</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Introduce a topic; organize ideas, concepts, and information, using strategies such as definition, classification, comparison/contrast, and cause/effect; include formatting (e.g., </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headings), graphics</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(e.g., charts, tables), and multimedia when useful to</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aiding comprehension. Develop the topic with relevant</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facts, definitions, concrete details, quotations, or other information and examples.</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Use appropriate transitions to clarify the relationships among ideas and concepts.</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Use precise language and domain-specific vocabulary to inform about or explain the topic.</a:t>
                      </a:r>
                      <a:r>
                        <a:rPr lang="en-US" sz="1600" kern="1200" baseline="0" dirty="0" smtClean="0">
                          <a:solidFill>
                            <a:schemeClr val="dk1"/>
                          </a:solidFill>
                          <a:effectLst/>
                          <a:latin typeface="+mn-lt"/>
                          <a:ea typeface="+mn-ea"/>
                          <a:cs typeface="+mn-cs"/>
                        </a:rPr>
                        <a:t> Est</a:t>
                      </a:r>
                      <a:r>
                        <a:rPr lang="en-US" sz="1600" kern="1200" dirty="0" smtClean="0">
                          <a:solidFill>
                            <a:schemeClr val="dk1"/>
                          </a:solidFill>
                          <a:effectLst/>
                          <a:latin typeface="+mn-lt"/>
                          <a:ea typeface="+mn-ea"/>
                          <a:cs typeface="+mn-cs"/>
                        </a:rPr>
                        <a:t>ablish</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and maintain a formal style.</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Provide a concluding statement or section </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that follows from</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the information or explanation presented.</a:t>
                      </a:r>
                    </a:p>
                    <a:p>
                      <a:endParaRPr lang="en-US" sz="1600" b="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06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marL="257175" indent="-257175">
              <a:buAutoNum type="arabicPeriod"/>
            </a:pPr>
            <a:r>
              <a:rPr lang="en-US" sz="3200" dirty="0"/>
              <a:t>Look for focus areas found in all grades</a:t>
            </a:r>
          </a:p>
          <a:p>
            <a:pPr marL="257175" indent="-257175">
              <a:buAutoNum type="arabicPeriod"/>
            </a:pPr>
            <a:r>
              <a:rPr lang="en-US" sz="3200" dirty="0"/>
              <a:t>Make a list of your grade level </a:t>
            </a:r>
            <a:r>
              <a:rPr lang="en-US" sz="3200" dirty="0" smtClean="0"/>
              <a:t>expectations</a:t>
            </a:r>
            <a:endParaRPr lang="en-US" sz="3200" dirty="0"/>
          </a:p>
          <a:p>
            <a:pPr marL="257175" indent="-257175">
              <a:buAutoNum type="arabicPeriod"/>
            </a:pPr>
            <a:r>
              <a:rPr lang="en-US" sz="3200" dirty="0"/>
              <a:t>Compare grade below and your list, put a star by new concepts. </a:t>
            </a:r>
          </a:p>
          <a:p>
            <a:pPr marL="257175" indent="-257175">
              <a:buAutoNum type="arabicPeriod"/>
            </a:pPr>
            <a:r>
              <a:rPr lang="en-US" sz="3200" dirty="0"/>
              <a:t>Compare following grade, notice extensions on what you are teaching</a:t>
            </a:r>
          </a:p>
          <a:p>
            <a:endParaRPr lang="en-US" dirty="0"/>
          </a:p>
        </p:txBody>
      </p:sp>
    </p:spTree>
    <p:extLst>
      <p:ext uri="{BB962C8B-B14F-4D97-AF65-F5344CB8AC3E}">
        <p14:creationId xmlns:p14="http://schemas.microsoft.com/office/powerpoint/2010/main" val="3416344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4"/>
            <a:ext cx="7886700" cy="2379904"/>
          </a:xfrm>
        </p:spPr>
        <p:txBody>
          <a:bodyPr>
            <a:normAutofit fontScale="90000"/>
          </a:bodyPr>
          <a:lstStyle/>
          <a:p>
            <a:r>
              <a:rPr lang="en-US" dirty="0" smtClean="0"/>
              <a:t/>
            </a:r>
            <a:br>
              <a:rPr lang="en-US" dirty="0" smtClean="0"/>
            </a:br>
            <a:r>
              <a:rPr lang="en-US" dirty="0"/>
              <a:t/>
            </a:r>
            <a:br>
              <a:rPr lang="en-US" dirty="0"/>
            </a:br>
            <a:r>
              <a:rPr lang="en-US" dirty="0" smtClean="0"/>
              <a:t>Why is it important for each grade level to teach their standards? </a:t>
            </a:r>
            <a:br>
              <a:rPr lang="en-US" dirty="0" smtClean="0"/>
            </a:br>
            <a:endParaRPr lang="en-US" dirty="0"/>
          </a:p>
        </p:txBody>
      </p:sp>
    </p:spTree>
    <p:extLst>
      <p:ext uri="{BB962C8B-B14F-4D97-AF65-F5344CB8AC3E}">
        <p14:creationId xmlns:p14="http://schemas.microsoft.com/office/powerpoint/2010/main" val="342124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a:t>
            </a:r>
            <a:r>
              <a:rPr lang="en-US" baseline="30000" dirty="0" smtClean="0"/>
              <a:t>nd</a:t>
            </a:r>
            <a:r>
              <a:rPr lang="en-US" dirty="0" smtClean="0"/>
              <a:t> Grade Informative and Opinion Writing Rubrics</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46641" y="1874517"/>
            <a:ext cx="6788395" cy="4836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81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Grade Level</a:t>
            </a:r>
          </a:p>
          <a:p>
            <a:r>
              <a:rPr lang="en-US" dirty="0" smtClean="0"/>
              <a:t>Years of Experience</a:t>
            </a:r>
          </a:p>
          <a:p>
            <a:r>
              <a:rPr lang="en-US" dirty="0" smtClean="0"/>
              <a:t>If I could learn one thing today, I would most appreciate…</a:t>
            </a:r>
            <a:endParaRPr lang="en-US" dirty="0"/>
          </a:p>
        </p:txBody>
      </p:sp>
      <p:pic>
        <p:nvPicPr>
          <p:cNvPr id="4" name="Picture 3"/>
          <p:cNvPicPr>
            <a:picLocks noChangeAspect="1"/>
          </p:cNvPicPr>
          <p:nvPr/>
        </p:nvPicPr>
        <p:blipFill>
          <a:blip r:embed="rId2"/>
          <a:stretch>
            <a:fillRect/>
          </a:stretch>
        </p:blipFill>
        <p:spPr>
          <a:xfrm>
            <a:off x="8079262" y="362744"/>
            <a:ext cx="2952750" cy="2790825"/>
          </a:xfrm>
          <a:prstGeom prst="rect">
            <a:avLst/>
          </a:prstGeom>
        </p:spPr>
      </p:pic>
    </p:spTree>
    <p:extLst>
      <p:ext uri="{BB962C8B-B14F-4D97-AF65-F5344CB8AC3E}">
        <p14:creationId xmlns:p14="http://schemas.microsoft.com/office/powerpoint/2010/main" val="68664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Rubrics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45189" y="1205347"/>
            <a:ext cx="7791300" cy="5439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52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Writing Samples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0204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Rangefinding</a:t>
            </a:r>
            <a:endParaRPr lang="en-US" dirty="0"/>
          </a:p>
        </p:txBody>
      </p:sp>
      <p:sp>
        <p:nvSpPr>
          <p:cNvPr id="5" name="Content Placeholder 4"/>
          <p:cNvSpPr>
            <a:spLocks noGrp="1"/>
          </p:cNvSpPr>
          <p:nvPr>
            <p:ph idx="1"/>
          </p:nvPr>
        </p:nvSpPr>
        <p:spPr>
          <a:xfrm>
            <a:off x="5998028" y="1333838"/>
            <a:ext cx="5725885" cy="5279613"/>
          </a:xfrm>
        </p:spPr>
        <p:txBody>
          <a:bodyPr>
            <a:normAutofit/>
          </a:bodyPr>
          <a:lstStyle/>
          <a:p>
            <a:pPr marL="457200" indent="-457200">
              <a:buFont typeface="+mj-lt"/>
              <a:buAutoNum type="arabicPeriod"/>
            </a:pPr>
            <a:r>
              <a:rPr lang="en-US" sz="3600" dirty="0" smtClean="0"/>
              <a:t>On your own, review the essay.</a:t>
            </a:r>
          </a:p>
          <a:p>
            <a:pPr marL="457200" indent="-457200">
              <a:buFont typeface="+mj-lt"/>
              <a:buAutoNum type="arabicPeriod"/>
            </a:pPr>
            <a:r>
              <a:rPr lang="en-US" sz="3600" dirty="0" smtClean="0"/>
              <a:t>Assign a score for each category.</a:t>
            </a:r>
          </a:p>
          <a:p>
            <a:pPr marL="457200" indent="-457200">
              <a:buFont typeface="+mj-lt"/>
              <a:buAutoNum type="arabicPeriod"/>
            </a:pPr>
            <a:r>
              <a:rPr lang="en-US" sz="3600" dirty="0" smtClean="0"/>
              <a:t>Make notes about why you scored the way you did.</a:t>
            </a:r>
          </a:p>
          <a:p>
            <a:pPr marL="457200" indent="-457200">
              <a:buFont typeface="+mj-lt"/>
              <a:buAutoNum type="arabicPeriod"/>
            </a:pPr>
            <a:r>
              <a:rPr lang="en-US" sz="3600" dirty="0" smtClean="0"/>
              <a:t>Discuss with your team.</a:t>
            </a:r>
          </a:p>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412" y="1333837"/>
            <a:ext cx="4564776" cy="5121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399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Toys: Amazing Stories Behind Some Great Inventions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64914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Opinion Writing</a:t>
            </a:r>
            <a:endParaRPr lang="en-US" dirty="0"/>
          </a:p>
        </p:txBody>
      </p:sp>
      <p:pic>
        <p:nvPicPr>
          <p:cNvPr id="4" name="Picture 3"/>
          <p:cNvPicPr>
            <a:picLocks noChangeAspect="1"/>
          </p:cNvPicPr>
          <p:nvPr/>
        </p:nvPicPr>
        <p:blipFill>
          <a:blip r:embed="rId2"/>
          <a:stretch>
            <a:fillRect/>
          </a:stretch>
        </p:blipFill>
        <p:spPr>
          <a:xfrm>
            <a:off x="8041278" y="1339702"/>
            <a:ext cx="3651708" cy="5370159"/>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
          </p:nvPr>
        </p:nvSpPr>
        <p:spPr>
          <a:xfrm>
            <a:off x="1251678" y="2286001"/>
            <a:ext cx="6498951" cy="3593591"/>
          </a:xfrm>
        </p:spPr>
        <p:txBody>
          <a:bodyPr/>
          <a:lstStyle/>
          <a:p>
            <a:endParaRPr lang="en-US"/>
          </a:p>
        </p:txBody>
      </p:sp>
    </p:spTree>
    <p:extLst>
      <p:ext uri="{BB962C8B-B14F-4D97-AF65-F5344CB8AC3E}">
        <p14:creationId xmlns:p14="http://schemas.microsoft.com/office/powerpoint/2010/main" val="2861817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Prompt Analysis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4864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Prompt (6</a:t>
            </a:r>
            <a:r>
              <a:rPr lang="en-US" baseline="30000" dirty="0" smtClean="0"/>
              <a:t>th</a:t>
            </a:r>
            <a:r>
              <a:rPr lang="en-US" dirty="0" smtClean="0"/>
              <a:t> Grade)</a:t>
            </a:r>
            <a:endParaRPr lang="en-US" dirty="0"/>
          </a:p>
        </p:txBody>
      </p:sp>
      <p:pic>
        <p:nvPicPr>
          <p:cNvPr id="11" name="Content Placeholder 10"/>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84305" y="1874517"/>
            <a:ext cx="4668795" cy="2626197"/>
          </a:xfrm>
          <a:prstGeom prst="rect">
            <a:avLst/>
          </a:prstGeom>
          <a:ln>
            <a:noFill/>
          </a:ln>
          <a:effectLst>
            <a:outerShdw blurRad="292100" dist="139700" dir="2700000" algn="tl" rotWithShape="0">
              <a:srgbClr val="333333">
                <a:alpha val="65000"/>
              </a:srgbClr>
            </a:outerShdw>
          </a:effectLst>
        </p:spPr>
      </p:pic>
      <p:sp>
        <p:nvSpPr>
          <p:cNvPr id="10" name="Content Placeholder 9"/>
          <p:cNvSpPr>
            <a:spLocks noGrp="1"/>
          </p:cNvSpPr>
          <p:nvPr>
            <p:ph sz="half" idx="2"/>
          </p:nvPr>
        </p:nvSpPr>
        <p:spPr>
          <a:xfrm>
            <a:off x="6037118" y="1825625"/>
            <a:ext cx="5316682" cy="3331261"/>
          </a:xfrm>
        </p:spPr>
        <p:txBody>
          <a:bodyPr>
            <a:normAutofit fontScale="92500" lnSpcReduction="20000"/>
          </a:bodyPr>
          <a:lstStyle/>
          <a:p>
            <a:pPr marL="0" indent="0">
              <a:buNone/>
            </a:pPr>
            <a:r>
              <a:rPr lang="en-US" sz="2800" dirty="0"/>
              <a:t>Through the years new inventions have changed the way we live. Think about one invention that has had an impact on the way you live. Write an essay to your teacher how this invention has changed your life. Use the facts and details you learned about the history of the invention in your response.</a:t>
            </a:r>
          </a:p>
          <a:p>
            <a:pPr marL="0" indent="0">
              <a:buNone/>
            </a:pPr>
            <a:endParaRPr lang="en-US" dirty="0"/>
          </a:p>
        </p:txBody>
      </p:sp>
    </p:spTree>
    <p:extLst>
      <p:ext uri="{BB962C8B-B14F-4D97-AF65-F5344CB8AC3E}">
        <p14:creationId xmlns:p14="http://schemas.microsoft.com/office/powerpoint/2010/main" val="3438862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Prompt Analysis?</a:t>
            </a:r>
            <a:endParaRPr lang="en-US" dirty="0"/>
          </a:p>
        </p:txBody>
      </p:sp>
      <p:sp>
        <p:nvSpPr>
          <p:cNvPr id="3" name="Content Placeholder 2"/>
          <p:cNvSpPr>
            <a:spLocks noGrp="1"/>
          </p:cNvSpPr>
          <p:nvPr>
            <p:ph sz="half" idx="1"/>
          </p:nvPr>
        </p:nvSpPr>
        <p:spPr>
          <a:xfrm>
            <a:off x="1274804" y="1717334"/>
            <a:ext cx="10155195" cy="1561326"/>
          </a:xfrm>
        </p:spPr>
        <p:txBody>
          <a:bodyPr/>
          <a:lstStyle/>
          <a:p>
            <a:pPr marL="0" indent="0" algn="ctr">
              <a:buNone/>
            </a:pPr>
            <a:r>
              <a:rPr lang="en-US" sz="2800" dirty="0" smtClean="0"/>
              <a:t>Develop an instructional process for breaking apart the prompt that allows each task to be addressed separately and coherently</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3568662" y="3466124"/>
            <a:ext cx="5544353" cy="2294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2436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Prompt Analysis?</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92324" y="2000726"/>
            <a:ext cx="4783032" cy="3587274"/>
          </a:xfrm>
        </p:spPr>
      </p:pic>
      <p:sp>
        <p:nvSpPr>
          <p:cNvPr id="4" name="Content Placeholder 3"/>
          <p:cNvSpPr>
            <a:spLocks noGrp="1"/>
          </p:cNvSpPr>
          <p:nvPr>
            <p:ph sz="half" idx="2"/>
          </p:nvPr>
        </p:nvSpPr>
        <p:spPr>
          <a:xfrm>
            <a:off x="5405120" y="1825625"/>
            <a:ext cx="5650058" cy="4351338"/>
          </a:xfrm>
          <a:ln>
            <a:solidFill>
              <a:srgbClr val="FF0000"/>
            </a:solidFill>
          </a:ln>
        </p:spPr>
        <p:txBody>
          <a:bodyPr>
            <a:normAutofit fontScale="92500" lnSpcReduction="10000"/>
          </a:bodyPr>
          <a:lstStyle/>
          <a:p>
            <a:pPr>
              <a:buFont typeface="Wingdings" panose="05000000000000000000" pitchFamily="2" charset="2"/>
              <a:buChar char="ü"/>
            </a:pPr>
            <a:r>
              <a:rPr lang="en-US" sz="3900" dirty="0"/>
              <a:t>Read the prompt aloud</a:t>
            </a:r>
          </a:p>
          <a:p>
            <a:pPr>
              <a:buFont typeface="Wingdings" panose="05000000000000000000" pitchFamily="2" charset="2"/>
              <a:buChar char="ü"/>
            </a:pPr>
            <a:r>
              <a:rPr lang="en-US" sz="3900" dirty="0">
                <a:solidFill>
                  <a:schemeClr val="accent4"/>
                </a:solidFill>
              </a:rPr>
              <a:t>Highlight</a:t>
            </a:r>
            <a:r>
              <a:rPr lang="en-US" sz="3900" dirty="0"/>
              <a:t> the verbs or action words</a:t>
            </a:r>
          </a:p>
          <a:p>
            <a:pPr>
              <a:buFont typeface="Wingdings" panose="05000000000000000000" pitchFamily="2" charset="2"/>
              <a:buChar char="ü"/>
            </a:pPr>
            <a:r>
              <a:rPr lang="en-US" sz="3900" u="sng" dirty="0">
                <a:solidFill>
                  <a:srgbClr val="FF0000"/>
                </a:solidFill>
              </a:rPr>
              <a:t>Underline</a:t>
            </a:r>
            <a:r>
              <a:rPr lang="en-US" sz="3900" dirty="0"/>
              <a:t> the task you are being asked to do</a:t>
            </a:r>
          </a:p>
          <a:p>
            <a:pPr>
              <a:buFont typeface="Wingdings" panose="05000000000000000000" pitchFamily="2" charset="2"/>
              <a:buChar char="ü"/>
            </a:pPr>
            <a:r>
              <a:rPr lang="en-US" sz="3900" dirty="0"/>
              <a:t>Circle the question you need to answer</a:t>
            </a:r>
          </a:p>
          <a:p>
            <a:endParaRPr lang="en-US" dirty="0"/>
          </a:p>
        </p:txBody>
      </p:sp>
      <p:sp>
        <p:nvSpPr>
          <p:cNvPr id="8" name="Oval 7"/>
          <p:cNvSpPr/>
          <p:nvPr/>
        </p:nvSpPr>
        <p:spPr>
          <a:xfrm>
            <a:off x="5781040" y="4897120"/>
            <a:ext cx="1330960" cy="589280"/>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018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Prompt Analysis?</a:t>
            </a:r>
            <a:endParaRPr lang="en-US" dirty="0"/>
          </a:p>
        </p:txBody>
      </p:sp>
      <p:sp>
        <p:nvSpPr>
          <p:cNvPr id="3" name="Content Placeholder 2"/>
          <p:cNvSpPr>
            <a:spLocks noGrp="1"/>
          </p:cNvSpPr>
          <p:nvPr>
            <p:ph idx="1"/>
          </p:nvPr>
        </p:nvSpPr>
        <p:spPr>
          <a:xfrm>
            <a:off x="928817" y="1825625"/>
            <a:ext cx="10515600" cy="4351338"/>
          </a:xfrm>
        </p:spPr>
        <p:txBody>
          <a:bodyPr/>
          <a:lstStyle/>
          <a:p>
            <a:r>
              <a:rPr lang="en-US" dirty="0" smtClean="0"/>
              <a:t>Determine the audience</a:t>
            </a:r>
          </a:p>
          <a:p>
            <a:r>
              <a:rPr lang="en-US" dirty="0" smtClean="0"/>
              <a:t>What’s the format?</a:t>
            </a:r>
          </a:p>
          <a:p>
            <a:r>
              <a:rPr lang="en-US" dirty="0" smtClean="0"/>
              <a:t>Use a note-taking strategy to help students include annotated information from stimulus material (where applicable)</a:t>
            </a:r>
          </a:p>
          <a:p>
            <a:pPr lvl="1">
              <a:buFont typeface="Wingdings" panose="05000000000000000000" pitchFamily="2" charset="2"/>
              <a:buChar char="ü"/>
            </a:pPr>
            <a:r>
              <a:rPr lang="en-US" sz="3200" b="1" dirty="0" smtClean="0">
                <a:solidFill>
                  <a:srgbClr val="FF0000"/>
                </a:solidFill>
              </a:rPr>
              <a:t>R</a:t>
            </a:r>
            <a:r>
              <a:rPr lang="en-US" sz="3200" dirty="0" smtClean="0"/>
              <a:t>estate</a:t>
            </a:r>
          </a:p>
          <a:p>
            <a:pPr lvl="1">
              <a:buFont typeface="Wingdings" panose="05000000000000000000" pitchFamily="2" charset="2"/>
              <a:buChar char="ü"/>
            </a:pPr>
            <a:r>
              <a:rPr lang="en-US" sz="3200" b="1" dirty="0" smtClean="0">
                <a:solidFill>
                  <a:srgbClr val="FF0000"/>
                </a:solidFill>
              </a:rPr>
              <a:t>A</a:t>
            </a:r>
            <a:r>
              <a:rPr lang="en-US" sz="3200" dirty="0" smtClean="0"/>
              <a:t>nswer</a:t>
            </a:r>
          </a:p>
          <a:p>
            <a:pPr lvl="1">
              <a:buFont typeface="Wingdings" panose="05000000000000000000" pitchFamily="2" charset="2"/>
              <a:buChar char="ü"/>
            </a:pPr>
            <a:r>
              <a:rPr lang="en-US" sz="3200" b="1" dirty="0" smtClean="0">
                <a:solidFill>
                  <a:srgbClr val="FF0000"/>
                </a:solidFill>
              </a:rPr>
              <a:t>C</a:t>
            </a:r>
            <a:r>
              <a:rPr lang="en-US" sz="3200" dirty="0" smtClean="0"/>
              <a:t>ite the source</a:t>
            </a:r>
          </a:p>
          <a:p>
            <a:pPr lvl="1">
              <a:buFont typeface="Wingdings" panose="05000000000000000000" pitchFamily="2" charset="2"/>
              <a:buChar char="ü"/>
            </a:pPr>
            <a:r>
              <a:rPr lang="en-US" sz="3200" b="1" dirty="0" smtClean="0">
                <a:solidFill>
                  <a:srgbClr val="FF0000"/>
                </a:solidFill>
              </a:rPr>
              <a:t>E</a:t>
            </a:r>
            <a:r>
              <a:rPr lang="en-US" sz="3200" dirty="0" smtClean="0"/>
              <a:t>xplain/Examples</a:t>
            </a: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2065" y="3838446"/>
            <a:ext cx="2654054" cy="1993943"/>
          </a:xfrm>
          <a:prstGeom prst="rect">
            <a:avLst/>
          </a:prstGeom>
        </p:spPr>
      </p:pic>
    </p:spTree>
    <p:extLst>
      <p:ext uri="{BB962C8B-B14F-4D97-AF65-F5344CB8AC3E}">
        <p14:creationId xmlns:p14="http://schemas.microsoft.com/office/powerpoint/2010/main" val="293234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SAGE Elementary Sample Essays: Creation and </a:t>
            </a:r>
            <a:r>
              <a:rPr lang="en-US" dirty="0" err="1" smtClean="0"/>
              <a:t>Rangefinding</a:t>
            </a:r>
            <a:endParaRPr lang="en-US" dirty="0" smtClean="0"/>
          </a:p>
          <a:p>
            <a:r>
              <a:rPr lang="en-US" dirty="0"/>
              <a:t>Recommendations for SAGE Sample Essay </a:t>
            </a:r>
            <a:r>
              <a:rPr lang="en-US" dirty="0" smtClean="0"/>
              <a:t>Use</a:t>
            </a:r>
          </a:p>
          <a:p>
            <a:r>
              <a:rPr lang="en-US" dirty="0" err="1" smtClean="0"/>
              <a:t>Rangefinding</a:t>
            </a:r>
            <a:endParaRPr lang="en-US" dirty="0"/>
          </a:p>
          <a:p>
            <a:r>
              <a:rPr lang="en-US" dirty="0" smtClean="0"/>
              <a:t>Results and Implications for Instruction</a:t>
            </a:r>
          </a:p>
          <a:p>
            <a:pPr lvl="1"/>
            <a:r>
              <a:rPr lang="en-US" dirty="0" smtClean="0"/>
              <a:t>Prompt Analysis</a:t>
            </a:r>
          </a:p>
          <a:p>
            <a:pPr lvl="1"/>
            <a:r>
              <a:rPr lang="en-US" dirty="0" smtClean="0"/>
              <a:t>Academic Vocabulary</a:t>
            </a:r>
          </a:p>
          <a:p>
            <a:pPr lvl="1"/>
            <a:r>
              <a:rPr lang="en-US" dirty="0" smtClean="0"/>
              <a:t>Transitions</a:t>
            </a:r>
          </a:p>
          <a:p>
            <a:pPr lvl="1"/>
            <a:r>
              <a:rPr lang="en-US" dirty="0"/>
              <a:t>Editing Circles</a:t>
            </a:r>
          </a:p>
          <a:p>
            <a:pPr lvl="1"/>
            <a:r>
              <a:rPr lang="en-US" dirty="0" smtClean="0"/>
              <a:t>Challenge Words</a:t>
            </a:r>
          </a:p>
          <a:p>
            <a:pPr lvl="1"/>
            <a:endParaRPr lang="en-US" dirty="0" smtClean="0"/>
          </a:p>
          <a:p>
            <a:pPr marL="411480" lvl="1" indent="0">
              <a:buNone/>
            </a:pPr>
            <a:endParaRPr lang="en-US" dirty="0" smtClean="0"/>
          </a:p>
          <a:p>
            <a:pPr lvl="1"/>
            <a:endParaRPr lang="en-US" dirty="0"/>
          </a:p>
        </p:txBody>
      </p:sp>
    </p:spTree>
    <p:extLst>
      <p:ext uri="{BB962C8B-B14F-4D97-AF65-F5344CB8AC3E}">
        <p14:creationId xmlns:p14="http://schemas.microsoft.com/office/powerpoint/2010/main" val="1312513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581"/>
            <a:ext cx="8229600" cy="1143000"/>
          </a:xfrm>
        </p:spPr>
        <p:txBody>
          <a:bodyPr/>
          <a:lstStyle/>
          <a:p>
            <a:r>
              <a:rPr lang="en-US" dirty="0" smtClean="0"/>
              <a:t>RACE</a:t>
            </a:r>
            <a:endParaRPr lang="en-US" dirty="0"/>
          </a:p>
        </p:txBody>
      </p:sp>
      <p:pic>
        <p:nvPicPr>
          <p:cNvPr id="6" name="Content Placeholder 5">
            <a:hlinkClick r:id="rId3"/>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929615" y="163286"/>
            <a:ext cx="5118505" cy="655527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417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0377"/>
            <a:ext cx="8229600" cy="1143000"/>
          </a:xfrm>
        </p:spPr>
        <p:txBody>
          <a:bodyPr/>
          <a:lstStyle/>
          <a:p>
            <a:r>
              <a:rPr lang="en-US" dirty="0" smtClean="0"/>
              <a:t>RACE</a:t>
            </a:r>
            <a:endParaRPr lang="en-US" dirty="0"/>
          </a:p>
        </p:txBody>
      </p:sp>
      <p:graphicFrame>
        <p:nvGraphicFramePr>
          <p:cNvPr id="4" name="Content Placeholder 3"/>
          <p:cNvGraphicFramePr>
            <a:graphicFrameLocks noGrp="1"/>
          </p:cNvGraphicFramePr>
          <p:nvPr>
            <p:ph idx="1"/>
            <p:extLst/>
          </p:nvPr>
        </p:nvGraphicFramePr>
        <p:xfrm>
          <a:off x="1981200" y="1233378"/>
          <a:ext cx="8229600" cy="5284381"/>
        </p:xfrm>
        <a:graphic>
          <a:graphicData uri="http://schemas.openxmlformats.org/drawingml/2006/table">
            <a:tbl>
              <a:tblPr firstRow="1" bandRow="1">
                <a:tableStyleId>{5940675A-B579-460E-94D1-54222C63F5DA}</a:tableStyleId>
              </a:tblPr>
              <a:tblGrid>
                <a:gridCol w="2360428">
                  <a:extLst>
                    <a:ext uri="{9D8B030D-6E8A-4147-A177-3AD203B41FA5}">
                      <a16:colId xmlns:a16="http://schemas.microsoft.com/office/drawing/2014/main" val="20000"/>
                    </a:ext>
                  </a:extLst>
                </a:gridCol>
                <a:gridCol w="5869172">
                  <a:extLst>
                    <a:ext uri="{9D8B030D-6E8A-4147-A177-3AD203B41FA5}">
                      <a16:colId xmlns:a16="http://schemas.microsoft.com/office/drawing/2014/main" val="20001"/>
                    </a:ext>
                  </a:extLst>
                </a:gridCol>
              </a:tblGrid>
              <a:tr h="2091734">
                <a:tc>
                  <a:txBody>
                    <a:bodyPr/>
                    <a:lstStyle/>
                    <a:p>
                      <a:pPr algn="ctr"/>
                      <a:r>
                        <a:rPr lang="en-US" dirty="0" smtClean="0"/>
                        <a:t>R</a:t>
                      </a:r>
                      <a:endParaRPr lang="en-US" dirty="0"/>
                    </a:p>
                  </a:txBody>
                  <a:tcPr/>
                </a:tc>
                <a:tc>
                  <a:txBody>
                    <a:bodyPr/>
                    <a:lstStyle/>
                    <a:p>
                      <a:r>
                        <a:rPr lang="en-US" sz="1800" b="1" i="0" kern="1200" dirty="0" smtClean="0">
                          <a:solidFill>
                            <a:schemeClr val="tx1"/>
                          </a:solidFill>
                          <a:effectLst/>
                          <a:latin typeface="+mn-lt"/>
                          <a:ea typeface="+mn-ea"/>
                          <a:cs typeface="+mn-cs"/>
                        </a:rPr>
                        <a:t>R</a:t>
                      </a:r>
                      <a:r>
                        <a:rPr lang="en-US" sz="1800" b="0" i="0" kern="1200" dirty="0" smtClean="0">
                          <a:solidFill>
                            <a:schemeClr val="tx1"/>
                          </a:solidFill>
                          <a:effectLst/>
                          <a:latin typeface="+mn-lt"/>
                          <a:ea typeface="+mn-ea"/>
                          <a:cs typeface="+mn-cs"/>
                        </a:rPr>
                        <a:t> stands for "restate the question." We want students to practice “flipping” the question into part of their answer. This avoids students starting with “because” or “yes” and sets them up to actually answer the question given. Often students who don’t or can’t restate the question are going to provide an incomplete or off-base answer</a:t>
                      </a:r>
                      <a:endParaRPr lang="en-US" dirty="0"/>
                    </a:p>
                  </a:txBody>
                  <a:tcPr/>
                </a:tc>
                <a:extLst>
                  <a:ext uri="{0D108BD9-81ED-4DB2-BD59-A6C34878D82A}">
                    <a16:rowId xmlns:a16="http://schemas.microsoft.com/office/drawing/2014/main" val="10000"/>
                  </a:ext>
                </a:extLst>
              </a:tr>
              <a:tr h="1100912">
                <a:tc>
                  <a:txBody>
                    <a:bodyPr/>
                    <a:lstStyle/>
                    <a:p>
                      <a:pPr algn="ctr"/>
                      <a:r>
                        <a:rPr lang="en-US" dirty="0" smtClean="0"/>
                        <a:t>A</a:t>
                      </a:r>
                      <a:endParaRPr lang="en-US" dirty="0"/>
                    </a:p>
                  </a:txBody>
                  <a:tcPr/>
                </a:tc>
                <a:tc>
                  <a:txBody>
                    <a:bodyPr/>
                    <a:lstStyle/>
                    <a:p>
                      <a:r>
                        <a:rPr lang="en-US" sz="1800" b="1" i="0" kern="1200" dirty="0" smtClean="0">
                          <a:solidFill>
                            <a:schemeClr val="tx1"/>
                          </a:solidFill>
                          <a:effectLst/>
                          <a:latin typeface="+mn-lt"/>
                          <a:ea typeface="+mn-ea"/>
                          <a:cs typeface="+mn-cs"/>
                        </a:rPr>
                        <a:t>A</a:t>
                      </a:r>
                      <a:r>
                        <a:rPr lang="en-US" sz="1800" b="0" i="0" kern="1200" dirty="0" smtClean="0">
                          <a:solidFill>
                            <a:schemeClr val="tx1"/>
                          </a:solidFill>
                          <a:effectLst/>
                          <a:latin typeface="+mn-lt"/>
                          <a:ea typeface="+mn-ea"/>
                          <a:cs typeface="+mn-cs"/>
                        </a:rPr>
                        <a:t> stands for "answer the question." Here is where students give the simple or direct answer.  </a:t>
                      </a:r>
                      <a:r>
                        <a:rPr lang="en-US" sz="1800" b="1" i="0" kern="1200" dirty="0" smtClean="0">
                          <a:solidFill>
                            <a:schemeClr val="tx1"/>
                          </a:solidFill>
                          <a:effectLst/>
                          <a:latin typeface="+mn-lt"/>
                          <a:ea typeface="+mn-ea"/>
                          <a:cs typeface="+mn-cs"/>
                        </a:rPr>
                        <a:t>R</a:t>
                      </a:r>
                      <a:r>
                        <a:rPr lang="en-US" sz="1800" b="0" i="0" kern="1200" dirty="0" smtClean="0">
                          <a:solidFill>
                            <a:schemeClr val="tx1"/>
                          </a:solidFill>
                          <a:effectLst/>
                          <a:latin typeface="+mn-lt"/>
                          <a:ea typeface="+mn-ea"/>
                          <a:cs typeface="+mn-cs"/>
                        </a:rPr>
                        <a:t> and </a:t>
                      </a:r>
                      <a:r>
                        <a:rPr lang="en-US" sz="1800" b="1" i="0" kern="1200" dirty="0" smtClean="0">
                          <a:solidFill>
                            <a:schemeClr val="tx1"/>
                          </a:solidFill>
                          <a:effectLst/>
                          <a:latin typeface="+mn-lt"/>
                          <a:ea typeface="+mn-ea"/>
                          <a:cs typeface="+mn-cs"/>
                        </a:rPr>
                        <a:t>A</a:t>
                      </a:r>
                      <a:r>
                        <a:rPr lang="en-US" sz="1800" b="0" i="0" kern="1200" dirty="0" smtClean="0">
                          <a:solidFill>
                            <a:schemeClr val="tx1"/>
                          </a:solidFill>
                          <a:effectLst/>
                          <a:latin typeface="+mn-lt"/>
                          <a:ea typeface="+mn-ea"/>
                          <a:cs typeface="+mn-cs"/>
                        </a:rPr>
                        <a:t> are usually contained in the same sentence.</a:t>
                      </a:r>
                      <a:endParaRPr lang="en-US" dirty="0"/>
                    </a:p>
                  </a:txBody>
                  <a:tcPr/>
                </a:tc>
                <a:extLst>
                  <a:ext uri="{0D108BD9-81ED-4DB2-BD59-A6C34878D82A}">
                    <a16:rowId xmlns:a16="http://schemas.microsoft.com/office/drawing/2014/main" val="10001"/>
                  </a:ext>
                </a:extLst>
              </a:tr>
              <a:tr h="660548">
                <a:tc>
                  <a:txBody>
                    <a:bodyPr/>
                    <a:lstStyle/>
                    <a:p>
                      <a:pPr algn="ctr"/>
                      <a:r>
                        <a:rPr lang="en-US" dirty="0" smtClean="0"/>
                        <a:t>C</a:t>
                      </a:r>
                      <a:endParaRPr lang="en-US" dirty="0"/>
                    </a:p>
                  </a:txBody>
                  <a:tcPr/>
                </a:tc>
                <a:tc>
                  <a:txBody>
                    <a:bodyPr/>
                    <a:lstStyle/>
                    <a:p>
                      <a:pPr algn="l" fontAlgn="ctr"/>
                      <a:r>
                        <a:rPr lang="en-US" b="1" dirty="0" smtClean="0">
                          <a:solidFill>
                            <a:srgbClr val="505050"/>
                          </a:solidFill>
                          <a:effectLst/>
                        </a:rPr>
                        <a:t>C</a:t>
                      </a:r>
                      <a:r>
                        <a:rPr lang="en-US" dirty="0">
                          <a:solidFill>
                            <a:srgbClr val="505050"/>
                          </a:solidFill>
                          <a:effectLst/>
                        </a:rPr>
                        <a:t> stands for "cite the source." This is where students find the supporting evidence in the text for their answer.</a:t>
                      </a:r>
                    </a:p>
                  </a:txBody>
                  <a:tcPr marL="0" marR="0" marT="0" marB="0" anchor="ctr"/>
                </a:tc>
                <a:extLst>
                  <a:ext uri="{0D108BD9-81ED-4DB2-BD59-A6C34878D82A}">
                    <a16:rowId xmlns:a16="http://schemas.microsoft.com/office/drawing/2014/main" val="10002"/>
                  </a:ext>
                </a:extLst>
              </a:tr>
              <a:tr h="1431187">
                <a:tc>
                  <a:txBody>
                    <a:bodyPr/>
                    <a:lstStyle/>
                    <a:p>
                      <a:pPr algn="ctr"/>
                      <a:r>
                        <a:rPr lang="en-US" dirty="0" smtClean="0"/>
                        <a:t>E</a:t>
                      </a:r>
                      <a:endParaRPr lang="en-US" dirty="0"/>
                    </a:p>
                  </a:txBody>
                  <a:tcPr/>
                </a:tc>
                <a:tc>
                  <a:txBody>
                    <a:bodyPr/>
                    <a:lstStyle/>
                    <a:p>
                      <a:r>
                        <a:rPr lang="en-US" sz="1800" b="1" i="0" kern="1200" dirty="0" smtClean="0">
                          <a:solidFill>
                            <a:schemeClr val="tx1"/>
                          </a:solidFill>
                          <a:effectLst/>
                          <a:latin typeface="+mn-lt"/>
                          <a:ea typeface="+mn-ea"/>
                          <a:cs typeface="+mn-cs"/>
                        </a:rPr>
                        <a:t>E</a:t>
                      </a:r>
                      <a:r>
                        <a:rPr lang="en-US" sz="1800" b="0" i="0" kern="1200" dirty="0" smtClean="0">
                          <a:solidFill>
                            <a:schemeClr val="tx1"/>
                          </a:solidFill>
                          <a:effectLst/>
                          <a:latin typeface="+mn-lt"/>
                          <a:ea typeface="+mn-ea"/>
                          <a:cs typeface="+mn-cs"/>
                        </a:rPr>
                        <a:t> stands for "explain" or "examples." Often, the evidence cited needs further explanation to tie back to the answer. Other times, just giving another example or extending the answer will suffice.</a:t>
                      </a:r>
                      <a:endParaRPr lang="en-US" dirty="0"/>
                    </a:p>
                  </a:txBody>
                  <a:tcPr/>
                </a:tc>
                <a:extLst>
                  <a:ext uri="{0D108BD9-81ED-4DB2-BD59-A6C34878D82A}">
                    <a16:rowId xmlns:a16="http://schemas.microsoft.com/office/drawing/2014/main" val="10003"/>
                  </a:ext>
                </a:extLst>
              </a:tr>
            </a:tbl>
          </a:graphicData>
        </a:graphic>
      </p:graphicFrame>
      <p:pic>
        <p:nvPicPr>
          <p:cNvPr id="5"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24530" y="6093062"/>
            <a:ext cx="3572539" cy="849393"/>
          </a:xfrm>
          <a:prstGeom prst="rect">
            <a:avLst/>
          </a:prstGeom>
          <a:ln>
            <a:noFill/>
          </a:ln>
          <a:effectLst>
            <a:softEdge rad="112500"/>
          </a:effectLst>
        </p:spPr>
      </p:pic>
    </p:spTree>
    <p:extLst>
      <p:ext uri="{BB962C8B-B14F-4D97-AF65-F5344CB8AC3E}">
        <p14:creationId xmlns:p14="http://schemas.microsoft.com/office/powerpoint/2010/main" val="738562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4521"/>
            <a:ext cx="8229600" cy="1143000"/>
          </a:xfrm>
        </p:spPr>
        <p:txBody>
          <a:bodyPr/>
          <a:lstStyle/>
          <a:p>
            <a:r>
              <a:rPr lang="en-US" dirty="0" smtClean="0"/>
              <a:t>RACE</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430341" y="1110343"/>
            <a:ext cx="7331317" cy="549182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660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Prompt Analysis?</a:t>
            </a:r>
            <a:endParaRPr lang="en-US" dirty="0"/>
          </a:p>
        </p:txBody>
      </p:sp>
      <p:sp>
        <p:nvSpPr>
          <p:cNvPr id="4" name="Content Placeholder 3"/>
          <p:cNvSpPr>
            <a:spLocks noGrp="1"/>
          </p:cNvSpPr>
          <p:nvPr>
            <p:ph sz="half" idx="1"/>
          </p:nvPr>
        </p:nvSpPr>
        <p:spPr>
          <a:xfrm>
            <a:off x="838200" y="1825625"/>
            <a:ext cx="5181600" cy="4117975"/>
          </a:xfrm>
        </p:spPr>
        <p:txBody>
          <a:bodyPr>
            <a:normAutofit/>
          </a:bodyPr>
          <a:lstStyle/>
          <a:p>
            <a:pPr marL="0" indent="0">
              <a:buNone/>
            </a:pPr>
            <a:r>
              <a:rPr lang="en-US" dirty="0"/>
              <a:t>Use </a:t>
            </a:r>
            <a:r>
              <a:rPr lang="en-US" b="1" dirty="0">
                <a:solidFill>
                  <a:srgbClr val="FF0000"/>
                </a:solidFill>
              </a:rPr>
              <a:t>THEMES</a:t>
            </a:r>
            <a:r>
              <a:rPr lang="en-US" dirty="0"/>
              <a:t> to help students identify the “big” ideas in a prompt</a:t>
            </a:r>
          </a:p>
          <a:p>
            <a:pPr lvl="1"/>
            <a:r>
              <a:rPr lang="en-US" sz="2800" b="1" dirty="0">
                <a:solidFill>
                  <a:srgbClr val="FF0000"/>
                </a:solidFill>
              </a:rPr>
              <a:t>T</a:t>
            </a:r>
            <a:r>
              <a:rPr lang="en-US" sz="2800" dirty="0"/>
              <a:t>ime</a:t>
            </a:r>
          </a:p>
          <a:p>
            <a:pPr lvl="1"/>
            <a:r>
              <a:rPr lang="en-US" sz="2800" b="1" dirty="0">
                <a:solidFill>
                  <a:srgbClr val="FF0000"/>
                </a:solidFill>
              </a:rPr>
              <a:t>H</a:t>
            </a:r>
            <a:r>
              <a:rPr lang="en-US" sz="2800" dirty="0"/>
              <a:t>ealth</a:t>
            </a:r>
          </a:p>
          <a:p>
            <a:pPr lvl="1"/>
            <a:r>
              <a:rPr lang="en-US" sz="2800" b="1" dirty="0">
                <a:solidFill>
                  <a:srgbClr val="FF0000"/>
                </a:solidFill>
              </a:rPr>
              <a:t>E</a:t>
            </a:r>
            <a:r>
              <a:rPr lang="en-US" sz="2800" dirty="0"/>
              <a:t>ducation</a:t>
            </a:r>
          </a:p>
          <a:p>
            <a:pPr lvl="1"/>
            <a:r>
              <a:rPr lang="en-US" sz="2800" b="1" dirty="0">
                <a:solidFill>
                  <a:srgbClr val="FF0000"/>
                </a:solidFill>
              </a:rPr>
              <a:t>M</a:t>
            </a:r>
            <a:r>
              <a:rPr lang="en-US" sz="2800" dirty="0"/>
              <a:t>oney</a:t>
            </a:r>
          </a:p>
          <a:p>
            <a:pPr lvl="1"/>
            <a:r>
              <a:rPr lang="en-US" sz="2800" b="1" dirty="0">
                <a:solidFill>
                  <a:srgbClr val="FF0000"/>
                </a:solidFill>
              </a:rPr>
              <a:t>E</a:t>
            </a:r>
            <a:r>
              <a:rPr lang="en-US" sz="2800" dirty="0"/>
              <a:t>nvironment</a:t>
            </a:r>
          </a:p>
          <a:p>
            <a:pPr lvl="1"/>
            <a:r>
              <a:rPr lang="en-US" sz="2800" b="1" dirty="0">
                <a:solidFill>
                  <a:srgbClr val="FF0000"/>
                </a:solidFill>
              </a:rPr>
              <a:t>S</a:t>
            </a:r>
            <a:r>
              <a:rPr lang="en-US" sz="2800" dirty="0"/>
              <a:t>afety</a:t>
            </a:r>
          </a:p>
          <a:p>
            <a:pPr marL="0" indent="0">
              <a:buNone/>
            </a:pPr>
            <a:endParaRPr lang="en-US" dirty="0"/>
          </a:p>
        </p:txBody>
      </p:sp>
      <p:pic>
        <p:nvPicPr>
          <p:cNvPr id="10" name="Content Placeholder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390640" y="2473399"/>
            <a:ext cx="4378960" cy="2463165"/>
          </a:xfrm>
        </p:spPr>
      </p:pic>
    </p:spTree>
    <p:extLst>
      <p:ext uri="{BB962C8B-B14F-4D97-AF65-F5344CB8AC3E}">
        <p14:creationId xmlns:p14="http://schemas.microsoft.com/office/powerpoint/2010/main" val="4191934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 your thoughts!</a:t>
            </a:r>
            <a:endParaRPr lang="en-US" dirty="0"/>
          </a:p>
        </p:txBody>
      </p:sp>
      <p:sp>
        <p:nvSpPr>
          <p:cNvPr id="6" name="Content Placeholder 5"/>
          <p:cNvSpPr>
            <a:spLocks noGrp="1"/>
          </p:cNvSpPr>
          <p:nvPr>
            <p:ph idx="1"/>
          </p:nvPr>
        </p:nvSpPr>
        <p:spPr/>
        <p:txBody>
          <a:bodyPr/>
          <a:lstStyle/>
          <a:p>
            <a:r>
              <a:rPr lang="en-US" dirty="0" smtClean="0"/>
              <a:t>Current practices</a:t>
            </a:r>
          </a:p>
          <a:p>
            <a:r>
              <a:rPr lang="en-US" dirty="0" smtClean="0"/>
              <a:t>Implications for instruction</a:t>
            </a:r>
          </a:p>
          <a:p>
            <a:r>
              <a:rPr lang="en-US" dirty="0" smtClean="0"/>
              <a:t>Resources available/needed</a:t>
            </a:r>
          </a:p>
          <a:p>
            <a:r>
              <a:rPr lang="en-US" dirty="0" smtClean="0"/>
              <a:t>Support available/needed</a:t>
            </a:r>
          </a:p>
          <a:p>
            <a:r>
              <a:rPr lang="en-US" dirty="0" smtClean="0"/>
              <a:t>Questions</a:t>
            </a:r>
          </a:p>
          <a:p>
            <a:r>
              <a:rPr lang="en-US" dirty="0" smtClean="0"/>
              <a:t>Concerns</a:t>
            </a:r>
          </a:p>
          <a:p>
            <a:r>
              <a:rPr lang="en-US" dirty="0" smtClean="0"/>
              <a:t>Alternate approaches</a:t>
            </a:r>
            <a:endParaRPr lang="en-US" dirty="0"/>
          </a:p>
        </p:txBody>
      </p:sp>
    </p:spTree>
    <p:extLst>
      <p:ext uri="{BB962C8B-B14F-4D97-AF65-F5344CB8AC3E}">
        <p14:creationId xmlns:p14="http://schemas.microsoft.com/office/powerpoint/2010/main" val="3969496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Academic Vocabulary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8713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7795" y="1465118"/>
            <a:ext cx="7386088" cy="5226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34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89883" y="31538"/>
            <a:ext cx="9778117" cy="682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19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577389" y="-3087227"/>
            <a:ext cx="16991316" cy="118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78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577389" y="-3087227"/>
            <a:ext cx="16991316" cy="118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111931" y="3030582"/>
            <a:ext cx="45720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04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Writing</a:t>
            </a:r>
            <a:endParaRPr lang="en-US" dirty="0"/>
          </a:p>
        </p:txBody>
      </p:sp>
      <p:sp>
        <p:nvSpPr>
          <p:cNvPr id="3" name="Content Placeholder 2"/>
          <p:cNvSpPr>
            <a:spLocks noGrp="1"/>
          </p:cNvSpPr>
          <p:nvPr>
            <p:ph idx="1"/>
          </p:nvPr>
        </p:nvSpPr>
        <p:spPr/>
        <p:txBody>
          <a:bodyPr/>
          <a:lstStyle/>
          <a:p>
            <a:r>
              <a:rPr lang="en-US" sz="3600" dirty="0" smtClean="0"/>
              <a:t>How does writing enhance reading, understanding, academic performance, and life skills?</a:t>
            </a:r>
          </a:p>
        </p:txBody>
      </p:sp>
      <p:pic>
        <p:nvPicPr>
          <p:cNvPr id="3074" name="Picture 2" descr="https://40.media.tumblr.com/55e38f270f641fad9aabb21e6747e944/tumblr_n70jdhtcex1sag14uo1_50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9589" y="3732502"/>
            <a:ext cx="4762500" cy="282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42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pPr marL="114300" indent="0">
              <a:buNone/>
            </a:pPr>
            <a:r>
              <a:rPr lang="en-US" b="1" dirty="0" smtClean="0"/>
              <a:t>Academic Vocabulary:</a:t>
            </a:r>
          </a:p>
          <a:p>
            <a:pPr marL="114300" indent="0">
              <a:buNone/>
            </a:pPr>
            <a:r>
              <a:rPr lang="en-US" dirty="0"/>
              <a:t>	</a:t>
            </a:r>
            <a:r>
              <a:rPr lang="en-US" dirty="0" smtClean="0"/>
              <a:t>Terms that students bring with them to the testing situation</a:t>
            </a:r>
          </a:p>
          <a:p>
            <a:pPr marL="114300" indent="0">
              <a:buNone/>
            </a:pPr>
            <a:r>
              <a:rPr lang="en-US" dirty="0"/>
              <a:t>	</a:t>
            </a:r>
            <a:r>
              <a:rPr lang="en-US" i="1" dirty="0" smtClean="0"/>
              <a:t>Tier II vocabulary</a:t>
            </a:r>
          </a:p>
          <a:p>
            <a:pPr marL="114300" indent="0">
              <a:buNone/>
            </a:pPr>
            <a:endParaRPr lang="en-US" dirty="0"/>
          </a:p>
          <a:p>
            <a:pPr marL="114300" indent="0">
              <a:buNone/>
            </a:pPr>
            <a:r>
              <a:rPr lang="en-US" b="1" dirty="0" smtClean="0"/>
              <a:t>Domain-Specific Vocabulary:</a:t>
            </a:r>
          </a:p>
          <a:p>
            <a:pPr marL="114300" indent="0">
              <a:buNone/>
            </a:pPr>
            <a:r>
              <a:rPr lang="en-US" dirty="0"/>
              <a:t>	</a:t>
            </a:r>
            <a:r>
              <a:rPr lang="en-US" dirty="0" smtClean="0"/>
              <a:t>Terms that students may not already know, but learn and use from the passage 	set</a:t>
            </a:r>
          </a:p>
          <a:p>
            <a:pPr marL="114300" indent="0">
              <a:buNone/>
            </a:pPr>
            <a:r>
              <a:rPr lang="en-US" dirty="0"/>
              <a:t>	</a:t>
            </a:r>
            <a:r>
              <a:rPr lang="en-US" i="1" dirty="0" smtClean="0"/>
              <a:t>Tier III vocabulary</a:t>
            </a:r>
            <a:endParaRPr lang="en-US" i="1" dirty="0"/>
          </a:p>
        </p:txBody>
      </p:sp>
    </p:spTree>
    <p:extLst>
      <p:ext uri="{BB962C8B-B14F-4D97-AF65-F5344CB8AC3E}">
        <p14:creationId xmlns:p14="http://schemas.microsoft.com/office/powerpoint/2010/main" val="23700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Language</a:t>
            </a:r>
            <a:endParaRPr lang="en-US" dirty="0"/>
          </a:p>
        </p:txBody>
      </p:sp>
      <p:sp>
        <p:nvSpPr>
          <p:cNvPr id="3" name="Content Placeholder 2"/>
          <p:cNvSpPr>
            <a:spLocks noGrp="1"/>
          </p:cNvSpPr>
          <p:nvPr>
            <p:ph sz="half" idx="2"/>
          </p:nvPr>
        </p:nvSpPr>
        <p:spPr/>
        <p:txBody>
          <a:bodyPr/>
          <a:lstStyle/>
          <a:p>
            <a:pPr marL="114300" indent="0">
              <a:buNone/>
            </a:pPr>
            <a:r>
              <a:rPr lang="en-US" dirty="0" smtClean="0"/>
              <a:t>All students are academic language learners:</a:t>
            </a:r>
          </a:p>
          <a:p>
            <a:r>
              <a:rPr lang="en-US" dirty="0" smtClean="0"/>
              <a:t>Academic Vocabulary</a:t>
            </a:r>
          </a:p>
          <a:p>
            <a:r>
              <a:rPr lang="en-US" dirty="0" smtClean="0"/>
              <a:t>Academic Register (Tone and Style)</a:t>
            </a:r>
            <a:endParaRPr lang="en-US"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1996" y="1960122"/>
            <a:ext cx="4907604" cy="3680703"/>
          </a:xfrm>
          <a:prstGeom prst="rect">
            <a:avLst/>
          </a:prstGeom>
        </p:spPr>
      </p:pic>
    </p:spTree>
    <p:extLst>
      <p:ext uri="{BB962C8B-B14F-4D97-AF65-F5344CB8AC3E}">
        <p14:creationId xmlns:p14="http://schemas.microsoft.com/office/powerpoint/2010/main" val="20778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Language</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55969" y="2222500"/>
            <a:ext cx="8480061" cy="3636963"/>
          </a:xfrm>
          <a:prstGeom prst="rect">
            <a:avLst/>
          </a:prstGeom>
        </p:spPr>
      </p:pic>
    </p:spTree>
    <p:extLst>
      <p:ext uri="{BB962C8B-B14F-4D97-AF65-F5344CB8AC3E}">
        <p14:creationId xmlns:p14="http://schemas.microsoft.com/office/powerpoint/2010/main" val="238569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14300" indent="0">
              <a:buNone/>
            </a:pPr>
            <a:r>
              <a:rPr lang="en-US" dirty="0" smtClean="0"/>
              <a:t>Direct Instruction</a:t>
            </a:r>
          </a:p>
          <a:p>
            <a:pPr lvl="1" eaLnBrk="1" hangingPunct="1"/>
            <a:r>
              <a:rPr lang="en-US" dirty="0" smtClean="0"/>
              <a:t>400 words per year K-12 (Beck, </a:t>
            </a:r>
            <a:r>
              <a:rPr lang="en-US" dirty="0" err="1" smtClean="0"/>
              <a:t>McKeown</a:t>
            </a:r>
            <a:r>
              <a:rPr lang="en-US" dirty="0" smtClean="0"/>
              <a:t>, </a:t>
            </a:r>
            <a:r>
              <a:rPr lang="en-US" dirty="0" err="1" smtClean="0"/>
              <a:t>Kucan</a:t>
            </a:r>
            <a:r>
              <a:rPr lang="en-US" dirty="0" smtClean="0"/>
              <a:t>, 2002)</a:t>
            </a:r>
          </a:p>
          <a:p>
            <a:pPr marL="114300" indent="0">
              <a:buNone/>
            </a:pPr>
            <a:r>
              <a:rPr lang="en-US" dirty="0" smtClean="0"/>
              <a:t>“Indirect” Instruction</a:t>
            </a:r>
          </a:p>
          <a:p>
            <a:pPr lvl="1" eaLnBrk="1" hangingPunct="1"/>
            <a:r>
              <a:rPr lang="en-US" dirty="0" smtClean="0"/>
              <a:t>Instructional read-</a:t>
            </a:r>
            <a:r>
              <a:rPr lang="en-US" dirty="0" err="1"/>
              <a:t>a</a:t>
            </a:r>
            <a:r>
              <a:rPr lang="en-US" dirty="0" err="1" smtClean="0"/>
              <a:t>louds</a:t>
            </a:r>
            <a:endParaRPr lang="en-US" dirty="0" smtClean="0"/>
          </a:p>
          <a:p>
            <a:pPr lvl="1" eaLnBrk="1" hangingPunct="1"/>
            <a:r>
              <a:rPr lang="en-US" dirty="0" smtClean="0"/>
              <a:t>Teach word analysis skills: affixes and roots</a:t>
            </a:r>
          </a:p>
          <a:p>
            <a:pPr lvl="1" eaLnBrk="1" hangingPunct="1"/>
            <a:r>
              <a:rPr lang="en-US" dirty="0" smtClean="0"/>
              <a:t>Link spelling instruction to vocabulary instruction</a:t>
            </a:r>
          </a:p>
          <a:p>
            <a:pPr lvl="1" eaLnBrk="1" hangingPunct="1"/>
            <a:r>
              <a:rPr lang="en-US" dirty="0" smtClean="0"/>
              <a:t>Teach the use of dictionaries, thesauruses, references</a:t>
            </a:r>
          </a:p>
          <a:p>
            <a:pPr lvl="1" eaLnBrk="1" hangingPunct="1"/>
            <a:r>
              <a:rPr lang="en-US" dirty="0" smtClean="0"/>
              <a:t>Teach the application of a word learning strategy</a:t>
            </a:r>
          </a:p>
          <a:p>
            <a:pPr lvl="1" eaLnBrk="1" hangingPunct="1"/>
            <a:r>
              <a:rPr lang="en-US" dirty="0" smtClean="0"/>
              <a:t>Encourage wide reading</a:t>
            </a:r>
          </a:p>
          <a:p>
            <a:pPr lvl="1" eaLnBrk="1" hangingPunct="1"/>
            <a:r>
              <a:rPr lang="en-US" dirty="0" smtClean="0"/>
              <a:t>Create a keen awareness of language and words</a:t>
            </a:r>
          </a:p>
        </p:txBody>
      </p:sp>
      <p:sp>
        <p:nvSpPr>
          <p:cNvPr id="3" name="Title 2"/>
          <p:cNvSpPr>
            <a:spLocks noGrp="1"/>
          </p:cNvSpPr>
          <p:nvPr>
            <p:ph type="title"/>
          </p:nvPr>
        </p:nvSpPr>
        <p:spPr/>
        <p:txBody>
          <a:bodyPr>
            <a:normAutofit/>
          </a:bodyPr>
          <a:lstStyle/>
          <a:p>
            <a:pPr>
              <a:defRPr/>
            </a:pPr>
            <a:r>
              <a:rPr smtClean="0"/>
              <a:t>Students must learn 2,000-4,000 words every school year</a:t>
            </a:r>
            <a:endParaRPr/>
          </a:p>
        </p:txBody>
      </p:sp>
    </p:spTree>
    <p:extLst>
      <p:ext uri="{BB962C8B-B14F-4D97-AF65-F5344CB8AC3E}">
        <p14:creationId xmlns:p14="http://schemas.microsoft.com/office/powerpoint/2010/main" val="83814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Direct Instruction of Vocabulary</a:t>
            </a:r>
            <a:endParaRPr/>
          </a:p>
        </p:txBody>
      </p:sp>
      <p:sp>
        <p:nvSpPr>
          <p:cNvPr id="41986" name="Content Placeholder 2"/>
          <p:cNvSpPr>
            <a:spLocks noGrp="1"/>
          </p:cNvSpPr>
          <p:nvPr>
            <p:ph idx="1"/>
          </p:nvPr>
        </p:nvSpPr>
        <p:spPr/>
        <p:txBody>
          <a:bodyPr/>
          <a:lstStyle/>
          <a:p>
            <a:pPr eaLnBrk="1" hangingPunct="1">
              <a:buFont typeface="Wingdings 2" pitchFamily="18" charset="2"/>
              <a:buNone/>
            </a:pPr>
            <a:r>
              <a:rPr lang="en-US" dirty="0" smtClean="0"/>
              <a:t>Tier I Words</a:t>
            </a:r>
          </a:p>
          <a:p>
            <a:pPr eaLnBrk="1" hangingPunct="1"/>
            <a:r>
              <a:rPr lang="en-US" dirty="0" smtClean="0"/>
              <a:t>Conversational Speech</a:t>
            </a:r>
          </a:p>
          <a:p>
            <a:pPr lvl="1" eaLnBrk="1" hangingPunct="1"/>
            <a:r>
              <a:rPr lang="en-US" dirty="0" smtClean="0"/>
              <a:t>House</a:t>
            </a:r>
          </a:p>
          <a:p>
            <a:pPr lvl="1" eaLnBrk="1" hangingPunct="1"/>
            <a:r>
              <a:rPr lang="en-US" dirty="0" smtClean="0"/>
              <a:t>Girl</a:t>
            </a:r>
          </a:p>
          <a:p>
            <a:pPr lvl="1" eaLnBrk="1" hangingPunct="1"/>
            <a:r>
              <a:rPr lang="en-US" dirty="0" smtClean="0"/>
              <a:t>Cat</a:t>
            </a:r>
          </a:p>
          <a:p>
            <a:pPr lvl="1" eaLnBrk="1" hangingPunct="1"/>
            <a:r>
              <a:rPr lang="en-US" dirty="0" smtClean="0"/>
              <a:t>Up</a:t>
            </a:r>
          </a:p>
          <a:p>
            <a:pPr lvl="1" eaLnBrk="1" hangingPunct="1"/>
            <a:r>
              <a:rPr lang="en-US" dirty="0" smtClean="0"/>
              <a:t>Umbrella</a:t>
            </a:r>
          </a:p>
        </p:txBody>
      </p:sp>
    </p:spTree>
    <p:extLst>
      <p:ext uri="{BB962C8B-B14F-4D97-AF65-F5344CB8AC3E}">
        <p14:creationId xmlns:p14="http://schemas.microsoft.com/office/powerpoint/2010/main" val="1436957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Direct Instruction of Vocabulary</a:t>
            </a:r>
            <a:endParaRPr/>
          </a:p>
        </p:txBody>
      </p:sp>
      <p:sp>
        <p:nvSpPr>
          <p:cNvPr id="44034" name="Content Placeholder 2"/>
          <p:cNvSpPr>
            <a:spLocks noGrp="1"/>
          </p:cNvSpPr>
          <p:nvPr>
            <p:ph idx="1"/>
          </p:nvPr>
        </p:nvSpPr>
        <p:spPr/>
        <p:txBody>
          <a:bodyPr>
            <a:normAutofit fontScale="92500" lnSpcReduction="20000"/>
          </a:bodyPr>
          <a:lstStyle/>
          <a:p>
            <a:pPr eaLnBrk="1" hangingPunct="1">
              <a:buFont typeface="Wingdings 2" pitchFamily="18" charset="2"/>
              <a:buNone/>
            </a:pPr>
            <a:r>
              <a:rPr lang="en-US" dirty="0" smtClean="0"/>
              <a:t>Tier II Words</a:t>
            </a:r>
          </a:p>
          <a:p>
            <a:pPr eaLnBrk="1" hangingPunct="1"/>
            <a:r>
              <a:rPr lang="en-US" dirty="0" smtClean="0"/>
              <a:t>Academic Vocabulary</a:t>
            </a:r>
          </a:p>
          <a:p>
            <a:pPr lvl="1" eaLnBrk="1" hangingPunct="1"/>
            <a:r>
              <a:rPr lang="en-US" dirty="0" smtClean="0"/>
              <a:t>Perspective</a:t>
            </a:r>
          </a:p>
          <a:p>
            <a:pPr lvl="1" eaLnBrk="1" hangingPunct="1"/>
            <a:r>
              <a:rPr lang="en-US" dirty="0" smtClean="0"/>
              <a:t>Generate</a:t>
            </a:r>
          </a:p>
          <a:p>
            <a:pPr lvl="1" eaLnBrk="1" hangingPunct="1"/>
            <a:r>
              <a:rPr lang="en-US" dirty="0" smtClean="0"/>
              <a:t>Initiate</a:t>
            </a:r>
          </a:p>
          <a:p>
            <a:pPr lvl="1" eaLnBrk="1" hangingPunct="1"/>
            <a:r>
              <a:rPr lang="en-US" dirty="0" smtClean="0"/>
              <a:t>Intermediate</a:t>
            </a:r>
          </a:p>
          <a:p>
            <a:pPr lvl="1" eaLnBrk="1" hangingPunct="1"/>
            <a:r>
              <a:rPr lang="en-US" dirty="0" smtClean="0"/>
              <a:t>Solution</a:t>
            </a:r>
          </a:p>
          <a:p>
            <a:pPr eaLnBrk="1" hangingPunct="1"/>
            <a:endParaRPr lang="en-US" dirty="0" smtClean="0"/>
          </a:p>
          <a:p>
            <a:pPr eaLnBrk="1" hangingPunct="1"/>
            <a:r>
              <a:rPr lang="en-US" dirty="0" smtClean="0"/>
              <a:t>Denotation and Connotation</a:t>
            </a:r>
          </a:p>
          <a:p>
            <a:pPr lvl="1"/>
            <a:r>
              <a:rPr lang="en-US" i="1" dirty="0"/>
              <a:t>Discrimination</a:t>
            </a:r>
          </a:p>
          <a:p>
            <a:pPr marL="411480" lvl="1" indent="0">
              <a:buNone/>
            </a:pPr>
            <a:endParaRPr lang="en-US" i="1" dirty="0" smtClean="0"/>
          </a:p>
        </p:txBody>
      </p:sp>
    </p:spTree>
    <p:extLst>
      <p:ext uri="{BB962C8B-B14F-4D97-AF65-F5344CB8AC3E}">
        <p14:creationId xmlns:p14="http://schemas.microsoft.com/office/powerpoint/2010/main" val="547963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Direct Instruction of Vocabulary</a:t>
            </a:r>
            <a:endParaRPr/>
          </a:p>
        </p:txBody>
      </p:sp>
      <p:sp>
        <p:nvSpPr>
          <p:cNvPr id="46082" name="Content Placeholder 2"/>
          <p:cNvSpPr>
            <a:spLocks noGrp="1"/>
          </p:cNvSpPr>
          <p:nvPr>
            <p:ph idx="1"/>
          </p:nvPr>
        </p:nvSpPr>
        <p:spPr>
          <a:xfrm>
            <a:off x="1752600" y="1874516"/>
            <a:ext cx="7086600" cy="4542611"/>
          </a:xfrm>
        </p:spPr>
        <p:txBody>
          <a:bodyPr/>
          <a:lstStyle/>
          <a:p>
            <a:pPr eaLnBrk="1" hangingPunct="1">
              <a:buFont typeface="Wingdings 2" pitchFamily="18" charset="2"/>
              <a:buNone/>
            </a:pPr>
            <a:r>
              <a:rPr lang="en-US" dirty="0" smtClean="0"/>
              <a:t>Tier III Words</a:t>
            </a:r>
          </a:p>
          <a:p>
            <a:pPr eaLnBrk="1" hangingPunct="1"/>
            <a:r>
              <a:rPr lang="en-US" dirty="0" smtClean="0"/>
              <a:t>Domain-Specific Vocabulary</a:t>
            </a:r>
          </a:p>
          <a:p>
            <a:pPr eaLnBrk="1" hangingPunct="1"/>
            <a:r>
              <a:rPr lang="en-US" dirty="0" smtClean="0"/>
              <a:t>English Language Arts</a:t>
            </a:r>
          </a:p>
          <a:p>
            <a:pPr lvl="1" eaLnBrk="1" hangingPunct="1"/>
            <a:r>
              <a:rPr lang="en-US" dirty="0" smtClean="0"/>
              <a:t>Onomatopoeia</a:t>
            </a:r>
          </a:p>
          <a:p>
            <a:pPr lvl="1" eaLnBrk="1" hangingPunct="1"/>
            <a:r>
              <a:rPr lang="en-US" dirty="0" smtClean="0"/>
              <a:t>Denouement</a:t>
            </a:r>
          </a:p>
          <a:p>
            <a:pPr eaLnBrk="1" hangingPunct="1"/>
            <a:r>
              <a:rPr lang="en-US" dirty="0" smtClean="0"/>
              <a:t>Science</a:t>
            </a:r>
          </a:p>
          <a:p>
            <a:pPr lvl="1" eaLnBrk="1" hangingPunct="1"/>
            <a:r>
              <a:rPr lang="en-US" dirty="0" smtClean="0"/>
              <a:t>Metamorphic</a:t>
            </a:r>
          </a:p>
          <a:p>
            <a:pPr lvl="1" eaLnBrk="1" hangingPunct="1"/>
            <a:r>
              <a:rPr lang="en-US" dirty="0" smtClean="0"/>
              <a:t>Igneous</a:t>
            </a:r>
          </a:p>
          <a:p>
            <a:pPr eaLnBrk="1" hangingPunct="1"/>
            <a:r>
              <a:rPr lang="en-US" dirty="0" smtClean="0"/>
              <a:t>Mathematics</a:t>
            </a:r>
          </a:p>
          <a:p>
            <a:pPr lvl="1" eaLnBrk="1" hangingPunct="1"/>
            <a:r>
              <a:rPr lang="en-US" dirty="0" smtClean="0"/>
              <a:t>Denominator</a:t>
            </a:r>
          </a:p>
          <a:p>
            <a:pPr lvl="1" eaLnBrk="1" hangingPunct="1"/>
            <a:r>
              <a:rPr lang="en-US" dirty="0" smtClean="0"/>
              <a:t>Remainder</a:t>
            </a:r>
          </a:p>
        </p:txBody>
      </p:sp>
    </p:spTree>
    <p:extLst>
      <p:ext uri="{BB962C8B-B14F-4D97-AF65-F5344CB8AC3E}">
        <p14:creationId xmlns:p14="http://schemas.microsoft.com/office/powerpoint/2010/main" val="1625502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fontScale="90000"/>
          </a:bodyPr>
          <a:lstStyle/>
          <a:p>
            <a:pPr>
              <a:defRPr/>
            </a:pPr>
            <a:r>
              <a:rPr b="1" smtClean="0">
                <a:solidFill>
                  <a:schemeClr val="tx1"/>
                </a:solidFill>
                <a:effectLst>
                  <a:outerShdw blurRad="38100" dist="38100" dir="2700000" algn="tl">
                    <a:srgbClr val="000000">
                      <a:alpha val="43137"/>
                    </a:srgbClr>
                  </a:outerShdw>
                </a:effectLst>
              </a:rPr>
              <a:t>Can You Find a Tier III Word?</a:t>
            </a:r>
            <a:endParaRPr b="1">
              <a:solidFill>
                <a:schemeClr val="tx1"/>
              </a:solidFill>
              <a:effectLst>
                <a:outerShdw blurRad="38100" dist="38100" dir="2700000" algn="tl">
                  <a:srgbClr val="000000">
                    <a:alpha val="43137"/>
                  </a:srgbClr>
                </a:outerShdw>
              </a:effectLst>
            </a:endParaRPr>
          </a:p>
        </p:txBody>
      </p:sp>
      <p:pic>
        <p:nvPicPr>
          <p:cNvPr id="48130" name="Picture 4" descr="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9433" y="6562"/>
            <a:ext cx="10287541" cy="6851438"/>
          </a:xfrm>
          <a:prstGeom prst="rect">
            <a:avLst/>
          </a:prstGeom>
          <a:noFill/>
          <a:ln w="9525">
            <a:noFill/>
            <a:miter lim="800000"/>
            <a:headEnd/>
            <a:tailEnd/>
          </a:ln>
        </p:spPr>
      </p:pic>
    </p:spTree>
    <p:extLst>
      <p:ext uri="{BB962C8B-B14F-4D97-AF65-F5344CB8AC3E}">
        <p14:creationId xmlns:p14="http://schemas.microsoft.com/office/powerpoint/2010/main" val="424051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Direct Instruction of Vocabulary</a:t>
            </a:r>
            <a:endParaRPr/>
          </a:p>
        </p:txBody>
      </p:sp>
      <p:sp>
        <p:nvSpPr>
          <p:cNvPr id="64514" name="Content Placeholder 2"/>
          <p:cNvSpPr>
            <a:spLocks noGrp="1"/>
          </p:cNvSpPr>
          <p:nvPr>
            <p:ph idx="1"/>
          </p:nvPr>
        </p:nvSpPr>
        <p:spPr/>
        <p:txBody>
          <a:bodyPr/>
          <a:lstStyle/>
          <a:p>
            <a:pPr eaLnBrk="1" hangingPunct="1">
              <a:buFont typeface="Wingdings 2" pitchFamily="18" charset="2"/>
              <a:buNone/>
            </a:pPr>
            <a:r>
              <a:rPr lang="en-US" smtClean="0"/>
              <a:t>Tier IV Words</a:t>
            </a:r>
          </a:p>
          <a:p>
            <a:pPr eaLnBrk="1" hangingPunct="1"/>
            <a:r>
              <a:rPr lang="en-US" smtClean="0"/>
              <a:t>Rare, esoteric, no longer in use</a:t>
            </a:r>
          </a:p>
          <a:p>
            <a:pPr lvl="1" eaLnBrk="1" hangingPunct="1"/>
            <a:r>
              <a:rPr lang="en-US" smtClean="0"/>
              <a:t>Majuscule</a:t>
            </a:r>
          </a:p>
          <a:p>
            <a:pPr lvl="1" eaLnBrk="1" hangingPunct="1"/>
            <a:r>
              <a:rPr lang="en-US" smtClean="0"/>
              <a:t>Xanthodont</a:t>
            </a:r>
          </a:p>
          <a:p>
            <a:pPr lvl="1" eaLnBrk="1" hangingPunct="1"/>
            <a:r>
              <a:rPr lang="en-US" smtClean="0"/>
              <a:t>Noctuary</a:t>
            </a:r>
          </a:p>
          <a:p>
            <a:pPr lvl="1" eaLnBrk="1" hangingPunct="1"/>
            <a:endParaRPr lang="en-US" smtClean="0"/>
          </a:p>
        </p:txBody>
      </p:sp>
    </p:spTree>
    <p:extLst>
      <p:ext uri="{BB962C8B-B14F-4D97-AF65-F5344CB8AC3E}">
        <p14:creationId xmlns:p14="http://schemas.microsoft.com/office/powerpoint/2010/main" val="13972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p:txBody>
          <a:bodyPr/>
          <a:lstStyle/>
          <a:p>
            <a:pPr eaLnBrk="1" hangingPunct="1"/>
            <a:r>
              <a:rPr lang="en-US" dirty="0" smtClean="0"/>
              <a:t>Teach Tier II and III Vocabulary</a:t>
            </a:r>
          </a:p>
          <a:p>
            <a:pPr eaLnBrk="1" hangingPunct="1"/>
            <a:r>
              <a:rPr lang="en-US" dirty="0" smtClean="0"/>
              <a:t>Tier I should not be taught</a:t>
            </a:r>
          </a:p>
          <a:p>
            <a:pPr lvl="1" eaLnBrk="1" hangingPunct="1"/>
            <a:r>
              <a:rPr lang="en-US" dirty="0" smtClean="0"/>
              <a:t>ELs</a:t>
            </a:r>
          </a:p>
          <a:p>
            <a:pPr eaLnBrk="1" hangingPunct="1"/>
            <a:r>
              <a:rPr lang="en-US" dirty="0" smtClean="0"/>
              <a:t>Tier IV should not be taught</a:t>
            </a:r>
          </a:p>
          <a:p>
            <a:pPr lvl="1" eaLnBrk="1" hangingPunct="1"/>
            <a:r>
              <a:rPr lang="en-US" dirty="0" smtClean="0"/>
              <a:t>Morphemes/Structural analysis</a:t>
            </a:r>
          </a:p>
        </p:txBody>
      </p:sp>
      <p:sp>
        <p:nvSpPr>
          <p:cNvPr id="3" name="Title 2"/>
          <p:cNvSpPr>
            <a:spLocks noGrp="1"/>
          </p:cNvSpPr>
          <p:nvPr>
            <p:ph type="title"/>
          </p:nvPr>
        </p:nvSpPr>
        <p:spPr/>
        <p:txBody>
          <a:bodyPr/>
          <a:lstStyle/>
          <a:p>
            <a:pPr>
              <a:defRPr/>
            </a:pPr>
            <a:r>
              <a:rPr smtClean="0"/>
              <a:t>Direct Instruction of Vocabulary</a:t>
            </a:r>
            <a:endParaRPr/>
          </a:p>
        </p:txBody>
      </p:sp>
    </p:spTree>
    <p:extLst>
      <p:ext uri="{BB962C8B-B14F-4D97-AF65-F5344CB8AC3E}">
        <p14:creationId xmlns:p14="http://schemas.microsoft.com/office/powerpoint/2010/main" val="776335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Discussion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How much class time is spent on writing instruction/practice per day?</a:t>
            </a:r>
          </a:p>
          <a:p>
            <a:r>
              <a:rPr lang="en-US" sz="3600" dirty="0" smtClean="0"/>
              <a:t>In the context of what subject matter?</a:t>
            </a:r>
          </a:p>
          <a:p>
            <a:r>
              <a:rPr lang="en-US" sz="3600" dirty="0" smtClean="0"/>
              <a:t>What kinds of student groupings are used?</a:t>
            </a:r>
          </a:p>
          <a:p>
            <a:r>
              <a:rPr lang="en-US" sz="3600" dirty="0" smtClean="0"/>
              <a:t>What programs/materials/lesson frameworks are used for guidance?</a:t>
            </a:r>
            <a:endParaRPr lang="en-US" sz="3600" dirty="0"/>
          </a:p>
        </p:txBody>
      </p:sp>
      <p:pic>
        <p:nvPicPr>
          <p:cNvPr id="4098" name="Picture 2" descr="http://www.callcentrehelper.com/images/stories/2010/round-table-18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4299" y="444499"/>
            <a:ext cx="2349501" cy="1841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6524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3880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819400">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7036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3880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endParaRPr lang="en-US" dirty="0"/>
                    </a:p>
                  </a:txBody>
                  <a:tcPr/>
                </a:tc>
                <a:tc>
                  <a:txBody>
                    <a:bodyPr/>
                    <a:lstStyle/>
                    <a:p>
                      <a:endParaRPr lang="en-US" dirty="0"/>
                    </a:p>
                  </a:txBody>
                  <a:tcPr/>
                </a:tc>
                <a:extLst>
                  <a:ext uri="{0D108BD9-81ED-4DB2-BD59-A6C34878D82A}">
                    <a16:rowId xmlns:a16="http://schemas.microsoft.com/office/drawing/2014/main" val="10000"/>
                  </a:ext>
                </a:extLst>
              </a:tr>
              <a:tr h="2819400">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0999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3880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 Noun</a:t>
                      </a:r>
                      <a:endParaRPr lang="en-US" dirty="0"/>
                    </a:p>
                  </a:txBody>
                  <a:tcPr/>
                </a:tc>
                <a:tc>
                  <a:txBody>
                    <a:bodyPr/>
                    <a:lstStyle/>
                    <a:p>
                      <a:endParaRPr lang="en-US" dirty="0"/>
                    </a:p>
                  </a:txBody>
                  <a:tcPr/>
                </a:tc>
                <a:extLst>
                  <a:ext uri="{0D108BD9-81ED-4DB2-BD59-A6C34878D82A}">
                    <a16:rowId xmlns:a16="http://schemas.microsoft.com/office/drawing/2014/main" val="10000"/>
                  </a:ext>
                </a:extLst>
              </a:tr>
              <a:tr h="2819400">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0392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 Noun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endParaRPr lang="en-US" dirty="0"/>
                    </a:p>
                  </a:txBody>
                  <a:tcPr/>
                </a:tc>
                <a:extLst>
                  <a:ext uri="{0D108BD9-81ED-4DB2-BD59-A6C34878D82A}">
                    <a16:rowId xmlns:a16="http://schemas.microsoft.com/office/drawing/2014/main" val="10000"/>
                  </a:ext>
                </a:extLst>
              </a:tr>
              <a:tr h="2819400">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9972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 Noun</a:t>
                      </a:r>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a:p>
                  </a:txBody>
                  <a:tcPr/>
                </a:tc>
                <a:extLst>
                  <a:ext uri="{0D108BD9-81ED-4DB2-BD59-A6C34878D82A}">
                    <a16:rowId xmlns:a16="http://schemas.microsoft.com/office/drawing/2014/main" val="10000"/>
                  </a:ext>
                </a:extLst>
              </a:tr>
              <a:tr h="2819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3712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 Noun</a:t>
                      </a:r>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85843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r>
                        <a:rPr lang="en-US" baseline="0" dirty="0" smtClean="0"/>
                        <a:t> Noun</a:t>
                      </a:r>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pPr algn="ctr"/>
                      <a:r>
                        <a:rPr lang="en-US" dirty="0" smtClean="0"/>
                        <a:t>Picture</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04652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r>
                        <a:rPr lang="en-US" baseline="0" dirty="0" smtClean="0"/>
                        <a:t> Noun</a:t>
                      </a:r>
                      <a:endParaRPr lang="en-US" dirty="0" smtClean="0"/>
                    </a:p>
                    <a:p>
                      <a:r>
                        <a:rPr lang="en-US" dirty="0" smtClean="0"/>
                        <a:t>                        Verb</a:t>
                      </a:r>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pPr algn="ctr"/>
                      <a:r>
                        <a:rPr lang="en-US" dirty="0" smtClean="0"/>
                        <a:t>Picture</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37808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r>
                        <a:rPr lang="en-US" baseline="0" dirty="0" smtClean="0"/>
                        <a:t> Noun</a:t>
                      </a:r>
                      <a:endParaRPr lang="en-US" dirty="0" smtClean="0"/>
                    </a:p>
                    <a:p>
                      <a:r>
                        <a:rPr lang="en-US" dirty="0" smtClean="0"/>
                        <a:t>                        Verb</a:t>
                      </a:r>
                    </a:p>
                    <a:p>
                      <a:r>
                        <a:rPr lang="en-US" dirty="0" smtClean="0"/>
                        <a:t>                        Adjective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pPr algn="ctr"/>
                      <a:r>
                        <a:rPr lang="en-US" dirty="0" smtClean="0"/>
                        <a:t>Picture</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77491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r>
                        <a:rPr lang="en-US" baseline="0" dirty="0" smtClean="0"/>
                        <a:t> Noun</a:t>
                      </a:r>
                      <a:endParaRPr lang="en-US" dirty="0" smtClean="0"/>
                    </a:p>
                    <a:p>
                      <a:r>
                        <a:rPr lang="en-US" dirty="0" smtClean="0"/>
                        <a:t>                        Verb</a:t>
                      </a:r>
                    </a:p>
                    <a:p>
                      <a:r>
                        <a:rPr lang="en-US" dirty="0" smtClean="0"/>
                        <a:t>                        Adjective</a:t>
                      </a:r>
                    </a:p>
                    <a:p>
                      <a:r>
                        <a:rPr lang="en-US" dirty="0" smtClean="0"/>
                        <a:t>                        Adverb</a:t>
                      </a:r>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pPr algn="ctr"/>
                      <a:r>
                        <a:rPr lang="en-US" dirty="0" smtClean="0"/>
                        <a:t>Picture</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734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in Writing</a:t>
            </a:r>
            <a:endParaRPr lang="en-US" dirty="0"/>
          </a:p>
        </p:txBody>
      </p:sp>
      <p:sp>
        <p:nvSpPr>
          <p:cNvPr id="3" name="Text Placeholder 2"/>
          <p:cNvSpPr>
            <a:spLocks noGrp="1"/>
          </p:cNvSpPr>
          <p:nvPr>
            <p:ph idx="1"/>
          </p:nvPr>
        </p:nvSpPr>
        <p:spPr/>
        <p:txBody>
          <a:bodyPr>
            <a:normAutofit lnSpcReduction="10000"/>
          </a:bodyPr>
          <a:lstStyle/>
          <a:p>
            <a:pPr algn="ctr"/>
            <a:r>
              <a:rPr lang="en-US" dirty="0" smtClean="0"/>
              <a:t>Physically forming letters using pencil on paper</a:t>
            </a:r>
          </a:p>
          <a:p>
            <a:pPr algn="ctr"/>
            <a:r>
              <a:rPr lang="en-US" dirty="0" smtClean="0"/>
              <a:t>Writing left to right.</a:t>
            </a:r>
          </a:p>
          <a:p>
            <a:pPr algn="ctr"/>
            <a:r>
              <a:rPr lang="en-US" dirty="0" smtClean="0"/>
              <a:t>Using a story structure or expository structure.</a:t>
            </a:r>
          </a:p>
          <a:p>
            <a:pPr algn="ctr"/>
            <a:r>
              <a:rPr lang="en-US" dirty="0" smtClean="0"/>
              <a:t>Varying sentence structure.</a:t>
            </a:r>
          </a:p>
          <a:p>
            <a:pPr algn="ctr"/>
            <a:r>
              <a:rPr lang="en-US" dirty="0" smtClean="0"/>
              <a:t>Spacing words on a page.</a:t>
            </a:r>
          </a:p>
          <a:p>
            <a:pPr algn="ctr"/>
            <a:r>
              <a:rPr lang="en-US" dirty="0" smtClean="0"/>
              <a:t>Sticking to the plan.</a:t>
            </a:r>
          </a:p>
          <a:p>
            <a:pPr algn="ctr"/>
            <a:r>
              <a:rPr lang="en-US" dirty="0" smtClean="0"/>
              <a:t>Spelling high-frequency irregular words.</a:t>
            </a:r>
          </a:p>
          <a:p>
            <a:pPr algn="ctr"/>
            <a:r>
              <a:rPr lang="en-US" dirty="0" smtClean="0"/>
              <a:t>Phonetically spelling unknown words.</a:t>
            </a:r>
          </a:p>
          <a:p>
            <a:pPr algn="ctr"/>
            <a:r>
              <a:rPr lang="en-US" dirty="0" smtClean="0"/>
              <a:t>Using topic sentences in paragraphs.</a:t>
            </a:r>
            <a:endParaRPr lang="en-US" dirty="0"/>
          </a:p>
        </p:txBody>
      </p:sp>
      <p:sp>
        <p:nvSpPr>
          <p:cNvPr id="7" name="Rounded Rectangle 6"/>
          <p:cNvSpPr/>
          <p:nvPr/>
        </p:nvSpPr>
        <p:spPr>
          <a:xfrm>
            <a:off x="1647822" y="1751161"/>
            <a:ext cx="1570182" cy="4425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Lower-level Cognitive Skills</a:t>
            </a:r>
            <a:endParaRPr lang="en-US" dirty="0"/>
          </a:p>
        </p:txBody>
      </p:sp>
      <p:sp>
        <p:nvSpPr>
          <p:cNvPr id="8" name="Rounded Rectangle 7"/>
          <p:cNvSpPr/>
          <p:nvPr/>
        </p:nvSpPr>
        <p:spPr>
          <a:xfrm>
            <a:off x="9606972" y="1751161"/>
            <a:ext cx="1570182" cy="4425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Higher-level Cognitive Demands</a:t>
            </a:r>
            <a:endParaRPr lang="en-US" dirty="0"/>
          </a:p>
        </p:txBody>
      </p:sp>
    </p:spTree>
    <p:extLst>
      <p:ext uri="{BB962C8B-B14F-4D97-AF65-F5344CB8AC3E}">
        <p14:creationId xmlns:p14="http://schemas.microsoft.com/office/powerpoint/2010/main" val="2029656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r>
                        <a:rPr lang="en-US" baseline="0" dirty="0" smtClean="0"/>
                        <a:t> Noun</a:t>
                      </a:r>
                      <a:endParaRPr lang="en-US" dirty="0" smtClean="0"/>
                    </a:p>
                    <a:p>
                      <a:r>
                        <a:rPr lang="en-US" dirty="0" smtClean="0"/>
                        <a:t>                        Verb</a:t>
                      </a:r>
                    </a:p>
                    <a:p>
                      <a:r>
                        <a:rPr lang="en-US" dirty="0" smtClean="0"/>
                        <a:t>                        Adjective</a:t>
                      </a:r>
                    </a:p>
                    <a:p>
                      <a:r>
                        <a:rPr lang="en-US" dirty="0" smtClean="0"/>
                        <a:t>                        Adverb</a:t>
                      </a:r>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smtClean="0"/>
                    </a:p>
                    <a:p>
                      <a:endParaRPr lang="en-US" dirty="0" smtClean="0"/>
                    </a:p>
                    <a:p>
                      <a:r>
                        <a:rPr lang="en-US" dirty="0" smtClean="0"/>
                        <a:t>Synonyms:</a:t>
                      </a:r>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pPr algn="ctr"/>
                      <a:r>
                        <a:rPr lang="en-US" dirty="0" smtClean="0"/>
                        <a:t>Picture</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85754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715962"/>
          </a:xfrm>
        </p:spPr>
        <p:txBody>
          <a:bodyPr>
            <a:normAutofit fontScale="90000"/>
          </a:bodyPr>
          <a:lstStyle/>
          <a:p>
            <a:r>
              <a:rPr lang="en-US" dirty="0" smtClean="0"/>
              <a:t>Four-Square</a:t>
            </a:r>
            <a:endParaRPr lang="en-US" dirty="0"/>
          </a:p>
        </p:txBody>
      </p:sp>
      <p:graphicFrame>
        <p:nvGraphicFramePr>
          <p:cNvPr id="4" name="Content Placeholder 3"/>
          <p:cNvGraphicFramePr>
            <a:graphicFrameLocks noGrp="1"/>
          </p:cNvGraphicFramePr>
          <p:nvPr>
            <p:ph idx="1"/>
            <p:extLst/>
          </p:nvPr>
        </p:nvGraphicFramePr>
        <p:xfrm>
          <a:off x="1905000" y="1066800"/>
          <a:ext cx="7620000" cy="56540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819400">
                <a:tc>
                  <a:txBody>
                    <a:bodyPr/>
                    <a:lstStyle/>
                    <a:p>
                      <a:r>
                        <a:rPr lang="en-US" dirty="0" smtClean="0"/>
                        <a:t>Destruction:</a:t>
                      </a:r>
                      <a:r>
                        <a:rPr lang="en-US" baseline="0" dirty="0" smtClean="0"/>
                        <a:t> Noun</a:t>
                      </a:r>
                      <a:endParaRPr lang="en-US" dirty="0" smtClean="0"/>
                    </a:p>
                    <a:p>
                      <a:r>
                        <a:rPr lang="en-US" dirty="0" smtClean="0"/>
                        <a:t>                        Verb</a:t>
                      </a:r>
                    </a:p>
                    <a:p>
                      <a:r>
                        <a:rPr lang="en-US" dirty="0" smtClean="0"/>
                        <a:t>                        Adjective</a:t>
                      </a:r>
                    </a:p>
                    <a:p>
                      <a:r>
                        <a:rPr lang="en-US" dirty="0" smtClean="0"/>
                        <a:t>                        Adverb</a:t>
                      </a:r>
                    </a:p>
                    <a:p>
                      <a:endParaRPr lang="en-US" dirty="0" smtClean="0"/>
                    </a:p>
                    <a:p>
                      <a:endParaRPr lang="en-US" dirty="0" smtClean="0"/>
                    </a:p>
                    <a:p>
                      <a:endParaRPr lang="en-US" dirty="0" smtClean="0"/>
                    </a:p>
                    <a:p>
                      <a:endParaRPr lang="en-US" dirty="0" smtClean="0"/>
                    </a:p>
                    <a:p>
                      <a:endParaRPr lang="en-US" dirty="0" smtClean="0"/>
                    </a:p>
                    <a:p>
                      <a:r>
                        <a:rPr lang="en-US" dirty="0" smtClean="0"/>
                        <a:t>1     2     3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harm or damage</a:t>
                      </a:r>
                    </a:p>
                    <a:p>
                      <a:endParaRPr lang="en-US" dirty="0" smtClean="0"/>
                    </a:p>
                    <a:p>
                      <a:endParaRPr lang="en-US" dirty="0" smtClean="0"/>
                    </a:p>
                    <a:p>
                      <a:r>
                        <a:rPr lang="en-US" dirty="0" smtClean="0"/>
                        <a:t>Synonyms:</a:t>
                      </a:r>
                    </a:p>
                    <a:p>
                      <a:endParaRPr lang="en-US" dirty="0" smtClean="0"/>
                    </a:p>
                    <a:p>
                      <a:endParaRPr lang="en-US" dirty="0" smtClean="0"/>
                    </a:p>
                    <a:p>
                      <a:r>
                        <a:rPr lang="en-US" dirty="0" smtClean="0"/>
                        <a:t>Antonyms:</a:t>
                      </a:r>
                      <a:endParaRPr lang="en-US" dirty="0"/>
                    </a:p>
                  </a:txBody>
                  <a:tcPr/>
                </a:tc>
                <a:extLst>
                  <a:ext uri="{0D108BD9-81ED-4DB2-BD59-A6C34878D82A}">
                    <a16:rowId xmlns:a16="http://schemas.microsoft.com/office/drawing/2014/main" val="10000"/>
                  </a:ext>
                </a:extLst>
              </a:tr>
              <a:tr h="281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Destruction caused by a storm might</a:t>
                      </a:r>
                      <a:r>
                        <a:rPr lang="en-US" baseline="0" dirty="0" smtClean="0"/>
                        <a:t> include…</a:t>
                      </a:r>
                      <a:endParaRPr lang="en-US" dirty="0" smtClean="0"/>
                    </a:p>
                    <a:p>
                      <a:endParaRPr lang="en-US" dirty="0"/>
                    </a:p>
                  </a:txBody>
                  <a:tcPr/>
                </a:tc>
                <a:tc>
                  <a:txBody>
                    <a:bodyPr/>
                    <a:lstStyle/>
                    <a:p>
                      <a:pPr algn="ctr"/>
                      <a:r>
                        <a:rPr lang="en-US" dirty="0" smtClean="0"/>
                        <a:t>Picture</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712347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your thoughts!</a:t>
            </a:r>
            <a:endParaRPr lang="en-US" dirty="0"/>
          </a:p>
        </p:txBody>
      </p:sp>
      <p:sp>
        <p:nvSpPr>
          <p:cNvPr id="3" name="Content Placeholder 2"/>
          <p:cNvSpPr>
            <a:spLocks noGrp="1"/>
          </p:cNvSpPr>
          <p:nvPr>
            <p:ph idx="1"/>
          </p:nvPr>
        </p:nvSpPr>
        <p:spPr/>
        <p:txBody>
          <a:bodyPr/>
          <a:lstStyle/>
          <a:p>
            <a:r>
              <a:rPr lang="en-US" dirty="0"/>
              <a:t>Current practices</a:t>
            </a:r>
          </a:p>
          <a:p>
            <a:r>
              <a:rPr lang="en-US" dirty="0"/>
              <a:t>Implications for instruction</a:t>
            </a:r>
          </a:p>
          <a:p>
            <a:r>
              <a:rPr lang="en-US" dirty="0"/>
              <a:t>Resources available/needed</a:t>
            </a:r>
          </a:p>
          <a:p>
            <a:r>
              <a:rPr lang="en-US" dirty="0"/>
              <a:t>Support available/needed</a:t>
            </a:r>
          </a:p>
          <a:p>
            <a:r>
              <a:rPr lang="en-US" dirty="0"/>
              <a:t>Questions</a:t>
            </a:r>
          </a:p>
          <a:p>
            <a:r>
              <a:rPr lang="en-US" dirty="0"/>
              <a:t>Concerns</a:t>
            </a:r>
          </a:p>
          <a:p>
            <a:r>
              <a:rPr lang="en-US" dirty="0"/>
              <a:t>Alternate approaches</a:t>
            </a:r>
          </a:p>
          <a:p>
            <a:pPr marL="114300" indent="0">
              <a:buNone/>
            </a:pPr>
            <a:endParaRPr lang="en-US" dirty="0"/>
          </a:p>
        </p:txBody>
      </p:sp>
    </p:spTree>
    <p:extLst>
      <p:ext uri="{BB962C8B-B14F-4D97-AF65-F5344CB8AC3E}">
        <p14:creationId xmlns:p14="http://schemas.microsoft.com/office/powerpoint/2010/main" val="14762218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48839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9955"/>
            <a:ext cx="10515600" cy="4167008"/>
          </a:xfrm>
        </p:spPr>
        <p:txBody>
          <a:bodyPr>
            <a:normAutofit fontScale="85000" lnSpcReduction="10000"/>
          </a:bodyPr>
          <a:lstStyle/>
          <a:p>
            <a:pPr marL="0" indent="0">
              <a:buNone/>
            </a:pPr>
            <a:r>
              <a:rPr lang="en-US" sz="6000" dirty="0" smtClean="0">
                <a:latin typeface="Pristina" panose="03060402040406080204" pitchFamily="66" charset="0"/>
              </a:rPr>
              <a:t>“Good </a:t>
            </a:r>
            <a:r>
              <a:rPr lang="en-US" sz="6000" dirty="0">
                <a:latin typeface="Pristina" panose="03060402040406080204" pitchFamily="66" charset="0"/>
              </a:rPr>
              <a:t>transition sentences can connect topics and turn disconnected ideas into a unified whole. Instead of treating different paragraphs as separate ideas, transitions can help the reader understand how the paragraphs work together</a:t>
            </a:r>
            <a:r>
              <a:rPr lang="en-US" sz="6000" dirty="0" smtClean="0">
                <a:latin typeface="Pristina" panose="03060402040406080204" pitchFamily="66" charset="0"/>
              </a:rPr>
              <a:t>.”</a:t>
            </a:r>
            <a:endParaRPr lang="en-US" sz="6000" dirty="0">
              <a:latin typeface="Pristina" panose="03060402040406080204" pitchFamily="66" charset="0"/>
            </a:endParaRPr>
          </a:p>
        </p:txBody>
      </p:sp>
      <p:sp>
        <p:nvSpPr>
          <p:cNvPr id="4" name="Title 1"/>
          <p:cNvSpPr>
            <a:spLocks noGrp="1"/>
          </p:cNvSpPr>
          <p:nvPr>
            <p:ph type="title"/>
          </p:nvPr>
        </p:nvSpPr>
        <p:spPr>
          <a:xfrm>
            <a:off x="838200" y="365125"/>
            <a:ext cx="10515600" cy="1325563"/>
          </a:xfrm>
        </p:spPr>
        <p:txBody>
          <a:bodyPr/>
          <a:lstStyle/>
          <a:p>
            <a:r>
              <a:rPr lang="en-US" dirty="0" smtClean="0"/>
              <a:t>Why Transitions?</a:t>
            </a:r>
            <a:endParaRPr lang="en-US" dirty="0"/>
          </a:p>
        </p:txBody>
      </p:sp>
    </p:spTree>
    <p:extLst>
      <p:ext uri="{BB962C8B-B14F-4D97-AF65-F5344CB8AC3E}">
        <p14:creationId xmlns:p14="http://schemas.microsoft.com/office/powerpoint/2010/main" val="432274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009" y="1863696"/>
            <a:ext cx="7422523" cy="4275193"/>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SAGE Writing Rubric Grades 3-5</a:t>
            </a:r>
            <a:endParaRPr lang="en-US" dirty="0"/>
          </a:p>
        </p:txBody>
      </p:sp>
      <p:sp>
        <p:nvSpPr>
          <p:cNvPr id="8" name="Rectangle 7"/>
          <p:cNvSpPr/>
          <p:nvPr/>
        </p:nvSpPr>
        <p:spPr>
          <a:xfrm>
            <a:off x="961847" y="4722810"/>
            <a:ext cx="2704380" cy="500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0" name="Straight Connector 9"/>
          <p:cNvCxnSpPr/>
          <p:nvPr/>
        </p:nvCxnSpPr>
        <p:spPr>
          <a:xfrm flipV="1">
            <a:off x="961847" y="1863696"/>
            <a:ext cx="7069345" cy="2841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66227" y="3505993"/>
            <a:ext cx="4364965" cy="16993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031192" y="1863699"/>
            <a:ext cx="3985404" cy="1643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8" name="TextBox 17"/>
          <p:cNvSpPr txBox="1"/>
          <p:nvPr/>
        </p:nvSpPr>
        <p:spPr>
          <a:xfrm>
            <a:off x="8031192" y="1863696"/>
            <a:ext cx="398540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use a variety of transitional strategies to clarify the relationships between and among ideas</a:t>
            </a:r>
            <a:endParaRPr lang="en-US" sz="2400" dirty="0">
              <a:solidFill>
                <a:prstClr val="black"/>
              </a:solidFill>
            </a:endParaRPr>
          </a:p>
        </p:txBody>
      </p:sp>
    </p:spTree>
    <p:extLst>
      <p:ext uri="{BB962C8B-B14F-4D97-AF65-F5344CB8AC3E}">
        <p14:creationId xmlns:p14="http://schemas.microsoft.com/office/powerpoint/2010/main" val="28013599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 Writing Rubric Grades 6-11</a:t>
            </a:r>
            <a:endParaRPr lang="en-US"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49"/>
          <a:stretch/>
        </p:blipFill>
        <p:spPr>
          <a:xfrm>
            <a:off x="319178" y="1863699"/>
            <a:ext cx="7411922" cy="4275190"/>
          </a:xfrm>
          <a:prstGeom prst="rect">
            <a:avLst/>
          </a:prstGeom>
          <a:ln>
            <a:solidFill>
              <a:schemeClr val="tx1"/>
            </a:solidFill>
          </a:ln>
          <a:effectLst>
            <a:outerShdw blurRad="292100" dist="139700" dir="2700000" algn="tl" rotWithShape="0">
              <a:srgbClr val="333333">
                <a:alpha val="65000"/>
              </a:srgbClr>
            </a:outerShdw>
          </a:effectLst>
        </p:spPr>
      </p:pic>
      <p:sp>
        <p:nvSpPr>
          <p:cNvPr id="8" name="Rectangle 7"/>
          <p:cNvSpPr/>
          <p:nvPr/>
        </p:nvSpPr>
        <p:spPr>
          <a:xfrm>
            <a:off x="767751" y="4442604"/>
            <a:ext cx="2760453" cy="500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0" name="Straight Connector 9"/>
          <p:cNvCxnSpPr/>
          <p:nvPr/>
        </p:nvCxnSpPr>
        <p:spPr>
          <a:xfrm flipV="1">
            <a:off x="767751" y="1863699"/>
            <a:ext cx="7263441" cy="25789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28204" y="3507029"/>
            <a:ext cx="4502988" cy="1435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031192" y="1863699"/>
            <a:ext cx="3985404" cy="1643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8" name="TextBox 17"/>
          <p:cNvSpPr txBox="1"/>
          <p:nvPr/>
        </p:nvSpPr>
        <p:spPr>
          <a:xfrm>
            <a:off x="8031192" y="1863696"/>
            <a:ext cx="398540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Effective, consistent use of a variety of transitional strategies between and among ideas</a:t>
            </a:r>
            <a:endParaRPr lang="en-US" sz="2400" dirty="0">
              <a:solidFill>
                <a:prstClr val="black"/>
              </a:solidFill>
            </a:endParaRPr>
          </a:p>
        </p:txBody>
      </p:sp>
    </p:spTree>
    <p:extLst>
      <p:ext uri="{BB962C8B-B14F-4D97-AF65-F5344CB8AC3E}">
        <p14:creationId xmlns:p14="http://schemas.microsoft.com/office/powerpoint/2010/main" val="40484894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662567" y="1493615"/>
            <a:ext cx="6866866" cy="5009264"/>
          </a:xfrm>
          <a:prstGeom prst="rect">
            <a:avLst/>
          </a:prstGeom>
          <a:noFill/>
          <a:ln w="9525">
            <a:noFill/>
            <a:miter lim="800000"/>
            <a:headEnd/>
            <a:tailEnd/>
          </a:ln>
        </p:spPr>
      </p:pic>
      <p:sp>
        <p:nvSpPr>
          <p:cNvPr id="7" name="TextBox 6"/>
          <p:cNvSpPr txBox="1"/>
          <p:nvPr/>
        </p:nvSpPr>
        <p:spPr>
          <a:xfrm>
            <a:off x="5624423" y="6488668"/>
            <a:ext cx="1078302" cy="369332"/>
          </a:xfrm>
          <a:prstGeom prst="rect">
            <a:avLst/>
          </a:prstGeom>
          <a:noFill/>
        </p:spPr>
        <p:txBody>
          <a:bodyPr wrap="square" rtlCol="0">
            <a:spAutoFit/>
          </a:bodyPr>
          <a:lstStyle/>
          <a:p>
            <a:r>
              <a:rPr lang="en-US" dirty="0" smtClean="0">
                <a:solidFill>
                  <a:prstClr val="black"/>
                </a:solidFill>
              </a:rPr>
              <a:t>2</a:t>
            </a:r>
            <a:r>
              <a:rPr lang="en-US" baseline="30000" dirty="0" smtClean="0">
                <a:solidFill>
                  <a:prstClr val="black"/>
                </a:solidFill>
              </a:rPr>
              <a:t>nd</a:t>
            </a:r>
            <a:r>
              <a:rPr lang="en-US" dirty="0" smtClean="0">
                <a:solidFill>
                  <a:prstClr val="black"/>
                </a:solidFill>
              </a:rPr>
              <a:t> Grade</a:t>
            </a:r>
            <a:endParaRPr lang="en-US" dirty="0">
              <a:solidFill>
                <a:prstClr val="black"/>
              </a:solidFill>
            </a:endParaRPr>
          </a:p>
        </p:txBody>
      </p:sp>
      <p:cxnSp>
        <p:nvCxnSpPr>
          <p:cNvPr id="5" name="Straight Connector 4"/>
          <p:cNvCxnSpPr/>
          <p:nvPr/>
        </p:nvCxnSpPr>
        <p:spPr>
          <a:xfrm>
            <a:off x="2662567" y="3890513"/>
            <a:ext cx="1138686" cy="258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99639" y="3282373"/>
            <a:ext cx="2058957" cy="309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8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35480" y="1690688"/>
            <a:ext cx="11043756" cy="4310063"/>
          </a:xfrm>
          <a:prstGeom prst="rect">
            <a:avLst/>
          </a:prstGeom>
          <a:noFill/>
          <a:ln w="9525">
            <a:noFill/>
            <a:miter lim="800000"/>
            <a:headEnd/>
            <a:tailEnd/>
          </a:ln>
        </p:spPr>
      </p:pic>
    </p:spTree>
    <p:extLst>
      <p:ext uri="{BB962C8B-B14F-4D97-AF65-F5344CB8AC3E}">
        <p14:creationId xmlns:p14="http://schemas.microsoft.com/office/powerpoint/2010/main" val="1063447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781353" y="547689"/>
            <a:ext cx="2337762" cy="4779034"/>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996899" y="851705"/>
            <a:ext cx="6518488" cy="5158598"/>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2208362" y="4252822"/>
            <a:ext cx="1078302" cy="369332"/>
          </a:xfrm>
          <a:prstGeom prst="rect">
            <a:avLst/>
          </a:prstGeom>
          <a:noFill/>
        </p:spPr>
        <p:txBody>
          <a:bodyPr wrap="square" rtlCol="0">
            <a:spAutoFit/>
          </a:bodyPr>
          <a:lstStyle/>
          <a:p>
            <a:r>
              <a:rPr lang="en-US" dirty="0" smtClean="0">
                <a:solidFill>
                  <a:prstClr val="black"/>
                </a:solidFill>
              </a:rPr>
              <a:t>3</a:t>
            </a:r>
            <a:r>
              <a:rPr lang="en-US" baseline="30000" dirty="0" smtClean="0">
                <a:solidFill>
                  <a:prstClr val="black"/>
                </a:solidFill>
              </a:rPr>
              <a:t>rd</a:t>
            </a:r>
            <a:r>
              <a:rPr lang="en-US" dirty="0" smtClean="0">
                <a:solidFill>
                  <a:prstClr val="black"/>
                </a:solidFill>
              </a:rPr>
              <a:t> Grade</a:t>
            </a:r>
            <a:endParaRPr lang="en-US" dirty="0">
              <a:solidFill>
                <a:prstClr val="black"/>
              </a:solidFill>
            </a:endParaRPr>
          </a:p>
        </p:txBody>
      </p:sp>
      <p:sp>
        <p:nvSpPr>
          <p:cNvPr id="8" name="TextBox 7"/>
          <p:cNvSpPr txBox="1"/>
          <p:nvPr/>
        </p:nvSpPr>
        <p:spPr>
          <a:xfrm>
            <a:off x="5564038" y="6320916"/>
            <a:ext cx="1078302" cy="369332"/>
          </a:xfrm>
          <a:prstGeom prst="rect">
            <a:avLst/>
          </a:prstGeom>
          <a:noFill/>
        </p:spPr>
        <p:txBody>
          <a:bodyPr wrap="square" rtlCol="0">
            <a:spAutoFit/>
          </a:bodyPr>
          <a:lstStyle/>
          <a:p>
            <a:r>
              <a:rPr lang="en-US" dirty="0" smtClean="0">
                <a:solidFill>
                  <a:prstClr val="black"/>
                </a:solidFill>
              </a:rPr>
              <a:t>4</a:t>
            </a:r>
            <a:r>
              <a:rPr lang="en-US" baseline="30000" dirty="0" smtClean="0">
                <a:solidFill>
                  <a:prstClr val="black"/>
                </a:solidFill>
              </a:rPr>
              <a:t>th</a:t>
            </a:r>
            <a:r>
              <a:rPr lang="en-US" dirty="0" smtClean="0">
                <a:solidFill>
                  <a:prstClr val="black"/>
                </a:solidFill>
              </a:rPr>
              <a:t> Grade</a:t>
            </a:r>
            <a:endParaRPr lang="en-US" dirty="0">
              <a:solidFill>
                <a:prstClr val="black"/>
              </a:solidFill>
            </a:endParaRPr>
          </a:p>
        </p:txBody>
      </p:sp>
      <p:cxnSp>
        <p:nvCxnSpPr>
          <p:cNvPr id="10" name="Straight Connector 9"/>
          <p:cNvCxnSpPr/>
          <p:nvPr/>
        </p:nvCxnSpPr>
        <p:spPr>
          <a:xfrm>
            <a:off x="6858000" y="1233577"/>
            <a:ext cx="1656272" cy="8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12657" y="1957332"/>
            <a:ext cx="701615" cy="181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79123" y="3869521"/>
            <a:ext cx="1334220" cy="37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91908" y="4601221"/>
            <a:ext cx="2242870" cy="209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86136" y="5336011"/>
            <a:ext cx="543464" cy="123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02992" y="5612057"/>
            <a:ext cx="701615" cy="181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91865" y="5827716"/>
            <a:ext cx="730369" cy="123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53863" y="6010254"/>
            <a:ext cx="701615" cy="181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490822" y="2380891"/>
            <a:ext cx="934528" cy="14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2988" y="2375009"/>
            <a:ext cx="540589" cy="5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06991" y="2044460"/>
            <a:ext cx="286111" cy="11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82970" y="3347049"/>
            <a:ext cx="467264" cy="28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5518" y="3347049"/>
            <a:ext cx="309832"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2988" y="2987575"/>
            <a:ext cx="110130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24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Foundational Skills in Writing</a:t>
            </a:r>
            <a:endParaRPr lang="en-US" dirty="0"/>
          </a:p>
        </p:txBody>
      </p:sp>
      <p:sp>
        <p:nvSpPr>
          <p:cNvPr id="5" name="Text Placeholder 4"/>
          <p:cNvSpPr>
            <a:spLocks noGrp="1"/>
          </p:cNvSpPr>
          <p:nvPr>
            <p:ph type="body" idx="1"/>
          </p:nvPr>
        </p:nvSpPr>
        <p:spPr>
          <a:xfrm>
            <a:off x="839788" y="1285472"/>
            <a:ext cx="5157787" cy="823912"/>
          </a:xfrm>
        </p:spPr>
        <p:txBody>
          <a:bodyPr>
            <a:normAutofit/>
          </a:bodyPr>
          <a:lstStyle/>
          <a:p>
            <a:r>
              <a:rPr lang="en-US" sz="2400" dirty="0" smtClean="0">
                <a:solidFill>
                  <a:schemeClr val="accent1">
                    <a:lumMod val="75000"/>
                  </a:schemeClr>
                </a:solidFill>
              </a:rPr>
              <a:t>Lower-Level </a:t>
            </a:r>
            <a:r>
              <a:rPr lang="en-US" sz="2400" dirty="0">
                <a:solidFill>
                  <a:schemeClr val="accent1">
                    <a:lumMod val="75000"/>
                  </a:schemeClr>
                </a:solidFill>
              </a:rPr>
              <a:t>Cognitive skills	</a:t>
            </a:r>
          </a:p>
        </p:txBody>
      </p:sp>
      <p:sp>
        <p:nvSpPr>
          <p:cNvPr id="6" name="Content Placeholder 5"/>
          <p:cNvSpPr>
            <a:spLocks noGrp="1"/>
          </p:cNvSpPr>
          <p:nvPr>
            <p:ph sz="half" idx="2"/>
          </p:nvPr>
        </p:nvSpPr>
        <p:spPr>
          <a:xfrm>
            <a:off x="1059815" y="2108848"/>
            <a:ext cx="4937760" cy="3378200"/>
          </a:xfrm>
        </p:spPr>
        <p:txBody>
          <a:bodyPr>
            <a:noAutofit/>
          </a:bodyPr>
          <a:lstStyle/>
          <a:p>
            <a:r>
              <a:rPr lang="en-US" sz="2000" dirty="0" smtClean="0"/>
              <a:t>Writing left to right.</a:t>
            </a:r>
          </a:p>
          <a:p>
            <a:r>
              <a:rPr lang="en-US" sz="2000" dirty="0" smtClean="0"/>
              <a:t>Physically forming the letters using pencil on paper.</a:t>
            </a:r>
          </a:p>
          <a:p>
            <a:r>
              <a:rPr lang="en-US" sz="2000" dirty="0" smtClean="0"/>
              <a:t>Spacing words on the page.</a:t>
            </a:r>
          </a:p>
          <a:p>
            <a:r>
              <a:rPr lang="en-US" sz="2000" dirty="0" smtClean="0"/>
              <a:t>Spelling high-frequency irregular words.</a:t>
            </a:r>
          </a:p>
          <a:p>
            <a:r>
              <a:rPr lang="en-US" sz="2000" dirty="0" smtClean="0"/>
              <a:t>Phonetically spelling unknown words.</a:t>
            </a:r>
          </a:p>
          <a:p>
            <a:r>
              <a:rPr lang="en-US" sz="2000" dirty="0" smtClean="0"/>
              <a:t>Using uppercase letters as appropriate.</a:t>
            </a:r>
          </a:p>
          <a:p>
            <a:r>
              <a:rPr lang="en-US" sz="2000" dirty="0" smtClean="0"/>
              <a:t>Using end punctuation.</a:t>
            </a:r>
          </a:p>
          <a:p>
            <a:r>
              <a:rPr lang="en-US" sz="2000" dirty="0" smtClean="0"/>
              <a:t>Indenting paragraphs.</a:t>
            </a:r>
            <a:endParaRPr lang="en-US" dirty="0"/>
          </a:p>
        </p:txBody>
      </p:sp>
      <p:sp>
        <p:nvSpPr>
          <p:cNvPr id="7" name="Text Placeholder 6"/>
          <p:cNvSpPr>
            <a:spLocks noGrp="1"/>
          </p:cNvSpPr>
          <p:nvPr>
            <p:ph type="body" sz="quarter" idx="3"/>
          </p:nvPr>
        </p:nvSpPr>
        <p:spPr>
          <a:xfrm>
            <a:off x="6172200" y="1302635"/>
            <a:ext cx="5183188" cy="823912"/>
          </a:xfrm>
        </p:spPr>
        <p:txBody>
          <a:bodyPr>
            <a:normAutofit/>
          </a:bodyPr>
          <a:lstStyle/>
          <a:p>
            <a:r>
              <a:rPr lang="en-US" sz="2400" dirty="0" smtClean="0">
                <a:solidFill>
                  <a:schemeClr val="accent1">
                    <a:lumMod val="75000"/>
                  </a:schemeClr>
                </a:solidFill>
              </a:rPr>
              <a:t>Higher-Level Cognitive Demands</a:t>
            </a:r>
            <a:endParaRPr lang="en-US" sz="2400" dirty="0">
              <a:solidFill>
                <a:schemeClr val="accent1">
                  <a:lumMod val="75000"/>
                </a:schemeClr>
              </a:solidFill>
            </a:endParaRPr>
          </a:p>
        </p:txBody>
      </p:sp>
      <p:sp>
        <p:nvSpPr>
          <p:cNvPr id="8" name="Content Placeholder 7"/>
          <p:cNvSpPr>
            <a:spLocks noGrp="1"/>
          </p:cNvSpPr>
          <p:nvPr>
            <p:ph sz="quarter" idx="4"/>
          </p:nvPr>
        </p:nvSpPr>
        <p:spPr>
          <a:xfrm>
            <a:off x="6217602" y="2126547"/>
            <a:ext cx="4937760" cy="3378200"/>
          </a:xfrm>
        </p:spPr>
        <p:txBody>
          <a:bodyPr>
            <a:noAutofit/>
          </a:bodyPr>
          <a:lstStyle/>
          <a:p>
            <a:r>
              <a:rPr lang="en-US" sz="2000" dirty="0" smtClean="0"/>
              <a:t>Using a story structure or expository structure.</a:t>
            </a:r>
          </a:p>
          <a:p>
            <a:r>
              <a:rPr lang="en-US" sz="2000" dirty="0" smtClean="0"/>
              <a:t>Varying sentence structure.</a:t>
            </a:r>
          </a:p>
          <a:p>
            <a:r>
              <a:rPr lang="en-US" sz="2000" dirty="0" smtClean="0"/>
              <a:t>Sticking to the plan.</a:t>
            </a:r>
          </a:p>
          <a:p>
            <a:r>
              <a:rPr lang="en-US" sz="2000" dirty="0" smtClean="0"/>
              <a:t>Using topic sentences in paragraphs.</a:t>
            </a:r>
          </a:p>
          <a:p>
            <a:r>
              <a:rPr lang="en-US" sz="2000" dirty="0" smtClean="0"/>
              <a:t>Keeping the goal of the composition in mind.</a:t>
            </a:r>
          </a:p>
          <a:p>
            <a:r>
              <a:rPr lang="en-US" sz="2000" dirty="0" smtClean="0"/>
              <a:t>Keeping the audience’s need in mind.</a:t>
            </a:r>
          </a:p>
          <a:p>
            <a:r>
              <a:rPr lang="en-US" sz="2000" dirty="0" smtClean="0"/>
              <a:t>Checking for insufficient or unnecessary detail.</a:t>
            </a:r>
          </a:p>
          <a:p>
            <a:r>
              <a:rPr lang="en-US" sz="2000" dirty="0" smtClean="0"/>
              <a:t>Choosing precise vocabulary to express ideas.</a:t>
            </a:r>
            <a:endParaRPr lang="en-US" sz="2000" dirty="0"/>
          </a:p>
        </p:txBody>
      </p:sp>
    </p:spTree>
    <p:extLst>
      <p:ext uri="{BB962C8B-B14F-4D97-AF65-F5344CB8AC3E}">
        <p14:creationId xmlns:p14="http://schemas.microsoft.com/office/powerpoint/2010/main" val="37181789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 Bore!</a:t>
            </a:r>
            <a:endParaRPr lang="en-US" dirty="0"/>
          </a:p>
        </p:txBody>
      </p:sp>
      <p:sp>
        <p:nvSpPr>
          <p:cNvPr id="3" name="Content Placeholder 2"/>
          <p:cNvSpPr>
            <a:spLocks noGrp="1"/>
          </p:cNvSpPr>
          <p:nvPr>
            <p:ph idx="1"/>
          </p:nvPr>
        </p:nvSpPr>
        <p:spPr>
          <a:xfrm>
            <a:off x="953730" y="1690688"/>
            <a:ext cx="3460955" cy="2392413"/>
          </a:xfrm>
        </p:spPr>
        <p:txBody>
          <a:bodyPr>
            <a:normAutofit/>
          </a:bodyPr>
          <a:lstStyle/>
          <a:p>
            <a:r>
              <a:rPr lang="en-US" sz="3600" dirty="0" smtClean="0"/>
              <a:t>Teach students to move beyond first, next, last</a:t>
            </a:r>
            <a:endParaRPr lang="en-US" sz="36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955605" y="497676"/>
            <a:ext cx="3289328" cy="261756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112011" y="1873760"/>
            <a:ext cx="5255090" cy="4418683"/>
          </a:xfrm>
          <a:prstGeom prst="rect">
            <a:avLst/>
          </a:prstGeom>
          <a:ln>
            <a:noFill/>
          </a:ln>
          <a:effectLst>
            <a:softEdge rad="112500"/>
          </a:effectLst>
        </p:spPr>
      </p:pic>
    </p:spTree>
    <p:extLst>
      <p:ext uri="{BB962C8B-B14F-4D97-AF65-F5344CB8AC3E}">
        <p14:creationId xmlns:p14="http://schemas.microsoft.com/office/powerpoint/2010/main" val="2949963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Transitions</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955605" y="497676"/>
            <a:ext cx="3289328" cy="261756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059382" y="1878032"/>
            <a:ext cx="5351803" cy="4410137"/>
          </a:xfrm>
          <a:prstGeom prst="rect">
            <a:avLst/>
          </a:prstGeom>
          <a:ln>
            <a:noFill/>
          </a:ln>
          <a:effectLst>
            <a:outerShdw blurRad="292100" dist="139700" dir="2700000" algn="tl" rotWithShape="0">
              <a:srgbClr val="333333">
                <a:alpha val="65000"/>
              </a:srgbClr>
            </a:outerShdw>
          </a:effectLst>
        </p:spPr>
      </p:pic>
      <p:sp>
        <p:nvSpPr>
          <p:cNvPr id="8" name="Content Placeholder 2"/>
          <p:cNvSpPr>
            <a:spLocks noGrp="1"/>
          </p:cNvSpPr>
          <p:nvPr>
            <p:ph idx="1"/>
          </p:nvPr>
        </p:nvSpPr>
        <p:spPr>
          <a:xfrm>
            <a:off x="838201" y="1825625"/>
            <a:ext cx="3319732" cy="4351338"/>
          </a:xfrm>
        </p:spPr>
        <p:txBody>
          <a:bodyPr/>
          <a:lstStyle/>
          <a:p>
            <a:r>
              <a:rPr lang="en-US" dirty="0" smtClean="0"/>
              <a:t>Compare and Contrast</a:t>
            </a:r>
          </a:p>
          <a:p>
            <a:r>
              <a:rPr lang="en-US" dirty="0" smtClean="0"/>
              <a:t>Across Time</a:t>
            </a:r>
          </a:p>
          <a:p>
            <a:r>
              <a:rPr lang="en-US" dirty="0" smtClean="0"/>
              <a:t>Elaborations</a:t>
            </a:r>
          </a:p>
          <a:p>
            <a:r>
              <a:rPr lang="en-US" dirty="0" smtClean="0"/>
              <a:t>Summarize</a:t>
            </a:r>
          </a:p>
          <a:p>
            <a:pPr marL="0" indent="0">
              <a:buNone/>
            </a:pPr>
            <a:endParaRPr lang="en-US" dirty="0"/>
          </a:p>
        </p:txBody>
      </p:sp>
    </p:spTree>
    <p:extLst>
      <p:ext uri="{BB962C8B-B14F-4D97-AF65-F5344CB8AC3E}">
        <p14:creationId xmlns:p14="http://schemas.microsoft.com/office/powerpoint/2010/main" val="39177795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Transitions</a:t>
            </a:r>
            <a:endParaRPr lang="en-US" dirty="0"/>
          </a:p>
        </p:txBody>
      </p:sp>
      <p:sp>
        <p:nvSpPr>
          <p:cNvPr id="3" name="Content Placeholder 2"/>
          <p:cNvSpPr>
            <a:spLocks noGrp="1"/>
          </p:cNvSpPr>
          <p:nvPr>
            <p:ph idx="1"/>
          </p:nvPr>
        </p:nvSpPr>
        <p:spPr>
          <a:xfrm>
            <a:off x="838201" y="1825625"/>
            <a:ext cx="3319732" cy="4351338"/>
          </a:xfrm>
        </p:spPr>
        <p:txBody>
          <a:bodyPr/>
          <a:lstStyle/>
          <a:p>
            <a:r>
              <a:rPr lang="en-US" dirty="0" smtClean="0"/>
              <a:t>Sequence</a:t>
            </a:r>
          </a:p>
          <a:p>
            <a:r>
              <a:rPr lang="en-US" dirty="0" smtClean="0"/>
              <a:t>Summarize</a:t>
            </a:r>
          </a:p>
          <a:p>
            <a:r>
              <a:rPr lang="en-US" dirty="0" smtClean="0"/>
              <a:t>Time Passing</a:t>
            </a:r>
          </a:p>
          <a:p>
            <a:r>
              <a:rPr lang="en-US" dirty="0" smtClean="0"/>
              <a:t>Elaboration</a:t>
            </a:r>
          </a:p>
          <a:p>
            <a:r>
              <a:rPr lang="en-US" dirty="0" smtClean="0"/>
              <a:t>To Compare</a:t>
            </a:r>
          </a:p>
          <a:p>
            <a:r>
              <a:rPr lang="en-US" dirty="0" smtClean="0"/>
              <a:t>To Contrast</a:t>
            </a:r>
          </a:p>
          <a:p>
            <a:pPr marL="0" indent="0">
              <a:buNone/>
            </a:pP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955605" y="497676"/>
            <a:ext cx="3289328" cy="2617563"/>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157333" y="1785177"/>
            <a:ext cx="5253594" cy="4581717"/>
          </a:xfrm>
          <a:prstGeom prst="rect">
            <a:avLst/>
          </a:prstGeom>
          <a:ln>
            <a:noFill/>
          </a:ln>
          <a:effectLst>
            <a:softEdge rad="112500"/>
          </a:effectLst>
        </p:spPr>
      </p:pic>
    </p:spTree>
    <p:extLst>
      <p:ext uri="{BB962C8B-B14F-4D97-AF65-F5344CB8AC3E}">
        <p14:creationId xmlns:p14="http://schemas.microsoft.com/office/powerpoint/2010/main" val="28175146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Transitions</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8831045" y="443235"/>
            <a:ext cx="3079057" cy="246789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10990" y="2192038"/>
            <a:ext cx="5171772" cy="3776702"/>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5043947" y="2926226"/>
            <a:ext cx="4847303"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prstClr val="black"/>
                </a:solidFill>
              </a:rPr>
              <a:t>Add ideas</a:t>
            </a:r>
          </a:p>
          <a:p>
            <a:pPr marL="285750" indent="-285750">
              <a:buFont typeface="Arial" panose="020B0604020202020204" pitchFamily="34" charset="0"/>
              <a:buChar char="•"/>
            </a:pPr>
            <a:r>
              <a:rPr lang="en-US" sz="3600" dirty="0" smtClean="0">
                <a:solidFill>
                  <a:prstClr val="black"/>
                </a:solidFill>
              </a:rPr>
              <a:t>Compare ideas</a:t>
            </a:r>
          </a:p>
          <a:p>
            <a:pPr marL="285750" indent="-285750">
              <a:buFont typeface="Arial" panose="020B0604020202020204" pitchFamily="34" charset="0"/>
              <a:buChar char="•"/>
            </a:pPr>
            <a:r>
              <a:rPr lang="en-US" sz="3600" dirty="0" smtClean="0">
                <a:solidFill>
                  <a:prstClr val="black"/>
                </a:solidFill>
              </a:rPr>
              <a:t>Give an example</a:t>
            </a:r>
          </a:p>
          <a:p>
            <a:pPr marL="285750" indent="-285750">
              <a:buFont typeface="Arial" panose="020B0604020202020204" pitchFamily="34" charset="0"/>
              <a:buChar char="•"/>
            </a:pPr>
            <a:r>
              <a:rPr lang="en-US" sz="3600" dirty="0" smtClean="0">
                <a:solidFill>
                  <a:prstClr val="black"/>
                </a:solidFill>
              </a:rPr>
              <a:t>Show exception</a:t>
            </a:r>
            <a:endParaRPr lang="en-US" sz="3600" dirty="0">
              <a:solidFill>
                <a:prstClr val="black"/>
              </a:solidFill>
            </a:endParaRPr>
          </a:p>
        </p:txBody>
      </p:sp>
    </p:spTree>
    <p:extLst>
      <p:ext uri="{BB962C8B-B14F-4D97-AF65-F5344CB8AC3E}">
        <p14:creationId xmlns:p14="http://schemas.microsoft.com/office/powerpoint/2010/main" val="430457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Transitions</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8918126" y="454121"/>
            <a:ext cx="3079057" cy="2467893"/>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5004618" y="2649227"/>
            <a:ext cx="5230763"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prstClr val="black"/>
                </a:solidFill>
              </a:rPr>
              <a:t>Indicate time</a:t>
            </a:r>
          </a:p>
          <a:p>
            <a:pPr marL="285750" indent="-285750">
              <a:buFont typeface="Arial" panose="020B0604020202020204" pitchFamily="34" charset="0"/>
              <a:buChar char="•"/>
            </a:pPr>
            <a:r>
              <a:rPr lang="en-US" sz="3600" dirty="0" smtClean="0">
                <a:solidFill>
                  <a:prstClr val="black"/>
                </a:solidFill>
              </a:rPr>
              <a:t>Repeat ideas</a:t>
            </a:r>
          </a:p>
          <a:p>
            <a:pPr marL="285750" indent="-285750">
              <a:buFont typeface="Arial" panose="020B0604020202020204" pitchFamily="34" charset="0"/>
              <a:buChar char="•"/>
            </a:pPr>
            <a:r>
              <a:rPr lang="en-US" sz="3600" dirty="0" smtClean="0">
                <a:solidFill>
                  <a:prstClr val="black"/>
                </a:solidFill>
              </a:rPr>
              <a:t>Emphasize ideas</a:t>
            </a:r>
          </a:p>
          <a:p>
            <a:pPr marL="285750" indent="-285750">
              <a:buFont typeface="Arial" panose="020B0604020202020204" pitchFamily="34" charset="0"/>
              <a:buChar char="•"/>
            </a:pPr>
            <a:r>
              <a:rPr lang="en-US" sz="3600" dirty="0" smtClean="0">
                <a:solidFill>
                  <a:prstClr val="black"/>
                </a:solidFill>
              </a:rPr>
              <a:t>Show sequence</a:t>
            </a:r>
          </a:p>
          <a:p>
            <a:pPr marL="285750" indent="-285750">
              <a:buFont typeface="Arial" panose="020B0604020202020204" pitchFamily="34" charset="0"/>
              <a:buChar char="•"/>
            </a:pPr>
            <a:r>
              <a:rPr lang="en-US" sz="3600" dirty="0" smtClean="0">
                <a:solidFill>
                  <a:prstClr val="black"/>
                </a:solidFill>
              </a:rPr>
              <a:t>Summarize or Conclude</a:t>
            </a:r>
            <a:endParaRPr lang="en-US" sz="3600" dirty="0">
              <a:solidFill>
                <a:prstClr val="black"/>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66940" y="2116344"/>
            <a:ext cx="5167870" cy="392418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448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students to use transitions?</a:t>
            </a:r>
            <a:endParaRPr lang="en-US" dirty="0"/>
          </a:p>
        </p:txBody>
      </p:sp>
      <p:sp>
        <p:nvSpPr>
          <p:cNvPr id="3" name="Content Placeholder 2"/>
          <p:cNvSpPr>
            <a:spLocks noGrp="1"/>
          </p:cNvSpPr>
          <p:nvPr>
            <p:ph idx="1"/>
          </p:nvPr>
        </p:nvSpPr>
        <p:spPr>
          <a:xfrm>
            <a:off x="1251677" y="2286001"/>
            <a:ext cx="10439579" cy="3593591"/>
          </a:xfrm>
        </p:spPr>
        <p:txBody>
          <a:bodyPr>
            <a:noAutofit/>
          </a:bodyPr>
          <a:lstStyle/>
          <a:p>
            <a:r>
              <a:rPr lang="en-US" sz="2500" dirty="0" smtClean="0"/>
              <a:t>Explain the definition of transitions in writing</a:t>
            </a:r>
          </a:p>
          <a:p>
            <a:r>
              <a:rPr lang="en-US" sz="2500" dirty="0" smtClean="0"/>
              <a:t>Model for students what a paragraph without transitions sounds like</a:t>
            </a:r>
          </a:p>
          <a:p>
            <a:r>
              <a:rPr lang="en-US" sz="2500" dirty="0" smtClean="0"/>
              <a:t>Model for students what the same paragraph sounds like with transitions added</a:t>
            </a:r>
          </a:p>
          <a:p>
            <a:r>
              <a:rPr lang="en-US" sz="2500" dirty="0" smtClean="0"/>
              <a:t>Introduce types of transitions and use mentor texts to model each type</a:t>
            </a:r>
          </a:p>
          <a:p>
            <a:r>
              <a:rPr lang="en-US" sz="2500" dirty="0" smtClean="0"/>
              <a:t>Use previous student work samples to add transitions</a:t>
            </a:r>
          </a:p>
          <a:p>
            <a:r>
              <a:rPr lang="en-US" sz="2500" dirty="0" smtClean="0"/>
              <a:t>REPEAT, REPEAT, REPEAT</a:t>
            </a:r>
            <a:endParaRPr lang="en-US" sz="25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4262" y="4713513"/>
            <a:ext cx="2869248" cy="2144385"/>
          </a:xfrm>
          <a:prstGeom prst="rect">
            <a:avLst/>
          </a:prstGeom>
          <a:ln>
            <a:noFill/>
          </a:ln>
          <a:effectLst>
            <a:softEdge rad="112500"/>
          </a:effectLst>
        </p:spPr>
      </p:pic>
    </p:spTree>
    <p:extLst>
      <p:ext uri="{BB962C8B-B14F-4D97-AF65-F5344CB8AC3E}">
        <p14:creationId xmlns:p14="http://schemas.microsoft.com/office/powerpoint/2010/main" val="3047760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7" y="286467"/>
            <a:ext cx="10667145" cy="1325563"/>
          </a:xfrm>
        </p:spPr>
        <p:txBody>
          <a:bodyPr>
            <a:normAutofit fontScale="90000"/>
          </a:bodyPr>
          <a:lstStyle/>
          <a:p>
            <a:r>
              <a:rPr lang="en-US" dirty="0" smtClean="0"/>
              <a:t>What can comedians teach us about transitions?</a:t>
            </a:r>
            <a:endParaRPr lang="en-US" dirty="0"/>
          </a:p>
        </p:txBody>
      </p:sp>
      <p:sp>
        <p:nvSpPr>
          <p:cNvPr id="3" name="Content Placeholder 2"/>
          <p:cNvSpPr>
            <a:spLocks noGrp="1"/>
          </p:cNvSpPr>
          <p:nvPr>
            <p:ph idx="1"/>
          </p:nvPr>
        </p:nvSpPr>
        <p:spPr>
          <a:xfrm>
            <a:off x="1110343" y="1825625"/>
            <a:ext cx="5782070" cy="4351338"/>
          </a:xfrm>
        </p:spPr>
        <p:txBody>
          <a:bodyPr/>
          <a:lstStyle/>
          <a:p>
            <a:r>
              <a:rPr lang="en-US" sz="2400" dirty="0"/>
              <a:t>Transitions thread together several different ideas to create one </a:t>
            </a:r>
            <a:r>
              <a:rPr lang="en-US" sz="2400" dirty="0" smtClean="0"/>
              <a:t>cohesive piece.</a:t>
            </a:r>
          </a:p>
          <a:p>
            <a:r>
              <a:rPr lang="en-US" sz="2400" dirty="0"/>
              <a:t>Stand-up comedy is much like an oral essay. The comedian tells jokes, usually in the form of a story, and moves from one segment of material to the next by connecting them with good transition sentences.</a:t>
            </a:r>
            <a:endParaRPr lang="en-US" sz="2400"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28156" y="1825625"/>
            <a:ext cx="3962246" cy="396224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3907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 your thoughts!</a:t>
            </a:r>
            <a:endParaRPr lang="en-US" dirty="0"/>
          </a:p>
        </p:txBody>
      </p:sp>
      <p:sp>
        <p:nvSpPr>
          <p:cNvPr id="6" name="Content Placeholder 5"/>
          <p:cNvSpPr>
            <a:spLocks noGrp="1"/>
          </p:cNvSpPr>
          <p:nvPr>
            <p:ph idx="1"/>
          </p:nvPr>
        </p:nvSpPr>
        <p:spPr/>
        <p:txBody>
          <a:bodyPr/>
          <a:lstStyle/>
          <a:p>
            <a:r>
              <a:rPr lang="en-US" dirty="0" smtClean="0"/>
              <a:t>Current practices</a:t>
            </a:r>
          </a:p>
          <a:p>
            <a:r>
              <a:rPr lang="en-US" dirty="0" smtClean="0"/>
              <a:t>Implications for instruction</a:t>
            </a:r>
          </a:p>
          <a:p>
            <a:r>
              <a:rPr lang="en-US" dirty="0" smtClean="0"/>
              <a:t>Resources available/needed</a:t>
            </a:r>
          </a:p>
          <a:p>
            <a:r>
              <a:rPr lang="en-US" dirty="0" smtClean="0"/>
              <a:t>Support available/needed</a:t>
            </a:r>
          </a:p>
          <a:p>
            <a:r>
              <a:rPr lang="en-US" dirty="0" smtClean="0"/>
              <a:t>Questions</a:t>
            </a:r>
          </a:p>
          <a:p>
            <a:r>
              <a:rPr lang="en-US" dirty="0" smtClean="0"/>
              <a:t>Concerns</a:t>
            </a:r>
          </a:p>
          <a:p>
            <a:r>
              <a:rPr lang="en-US" dirty="0" smtClean="0"/>
              <a:t>Alternate approaches</a:t>
            </a:r>
            <a:endParaRPr lang="en-US" dirty="0"/>
          </a:p>
        </p:txBody>
      </p:sp>
    </p:spTree>
    <p:extLst>
      <p:ext uri="{BB962C8B-B14F-4D97-AF65-F5344CB8AC3E}">
        <p14:creationId xmlns:p14="http://schemas.microsoft.com/office/powerpoint/2010/main" val="4142156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Editing </a:t>
            </a:r>
            <a:r>
              <a:rPr lang="en-US" dirty="0" err="1" smtClean="0"/>
              <a:t>Cirlces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24945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Editing Circles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15898" y="1128451"/>
            <a:ext cx="4249881" cy="5603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56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Writing Collection Project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514910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Standards</a:t>
            </a:r>
            <a:endParaRPr lang="en-US" dirty="0"/>
          </a:p>
        </p:txBody>
      </p:sp>
      <p:pic>
        <p:nvPicPr>
          <p:cNvPr id="4" name="Content Placeholder 3">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670863" y="1240594"/>
            <a:ext cx="7339951" cy="5503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6764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Spelling Words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015719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Spelling Words</a:t>
            </a:r>
            <a:endParaRPr lang="en-US" dirty="0"/>
          </a:p>
        </p:txBody>
      </p:sp>
      <p:sp>
        <p:nvSpPr>
          <p:cNvPr id="2" name="Content Placeholder 1"/>
          <p:cNvSpPr>
            <a:spLocks noGrp="1"/>
          </p:cNvSpPr>
          <p:nvPr>
            <p:ph idx="1"/>
          </p:nvPr>
        </p:nvSpPr>
        <p:spPr/>
        <p:txBody>
          <a:bodyPr>
            <a:normAutofit/>
          </a:bodyPr>
          <a:lstStyle/>
          <a:p>
            <a:pPr marL="0" indent="0">
              <a:buNone/>
            </a:pPr>
            <a:r>
              <a:rPr lang="en-US" sz="3600" dirty="0" smtClean="0"/>
              <a:t>“Students who struggle mightily with spelling or worry unnecessarily about perfect spelling do not write fluently or easily.”</a:t>
            </a:r>
          </a:p>
          <a:p>
            <a:pPr marL="0" indent="0">
              <a:buNone/>
            </a:pPr>
            <a:r>
              <a:rPr lang="en-US" sz="3600" dirty="0" smtClean="0"/>
              <a:t>							- Shane Templeton</a:t>
            </a:r>
            <a:endParaRPr lang="en-US" sz="3600" dirty="0"/>
          </a:p>
        </p:txBody>
      </p:sp>
    </p:spTree>
    <p:extLst>
      <p:ext uri="{BB962C8B-B14F-4D97-AF65-F5344CB8AC3E}">
        <p14:creationId xmlns:p14="http://schemas.microsoft.com/office/powerpoint/2010/main" val="21595459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Spelling Words</a:t>
            </a:r>
            <a:endParaRPr lang="en-US" dirty="0"/>
          </a:p>
        </p:txBody>
      </p:sp>
      <p:sp>
        <p:nvSpPr>
          <p:cNvPr id="3" name="Content Placeholder 2"/>
          <p:cNvSpPr>
            <a:spLocks noGrp="1"/>
          </p:cNvSpPr>
          <p:nvPr>
            <p:ph idx="1"/>
          </p:nvPr>
        </p:nvSpPr>
        <p:spPr>
          <a:xfrm>
            <a:off x="1251677" y="1289472"/>
            <a:ext cx="6564266" cy="5366424"/>
          </a:xfrm>
        </p:spPr>
        <p:txBody>
          <a:bodyPr>
            <a:noAutofit/>
          </a:bodyPr>
          <a:lstStyle/>
          <a:p>
            <a:pPr marL="457200" indent="-457200">
              <a:buFont typeface="+mj-lt"/>
              <a:buAutoNum type="arabicPeriod"/>
            </a:pPr>
            <a:r>
              <a:rPr lang="en-US" sz="2800" dirty="0" smtClean="0"/>
              <a:t>Say the word</a:t>
            </a:r>
          </a:p>
          <a:p>
            <a:pPr marL="457200" indent="-457200">
              <a:buFont typeface="+mj-lt"/>
              <a:buAutoNum type="arabicPeriod"/>
            </a:pPr>
            <a:r>
              <a:rPr lang="en-US" sz="2800" dirty="0" smtClean="0"/>
              <a:t>Segment the word into chunks/syllables</a:t>
            </a:r>
          </a:p>
          <a:p>
            <a:pPr marL="457200" indent="-457200">
              <a:buFont typeface="+mj-lt"/>
              <a:buAutoNum type="arabicPeriod"/>
            </a:pPr>
            <a:r>
              <a:rPr lang="en-US" sz="2800" dirty="0" smtClean="0"/>
              <a:t>Represent each sound in the chunk/syllable</a:t>
            </a:r>
          </a:p>
          <a:p>
            <a:pPr marL="914400" lvl="1" indent="-457200">
              <a:buFont typeface="+mj-lt"/>
              <a:buAutoNum type="alphaLcParenR"/>
            </a:pPr>
            <a:r>
              <a:rPr lang="en-US" sz="2400" dirty="0" smtClean="0"/>
              <a:t>Every syllable must have a vowel</a:t>
            </a:r>
          </a:p>
          <a:p>
            <a:pPr marL="914400" lvl="1" indent="-457200">
              <a:buFont typeface="+mj-lt"/>
              <a:buAutoNum type="alphaLcParenR"/>
            </a:pPr>
            <a:r>
              <a:rPr lang="en-US" sz="2400" dirty="0" smtClean="0"/>
              <a:t>Must be spelled logically- Use what you know</a:t>
            </a:r>
          </a:p>
          <a:p>
            <a:pPr marL="457200" indent="-457200">
              <a:buFont typeface="+mj-lt"/>
              <a:buAutoNum type="arabicPeriod"/>
            </a:pPr>
            <a:r>
              <a:rPr lang="en-US" sz="2800" dirty="0" smtClean="0"/>
              <a:t>Blend each chunk/syllable you have written. Does it sound like the word?</a:t>
            </a:r>
          </a:p>
          <a:p>
            <a:pPr marL="457200" indent="-457200">
              <a:buFont typeface="+mj-lt"/>
              <a:buAutoNum type="arabicPeriod"/>
            </a:pPr>
            <a:r>
              <a:rPr lang="en-US" sz="2800" dirty="0" smtClean="0"/>
              <a:t>Does the word look right?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2657" y="1289471"/>
            <a:ext cx="4067984" cy="5366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4668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Spelling Words</a:t>
            </a:r>
            <a:endParaRPr lang="en-US" dirty="0"/>
          </a:p>
        </p:txBody>
      </p:sp>
      <p:pic>
        <p:nvPicPr>
          <p:cNvPr id="6" name="Content Placeholder 5">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093680" y="2124592"/>
            <a:ext cx="6494318" cy="4464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19853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28157" y="0"/>
            <a:ext cx="8255000" cy="6879167"/>
          </a:xfrm>
          <a:prstGeom prst="rect">
            <a:avLst/>
          </a:prstGeom>
        </p:spPr>
      </p:pic>
    </p:spTree>
    <p:extLst>
      <p:ext uri="{BB962C8B-B14F-4D97-AF65-F5344CB8AC3E}">
        <p14:creationId xmlns:p14="http://schemas.microsoft.com/office/powerpoint/2010/main" val="63142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1030</TotalTime>
  <Words>3346</Words>
  <Application>Microsoft Office PowerPoint</Application>
  <PresentationFormat>Widescreen</PresentationFormat>
  <Paragraphs>536</Paragraphs>
  <Slides>95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Arial</vt:lpstr>
      <vt:lpstr>Calibri</vt:lpstr>
      <vt:lpstr>Gill Sans MT</vt:lpstr>
      <vt:lpstr>Impact</vt:lpstr>
      <vt:lpstr>Pristina</vt:lpstr>
      <vt:lpstr>Wingdings</vt:lpstr>
      <vt:lpstr>Wingdings 2</vt:lpstr>
      <vt:lpstr>Badge</vt:lpstr>
      <vt:lpstr>2-6 Writing</vt:lpstr>
      <vt:lpstr>Introduction</vt:lpstr>
      <vt:lpstr>Introductions</vt:lpstr>
      <vt:lpstr>Agenda</vt:lpstr>
      <vt:lpstr>Benefits of Writing</vt:lpstr>
      <vt:lpstr>Table Discussion</vt:lpstr>
      <vt:lpstr>Skills in Writing</vt:lpstr>
      <vt:lpstr>Foundational Skills in Writing</vt:lpstr>
      <vt:lpstr>Writing Collection Project</vt:lpstr>
      <vt:lpstr>Elementary Rangefinding</vt:lpstr>
      <vt:lpstr>Writing Collection Project</vt:lpstr>
      <vt:lpstr>6th Grade Informative Writing</vt:lpstr>
      <vt:lpstr>Recommendations for using  SAGE Writing Samples</vt:lpstr>
      <vt:lpstr>Recommendations for using  SAGE Writing Samples</vt:lpstr>
      <vt:lpstr>Recommendations for using  SAGE Writing Samples</vt:lpstr>
      <vt:lpstr>Recommendations for using  SAGE Writing Samples</vt:lpstr>
      <vt:lpstr>Recommendations for using  SAGE Writing Samples</vt:lpstr>
      <vt:lpstr>Record your thoughts!</vt:lpstr>
      <vt:lpstr>Rangefinding Results: Grades K-11</vt:lpstr>
      <vt:lpstr>Success and Struggle</vt:lpstr>
      <vt:lpstr>Success and Struggle</vt:lpstr>
      <vt:lpstr>Success and Struggle</vt:lpstr>
      <vt:lpstr>PowerPoint Presentation</vt:lpstr>
      <vt:lpstr>PowerPoint Presentation</vt:lpstr>
      <vt:lpstr>PowerPoint Presentation</vt:lpstr>
      <vt:lpstr>PowerPoint Presentation</vt:lpstr>
      <vt:lpstr>Why is this important?</vt:lpstr>
      <vt:lpstr>  Why is it important for each grade level to teach their standards?  </vt:lpstr>
      <vt:lpstr>2nd Grade Informative and Opinion Writing Rubrics</vt:lpstr>
      <vt:lpstr>Review Rubrics</vt:lpstr>
      <vt:lpstr>Writing Samples</vt:lpstr>
      <vt:lpstr>Rangefinding</vt:lpstr>
      <vt:lpstr>Toys: Amazing Stories Behind Some Great Inventions </vt:lpstr>
      <vt:lpstr>Opinion Writing</vt:lpstr>
      <vt:lpstr>Prompt Analysis</vt:lpstr>
      <vt:lpstr>Informational Prompt (6th Grade)</vt:lpstr>
      <vt:lpstr>How Do I Teach Prompt Analysis?</vt:lpstr>
      <vt:lpstr>How Do I Teach Prompt Analysis?</vt:lpstr>
      <vt:lpstr>How Do I Teach Prompt Analysis?</vt:lpstr>
      <vt:lpstr>RACE</vt:lpstr>
      <vt:lpstr>RACE</vt:lpstr>
      <vt:lpstr>RACE</vt:lpstr>
      <vt:lpstr>How Do I Teach Prompt Analysis?</vt:lpstr>
      <vt:lpstr>Record your thoughts!</vt:lpstr>
      <vt:lpstr>Academic Vocabulary</vt:lpstr>
      <vt:lpstr>Vocabulary</vt:lpstr>
      <vt:lpstr>PowerPoint Presentation</vt:lpstr>
      <vt:lpstr>PowerPoint Presentation</vt:lpstr>
      <vt:lpstr>PowerPoint Presentation</vt:lpstr>
      <vt:lpstr>Definitions</vt:lpstr>
      <vt:lpstr>Academic Language</vt:lpstr>
      <vt:lpstr>Academic Language</vt:lpstr>
      <vt:lpstr>Students must learn 2,000-4,000 words every school year</vt:lpstr>
      <vt:lpstr>Direct Instruction of Vocabulary</vt:lpstr>
      <vt:lpstr>Direct Instruction of Vocabulary</vt:lpstr>
      <vt:lpstr>Direct Instruction of Vocabulary</vt:lpstr>
      <vt:lpstr>Can You Find a Tier III Word?</vt:lpstr>
      <vt:lpstr>Direct Instruction of Vocabulary</vt:lpstr>
      <vt:lpstr>Direct Instruction of Vocabulary</vt:lpstr>
      <vt:lpstr>Four-Square</vt:lpstr>
      <vt:lpstr>Four-Square</vt:lpstr>
      <vt:lpstr>Four-Square</vt:lpstr>
      <vt:lpstr>Four-Square</vt:lpstr>
      <vt:lpstr>Four-Square</vt:lpstr>
      <vt:lpstr>Four-Square</vt:lpstr>
      <vt:lpstr>Four-Square</vt:lpstr>
      <vt:lpstr>Four-Square</vt:lpstr>
      <vt:lpstr>Four-Square</vt:lpstr>
      <vt:lpstr>Four-Square</vt:lpstr>
      <vt:lpstr>Four-Square</vt:lpstr>
      <vt:lpstr>Four-Square</vt:lpstr>
      <vt:lpstr>Record your thoughts!</vt:lpstr>
      <vt:lpstr>Transitions</vt:lpstr>
      <vt:lpstr>Why Transitions?</vt:lpstr>
      <vt:lpstr>SAGE Writing Rubric Grades 3-5</vt:lpstr>
      <vt:lpstr>SAGE Writing Rubric Grades 6-11</vt:lpstr>
      <vt:lpstr>Transitions</vt:lpstr>
      <vt:lpstr>Transitions</vt:lpstr>
      <vt:lpstr>Transitions</vt:lpstr>
      <vt:lpstr>Don’t Be a Bore!</vt:lpstr>
      <vt:lpstr>Types of Transitions</vt:lpstr>
      <vt:lpstr>Types of Transitions</vt:lpstr>
      <vt:lpstr>Types of Transitions</vt:lpstr>
      <vt:lpstr>Types of Transitions</vt:lpstr>
      <vt:lpstr>How do I teach students to use transitions?</vt:lpstr>
      <vt:lpstr>What can comedians teach us about transitions?</vt:lpstr>
      <vt:lpstr>Record your thoughts!</vt:lpstr>
      <vt:lpstr>Editing Cirlces</vt:lpstr>
      <vt:lpstr>Editing Circles</vt:lpstr>
      <vt:lpstr>Language Standards</vt:lpstr>
      <vt:lpstr>Challenge Spelling Words</vt:lpstr>
      <vt:lpstr>Challenge Spelling Words</vt:lpstr>
      <vt:lpstr>Challenge Spelling Words</vt:lpstr>
      <vt:lpstr>Challenge Spelling Words</vt:lpstr>
      <vt:lpstr>PowerPoint Presentation</vt:lpstr>
    </vt:vector>
  </TitlesOfParts>
  <Company>Utah State Office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 Writing</dc:title>
  <dc:creator>Carter, Cydnee</dc:creator>
  <cp:lastModifiedBy>Carter, Cydnee</cp:lastModifiedBy>
  <cp:revision>65</cp:revision>
  <dcterms:created xsi:type="dcterms:W3CDTF">2016-07-26T16:31:17Z</dcterms:created>
  <dcterms:modified xsi:type="dcterms:W3CDTF">2016-07-28T06:26:58Z</dcterms:modified>
</cp:coreProperties>
</file>