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57" r:id="rId3"/>
    <p:sldId id="277" r:id="rId4"/>
    <p:sldId id="276" r:id="rId5"/>
    <p:sldId id="279" r:id="rId6"/>
    <p:sldId id="290" r:id="rId7"/>
    <p:sldId id="280" r:id="rId8"/>
    <p:sldId id="281" r:id="rId9"/>
    <p:sldId id="278" r:id="rId10"/>
    <p:sldId id="282" r:id="rId11"/>
    <p:sldId id="289" r:id="rId12"/>
    <p:sldId id="283" r:id="rId13"/>
    <p:sldId id="286" r:id="rId14"/>
    <p:sldId id="287" r:id="rId15"/>
    <p:sldId id="288" r:id="rId16"/>
    <p:sldId id="285" r:id="rId17"/>
    <p:sldId id="291" r:id="rId18"/>
    <p:sldId id="292" r:id="rId19"/>
    <p:sldId id="293" r:id="rId20"/>
    <p:sldId id="294" r:id="rId21"/>
    <p:sldId id="275" r:id="rId22"/>
    <p:sldId id="295" r:id="rId23"/>
    <p:sldId id="258" r:id="rId24"/>
    <p:sldId id="259" r:id="rId25"/>
    <p:sldId id="263" r:id="rId26"/>
    <p:sldId id="266" r:id="rId27"/>
    <p:sldId id="271" r:id="rId28"/>
    <p:sldId id="260" r:id="rId29"/>
    <p:sldId id="267"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7" autoAdjust="0"/>
    <p:restoredTop sz="94660"/>
  </p:normalViewPr>
  <p:slideViewPr>
    <p:cSldViewPr snapToGrid="0">
      <p:cViewPr varScale="1">
        <p:scale>
          <a:sx n="70" d="100"/>
          <a:sy n="70"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934B2F2B-ABCB-4CDA-8DA0-7CCC0A090E6A}" type="datetimeFigureOut">
              <a:rPr lang="en-US" smtClean="0"/>
              <a:t>7/6/2016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1226BD12-6FF7-489C-B61C-D743BC021B0C}" type="slidenum">
              <a:rPr lang="en-US" smtClean="0"/>
              <a:t>‹#›</a:t>
            </a:fld>
            <a:endParaRPr lang="en-US"/>
          </a:p>
        </p:txBody>
      </p:sp>
    </p:spTree>
    <p:extLst>
      <p:ext uri="{BB962C8B-B14F-4D97-AF65-F5344CB8AC3E}">
        <p14:creationId xmlns:p14="http://schemas.microsoft.com/office/powerpoint/2010/main" val="627775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71202BD4-DFE0-4FCD-B5DA-E39E7606E559}" type="datetimeFigureOut">
              <a:rPr lang="en-US" smtClean="0"/>
              <a:t>7/6/2016</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DB94DA1B-FB0B-46BF-AD0F-E0339103DEF0}" type="slidenum">
              <a:rPr lang="en-US" smtClean="0"/>
              <a:t>‹#›</a:t>
            </a:fld>
            <a:endParaRPr lang="en-US"/>
          </a:p>
        </p:txBody>
      </p:sp>
    </p:spTree>
    <p:extLst>
      <p:ext uri="{BB962C8B-B14F-4D97-AF65-F5344CB8AC3E}">
        <p14:creationId xmlns:p14="http://schemas.microsoft.com/office/powerpoint/2010/main" val="154829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Snowbird Room from 10:10-11:00 </a:t>
            </a:r>
          </a:p>
          <a:p>
            <a:endParaRPr lang="en-US" dirty="0"/>
          </a:p>
          <a:p>
            <a:r>
              <a:rPr lang="en-US" dirty="0"/>
              <a:t>The ELA Core Standards are calling for students to integrate their learned knowledge and ideas across multiple texts. The SAGE results indicate a greater need of support in addressing these standards 7 &amp; 9 (Integration of Knowledge and Ideas). The purpose of this presentation is to provide teachers with concrete examples of what these standards are asking teachers to do to help students be successful.</a:t>
            </a:r>
          </a:p>
        </p:txBody>
      </p:sp>
      <p:sp>
        <p:nvSpPr>
          <p:cNvPr id="4" name="Slide Number Placeholder 3"/>
          <p:cNvSpPr>
            <a:spLocks noGrp="1"/>
          </p:cNvSpPr>
          <p:nvPr>
            <p:ph type="sldNum" sz="quarter" idx="10"/>
          </p:nvPr>
        </p:nvSpPr>
        <p:spPr/>
        <p:txBody>
          <a:bodyPr/>
          <a:lstStyle/>
          <a:p>
            <a:fld id="{DB94DA1B-FB0B-46BF-AD0F-E0339103DEF0}" type="slidenum">
              <a:rPr lang="en-US" smtClean="0"/>
              <a:t>1</a:t>
            </a:fld>
            <a:endParaRPr lang="en-US"/>
          </a:p>
        </p:txBody>
      </p:sp>
    </p:spTree>
    <p:extLst>
      <p:ext uri="{BB962C8B-B14F-4D97-AF65-F5344CB8AC3E}">
        <p14:creationId xmlns:p14="http://schemas.microsoft.com/office/powerpoint/2010/main" val="3028361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a:solidFill>
                  <a:schemeClr val="accent6"/>
                </a:solidFill>
              </a:rPr>
              <a:t>Handout: The Crayons Text Set</a:t>
            </a:r>
          </a:p>
          <a:p>
            <a:pPr defTabSz="966529">
              <a:defRPr/>
            </a:pPr>
            <a:r>
              <a:rPr lang="en-US" dirty="0">
                <a:solidFill>
                  <a:schemeClr val="accent6"/>
                </a:solidFill>
              </a:rPr>
              <a:t>RL.3.9 Compare and contrast the themes, settings, and plots of stories written by the same author about the same or similar characters (e.g., in books from a series)</a:t>
            </a:r>
          </a:p>
          <a:p>
            <a:endParaRPr lang="en-US" dirty="0"/>
          </a:p>
        </p:txBody>
      </p:sp>
      <p:sp>
        <p:nvSpPr>
          <p:cNvPr id="4" name="Slide Number Placeholder 3"/>
          <p:cNvSpPr>
            <a:spLocks noGrp="1"/>
          </p:cNvSpPr>
          <p:nvPr>
            <p:ph type="sldNum" sz="quarter" idx="10"/>
          </p:nvPr>
        </p:nvSpPr>
        <p:spPr/>
        <p:txBody>
          <a:bodyPr/>
          <a:lstStyle/>
          <a:p>
            <a:fld id="{DB94DA1B-FB0B-46BF-AD0F-E0339103DEF0}" type="slidenum">
              <a:rPr lang="en-US" smtClean="0"/>
              <a:t>18</a:t>
            </a:fld>
            <a:endParaRPr lang="en-US"/>
          </a:p>
        </p:txBody>
      </p:sp>
    </p:spTree>
    <p:extLst>
      <p:ext uri="{BB962C8B-B14F-4D97-AF65-F5344CB8AC3E}">
        <p14:creationId xmlns:p14="http://schemas.microsoft.com/office/powerpoint/2010/main" val="1801376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Task for</a:t>
            </a:r>
            <a:r>
              <a:rPr lang="en-US" baseline="0" dirty="0" smtClean="0"/>
              <a:t> Participants—work with a partner to think about how they would address standards 2.7 &amp; 2.9 with these texts. </a:t>
            </a:r>
          </a:p>
          <a:p>
            <a:r>
              <a:rPr lang="en-US" baseline="0" dirty="0" smtClean="0"/>
              <a:t>Have them share out to close the session (assuming there is time)</a:t>
            </a:r>
            <a:endParaRPr lang="en-US" dirty="0"/>
          </a:p>
        </p:txBody>
      </p:sp>
      <p:sp>
        <p:nvSpPr>
          <p:cNvPr id="4" name="Slide Number Placeholder 3"/>
          <p:cNvSpPr>
            <a:spLocks noGrp="1"/>
          </p:cNvSpPr>
          <p:nvPr>
            <p:ph type="sldNum" sz="quarter" idx="10"/>
          </p:nvPr>
        </p:nvSpPr>
        <p:spPr/>
        <p:txBody>
          <a:bodyPr/>
          <a:lstStyle/>
          <a:p>
            <a:fld id="{DB94DA1B-FB0B-46BF-AD0F-E0339103DEF0}" type="slidenum">
              <a:rPr lang="en-US" smtClean="0"/>
              <a:t>21</a:t>
            </a:fld>
            <a:endParaRPr lang="en-US"/>
          </a:p>
        </p:txBody>
      </p:sp>
    </p:spTree>
    <p:extLst>
      <p:ext uri="{BB962C8B-B14F-4D97-AF65-F5344CB8AC3E}">
        <p14:creationId xmlns:p14="http://schemas.microsoft.com/office/powerpoint/2010/main" val="2837786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4DA1B-FB0B-46BF-AD0F-E0339103DEF0}" type="slidenum">
              <a:rPr lang="en-US" smtClean="0"/>
              <a:t>24</a:t>
            </a:fld>
            <a:endParaRPr lang="en-US"/>
          </a:p>
        </p:txBody>
      </p:sp>
    </p:spTree>
    <p:extLst>
      <p:ext uri="{BB962C8B-B14F-4D97-AF65-F5344CB8AC3E}">
        <p14:creationId xmlns:p14="http://schemas.microsoft.com/office/powerpoint/2010/main" val="319622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Baby Polar Bears—Epic Books</a:t>
            </a:r>
          </a:p>
          <a:p>
            <a:endParaRPr lang="en-US" dirty="0"/>
          </a:p>
        </p:txBody>
      </p:sp>
      <p:sp>
        <p:nvSpPr>
          <p:cNvPr id="4" name="Slide Number Placeholder 3"/>
          <p:cNvSpPr>
            <a:spLocks noGrp="1"/>
          </p:cNvSpPr>
          <p:nvPr>
            <p:ph type="sldNum" sz="quarter" idx="10"/>
          </p:nvPr>
        </p:nvSpPr>
        <p:spPr/>
        <p:txBody>
          <a:bodyPr/>
          <a:lstStyle/>
          <a:p>
            <a:fld id="{DB94DA1B-FB0B-46BF-AD0F-E0339103DEF0}" type="slidenum">
              <a:rPr lang="en-US" smtClean="0"/>
              <a:t>4</a:t>
            </a:fld>
            <a:endParaRPr lang="en-US"/>
          </a:p>
        </p:txBody>
      </p:sp>
    </p:spTree>
    <p:extLst>
      <p:ext uri="{BB962C8B-B14F-4D97-AF65-F5344CB8AC3E}">
        <p14:creationId xmlns:p14="http://schemas.microsoft.com/office/powerpoint/2010/main" val="189477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note taking device to support standard 9 and to prepare them for the writing task</a:t>
            </a:r>
            <a:endParaRPr lang="en-US" dirty="0"/>
          </a:p>
        </p:txBody>
      </p:sp>
      <p:sp>
        <p:nvSpPr>
          <p:cNvPr id="4" name="Slide Number Placeholder 3"/>
          <p:cNvSpPr>
            <a:spLocks noGrp="1"/>
          </p:cNvSpPr>
          <p:nvPr>
            <p:ph type="sldNum" sz="quarter" idx="10"/>
          </p:nvPr>
        </p:nvSpPr>
        <p:spPr/>
        <p:txBody>
          <a:bodyPr/>
          <a:lstStyle/>
          <a:p>
            <a:fld id="{DB94DA1B-FB0B-46BF-AD0F-E0339103DEF0}" type="slidenum">
              <a:rPr lang="en-US" smtClean="0"/>
              <a:t>5</a:t>
            </a:fld>
            <a:endParaRPr lang="en-US"/>
          </a:p>
        </p:txBody>
      </p:sp>
    </p:spTree>
    <p:extLst>
      <p:ext uri="{BB962C8B-B14F-4D97-AF65-F5344CB8AC3E}">
        <p14:creationId xmlns:p14="http://schemas.microsoft.com/office/powerpoint/2010/main" val="59216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author claims that the polar bear is built to survive in the Arctic.  What evidence does the author provide? </a:t>
            </a:r>
            <a:endParaRPr lang="en-US" dirty="0"/>
          </a:p>
        </p:txBody>
      </p:sp>
      <p:sp>
        <p:nvSpPr>
          <p:cNvPr id="4" name="Slide Number Placeholder 3"/>
          <p:cNvSpPr>
            <a:spLocks noGrp="1"/>
          </p:cNvSpPr>
          <p:nvPr>
            <p:ph type="sldNum" sz="quarter" idx="10"/>
          </p:nvPr>
        </p:nvSpPr>
        <p:spPr/>
        <p:txBody>
          <a:bodyPr/>
          <a:lstStyle/>
          <a:p>
            <a:fld id="{DB94DA1B-FB0B-46BF-AD0F-E0339103DEF0}" type="slidenum">
              <a:rPr lang="en-US" smtClean="0"/>
              <a:t>8</a:t>
            </a:fld>
            <a:endParaRPr lang="en-US"/>
          </a:p>
        </p:txBody>
      </p:sp>
    </p:spTree>
    <p:extLst>
      <p:ext uri="{BB962C8B-B14F-4D97-AF65-F5344CB8AC3E}">
        <p14:creationId xmlns:p14="http://schemas.microsoft.com/office/powerpoint/2010/main" val="49250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writing piece could even be in a layout like this if they wanted.  Oriented in a typical informational text fashion. </a:t>
            </a:r>
            <a:endParaRPr lang="en-US" dirty="0"/>
          </a:p>
        </p:txBody>
      </p:sp>
      <p:sp>
        <p:nvSpPr>
          <p:cNvPr id="4" name="Slide Number Placeholder 3"/>
          <p:cNvSpPr>
            <a:spLocks noGrp="1"/>
          </p:cNvSpPr>
          <p:nvPr>
            <p:ph type="sldNum" sz="quarter" idx="10"/>
          </p:nvPr>
        </p:nvSpPr>
        <p:spPr/>
        <p:txBody>
          <a:bodyPr/>
          <a:lstStyle/>
          <a:p>
            <a:fld id="{DB94DA1B-FB0B-46BF-AD0F-E0339103DEF0}" type="slidenum">
              <a:rPr lang="en-US" smtClean="0"/>
              <a:t>10</a:t>
            </a:fld>
            <a:endParaRPr lang="en-US"/>
          </a:p>
        </p:txBody>
      </p:sp>
    </p:spTree>
    <p:extLst>
      <p:ext uri="{BB962C8B-B14F-4D97-AF65-F5344CB8AC3E}">
        <p14:creationId xmlns:p14="http://schemas.microsoft.com/office/powerpoint/2010/main" val="3477614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Casey</a:t>
            </a:r>
            <a:r>
              <a:rPr lang="en-US" baseline="0" dirty="0" smtClean="0"/>
              <a:t> at the Bat</a:t>
            </a:r>
            <a:endParaRPr lang="en-US" dirty="0" smtClean="0"/>
          </a:p>
          <a:p>
            <a:r>
              <a:rPr lang="en-US" dirty="0" smtClean="0"/>
              <a:t>http://www.poetryfoundation.org/poem/174665</a:t>
            </a:r>
          </a:p>
          <a:p>
            <a:r>
              <a:rPr lang="en-US" dirty="0" smtClean="0"/>
              <a:t>Read the poem.</a:t>
            </a:r>
          </a:p>
          <a:p>
            <a:r>
              <a:rPr lang="en-US" dirty="0" smtClean="0"/>
              <a:t>Then,</a:t>
            </a:r>
            <a:r>
              <a:rPr lang="en-US" baseline="0" dirty="0" smtClean="0"/>
              <a:t> listen to a part of the narration to discuss how they might address 5.7  Narration is hyperlinked to image.</a:t>
            </a:r>
            <a:endParaRPr lang="en-US" dirty="0" smtClean="0"/>
          </a:p>
          <a:p>
            <a:endParaRPr lang="en-US" dirty="0"/>
          </a:p>
        </p:txBody>
      </p:sp>
      <p:sp>
        <p:nvSpPr>
          <p:cNvPr id="4" name="Slide Number Placeholder 3"/>
          <p:cNvSpPr>
            <a:spLocks noGrp="1"/>
          </p:cNvSpPr>
          <p:nvPr>
            <p:ph type="sldNum" sz="quarter" idx="10"/>
          </p:nvPr>
        </p:nvSpPr>
        <p:spPr/>
        <p:txBody>
          <a:bodyPr/>
          <a:lstStyle/>
          <a:p>
            <a:fld id="{DB94DA1B-FB0B-46BF-AD0F-E0339103DEF0}" type="slidenum">
              <a:rPr lang="en-US" smtClean="0"/>
              <a:t>11</a:t>
            </a:fld>
            <a:endParaRPr lang="en-US"/>
          </a:p>
        </p:txBody>
      </p:sp>
    </p:spTree>
    <p:extLst>
      <p:ext uri="{BB962C8B-B14F-4D97-AF65-F5344CB8AC3E}">
        <p14:creationId xmlns:p14="http://schemas.microsoft.com/office/powerpoint/2010/main" val="266421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Detail—problem in this story—Fly Guy doesn’t have a pet and everybody else does.  </a:t>
            </a:r>
          </a:p>
          <a:p>
            <a:r>
              <a:rPr lang="en-US" baseline="0" dirty="0" smtClean="0"/>
              <a:t>1.8—What evidence does the author give to support the statement that “Everyone has a pet.”</a:t>
            </a:r>
          </a:p>
          <a:p>
            <a:endParaRPr lang="en-US" dirty="0"/>
          </a:p>
        </p:txBody>
      </p:sp>
      <p:sp>
        <p:nvSpPr>
          <p:cNvPr id="4" name="Slide Number Placeholder 3"/>
          <p:cNvSpPr>
            <a:spLocks noGrp="1"/>
          </p:cNvSpPr>
          <p:nvPr>
            <p:ph type="sldNum" sz="quarter" idx="10"/>
          </p:nvPr>
        </p:nvSpPr>
        <p:spPr/>
        <p:txBody>
          <a:bodyPr/>
          <a:lstStyle/>
          <a:p>
            <a:fld id="{DB94DA1B-FB0B-46BF-AD0F-E0339103DEF0}" type="slidenum">
              <a:rPr lang="en-US" smtClean="0"/>
              <a:t>14</a:t>
            </a:fld>
            <a:endParaRPr lang="en-US"/>
          </a:p>
        </p:txBody>
      </p:sp>
    </p:spTree>
    <p:extLst>
      <p:ext uri="{BB962C8B-B14F-4D97-AF65-F5344CB8AC3E}">
        <p14:creationId xmlns:p14="http://schemas.microsoft.com/office/powerpoint/2010/main" val="1094323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4DA1B-FB0B-46BF-AD0F-E0339103DEF0}" type="slidenum">
              <a:rPr lang="en-US" smtClean="0"/>
              <a:t>15</a:t>
            </a:fld>
            <a:endParaRPr lang="en-US"/>
          </a:p>
        </p:txBody>
      </p:sp>
    </p:spTree>
    <p:extLst>
      <p:ext uri="{BB962C8B-B14F-4D97-AF65-F5344CB8AC3E}">
        <p14:creationId xmlns:p14="http://schemas.microsoft.com/office/powerpoint/2010/main" val="324587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4DA1B-FB0B-46BF-AD0F-E0339103DEF0}" type="slidenum">
              <a:rPr lang="en-US" smtClean="0"/>
              <a:t>17</a:t>
            </a:fld>
            <a:endParaRPr lang="en-US"/>
          </a:p>
        </p:txBody>
      </p:sp>
    </p:spTree>
    <p:extLst>
      <p:ext uri="{BB962C8B-B14F-4D97-AF65-F5344CB8AC3E}">
        <p14:creationId xmlns:p14="http://schemas.microsoft.com/office/powerpoint/2010/main" val="90847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C8CB305-6AA1-4940-A3FA-AEBCD576BD08}"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221903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CB305-6AA1-4940-A3FA-AEBCD576BD08}"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1216673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CB305-6AA1-4940-A3FA-AEBCD576BD08}"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3280668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CB305-6AA1-4940-A3FA-AEBCD576BD08}"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7B407-F0DC-40EC-AE82-73AEE5A15193}"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7671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CB305-6AA1-4940-A3FA-AEBCD576BD08}"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71863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C8CB305-6AA1-4940-A3FA-AEBCD576BD08}"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2061350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C8CB305-6AA1-4940-A3FA-AEBCD576BD08}"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72417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CB305-6AA1-4940-A3FA-AEBCD576BD08}"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2643887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CB305-6AA1-4940-A3FA-AEBCD576BD08}"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317849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8CB305-6AA1-4940-A3FA-AEBCD576BD08}"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151457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8CB305-6AA1-4940-A3FA-AEBCD576BD08}"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387779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8CB305-6AA1-4940-A3FA-AEBCD576BD08}"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97632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8CB305-6AA1-4940-A3FA-AEBCD576BD08}"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227128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8CB305-6AA1-4940-A3FA-AEBCD576BD08}"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157510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CB305-6AA1-4940-A3FA-AEBCD576BD08}" type="datetimeFigureOut">
              <a:rPr lang="en-US" smtClean="0"/>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120967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CB305-6AA1-4940-A3FA-AEBCD576BD08}"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121828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8CB305-6AA1-4940-A3FA-AEBCD576BD08}"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97B407-F0DC-40EC-AE82-73AEE5A15193}" type="slidenum">
              <a:rPr lang="en-US" smtClean="0"/>
              <a:t>‹#›</a:t>
            </a:fld>
            <a:endParaRPr lang="en-US"/>
          </a:p>
        </p:txBody>
      </p:sp>
    </p:spTree>
    <p:extLst>
      <p:ext uri="{BB962C8B-B14F-4D97-AF65-F5344CB8AC3E}">
        <p14:creationId xmlns:p14="http://schemas.microsoft.com/office/powerpoint/2010/main" val="208835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C8CB305-6AA1-4940-A3FA-AEBCD576BD08}" type="datetimeFigureOut">
              <a:rPr lang="en-US" smtClean="0"/>
              <a:t>7/6/2016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C97B407-F0DC-40EC-AE82-73AEE5A15193}" type="slidenum">
              <a:rPr lang="en-US" smtClean="0"/>
              <a:t>‹#›</a:t>
            </a:fld>
            <a:endParaRPr lang="en-US"/>
          </a:p>
        </p:txBody>
      </p:sp>
    </p:spTree>
    <p:extLst>
      <p:ext uri="{BB962C8B-B14F-4D97-AF65-F5344CB8AC3E}">
        <p14:creationId xmlns:p14="http://schemas.microsoft.com/office/powerpoint/2010/main" val="10754239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Videos/Casey%20at%20the%20Bat%20Narrated%20by%20Lionel%20Barrymore.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olderview?id=0By89IiEV9jLDeHh4Wkd2NVBYODA&amp;usp=sharing" TargetMode="External"/><Relationship Id="rId2" Type="http://schemas.openxmlformats.org/officeDocument/2006/relationships/hyperlink" Target="mailto:jennifer.Throndsen@schools.Utah.gov"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8103" y="607050"/>
            <a:ext cx="10467392" cy="3185036"/>
          </a:xfrm>
        </p:spPr>
        <p:txBody>
          <a:bodyPr/>
          <a:lstStyle/>
          <a:p>
            <a:r>
              <a:rPr lang="en-US" dirty="0" smtClean="0"/>
              <a:t>Improving Integration of </a:t>
            </a:r>
            <a:br>
              <a:rPr lang="en-US" dirty="0" smtClean="0"/>
            </a:br>
            <a:r>
              <a:rPr lang="en-US" dirty="0" smtClean="0"/>
              <a:t>Knowledge and Ideas</a:t>
            </a:r>
            <a:endParaRPr lang="en-US" dirty="0"/>
          </a:p>
        </p:txBody>
      </p:sp>
      <p:sp>
        <p:nvSpPr>
          <p:cNvPr id="3" name="Subtitle 2"/>
          <p:cNvSpPr>
            <a:spLocks noGrp="1"/>
          </p:cNvSpPr>
          <p:nvPr>
            <p:ph type="subTitle" idx="1"/>
          </p:nvPr>
        </p:nvSpPr>
        <p:spPr>
          <a:xfrm>
            <a:off x="2292095" y="4773367"/>
            <a:ext cx="9144000" cy="754025"/>
          </a:xfrm>
        </p:spPr>
        <p:txBody>
          <a:bodyPr>
            <a:noAutofit/>
          </a:bodyPr>
          <a:lstStyle/>
          <a:p>
            <a:r>
              <a:rPr lang="en-US" sz="2400" dirty="0" smtClean="0"/>
              <a:t>Jennifer Throndsen</a:t>
            </a:r>
          </a:p>
          <a:p>
            <a:r>
              <a:rPr lang="en-US" sz="2400" dirty="0" smtClean="0"/>
              <a:t>preK-12 Literacy Coordinator </a:t>
            </a:r>
          </a:p>
          <a:p>
            <a:r>
              <a:rPr lang="en-US" sz="2400" dirty="0" smtClean="0"/>
              <a:t>Utah State Office of Education</a:t>
            </a:r>
            <a:endParaRPr lang="en-US" sz="2400" dirty="0"/>
          </a:p>
        </p:txBody>
      </p:sp>
    </p:spTree>
    <p:extLst>
      <p:ext uri="{BB962C8B-B14F-4D97-AF65-F5344CB8AC3E}">
        <p14:creationId xmlns:p14="http://schemas.microsoft.com/office/powerpoint/2010/main" val="4164016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863" y="348034"/>
            <a:ext cx="10515600" cy="1325563"/>
          </a:xfrm>
        </p:spPr>
        <p:txBody>
          <a:bodyPr>
            <a:normAutofit fontScale="90000"/>
          </a:bodyPr>
          <a:lstStyle/>
          <a:p>
            <a:r>
              <a:rPr lang="en-US" dirty="0" smtClean="0"/>
              <a:t>Excerpt from The Magic School Bus: Polar Animals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rot="16200000">
            <a:off x="2495765" y="1518632"/>
            <a:ext cx="5406576" cy="5716507"/>
          </a:xfrm>
          <a:prstGeom prst="rect">
            <a:avLst/>
          </a:prstGeom>
        </p:spPr>
      </p:pic>
      <p:sp>
        <p:nvSpPr>
          <p:cNvPr id="5" name="Rectangle 4"/>
          <p:cNvSpPr/>
          <p:nvPr/>
        </p:nvSpPr>
        <p:spPr>
          <a:xfrm>
            <a:off x="8512341" y="1825625"/>
            <a:ext cx="2679032" cy="4524315"/>
          </a:xfrm>
          <a:prstGeom prst="rect">
            <a:avLst/>
          </a:prstGeom>
        </p:spPr>
        <p:txBody>
          <a:bodyPr wrap="square">
            <a:spAutoFit/>
          </a:bodyPr>
          <a:lstStyle/>
          <a:p>
            <a:r>
              <a:rPr lang="en-US" sz="2400" dirty="0">
                <a:solidFill>
                  <a:schemeClr val="accent6"/>
                </a:solidFill>
                <a:latin typeface="Lato Light"/>
              </a:rPr>
              <a:t>W.2.2 </a:t>
            </a:r>
            <a:endParaRPr lang="en-US" sz="2400" dirty="0" smtClean="0">
              <a:solidFill>
                <a:schemeClr val="accent6"/>
              </a:solidFill>
              <a:latin typeface="Lato Light"/>
            </a:endParaRPr>
          </a:p>
          <a:p>
            <a:r>
              <a:rPr lang="en-US" sz="2400" dirty="0" smtClean="0">
                <a:solidFill>
                  <a:schemeClr val="accent6"/>
                </a:solidFill>
                <a:latin typeface="Lato Light"/>
              </a:rPr>
              <a:t>Write </a:t>
            </a:r>
            <a:r>
              <a:rPr lang="en-US" sz="2400" dirty="0">
                <a:solidFill>
                  <a:schemeClr val="accent6"/>
                </a:solidFill>
                <a:latin typeface="Lato Light"/>
              </a:rPr>
              <a:t>informative</a:t>
            </a:r>
            <a:r>
              <a:rPr lang="en-US" sz="2400" dirty="0" smtClean="0">
                <a:solidFill>
                  <a:schemeClr val="accent6"/>
                </a:solidFill>
                <a:latin typeface="Lato Light"/>
              </a:rPr>
              <a:t>/ explanatory </a:t>
            </a:r>
            <a:r>
              <a:rPr lang="en-US" sz="2400" dirty="0">
                <a:solidFill>
                  <a:schemeClr val="accent6"/>
                </a:solidFill>
                <a:latin typeface="Lato Light"/>
              </a:rPr>
              <a:t>texts in which they introduce a topic, use facts and definitions to develop points, and provide a concluding statement or section.</a:t>
            </a:r>
            <a:endParaRPr lang="en-US" sz="2400" dirty="0">
              <a:solidFill>
                <a:schemeClr val="accent6"/>
              </a:solidFill>
            </a:endParaRPr>
          </a:p>
        </p:txBody>
      </p:sp>
    </p:spTree>
    <p:extLst>
      <p:ext uri="{BB962C8B-B14F-4D97-AF65-F5344CB8AC3E}">
        <p14:creationId xmlns:p14="http://schemas.microsoft.com/office/powerpoint/2010/main" val="1070391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Example: Casey at the Bat</a:t>
            </a:r>
            <a:endParaRPr lang="en-US" dirty="0"/>
          </a:p>
        </p:txBody>
      </p:sp>
      <p:sp>
        <p:nvSpPr>
          <p:cNvPr id="3" name="Content Placeholder 2"/>
          <p:cNvSpPr>
            <a:spLocks noGrp="1"/>
          </p:cNvSpPr>
          <p:nvPr>
            <p:ph idx="1"/>
          </p:nvPr>
        </p:nvSpPr>
        <p:spPr/>
        <p:txBody>
          <a:bodyPr/>
          <a:lstStyle/>
          <a:p>
            <a:pPr marL="0" indent="0">
              <a:buNone/>
            </a:pPr>
            <a:endParaRPr lang="en-US" dirty="0">
              <a:solidFill>
                <a:srgbClr val="FF5050"/>
              </a:solidFill>
            </a:endParaRPr>
          </a:p>
        </p:txBody>
      </p:sp>
      <p:sp>
        <p:nvSpPr>
          <p:cNvPr id="4" name="Rectangle 3"/>
          <p:cNvSpPr/>
          <p:nvPr/>
        </p:nvSpPr>
        <p:spPr>
          <a:xfrm>
            <a:off x="6096000" y="4611231"/>
            <a:ext cx="6096000" cy="2246769"/>
          </a:xfrm>
          <a:prstGeom prst="rect">
            <a:avLst/>
          </a:prstGeom>
        </p:spPr>
        <p:txBody>
          <a:bodyPr>
            <a:spAutoFit/>
          </a:bodyPr>
          <a:lstStyle/>
          <a:p>
            <a:r>
              <a:rPr lang="en-US" sz="2800" dirty="0">
                <a:solidFill>
                  <a:schemeClr val="accent6"/>
                </a:solidFill>
              </a:rPr>
              <a:t>RL.4.7 Make connections between the text of a story or drama and a visual or oral presentation of the text, identifying where each version reflects specific descriptions and directions in the text</a:t>
            </a:r>
            <a:r>
              <a:rPr lang="en-US" sz="2800" dirty="0" smtClean="0">
                <a:solidFill>
                  <a:schemeClr val="accent6"/>
                </a:solidFill>
              </a:rPr>
              <a:t>.</a:t>
            </a:r>
            <a:endParaRPr lang="en-US" sz="2800" dirty="0">
              <a:solidFill>
                <a:schemeClr val="accent6"/>
              </a:solidFill>
            </a:endParaRPr>
          </a:p>
        </p:txBody>
      </p:sp>
      <p:pic>
        <p:nvPicPr>
          <p:cNvPr id="5" name="Picture 4"/>
          <p:cNvPicPr>
            <a:picLocks noChangeAspect="1"/>
          </p:cNvPicPr>
          <p:nvPr/>
        </p:nvPicPr>
        <p:blipFill>
          <a:blip r:embed="rId3"/>
          <a:stretch>
            <a:fillRect/>
          </a:stretch>
        </p:blipFill>
        <p:spPr>
          <a:xfrm>
            <a:off x="1182705" y="1690688"/>
            <a:ext cx="3838575" cy="4905375"/>
          </a:xfrm>
          <a:prstGeom prst="rect">
            <a:avLst/>
          </a:prstGeom>
        </p:spPr>
      </p:pic>
      <p:pic>
        <p:nvPicPr>
          <p:cNvPr id="6" name="Picture 5">
            <a:hlinkClick r:id="rId4" action="ppaction://hlinkfile"/>
          </p:cNvPr>
          <p:cNvPicPr>
            <a:picLocks noChangeAspect="1"/>
          </p:cNvPicPr>
          <p:nvPr/>
        </p:nvPicPr>
        <p:blipFill>
          <a:blip r:embed="rId5"/>
          <a:stretch>
            <a:fillRect/>
          </a:stretch>
        </p:blipFill>
        <p:spPr>
          <a:xfrm>
            <a:off x="7223760" y="1667808"/>
            <a:ext cx="3334512" cy="2909733"/>
          </a:xfrm>
          <a:prstGeom prst="rect">
            <a:avLst/>
          </a:prstGeom>
        </p:spPr>
      </p:pic>
      <p:sp>
        <p:nvSpPr>
          <p:cNvPr id="7" name="TextBox 6"/>
          <p:cNvSpPr txBox="1"/>
          <p:nvPr/>
        </p:nvSpPr>
        <p:spPr>
          <a:xfrm>
            <a:off x="2660204" y="6334780"/>
            <a:ext cx="883575" cy="523220"/>
          </a:xfrm>
          <a:prstGeom prst="rect">
            <a:avLst/>
          </a:prstGeom>
          <a:noFill/>
        </p:spPr>
        <p:txBody>
          <a:bodyPr wrap="none" rtlCol="0">
            <a:spAutoFit/>
          </a:bodyPr>
          <a:lstStyle/>
          <a:p>
            <a:r>
              <a:rPr lang="en-US" sz="2800" dirty="0" smtClean="0"/>
              <a:t>900L</a:t>
            </a:r>
            <a:endParaRPr lang="en-US" sz="2800" dirty="0"/>
          </a:p>
        </p:txBody>
      </p:sp>
    </p:spTree>
    <p:extLst>
      <p:ext uri="{BB962C8B-B14F-4D97-AF65-F5344CB8AC3E}">
        <p14:creationId xmlns:p14="http://schemas.microsoft.com/office/powerpoint/2010/main" val="813172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a:t>
            </a:r>
            <a:r>
              <a:rPr lang="en-US" baseline="30000" dirty="0" smtClean="0"/>
              <a:t>st</a:t>
            </a:r>
            <a:r>
              <a:rPr lang="en-US" dirty="0" smtClean="0"/>
              <a:t> Grade Text Set Example: Fly Guy Series</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838200" y="1449615"/>
            <a:ext cx="3419101" cy="5103353"/>
          </a:xfrm>
          <a:prstGeom prst="rect">
            <a:avLst/>
          </a:prstGeom>
        </p:spPr>
      </p:pic>
      <p:pic>
        <p:nvPicPr>
          <p:cNvPr id="6" name="Picture 5"/>
          <p:cNvPicPr>
            <a:picLocks noChangeAspect="1"/>
          </p:cNvPicPr>
          <p:nvPr/>
        </p:nvPicPr>
        <p:blipFill>
          <a:blip r:embed="rId3"/>
          <a:stretch>
            <a:fillRect/>
          </a:stretch>
        </p:blipFill>
        <p:spPr>
          <a:xfrm>
            <a:off x="4470144" y="1553366"/>
            <a:ext cx="4467225" cy="4895850"/>
          </a:xfrm>
          <a:prstGeom prst="rect">
            <a:avLst/>
          </a:prstGeom>
        </p:spPr>
      </p:pic>
      <p:sp>
        <p:nvSpPr>
          <p:cNvPr id="4" name="Rectangle 3"/>
          <p:cNvSpPr/>
          <p:nvPr/>
        </p:nvSpPr>
        <p:spPr>
          <a:xfrm>
            <a:off x="9155553" y="2328595"/>
            <a:ext cx="2849880" cy="3539430"/>
          </a:xfrm>
          <a:prstGeom prst="rect">
            <a:avLst/>
          </a:prstGeom>
        </p:spPr>
        <p:txBody>
          <a:bodyPr wrap="square">
            <a:spAutoFit/>
          </a:bodyPr>
          <a:lstStyle/>
          <a:p>
            <a:r>
              <a:rPr lang="en-US" sz="3200" dirty="0">
                <a:solidFill>
                  <a:schemeClr val="accent6"/>
                </a:solidFill>
              </a:rPr>
              <a:t>RL.1.9 Compare and contrast the adventures and experiences of characters in stories.</a:t>
            </a:r>
          </a:p>
        </p:txBody>
      </p:sp>
    </p:spTree>
    <p:extLst>
      <p:ext uri="{BB962C8B-B14F-4D97-AF65-F5344CB8AC3E}">
        <p14:creationId xmlns:p14="http://schemas.microsoft.com/office/powerpoint/2010/main" val="1645605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Frames for Discussion of the Texts</a:t>
            </a:r>
            <a:endParaRPr lang="en-US" dirty="0"/>
          </a:p>
        </p:txBody>
      </p:sp>
      <p:sp>
        <p:nvSpPr>
          <p:cNvPr id="3" name="Content Placeholder 2"/>
          <p:cNvSpPr>
            <a:spLocks noGrp="1"/>
          </p:cNvSpPr>
          <p:nvPr>
            <p:ph idx="1"/>
          </p:nvPr>
        </p:nvSpPr>
        <p:spPr/>
        <p:txBody>
          <a:bodyPr>
            <a:normAutofit/>
          </a:bodyPr>
          <a:lstStyle/>
          <a:p>
            <a:r>
              <a:rPr lang="en-US" sz="3200" dirty="0" smtClean="0"/>
              <a:t>In </a:t>
            </a:r>
            <a:r>
              <a:rPr lang="en-US" sz="3200" i="1" dirty="0" smtClean="0"/>
              <a:t>Hi! Fly Guy</a:t>
            </a:r>
            <a:r>
              <a:rPr lang="en-US" sz="3200" dirty="0" smtClean="0"/>
              <a:t>, Buzz believes Fly Guy is a good pet because he…</a:t>
            </a:r>
          </a:p>
          <a:p>
            <a:r>
              <a:rPr lang="en-US" sz="3200" dirty="0" smtClean="0"/>
              <a:t>In </a:t>
            </a:r>
            <a:r>
              <a:rPr lang="en-US" sz="3200" i="1" dirty="0" smtClean="0"/>
              <a:t>A Pet for Fly Guy</a:t>
            </a:r>
            <a:r>
              <a:rPr lang="en-US" sz="3200" dirty="0" smtClean="0"/>
              <a:t>, a ______ didn’t make a good pet for Fly Guy because…</a:t>
            </a:r>
          </a:p>
          <a:p>
            <a:r>
              <a:rPr lang="en-US" sz="3200" dirty="0" smtClean="0"/>
              <a:t> A good pet for Fly Guy would…</a:t>
            </a:r>
            <a:endParaRPr lang="en-US" sz="3200" dirty="0"/>
          </a:p>
        </p:txBody>
      </p:sp>
    </p:spTree>
    <p:extLst>
      <p:ext uri="{BB962C8B-B14F-4D97-AF65-F5344CB8AC3E}">
        <p14:creationId xmlns:p14="http://schemas.microsoft.com/office/powerpoint/2010/main" val="11196579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7595937" y="755543"/>
            <a:ext cx="2927684" cy="2246769"/>
          </a:xfrm>
          <a:prstGeom prst="rect">
            <a:avLst/>
          </a:prstGeom>
        </p:spPr>
        <p:txBody>
          <a:bodyPr wrap="square">
            <a:spAutoFit/>
          </a:bodyPr>
          <a:lstStyle/>
          <a:p>
            <a:r>
              <a:rPr lang="en-US" sz="2800" dirty="0">
                <a:solidFill>
                  <a:schemeClr val="accent6"/>
                </a:solidFill>
              </a:rPr>
              <a:t>RI.1.7 Use the illustrations and details in a text to describe its key ideas.</a:t>
            </a:r>
          </a:p>
        </p:txBody>
      </p:sp>
      <p:pic>
        <p:nvPicPr>
          <p:cNvPr id="5" name="Picture 4"/>
          <p:cNvPicPr>
            <a:picLocks noChangeAspect="1"/>
          </p:cNvPicPr>
          <p:nvPr/>
        </p:nvPicPr>
        <p:blipFill>
          <a:blip r:embed="rId3"/>
          <a:stretch>
            <a:fillRect/>
          </a:stretch>
        </p:blipFill>
        <p:spPr>
          <a:xfrm>
            <a:off x="2341395" y="365125"/>
            <a:ext cx="5021932" cy="6188316"/>
          </a:xfrm>
          <a:prstGeom prst="rect">
            <a:avLst/>
          </a:prstGeom>
        </p:spPr>
      </p:pic>
      <p:sp>
        <p:nvSpPr>
          <p:cNvPr id="6" name="Rectangle 5"/>
          <p:cNvSpPr/>
          <p:nvPr/>
        </p:nvSpPr>
        <p:spPr>
          <a:xfrm>
            <a:off x="7595937" y="4001294"/>
            <a:ext cx="3111687" cy="1815882"/>
          </a:xfrm>
          <a:prstGeom prst="rect">
            <a:avLst/>
          </a:prstGeom>
        </p:spPr>
        <p:txBody>
          <a:bodyPr wrap="square">
            <a:spAutoFit/>
          </a:bodyPr>
          <a:lstStyle/>
          <a:p>
            <a:r>
              <a:rPr lang="en-US" sz="2800" dirty="0">
                <a:solidFill>
                  <a:schemeClr val="accent6"/>
                </a:solidFill>
              </a:rPr>
              <a:t>RI.1.8 Identify the reasons an author gives to support points in a text.</a:t>
            </a:r>
          </a:p>
        </p:txBody>
      </p:sp>
    </p:spTree>
    <p:extLst>
      <p:ext uri="{BB962C8B-B14F-4D97-AF65-F5344CB8AC3E}">
        <p14:creationId xmlns:p14="http://schemas.microsoft.com/office/powerpoint/2010/main" val="928444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8657726" y="2706055"/>
            <a:ext cx="2696074" cy="2246769"/>
          </a:xfrm>
          <a:prstGeom prst="rect">
            <a:avLst/>
          </a:prstGeom>
        </p:spPr>
        <p:txBody>
          <a:bodyPr wrap="square">
            <a:spAutoFit/>
          </a:bodyPr>
          <a:lstStyle/>
          <a:p>
            <a:r>
              <a:rPr lang="en-US" sz="2800" dirty="0">
                <a:solidFill>
                  <a:schemeClr val="accent6"/>
                </a:solidFill>
              </a:rPr>
              <a:t>RI.1.8 Identify the reasons an author gives to support points in a text.</a:t>
            </a:r>
          </a:p>
        </p:txBody>
      </p:sp>
      <p:pic>
        <p:nvPicPr>
          <p:cNvPr id="5" name="Picture 4"/>
          <p:cNvPicPr>
            <a:picLocks noChangeAspect="1"/>
          </p:cNvPicPr>
          <p:nvPr/>
        </p:nvPicPr>
        <p:blipFill>
          <a:blip r:embed="rId3"/>
          <a:stretch>
            <a:fillRect/>
          </a:stretch>
        </p:blipFill>
        <p:spPr>
          <a:xfrm rot="16200000">
            <a:off x="1775785" y="-839833"/>
            <a:ext cx="5310691" cy="8453192"/>
          </a:xfrm>
          <a:prstGeom prst="rect">
            <a:avLst/>
          </a:prstGeom>
        </p:spPr>
      </p:pic>
    </p:spTree>
    <p:extLst>
      <p:ext uri="{BB962C8B-B14F-4D97-AF65-F5344CB8AC3E}">
        <p14:creationId xmlns:p14="http://schemas.microsoft.com/office/powerpoint/2010/main" val="4049764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Task: </a:t>
            </a:r>
            <a:endParaRPr lang="en-US" dirty="0"/>
          </a:p>
        </p:txBody>
      </p:sp>
      <p:sp>
        <p:nvSpPr>
          <p:cNvPr id="3" name="Content Placeholder 2"/>
          <p:cNvSpPr>
            <a:spLocks noGrp="1"/>
          </p:cNvSpPr>
          <p:nvPr>
            <p:ph idx="1"/>
          </p:nvPr>
        </p:nvSpPr>
        <p:spPr/>
        <p:txBody>
          <a:bodyPr>
            <a:normAutofit/>
          </a:bodyPr>
          <a:lstStyle/>
          <a:p>
            <a:r>
              <a:rPr lang="en-US" sz="3200" dirty="0" smtClean="0"/>
              <a:t>After reading </a:t>
            </a:r>
            <a:r>
              <a:rPr lang="en-US" sz="3200" i="1" dirty="0" smtClean="0"/>
              <a:t>Hi! Fly Guy </a:t>
            </a:r>
            <a:r>
              <a:rPr lang="en-US" sz="3200" dirty="0" smtClean="0"/>
              <a:t>and </a:t>
            </a:r>
            <a:r>
              <a:rPr lang="en-US" sz="3200" i="1" dirty="0" smtClean="0"/>
              <a:t>A Pet for Fly Guy</a:t>
            </a:r>
            <a:r>
              <a:rPr lang="en-US" sz="3200" dirty="0" smtClean="0"/>
              <a:t>, write about what you think makes a good pet.  Be sure to include examples from the text to support your answer.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2069699493"/>
              </p:ext>
            </p:extLst>
          </p:nvPr>
        </p:nvGraphicFramePr>
        <p:xfrm>
          <a:off x="2735177" y="3288632"/>
          <a:ext cx="6582612" cy="3408946"/>
        </p:xfrm>
        <a:graphic>
          <a:graphicData uri="http://schemas.openxmlformats.org/drawingml/2006/table">
            <a:tbl>
              <a:tblPr firstRow="1" bandRow="1">
                <a:tableStyleId>{5940675A-B579-460E-94D1-54222C63F5DA}</a:tableStyleId>
              </a:tblPr>
              <a:tblGrid>
                <a:gridCol w="3291306"/>
                <a:gridCol w="3291306"/>
              </a:tblGrid>
              <a:tr h="1740567">
                <a:tc>
                  <a:txBody>
                    <a:bodyPr/>
                    <a:lstStyle/>
                    <a:p>
                      <a:r>
                        <a:rPr lang="en-US" dirty="0" smtClean="0">
                          <a:solidFill>
                            <a:schemeClr val="accent6"/>
                          </a:solidFill>
                        </a:rPr>
                        <a:t>A</a:t>
                      </a:r>
                      <a:r>
                        <a:rPr lang="en-US" baseline="0" dirty="0" smtClean="0">
                          <a:solidFill>
                            <a:schemeClr val="accent6"/>
                          </a:solidFill>
                        </a:rPr>
                        <a:t> good pet likes to </a:t>
                      </a:r>
                      <a:r>
                        <a:rPr lang="en-US" baseline="0" dirty="0" smtClean="0"/>
                        <a:t>play and </a:t>
                      </a:r>
                    </a:p>
                    <a:p>
                      <a:r>
                        <a:rPr lang="en-US" baseline="0" dirty="0" smtClean="0"/>
                        <a:t>can do tricks. </a:t>
                      </a:r>
                      <a:endParaRPr lang="en-US" dirty="0"/>
                    </a:p>
                  </a:txBody>
                  <a:tcPr/>
                </a:tc>
                <a:tc>
                  <a:txBody>
                    <a:bodyPr/>
                    <a:lstStyle/>
                    <a:p>
                      <a:r>
                        <a:rPr lang="en-US" dirty="0" smtClean="0">
                          <a:solidFill>
                            <a:schemeClr val="accent6"/>
                          </a:solidFill>
                        </a:rPr>
                        <a:t>A good pet</a:t>
                      </a:r>
                      <a:r>
                        <a:rPr lang="en-US" dirty="0" smtClean="0"/>
                        <a:t> might wrestle with your or play fetch.</a:t>
                      </a:r>
                      <a:endParaRPr lang="en-US" dirty="0"/>
                    </a:p>
                  </a:txBody>
                  <a:tcPr/>
                </a:tc>
              </a:tr>
              <a:tr h="1668379">
                <a:tc>
                  <a:txBody>
                    <a:bodyPr/>
                    <a:lstStyle/>
                    <a:p>
                      <a:r>
                        <a:rPr lang="en-US" dirty="0" smtClean="0">
                          <a:solidFill>
                            <a:schemeClr val="accent6"/>
                          </a:solidFill>
                        </a:rPr>
                        <a:t>Also, it might be able to </a:t>
                      </a:r>
                      <a:r>
                        <a:rPr lang="en-US" dirty="0" smtClean="0"/>
                        <a:t>shake hands. </a:t>
                      </a:r>
                      <a:endParaRPr lang="en-US" dirty="0"/>
                    </a:p>
                  </a:txBody>
                  <a:tcPr/>
                </a:tc>
                <a:tc>
                  <a:txBody>
                    <a:bodyPr/>
                    <a:lstStyle/>
                    <a:p>
                      <a:r>
                        <a:rPr lang="en-US" dirty="0" smtClean="0">
                          <a:solidFill>
                            <a:schemeClr val="accent6"/>
                          </a:solidFill>
                        </a:rPr>
                        <a:t>A</a:t>
                      </a:r>
                      <a:r>
                        <a:rPr lang="en-US" baseline="0" dirty="0" smtClean="0">
                          <a:solidFill>
                            <a:schemeClr val="accent6"/>
                          </a:solidFill>
                        </a:rPr>
                        <a:t> good pet </a:t>
                      </a:r>
                      <a:r>
                        <a:rPr lang="en-US" baseline="0" dirty="0" smtClean="0"/>
                        <a:t>is a good friend, too.</a:t>
                      </a:r>
                      <a:endParaRPr lang="en-US" dirty="0"/>
                    </a:p>
                  </a:txBody>
                  <a:tcPr/>
                </a:tc>
              </a:tr>
            </a:tbl>
          </a:graphicData>
        </a:graphic>
      </p:graphicFrame>
      <p:pic>
        <p:nvPicPr>
          <p:cNvPr id="5" name="Picture 4"/>
          <p:cNvPicPr>
            <a:picLocks noChangeAspect="1"/>
          </p:cNvPicPr>
          <p:nvPr/>
        </p:nvPicPr>
        <p:blipFill>
          <a:blip r:embed="rId2"/>
          <a:stretch>
            <a:fillRect/>
          </a:stretch>
        </p:blipFill>
        <p:spPr>
          <a:xfrm>
            <a:off x="7969415" y="3760663"/>
            <a:ext cx="990099" cy="1007170"/>
          </a:xfrm>
          <a:prstGeom prst="rect">
            <a:avLst/>
          </a:prstGeom>
        </p:spPr>
      </p:pic>
      <p:pic>
        <p:nvPicPr>
          <p:cNvPr id="6" name="Picture 5"/>
          <p:cNvPicPr>
            <a:picLocks noChangeAspect="1"/>
          </p:cNvPicPr>
          <p:nvPr/>
        </p:nvPicPr>
        <p:blipFill>
          <a:blip r:embed="rId3"/>
          <a:stretch>
            <a:fillRect/>
          </a:stretch>
        </p:blipFill>
        <p:spPr>
          <a:xfrm>
            <a:off x="4997115" y="5390632"/>
            <a:ext cx="908886" cy="1154797"/>
          </a:xfrm>
          <a:prstGeom prst="rect">
            <a:avLst/>
          </a:prstGeom>
        </p:spPr>
      </p:pic>
      <p:pic>
        <p:nvPicPr>
          <p:cNvPr id="7" name="Picture 6"/>
          <p:cNvPicPr>
            <a:picLocks noChangeAspect="1"/>
          </p:cNvPicPr>
          <p:nvPr/>
        </p:nvPicPr>
        <p:blipFill>
          <a:blip r:embed="rId4"/>
          <a:stretch>
            <a:fillRect/>
          </a:stretch>
        </p:blipFill>
        <p:spPr>
          <a:xfrm>
            <a:off x="6891128" y="5419739"/>
            <a:ext cx="1441533" cy="1096582"/>
          </a:xfrm>
          <a:prstGeom prst="rect">
            <a:avLst/>
          </a:prstGeom>
        </p:spPr>
      </p:pic>
      <p:pic>
        <p:nvPicPr>
          <p:cNvPr id="8" name="Picture 7"/>
          <p:cNvPicPr>
            <a:picLocks noChangeAspect="1"/>
          </p:cNvPicPr>
          <p:nvPr/>
        </p:nvPicPr>
        <p:blipFill>
          <a:blip r:embed="rId5"/>
          <a:stretch>
            <a:fillRect/>
          </a:stretch>
        </p:blipFill>
        <p:spPr>
          <a:xfrm>
            <a:off x="4292306" y="3676400"/>
            <a:ext cx="471697" cy="1175696"/>
          </a:xfrm>
          <a:prstGeom prst="rect">
            <a:avLst/>
          </a:prstGeom>
        </p:spPr>
      </p:pic>
      <p:sp>
        <p:nvSpPr>
          <p:cNvPr id="9" name="Rectangle 8"/>
          <p:cNvSpPr/>
          <p:nvPr/>
        </p:nvSpPr>
        <p:spPr>
          <a:xfrm>
            <a:off x="5686927" y="389280"/>
            <a:ext cx="6096000" cy="1323439"/>
          </a:xfrm>
          <a:prstGeom prst="rect">
            <a:avLst/>
          </a:prstGeom>
        </p:spPr>
        <p:txBody>
          <a:bodyPr>
            <a:spAutoFit/>
          </a:bodyPr>
          <a:lstStyle/>
          <a:p>
            <a:r>
              <a:rPr lang="en-US" sz="2000" dirty="0" smtClean="0">
                <a:solidFill>
                  <a:schemeClr val="accent6"/>
                </a:solidFill>
                <a:latin typeface="Lato Light"/>
              </a:rPr>
              <a:t>W.1.1 Write </a:t>
            </a:r>
            <a:r>
              <a:rPr lang="en-US" sz="2000" dirty="0">
                <a:solidFill>
                  <a:schemeClr val="accent6"/>
                </a:solidFill>
                <a:latin typeface="Lato Light"/>
              </a:rPr>
              <a:t>opinion pieces in which they introduce the topic or name the book they are writing about, state an opinion, supply a reason for the opinion, and provide some sense of closure.</a:t>
            </a:r>
            <a:endParaRPr lang="en-US" sz="2000" dirty="0">
              <a:solidFill>
                <a:schemeClr val="accent6"/>
              </a:solidFill>
            </a:endParaRPr>
          </a:p>
        </p:txBody>
      </p:sp>
    </p:spTree>
    <p:extLst>
      <p:ext uri="{BB962C8B-B14F-4D97-AF65-F5344CB8AC3E}">
        <p14:creationId xmlns:p14="http://schemas.microsoft.com/office/powerpoint/2010/main" val="2676064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Grade: ELA Example</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8119872" y="1147679"/>
            <a:ext cx="3584448" cy="3539430"/>
          </a:xfrm>
          <a:prstGeom prst="rect">
            <a:avLst/>
          </a:prstGeom>
        </p:spPr>
        <p:txBody>
          <a:bodyPr wrap="square">
            <a:spAutoFit/>
          </a:bodyPr>
          <a:lstStyle/>
          <a:p>
            <a:r>
              <a:rPr lang="en-US" sz="2800" dirty="0">
                <a:solidFill>
                  <a:schemeClr val="accent6"/>
                </a:solidFill>
              </a:rPr>
              <a:t>RL.3.9 Compare and contrast the themes, settings, and plots of stories written by the same author about the same or similar characters (e.g., in books from a series)</a:t>
            </a:r>
          </a:p>
        </p:txBody>
      </p:sp>
      <p:pic>
        <p:nvPicPr>
          <p:cNvPr id="5" name="Picture 4"/>
          <p:cNvPicPr>
            <a:picLocks noChangeAspect="1"/>
          </p:cNvPicPr>
          <p:nvPr/>
        </p:nvPicPr>
        <p:blipFill>
          <a:blip r:embed="rId3"/>
          <a:stretch>
            <a:fillRect/>
          </a:stretch>
        </p:blipFill>
        <p:spPr>
          <a:xfrm>
            <a:off x="838199" y="1825624"/>
            <a:ext cx="3580269" cy="3624199"/>
          </a:xfrm>
          <a:prstGeom prst="rect">
            <a:avLst/>
          </a:prstGeom>
        </p:spPr>
      </p:pic>
      <p:sp>
        <p:nvSpPr>
          <p:cNvPr id="6" name="TextBox 5"/>
          <p:cNvSpPr txBox="1"/>
          <p:nvPr/>
        </p:nvSpPr>
        <p:spPr>
          <a:xfrm>
            <a:off x="2186545" y="5543582"/>
            <a:ext cx="883575" cy="523220"/>
          </a:xfrm>
          <a:prstGeom prst="rect">
            <a:avLst/>
          </a:prstGeom>
          <a:noFill/>
        </p:spPr>
        <p:txBody>
          <a:bodyPr wrap="none" rtlCol="0">
            <a:spAutoFit/>
          </a:bodyPr>
          <a:lstStyle/>
          <a:p>
            <a:r>
              <a:rPr lang="en-US" sz="2800" dirty="0" smtClean="0"/>
              <a:t>730L</a:t>
            </a:r>
            <a:endParaRPr lang="en-US" sz="2800" dirty="0"/>
          </a:p>
        </p:txBody>
      </p:sp>
      <p:pic>
        <p:nvPicPr>
          <p:cNvPr id="7" name="Picture 6"/>
          <p:cNvPicPr>
            <a:picLocks noChangeAspect="1"/>
          </p:cNvPicPr>
          <p:nvPr/>
        </p:nvPicPr>
        <p:blipFill>
          <a:blip r:embed="rId4"/>
          <a:stretch>
            <a:fillRect/>
          </a:stretch>
        </p:blipFill>
        <p:spPr>
          <a:xfrm>
            <a:off x="4543424" y="2490354"/>
            <a:ext cx="3576448" cy="3576448"/>
          </a:xfrm>
          <a:prstGeom prst="rect">
            <a:avLst/>
          </a:prstGeom>
        </p:spPr>
      </p:pic>
      <p:sp>
        <p:nvSpPr>
          <p:cNvPr id="8" name="TextBox 7"/>
          <p:cNvSpPr txBox="1"/>
          <p:nvPr/>
        </p:nvSpPr>
        <p:spPr>
          <a:xfrm>
            <a:off x="5896798" y="5915353"/>
            <a:ext cx="965329" cy="523220"/>
          </a:xfrm>
          <a:prstGeom prst="rect">
            <a:avLst/>
          </a:prstGeom>
          <a:noFill/>
        </p:spPr>
        <p:txBody>
          <a:bodyPr wrap="none" rtlCol="0">
            <a:spAutoFit/>
          </a:bodyPr>
          <a:lstStyle/>
          <a:p>
            <a:r>
              <a:rPr lang="en-US" sz="2800" dirty="0" smtClean="0"/>
              <a:t>490L </a:t>
            </a:r>
            <a:endParaRPr lang="en-US" sz="2800" dirty="0"/>
          </a:p>
        </p:txBody>
      </p:sp>
    </p:spTree>
    <p:extLst>
      <p:ext uri="{BB962C8B-B14F-4D97-AF65-F5344CB8AC3E}">
        <p14:creationId xmlns:p14="http://schemas.microsoft.com/office/powerpoint/2010/main" val="178778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381125" y="319087"/>
            <a:ext cx="9429750" cy="6219825"/>
          </a:xfrm>
          <a:prstGeom prst="rect">
            <a:avLst/>
          </a:prstGeom>
        </p:spPr>
      </p:pic>
    </p:spTree>
    <p:extLst>
      <p:ext uri="{BB962C8B-B14F-4D97-AF65-F5344CB8AC3E}">
        <p14:creationId xmlns:p14="http://schemas.microsoft.com/office/powerpoint/2010/main" val="3562558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8833107" y="4133065"/>
            <a:ext cx="3358893" cy="2800767"/>
          </a:xfrm>
          <a:prstGeom prst="rect">
            <a:avLst/>
          </a:prstGeom>
        </p:spPr>
        <p:txBody>
          <a:bodyPr wrap="square">
            <a:spAutoFit/>
          </a:bodyPr>
          <a:lstStyle/>
          <a:p>
            <a:r>
              <a:rPr lang="en-US" sz="2200" dirty="0">
                <a:solidFill>
                  <a:schemeClr val="accent6"/>
                </a:solidFill>
              </a:rPr>
              <a:t>RL.3.7 Explain how specific aspects of a text's illustrations contribute to what is conveyed by the words in a story (e.g., create mood, emphasize aspects of a character or setting)</a:t>
            </a:r>
          </a:p>
        </p:txBody>
      </p:sp>
      <p:pic>
        <p:nvPicPr>
          <p:cNvPr id="6" name="Picture 5"/>
          <p:cNvPicPr>
            <a:picLocks noChangeAspect="1"/>
          </p:cNvPicPr>
          <p:nvPr/>
        </p:nvPicPr>
        <p:blipFill>
          <a:blip r:embed="rId2"/>
          <a:stretch>
            <a:fillRect/>
          </a:stretch>
        </p:blipFill>
        <p:spPr>
          <a:xfrm rot="16200000">
            <a:off x="1293098" y="-708995"/>
            <a:ext cx="6162323" cy="8405624"/>
          </a:xfrm>
          <a:prstGeom prst="rect">
            <a:avLst/>
          </a:prstGeom>
        </p:spPr>
      </p:pic>
      <p:pic>
        <p:nvPicPr>
          <p:cNvPr id="5" name="Picture 4"/>
          <p:cNvPicPr>
            <a:picLocks noChangeAspect="1"/>
          </p:cNvPicPr>
          <p:nvPr/>
        </p:nvPicPr>
        <p:blipFill>
          <a:blip r:embed="rId3"/>
          <a:stretch>
            <a:fillRect/>
          </a:stretch>
        </p:blipFill>
        <p:spPr>
          <a:xfrm rot="16200000">
            <a:off x="6475075" y="-1096180"/>
            <a:ext cx="4033116" cy="6425373"/>
          </a:xfrm>
          <a:prstGeom prst="rect">
            <a:avLst/>
          </a:prstGeom>
        </p:spPr>
      </p:pic>
    </p:spTree>
    <p:extLst>
      <p:ext uri="{BB962C8B-B14F-4D97-AF65-F5344CB8AC3E}">
        <p14:creationId xmlns:p14="http://schemas.microsoft.com/office/powerpoint/2010/main" val="2062428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Anchor Standards 7, 8, &amp; 9</a:t>
            </a:r>
            <a:endParaRPr lang="en-US" dirty="0"/>
          </a:p>
        </p:txBody>
      </p:sp>
      <p:sp>
        <p:nvSpPr>
          <p:cNvPr id="3" name="Content Placeholder 2"/>
          <p:cNvSpPr>
            <a:spLocks noGrp="1"/>
          </p:cNvSpPr>
          <p:nvPr>
            <p:ph idx="1"/>
          </p:nvPr>
        </p:nvSpPr>
        <p:spPr/>
        <p:txBody>
          <a:bodyPr>
            <a:normAutofit/>
          </a:bodyPr>
          <a:lstStyle/>
          <a:p>
            <a:r>
              <a:rPr lang="en-US" sz="3200" dirty="0" smtClean="0"/>
              <a:t>7. </a:t>
            </a:r>
            <a:r>
              <a:rPr lang="en-US" sz="3200" dirty="0"/>
              <a:t>Integrate and evaluate content presented in diverse media and formats, including visually and quantitatively, as well as in </a:t>
            </a:r>
            <a:r>
              <a:rPr lang="en-US" sz="3200" dirty="0" smtClean="0"/>
              <a:t>words.</a:t>
            </a:r>
          </a:p>
          <a:p>
            <a:r>
              <a:rPr lang="en-US" sz="3200" dirty="0" smtClean="0"/>
              <a:t>8. </a:t>
            </a:r>
            <a:r>
              <a:rPr lang="en-US" sz="3200" dirty="0"/>
              <a:t>Delineate and evaluate the argument and specific claims in a text, including the validity of the reasoning as well as the relevance and sufficiency of the evidence.</a:t>
            </a:r>
            <a:endParaRPr lang="en-US" sz="3200" dirty="0" smtClean="0"/>
          </a:p>
          <a:p>
            <a:r>
              <a:rPr lang="en-US" sz="3200" dirty="0" smtClean="0"/>
              <a:t>9. </a:t>
            </a:r>
            <a:r>
              <a:rPr lang="en-US" sz="3200" dirty="0"/>
              <a:t>Analyze how two or more texts address similar themes or topics in order to build knowledge or to compare the approaches the authors take.</a:t>
            </a:r>
            <a:endParaRPr lang="en-US" sz="3200" dirty="0" smtClean="0"/>
          </a:p>
        </p:txBody>
      </p:sp>
    </p:spTree>
    <p:extLst>
      <p:ext uri="{BB962C8B-B14F-4D97-AF65-F5344CB8AC3E}">
        <p14:creationId xmlns:p14="http://schemas.microsoft.com/office/powerpoint/2010/main" val="1487100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Task </a:t>
            </a:r>
            <a:endParaRPr lang="en-US" dirty="0"/>
          </a:p>
        </p:txBody>
      </p:sp>
      <p:sp>
        <p:nvSpPr>
          <p:cNvPr id="3" name="Content Placeholder 2"/>
          <p:cNvSpPr>
            <a:spLocks noGrp="1"/>
          </p:cNvSpPr>
          <p:nvPr>
            <p:ph idx="1"/>
          </p:nvPr>
        </p:nvSpPr>
        <p:spPr/>
        <p:txBody>
          <a:bodyPr/>
          <a:lstStyle/>
          <a:p>
            <a:r>
              <a:rPr lang="en-US" sz="3200" dirty="0" smtClean="0"/>
              <a:t>After reading </a:t>
            </a:r>
            <a:r>
              <a:rPr lang="en-US" sz="3200" i="1" dirty="0" smtClean="0"/>
              <a:t>The Day the Crayons Quit </a:t>
            </a:r>
            <a:r>
              <a:rPr lang="en-US" sz="3200" dirty="0" smtClean="0"/>
              <a:t>and </a:t>
            </a:r>
            <a:r>
              <a:rPr lang="en-US" sz="3200" i="1" dirty="0" smtClean="0"/>
              <a:t>The Day the Crayons Came Home, </a:t>
            </a:r>
            <a:r>
              <a:rPr lang="en-US" sz="3200" dirty="0" smtClean="0"/>
              <a:t>write a letter to Duncan from the perspective of one of the crayons about how you feel about Duncan’s response to your letter/postcard.  </a:t>
            </a:r>
          </a:p>
          <a:p>
            <a:endParaRPr lang="en-US" i="1" dirty="0"/>
          </a:p>
          <a:p>
            <a:endParaRPr lang="en-US" i="1" dirty="0"/>
          </a:p>
        </p:txBody>
      </p:sp>
      <p:sp>
        <p:nvSpPr>
          <p:cNvPr id="4" name="Rectangle 3"/>
          <p:cNvSpPr/>
          <p:nvPr/>
        </p:nvSpPr>
        <p:spPr>
          <a:xfrm>
            <a:off x="5516880" y="3698855"/>
            <a:ext cx="6096000" cy="3046988"/>
          </a:xfrm>
          <a:prstGeom prst="rect">
            <a:avLst/>
          </a:prstGeom>
        </p:spPr>
        <p:txBody>
          <a:bodyPr>
            <a:spAutoFit/>
          </a:bodyPr>
          <a:lstStyle/>
          <a:p>
            <a:r>
              <a:rPr lang="en-US" sz="2400" dirty="0" smtClean="0">
                <a:solidFill>
                  <a:schemeClr val="accent6"/>
                </a:solidFill>
                <a:latin typeface="Lato Light"/>
              </a:rPr>
              <a:t>W.3.3 Write </a:t>
            </a:r>
            <a:r>
              <a:rPr lang="en-US" sz="2400" dirty="0">
                <a:solidFill>
                  <a:schemeClr val="accent6"/>
                </a:solidFill>
                <a:latin typeface="Lato Light"/>
              </a:rPr>
              <a:t>narratives to develop real or imagined experiences or events using effective technique, descriptive details, and clear event sequences</a:t>
            </a:r>
            <a:r>
              <a:rPr lang="en-US" sz="2400" dirty="0" smtClean="0">
                <a:solidFill>
                  <a:schemeClr val="accent6"/>
                </a:solidFill>
                <a:latin typeface="Lato Light"/>
              </a:rPr>
              <a:t>.</a:t>
            </a:r>
          </a:p>
          <a:p>
            <a:pPr marL="285750" indent="-285750">
              <a:buFont typeface="Arial" panose="020B0604020202020204" pitchFamily="34" charset="0"/>
              <a:buChar char="•"/>
            </a:pPr>
            <a:r>
              <a:rPr lang="en-US" sz="2400" dirty="0" smtClean="0">
                <a:solidFill>
                  <a:schemeClr val="accent6"/>
                </a:solidFill>
                <a:latin typeface="Lato Light"/>
              </a:rPr>
              <a:t>3.3.B: </a:t>
            </a:r>
            <a:r>
              <a:rPr lang="en-US" sz="2400" dirty="0">
                <a:solidFill>
                  <a:schemeClr val="accent6"/>
                </a:solidFill>
              </a:rPr>
              <a:t>Use dialogue and descriptions of actions, thoughts, and feelings to develop experiences and events or show the response of characters to situations.</a:t>
            </a:r>
          </a:p>
        </p:txBody>
      </p:sp>
    </p:spTree>
    <p:extLst>
      <p:ext uri="{BB962C8B-B14F-4D97-AF65-F5344CB8AC3E}">
        <p14:creationId xmlns:p14="http://schemas.microsoft.com/office/powerpoint/2010/main" val="3935306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ecx.images-amazon.com/images/I/61ifCMgB80L._SX439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839" y="586085"/>
            <a:ext cx="42005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612003" y="805160"/>
            <a:ext cx="4762500" cy="4324350"/>
          </a:xfrm>
          <a:prstGeom prst="rect">
            <a:avLst/>
          </a:prstGeom>
        </p:spPr>
      </p:pic>
      <p:sp>
        <p:nvSpPr>
          <p:cNvPr id="5" name="Rectangle 4"/>
          <p:cNvSpPr/>
          <p:nvPr/>
        </p:nvSpPr>
        <p:spPr>
          <a:xfrm>
            <a:off x="313944" y="5277510"/>
            <a:ext cx="5538216" cy="1569660"/>
          </a:xfrm>
          <a:prstGeom prst="rect">
            <a:avLst/>
          </a:prstGeom>
        </p:spPr>
        <p:txBody>
          <a:bodyPr wrap="square">
            <a:spAutoFit/>
          </a:bodyPr>
          <a:lstStyle/>
          <a:p>
            <a:r>
              <a:rPr lang="en-US" sz="2400" dirty="0"/>
              <a:t>RL.2.7 Use information gained from the illustrations and words in a print or digital text to demonstrate understanding of its characters, setting, or plot.</a:t>
            </a:r>
          </a:p>
        </p:txBody>
      </p:sp>
      <p:sp>
        <p:nvSpPr>
          <p:cNvPr id="6" name="Rectangle 5"/>
          <p:cNvSpPr/>
          <p:nvPr/>
        </p:nvSpPr>
        <p:spPr>
          <a:xfrm>
            <a:off x="6045454" y="5258948"/>
            <a:ext cx="5641848" cy="1569660"/>
          </a:xfrm>
          <a:prstGeom prst="rect">
            <a:avLst/>
          </a:prstGeom>
        </p:spPr>
        <p:txBody>
          <a:bodyPr wrap="square">
            <a:spAutoFit/>
          </a:bodyPr>
          <a:lstStyle/>
          <a:p>
            <a:r>
              <a:rPr lang="en-US" sz="2400" dirty="0">
                <a:solidFill>
                  <a:schemeClr val="accent6"/>
                </a:solidFill>
              </a:rPr>
              <a:t>RL.2.9 Compare and contrast two or more versions of the same story (e.g., Cinderella stories) by different authors or from different cultures.</a:t>
            </a:r>
          </a:p>
        </p:txBody>
      </p:sp>
    </p:spTree>
    <p:extLst>
      <p:ext uri="{BB962C8B-B14F-4D97-AF65-F5344CB8AC3E}">
        <p14:creationId xmlns:p14="http://schemas.microsoft.com/office/powerpoint/2010/main" val="2993729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 </a:t>
            </a:r>
            <a:endParaRPr lang="en-US" dirty="0"/>
          </a:p>
        </p:txBody>
      </p:sp>
      <p:sp>
        <p:nvSpPr>
          <p:cNvPr id="3" name="Content Placeholder 2"/>
          <p:cNvSpPr>
            <a:spLocks noGrp="1"/>
          </p:cNvSpPr>
          <p:nvPr>
            <p:ph idx="1"/>
          </p:nvPr>
        </p:nvSpPr>
        <p:spPr/>
        <p:txBody>
          <a:bodyPr/>
          <a:lstStyle/>
          <a:p>
            <a:endParaRPr lang="en-US" dirty="0" smtClean="0"/>
          </a:p>
          <a:p>
            <a:r>
              <a:rPr lang="en-US" dirty="0" smtClean="0"/>
              <a:t>Jennifer Throndsen</a:t>
            </a:r>
          </a:p>
          <a:p>
            <a:r>
              <a:rPr lang="en-US" dirty="0" smtClean="0">
                <a:hlinkClick r:id="rId2"/>
              </a:rPr>
              <a:t>jennifer.Throndsen@schools.utah.gov</a:t>
            </a:r>
            <a:endParaRPr lang="en-US" dirty="0" smtClean="0"/>
          </a:p>
          <a:p>
            <a:endParaRPr lang="en-US" dirty="0"/>
          </a:p>
          <a:p>
            <a:r>
              <a:rPr lang="en-US" dirty="0">
                <a:hlinkClick r:id="rId3"/>
              </a:rPr>
              <a:t>https://</a:t>
            </a:r>
            <a:r>
              <a:rPr lang="en-US" dirty="0" smtClean="0">
                <a:hlinkClick r:id="rId3"/>
              </a:rPr>
              <a:t>drive.google.com/folderview?id=0By89IiEV9jLDeHh4Wkd2NVBYODA&amp;usp=sharing</a:t>
            </a:r>
            <a:endParaRPr lang="en-US" dirty="0" smtClean="0"/>
          </a:p>
          <a:p>
            <a:endParaRPr lang="en-US" dirty="0"/>
          </a:p>
        </p:txBody>
      </p:sp>
    </p:spTree>
    <p:extLst>
      <p:ext uri="{BB962C8B-B14F-4D97-AF65-F5344CB8AC3E}">
        <p14:creationId xmlns:p14="http://schemas.microsoft.com/office/powerpoint/2010/main" val="124133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Anchor Standards 1 &amp; 2</a:t>
            </a:r>
            <a:endParaRPr lang="en-US" dirty="0"/>
          </a:p>
        </p:txBody>
      </p:sp>
      <p:sp>
        <p:nvSpPr>
          <p:cNvPr id="3" name="Content Placeholder 2"/>
          <p:cNvSpPr>
            <a:spLocks noGrp="1"/>
          </p:cNvSpPr>
          <p:nvPr>
            <p:ph idx="1"/>
          </p:nvPr>
        </p:nvSpPr>
        <p:spPr/>
        <p:txBody>
          <a:bodyPr>
            <a:normAutofit/>
          </a:bodyPr>
          <a:lstStyle/>
          <a:p>
            <a:r>
              <a:rPr lang="en-US" sz="3200" dirty="0" smtClean="0"/>
              <a:t>1. </a:t>
            </a:r>
            <a:r>
              <a:rPr lang="en-US" sz="3200" dirty="0"/>
              <a:t>Write </a:t>
            </a:r>
            <a:r>
              <a:rPr lang="en-US" sz="3200" dirty="0" smtClean="0"/>
              <a:t>arguments (opinions) </a:t>
            </a:r>
            <a:r>
              <a:rPr lang="en-US" sz="3200" dirty="0"/>
              <a:t>to support claims in an analysis of substantive topics or texts using valid reasoning and relevant and sufficient evidence</a:t>
            </a:r>
            <a:r>
              <a:rPr lang="en-US" sz="3200" dirty="0" smtClean="0"/>
              <a:t>.</a:t>
            </a:r>
          </a:p>
          <a:p>
            <a:r>
              <a:rPr lang="en-US" sz="3200" dirty="0" smtClean="0"/>
              <a:t>2. </a:t>
            </a:r>
            <a:r>
              <a:rPr lang="en-US" sz="3200" dirty="0"/>
              <a:t>Write informative/explanatory texts to examine and convey complex ideas and information clearly and accurately through the effective selection, organization, and analysis of content.</a:t>
            </a:r>
          </a:p>
        </p:txBody>
      </p:sp>
    </p:spTree>
    <p:extLst>
      <p:ext uri="{BB962C8B-B14F-4D97-AF65-F5344CB8AC3E}">
        <p14:creationId xmlns:p14="http://schemas.microsoft.com/office/powerpoint/2010/main" val="106161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7 in isolation</a:t>
            </a:r>
            <a:endParaRPr lang="en-US" dirty="0"/>
          </a:p>
        </p:txBody>
      </p:sp>
      <p:sp>
        <p:nvSpPr>
          <p:cNvPr id="3" name="Content Placeholder 2"/>
          <p:cNvSpPr>
            <a:spLocks noGrp="1"/>
          </p:cNvSpPr>
          <p:nvPr>
            <p:ph sz="half" idx="1"/>
          </p:nvPr>
        </p:nvSpPr>
        <p:spPr/>
        <p:txBody>
          <a:bodyPr>
            <a:normAutofit/>
          </a:bodyPr>
          <a:lstStyle/>
          <a:p>
            <a:r>
              <a:rPr lang="en-US" dirty="0" smtClean="0"/>
              <a:t>RL.K.7 With </a:t>
            </a:r>
            <a:r>
              <a:rPr lang="en-US" dirty="0"/>
              <a:t>prompting and support, describe the relationship between illustrations and the story in which they appear (e.g., what moment in a story an illustration depicts</a:t>
            </a:r>
            <a:r>
              <a:rPr lang="en-US" dirty="0" smtClean="0"/>
              <a:t>).</a:t>
            </a:r>
          </a:p>
          <a:p>
            <a:r>
              <a:rPr lang="en-US" dirty="0"/>
              <a:t>RL.1.7 Use illustrations and details in a story to describe its characters, setting, or events.</a:t>
            </a:r>
          </a:p>
          <a:p>
            <a:endParaRPr lang="en-US" dirty="0"/>
          </a:p>
        </p:txBody>
      </p:sp>
      <p:sp>
        <p:nvSpPr>
          <p:cNvPr id="4" name="Content Placeholder 3"/>
          <p:cNvSpPr>
            <a:spLocks noGrp="1"/>
          </p:cNvSpPr>
          <p:nvPr>
            <p:ph sz="half" idx="2"/>
          </p:nvPr>
        </p:nvSpPr>
        <p:spPr/>
        <p:txBody>
          <a:bodyPr>
            <a:normAutofit/>
          </a:bodyPr>
          <a:lstStyle/>
          <a:p>
            <a:r>
              <a:rPr lang="en-US" dirty="0"/>
              <a:t>RI.K.7 With prompting and support, describe the relationship between illustrations and the text in which they appear (e.g., what person, place, thing, or idea in the text an illustration depicts</a:t>
            </a:r>
            <a:r>
              <a:rPr lang="en-US" dirty="0" smtClean="0"/>
              <a:t>).</a:t>
            </a:r>
          </a:p>
          <a:p>
            <a:r>
              <a:rPr lang="en-US" dirty="0"/>
              <a:t>RI.1.7 Use the illustrations and details in a text to describe its key ideas.</a:t>
            </a:r>
          </a:p>
          <a:p>
            <a:endParaRPr lang="en-US" dirty="0"/>
          </a:p>
        </p:txBody>
      </p:sp>
    </p:spTree>
    <p:extLst>
      <p:ext uri="{BB962C8B-B14F-4D97-AF65-F5344CB8AC3E}">
        <p14:creationId xmlns:p14="http://schemas.microsoft.com/office/powerpoint/2010/main" val="2412841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7 in isolation</a:t>
            </a:r>
            <a:endParaRPr lang="en-US" dirty="0"/>
          </a:p>
        </p:txBody>
      </p:sp>
      <p:sp>
        <p:nvSpPr>
          <p:cNvPr id="3" name="Content Placeholder 2"/>
          <p:cNvSpPr>
            <a:spLocks noGrp="1"/>
          </p:cNvSpPr>
          <p:nvPr>
            <p:ph sz="half" idx="1"/>
          </p:nvPr>
        </p:nvSpPr>
        <p:spPr/>
        <p:txBody>
          <a:bodyPr>
            <a:normAutofit fontScale="92500"/>
          </a:bodyPr>
          <a:lstStyle/>
          <a:p>
            <a:r>
              <a:rPr lang="en-US" dirty="0" smtClean="0"/>
              <a:t>RL.2.7 Use </a:t>
            </a:r>
            <a:r>
              <a:rPr lang="en-US" dirty="0"/>
              <a:t>information gained from the illustrations and words in a print or digital text to demonstrate understanding of its characters, setting, or plot</a:t>
            </a:r>
            <a:r>
              <a:rPr lang="en-US" dirty="0" smtClean="0"/>
              <a:t>.</a:t>
            </a:r>
          </a:p>
          <a:p>
            <a:r>
              <a:rPr lang="en-US" dirty="0"/>
              <a:t>RL.3.7 Explain how specific aspects of a text's illustrations contribute to what is conveyed by the words in a story (e.g., create mood, emphasize aspects of a character or setting)</a:t>
            </a:r>
          </a:p>
          <a:p>
            <a:endParaRPr lang="en-US" dirty="0" smtClean="0"/>
          </a:p>
          <a:p>
            <a:endParaRPr lang="en-US" dirty="0"/>
          </a:p>
        </p:txBody>
      </p:sp>
      <p:sp>
        <p:nvSpPr>
          <p:cNvPr id="4" name="Content Placeholder 3"/>
          <p:cNvSpPr>
            <a:spLocks noGrp="1"/>
          </p:cNvSpPr>
          <p:nvPr>
            <p:ph sz="half" idx="2"/>
          </p:nvPr>
        </p:nvSpPr>
        <p:spPr/>
        <p:txBody>
          <a:bodyPr>
            <a:normAutofit fontScale="92500"/>
          </a:bodyPr>
          <a:lstStyle/>
          <a:p>
            <a:r>
              <a:rPr lang="en-US" dirty="0"/>
              <a:t>RI.2.7 Explain how specific images (e.g., a diagram showing how a machine works) contribute to and clarify a text</a:t>
            </a:r>
            <a:r>
              <a:rPr lang="en-US" dirty="0" smtClean="0"/>
              <a:t>.</a:t>
            </a:r>
          </a:p>
          <a:p>
            <a:r>
              <a:rPr lang="en-US" dirty="0"/>
              <a:t>RI.3.7 Use information gained from illustrations (e.g., maps, photographs) and the words in a text to demonstrate understanding of the text (e.g., where, when, why, and how key events occur).</a:t>
            </a:r>
          </a:p>
          <a:p>
            <a:endParaRPr lang="en-US" dirty="0"/>
          </a:p>
          <a:p>
            <a:endParaRPr lang="en-US" dirty="0"/>
          </a:p>
        </p:txBody>
      </p:sp>
    </p:spTree>
    <p:extLst>
      <p:ext uri="{BB962C8B-B14F-4D97-AF65-F5344CB8AC3E}">
        <p14:creationId xmlns:p14="http://schemas.microsoft.com/office/powerpoint/2010/main" val="188461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7 in Isolation</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RL.4.7 Make </a:t>
            </a:r>
            <a:r>
              <a:rPr lang="en-US" dirty="0"/>
              <a:t>connections between the text of a story or drama and a visual or oral presentation of the text, identifying where each version reflects specific descriptions and directions in the text</a:t>
            </a:r>
            <a:r>
              <a:rPr lang="en-US" dirty="0" smtClean="0"/>
              <a:t>.</a:t>
            </a:r>
          </a:p>
          <a:p>
            <a:r>
              <a:rPr lang="en-US" dirty="0"/>
              <a:t>RL.5.7 Analyze how visual and multimedia elements contribute to the meaning, tone, or beauty of a text (e.g., graphic novel, multimedia presentation of fiction, folktale, myth, poem).</a:t>
            </a:r>
          </a:p>
          <a:p>
            <a:endParaRPr lang="en-US" dirty="0" smtClean="0"/>
          </a:p>
        </p:txBody>
      </p:sp>
      <p:sp>
        <p:nvSpPr>
          <p:cNvPr id="4" name="Content Placeholder 3"/>
          <p:cNvSpPr>
            <a:spLocks noGrp="1"/>
          </p:cNvSpPr>
          <p:nvPr>
            <p:ph sz="half" idx="2"/>
          </p:nvPr>
        </p:nvSpPr>
        <p:spPr/>
        <p:txBody>
          <a:bodyPr>
            <a:normAutofit fontScale="85000" lnSpcReduction="10000"/>
          </a:bodyPr>
          <a:lstStyle/>
          <a:p>
            <a:r>
              <a:rPr lang="en-US" dirty="0"/>
              <a:t>RI.4.7 Interpret information presented visually, orally, or quantitatively (e.g., in charts, graphs, diagrams, time lines, animations, or interactive elements on Web pages) and explain how the information contributes to an understanding of the text in which it appears</a:t>
            </a:r>
            <a:r>
              <a:rPr lang="en-US" dirty="0" smtClean="0"/>
              <a:t>.</a:t>
            </a:r>
          </a:p>
          <a:p>
            <a:r>
              <a:rPr lang="en-US" dirty="0"/>
              <a:t>RI.5.7 Draw on information from multiple print or digital sources, demonstrating the ability to locate an answer to a question quickly or to solve a problem efficiently.</a:t>
            </a:r>
          </a:p>
          <a:p>
            <a:endParaRPr lang="en-US" dirty="0"/>
          </a:p>
          <a:p>
            <a:endParaRPr lang="en-US" dirty="0"/>
          </a:p>
        </p:txBody>
      </p:sp>
    </p:spTree>
    <p:extLst>
      <p:ext uri="{BB962C8B-B14F-4D97-AF65-F5344CB8AC3E}">
        <p14:creationId xmlns:p14="http://schemas.microsoft.com/office/powerpoint/2010/main" val="327209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8 in Isolation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RI.K.8 </a:t>
            </a:r>
            <a:r>
              <a:rPr lang="en-US" dirty="0"/>
              <a:t>With prompting and support, identify the reasons an author gives to support points in a text</a:t>
            </a:r>
            <a:r>
              <a:rPr lang="en-US" dirty="0" smtClean="0"/>
              <a:t>.</a:t>
            </a:r>
          </a:p>
          <a:p>
            <a:r>
              <a:rPr lang="en-US" dirty="0" smtClean="0"/>
              <a:t>RI.1.8 </a:t>
            </a:r>
            <a:r>
              <a:rPr lang="en-US" dirty="0"/>
              <a:t>Identify the reasons an author gives to support points in a text</a:t>
            </a:r>
            <a:r>
              <a:rPr lang="en-US" dirty="0" smtClean="0"/>
              <a:t>.</a:t>
            </a:r>
          </a:p>
          <a:p>
            <a:r>
              <a:rPr lang="en-US" dirty="0" smtClean="0"/>
              <a:t>RI.2.8 </a:t>
            </a:r>
            <a:r>
              <a:rPr lang="en-US" dirty="0"/>
              <a:t>Describe how reasons support specific points the author makes in a text</a:t>
            </a:r>
            <a:r>
              <a:rPr lang="en-US" dirty="0" smtClean="0"/>
              <a:t>.</a:t>
            </a:r>
          </a:p>
          <a:p>
            <a:r>
              <a:rPr lang="en-US" dirty="0">
                <a:solidFill>
                  <a:schemeClr val="accent6"/>
                </a:solidFill>
              </a:rPr>
              <a:t>RI.3.8 Describe the logical connection between particular sentences and paragraphs in a text (e.g., comparison, cause/effect, first/second/third in a sequence).</a:t>
            </a:r>
          </a:p>
          <a:p>
            <a:r>
              <a:rPr lang="en-US" dirty="0" smtClean="0"/>
              <a:t>RI.4.8 Explain how an author uses reasons and evidence to support particular points in a text.</a:t>
            </a:r>
          </a:p>
          <a:p>
            <a:r>
              <a:rPr lang="en-US" dirty="0" smtClean="0"/>
              <a:t>RI.5.8 Explain </a:t>
            </a:r>
            <a:r>
              <a:rPr lang="en-US" dirty="0"/>
              <a:t>how an author uses reasons and evidence to support particular points in a text, identifying which reasons and evidence support which point(s).</a:t>
            </a:r>
            <a:endParaRPr lang="en-US" dirty="0" smtClean="0"/>
          </a:p>
          <a:p>
            <a:endParaRPr lang="en-US" dirty="0"/>
          </a:p>
        </p:txBody>
      </p:sp>
    </p:spTree>
    <p:extLst>
      <p:ext uri="{BB962C8B-B14F-4D97-AF65-F5344CB8AC3E}">
        <p14:creationId xmlns:p14="http://schemas.microsoft.com/office/powerpoint/2010/main" val="2602003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9 in isolation</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RL.K.9 </a:t>
            </a:r>
            <a:r>
              <a:rPr lang="en-US" dirty="0"/>
              <a:t>With prompting and support, compare and contrast the adventures and experiences of characters in familiar stories.</a:t>
            </a:r>
            <a:endParaRPr lang="en-US" dirty="0" smtClean="0"/>
          </a:p>
          <a:p>
            <a:r>
              <a:rPr lang="en-US" dirty="0" smtClean="0"/>
              <a:t>RL.1.9 </a:t>
            </a:r>
            <a:r>
              <a:rPr lang="en-US" dirty="0"/>
              <a:t>Compare and contrast the adventures and experiences of characters in stories</a:t>
            </a:r>
            <a:r>
              <a:rPr lang="en-US" dirty="0" smtClean="0"/>
              <a:t>.</a:t>
            </a:r>
          </a:p>
          <a:p>
            <a:r>
              <a:rPr lang="en-US" dirty="0"/>
              <a:t>RL.2.9 Compare and contrast two or more versions of the same story (e.g., Cinderella stories) by different authors or from different cultures.</a:t>
            </a:r>
          </a:p>
          <a:p>
            <a:endParaRPr lang="en-US" dirty="0" smtClean="0"/>
          </a:p>
          <a:p>
            <a:endParaRPr lang="en-US" dirty="0"/>
          </a:p>
          <a:p>
            <a:endParaRPr lang="en-US" dirty="0" smtClean="0"/>
          </a:p>
        </p:txBody>
      </p:sp>
      <p:sp>
        <p:nvSpPr>
          <p:cNvPr id="4" name="Content Placeholder 3"/>
          <p:cNvSpPr>
            <a:spLocks noGrp="1"/>
          </p:cNvSpPr>
          <p:nvPr>
            <p:ph sz="half" idx="2"/>
          </p:nvPr>
        </p:nvSpPr>
        <p:spPr/>
        <p:txBody>
          <a:bodyPr>
            <a:normAutofit fontScale="92500" lnSpcReduction="20000"/>
          </a:bodyPr>
          <a:lstStyle/>
          <a:p>
            <a:r>
              <a:rPr lang="en-US" dirty="0"/>
              <a:t>RI.K.9 With prompting and support, identify basic similarities in and differences between two texts on the same topic (e.g., in illustrations, descriptions, or procedures</a:t>
            </a:r>
            <a:r>
              <a:rPr lang="en-US" dirty="0" smtClean="0"/>
              <a:t>).</a:t>
            </a:r>
          </a:p>
          <a:p>
            <a:r>
              <a:rPr lang="en-US" dirty="0"/>
              <a:t>RI.1.9 Identify basic similarities in and differences between two texts on the same topic (e.g., in illustrations, descriptions, or procedures</a:t>
            </a:r>
            <a:r>
              <a:rPr lang="en-US" dirty="0" smtClean="0"/>
              <a:t>).</a:t>
            </a:r>
          </a:p>
          <a:p>
            <a:r>
              <a:rPr lang="en-US" dirty="0"/>
              <a:t>RI.2.9 Compare and contrast the most important points presented by two texts on the same topic.</a:t>
            </a:r>
          </a:p>
          <a:p>
            <a:endParaRPr lang="en-US" dirty="0"/>
          </a:p>
          <a:p>
            <a:endParaRPr lang="en-US" dirty="0"/>
          </a:p>
          <a:p>
            <a:endParaRPr lang="en-US" dirty="0"/>
          </a:p>
        </p:txBody>
      </p:sp>
    </p:spTree>
    <p:extLst>
      <p:ext uri="{BB962C8B-B14F-4D97-AF65-F5344CB8AC3E}">
        <p14:creationId xmlns:p14="http://schemas.microsoft.com/office/powerpoint/2010/main" val="401128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9 in Isolation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RL.3.9 </a:t>
            </a:r>
            <a:r>
              <a:rPr lang="en-US" dirty="0"/>
              <a:t>Compare and contrast the themes, settings, and plots of stories written by the same author about the same or similar characters (e.g., in books from a series</a:t>
            </a:r>
            <a:r>
              <a:rPr lang="en-US" dirty="0" smtClean="0"/>
              <a:t>)</a:t>
            </a:r>
          </a:p>
          <a:p>
            <a:r>
              <a:rPr lang="en-US" dirty="0"/>
              <a:t>RL.4.9 Compare and contrast the treatment of similar themes and topics (e.g., opposition of good and evil) and patterns of events (e.g., the quest) in stories, myths, and traditional literature from different cultures</a:t>
            </a:r>
            <a:r>
              <a:rPr lang="en-US" dirty="0" smtClean="0"/>
              <a:t>.</a:t>
            </a:r>
          </a:p>
          <a:p>
            <a:r>
              <a:rPr lang="en-US" dirty="0"/>
              <a:t>RL.5.9 Compare and contrast stories in the same genre (e.g., mysteries and adventure stories) on their approaches to similar themes and topics</a:t>
            </a:r>
            <a:r>
              <a:rPr lang="en-US" dirty="0" smtClean="0"/>
              <a:t>.</a:t>
            </a:r>
            <a:endParaRPr lang="en-US" dirty="0"/>
          </a:p>
          <a:p>
            <a:endParaRPr lang="en-US" dirty="0" smtClean="0"/>
          </a:p>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RI.3.9 Compare and contrast the most important points and key details presented in two texts on the same topic</a:t>
            </a:r>
            <a:r>
              <a:rPr lang="en-US" dirty="0" smtClean="0"/>
              <a:t>.</a:t>
            </a:r>
          </a:p>
          <a:p>
            <a:r>
              <a:rPr lang="en-US" dirty="0"/>
              <a:t>RI.4.9 Integrate information from two texts on the same topic in order to write or speak about the subject knowledgeably</a:t>
            </a:r>
            <a:r>
              <a:rPr lang="en-US" dirty="0" smtClean="0"/>
              <a:t>.</a:t>
            </a:r>
          </a:p>
          <a:p>
            <a:r>
              <a:rPr lang="en-US" dirty="0"/>
              <a:t>RI.5.9 Integrate information from several texts on the same topic in order to write or speak about the subject knowledgeably.</a:t>
            </a:r>
          </a:p>
          <a:p>
            <a:endParaRPr lang="en-US" dirty="0"/>
          </a:p>
          <a:p>
            <a:endParaRPr lang="en-US" dirty="0"/>
          </a:p>
        </p:txBody>
      </p:sp>
    </p:spTree>
    <p:extLst>
      <p:ext uri="{BB962C8B-B14F-4D97-AF65-F5344CB8AC3E}">
        <p14:creationId xmlns:p14="http://schemas.microsoft.com/office/powerpoint/2010/main" val="96326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r>
              <a:rPr lang="en-US" baseline="30000" dirty="0" smtClean="0"/>
              <a:t>nd</a:t>
            </a:r>
            <a:r>
              <a:rPr lang="en-US" dirty="0" smtClean="0"/>
              <a:t> Grade Example: ELA &amp; Science Connection</a:t>
            </a:r>
            <a:endParaRPr lang="en-US" dirty="0"/>
          </a:p>
        </p:txBody>
      </p:sp>
      <p:sp>
        <p:nvSpPr>
          <p:cNvPr id="3" name="Content Placeholder 2"/>
          <p:cNvSpPr>
            <a:spLocks noGrp="1"/>
          </p:cNvSpPr>
          <p:nvPr>
            <p:ph idx="1"/>
          </p:nvPr>
        </p:nvSpPr>
        <p:spPr/>
        <p:txBody>
          <a:bodyPr>
            <a:normAutofit lnSpcReduction="10000"/>
          </a:bodyPr>
          <a:lstStyle/>
          <a:p>
            <a:r>
              <a:rPr lang="en-US" sz="4000" dirty="0"/>
              <a:t>RI.2.9 Compare and contrast the most important points presented by two texts on the same topic</a:t>
            </a:r>
            <a:r>
              <a:rPr lang="en-US" sz="4000" dirty="0" smtClean="0"/>
              <a:t>.</a:t>
            </a:r>
          </a:p>
          <a:p>
            <a:r>
              <a:rPr lang="en-US" sz="4000" dirty="0" smtClean="0"/>
              <a:t>Standard 4: Life Science</a:t>
            </a:r>
          </a:p>
          <a:p>
            <a:pPr lvl="1"/>
            <a:r>
              <a:rPr lang="en-US" sz="3600" dirty="0" smtClean="0"/>
              <a:t>Objective 1: Tell how external features affect an animals’ ability to survive in its environment.</a:t>
            </a:r>
          </a:p>
          <a:p>
            <a:pPr lvl="2"/>
            <a:r>
              <a:rPr lang="en-US" sz="3200" dirty="0" smtClean="0"/>
              <a:t>b) Develop, communicate, and justify an explanation as to why a habitat is or is not suitable for a specific organism. </a:t>
            </a:r>
            <a:endParaRPr lang="en-US" sz="3200" dirty="0"/>
          </a:p>
        </p:txBody>
      </p:sp>
    </p:spTree>
    <p:extLst>
      <p:ext uri="{BB962C8B-B14F-4D97-AF65-F5344CB8AC3E}">
        <p14:creationId xmlns:p14="http://schemas.microsoft.com/office/powerpoint/2010/main" val="217664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Text Set </a:t>
            </a:r>
            <a:endParaRPr lang="en-US" dirty="0"/>
          </a:p>
        </p:txBody>
      </p:sp>
      <p:pic>
        <p:nvPicPr>
          <p:cNvPr id="4" name="Picture 3"/>
          <p:cNvPicPr>
            <a:picLocks noChangeAspect="1"/>
          </p:cNvPicPr>
          <p:nvPr/>
        </p:nvPicPr>
        <p:blipFill>
          <a:blip r:embed="rId3"/>
          <a:stretch>
            <a:fillRect/>
          </a:stretch>
        </p:blipFill>
        <p:spPr>
          <a:xfrm>
            <a:off x="1138771" y="998538"/>
            <a:ext cx="4314825" cy="5429250"/>
          </a:xfrm>
          <a:prstGeom prst="rect">
            <a:avLst/>
          </a:prstGeom>
        </p:spPr>
      </p:pic>
      <p:pic>
        <p:nvPicPr>
          <p:cNvPr id="5" name="Picture 4"/>
          <p:cNvPicPr>
            <a:picLocks noChangeAspect="1"/>
          </p:cNvPicPr>
          <p:nvPr/>
        </p:nvPicPr>
        <p:blipFill>
          <a:blip r:embed="rId4"/>
          <a:stretch>
            <a:fillRect/>
          </a:stretch>
        </p:blipFill>
        <p:spPr>
          <a:xfrm>
            <a:off x="5623411" y="1417411"/>
            <a:ext cx="5730389" cy="4591504"/>
          </a:xfrm>
          <a:prstGeom prst="rect">
            <a:avLst/>
          </a:prstGeom>
        </p:spPr>
      </p:pic>
      <p:sp>
        <p:nvSpPr>
          <p:cNvPr id="6" name="TextBox 5"/>
          <p:cNvSpPr txBox="1"/>
          <p:nvPr/>
        </p:nvSpPr>
        <p:spPr>
          <a:xfrm>
            <a:off x="7950637" y="6008915"/>
            <a:ext cx="1075936" cy="584775"/>
          </a:xfrm>
          <a:prstGeom prst="rect">
            <a:avLst/>
          </a:prstGeom>
          <a:noFill/>
        </p:spPr>
        <p:txBody>
          <a:bodyPr wrap="none" rtlCol="0">
            <a:spAutoFit/>
          </a:bodyPr>
          <a:lstStyle/>
          <a:p>
            <a:r>
              <a:rPr lang="en-US" sz="3200" dirty="0" smtClean="0"/>
              <a:t>690 L</a:t>
            </a:r>
            <a:endParaRPr lang="en-US" sz="3200" dirty="0"/>
          </a:p>
        </p:txBody>
      </p:sp>
      <p:sp>
        <p:nvSpPr>
          <p:cNvPr id="7" name="TextBox 6"/>
          <p:cNvSpPr txBox="1"/>
          <p:nvPr/>
        </p:nvSpPr>
        <p:spPr>
          <a:xfrm>
            <a:off x="2893620" y="6301303"/>
            <a:ext cx="1440876" cy="584775"/>
          </a:xfrm>
          <a:prstGeom prst="rect">
            <a:avLst/>
          </a:prstGeom>
          <a:noFill/>
        </p:spPr>
        <p:txBody>
          <a:bodyPr wrap="square" rtlCol="0">
            <a:spAutoFit/>
          </a:bodyPr>
          <a:lstStyle/>
          <a:p>
            <a:r>
              <a:rPr lang="en-US" sz="3200" dirty="0" smtClean="0"/>
              <a:t>520L</a:t>
            </a:r>
            <a:endParaRPr lang="en-US" sz="3200" dirty="0"/>
          </a:p>
        </p:txBody>
      </p:sp>
      <p:sp>
        <p:nvSpPr>
          <p:cNvPr id="9" name="Rectangle 8"/>
          <p:cNvSpPr/>
          <p:nvPr/>
        </p:nvSpPr>
        <p:spPr>
          <a:xfrm>
            <a:off x="5558371" y="32416"/>
            <a:ext cx="6096000" cy="1384995"/>
          </a:xfrm>
          <a:prstGeom prst="rect">
            <a:avLst/>
          </a:prstGeom>
        </p:spPr>
        <p:txBody>
          <a:bodyPr>
            <a:spAutoFit/>
          </a:bodyPr>
          <a:lstStyle/>
          <a:p>
            <a:r>
              <a:rPr lang="en-US" sz="2800" dirty="0"/>
              <a:t>RI.2.9 Compare and contrast the most important points presented by two texts on the same topic.</a:t>
            </a:r>
          </a:p>
        </p:txBody>
      </p:sp>
    </p:spTree>
    <p:extLst>
      <p:ext uri="{BB962C8B-B14F-4D97-AF65-F5344CB8AC3E}">
        <p14:creationId xmlns:p14="http://schemas.microsoft.com/office/powerpoint/2010/main" val="1378868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457325" y="119062"/>
            <a:ext cx="9277350" cy="6619875"/>
          </a:xfrm>
          <a:prstGeom prst="rect">
            <a:avLst/>
          </a:prstGeom>
        </p:spPr>
      </p:pic>
    </p:spTree>
    <p:extLst>
      <p:ext uri="{BB962C8B-B14F-4D97-AF65-F5344CB8AC3E}">
        <p14:creationId xmlns:p14="http://schemas.microsoft.com/office/powerpoint/2010/main" val="2989177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37944" y="172844"/>
            <a:ext cx="8280082" cy="6347780"/>
          </a:xfrm>
          <a:prstGeom prst="rect">
            <a:avLst/>
          </a:prstGeom>
        </p:spPr>
      </p:pic>
    </p:spTree>
    <p:extLst>
      <p:ext uri="{BB962C8B-B14F-4D97-AF65-F5344CB8AC3E}">
        <p14:creationId xmlns:p14="http://schemas.microsoft.com/office/powerpoint/2010/main" val="3930865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221" y="2883335"/>
            <a:ext cx="5747084" cy="1325563"/>
          </a:xfrm>
        </p:spPr>
        <p:txBody>
          <a:bodyPr>
            <a:noAutofit/>
          </a:bodyPr>
          <a:lstStyle/>
          <a:p>
            <a:r>
              <a:rPr lang="en-US" sz="3200" dirty="0">
                <a:solidFill>
                  <a:schemeClr val="accent6"/>
                </a:solidFill>
              </a:rPr>
              <a:t>RI.2.7 Explain how specific images (e.g., a diagram showing how a machine works) contribute to and clarify a text.</a:t>
            </a:r>
            <a:br>
              <a:rPr lang="en-US" sz="3200" dirty="0">
                <a:solidFill>
                  <a:schemeClr val="accent6"/>
                </a:solidFill>
              </a:rPr>
            </a:br>
            <a:endParaRPr lang="en-US" sz="3200" dirty="0">
              <a:solidFill>
                <a:schemeClr val="accent6"/>
              </a:solidFill>
            </a:endParaRPr>
          </a:p>
        </p:txBody>
      </p:sp>
      <p:pic>
        <p:nvPicPr>
          <p:cNvPr id="6" name="Content Placeholder 5"/>
          <p:cNvPicPr>
            <a:picLocks noGrp="1" noChangeAspect="1"/>
          </p:cNvPicPr>
          <p:nvPr>
            <p:ph idx="1"/>
          </p:nvPr>
        </p:nvPicPr>
        <p:blipFill>
          <a:blip r:embed="rId2"/>
          <a:stretch>
            <a:fillRect/>
          </a:stretch>
        </p:blipFill>
        <p:spPr>
          <a:xfrm>
            <a:off x="208547" y="137229"/>
            <a:ext cx="5772382" cy="6817776"/>
          </a:xfrm>
          <a:prstGeom prst="rect">
            <a:avLst/>
          </a:prstGeom>
        </p:spPr>
      </p:pic>
    </p:spTree>
    <p:extLst>
      <p:ext uri="{BB962C8B-B14F-4D97-AF65-F5344CB8AC3E}">
        <p14:creationId xmlns:p14="http://schemas.microsoft.com/office/powerpoint/2010/main" val="2061609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rot="16200000">
            <a:off x="1364707" y="-565360"/>
            <a:ext cx="5563604" cy="7781173"/>
          </a:xfrm>
          <a:prstGeom prst="rect">
            <a:avLst/>
          </a:prstGeom>
        </p:spPr>
      </p:pic>
      <p:sp>
        <p:nvSpPr>
          <p:cNvPr id="5" name="Rectangle 4"/>
          <p:cNvSpPr/>
          <p:nvPr/>
        </p:nvSpPr>
        <p:spPr>
          <a:xfrm>
            <a:off x="8309811" y="2339481"/>
            <a:ext cx="2614862" cy="2677656"/>
          </a:xfrm>
          <a:prstGeom prst="rect">
            <a:avLst/>
          </a:prstGeom>
        </p:spPr>
        <p:txBody>
          <a:bodyPr wrap="square">
            <a:spAutoFit/>
          </a:bodyPr>
          <a:lstStyle/>
          <a:p>
            <a:r>
              <a:rPr lang="en-US" sz="2800" dirty="0">
                <a:solidFill>
                  <a:schemeClr val="accent6"/>
                </a:solidFill>
              </a:rPr>
              <a:t>RI.2.8 Describe how reasons support specific points the author makes in a text.</a:t>
            </a:r>
          </a:p>
        </p:txBody>
      </p:sp>
    </p:spTree>
    <p:extLst>
      <p:ext uri="{BB962C8B-B14F-4D97-AF65-F5344CB8AC3E}">
        <p14:creationId xmlns:p14="http://schemas.microsoft.com/office/powerpoint/2010/main" val="1650321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Tas</a:t>
            </a:r>
            <a:r>
              <a:rPr lang="en-US" dirty="0"/>
              <a:t>k</a:t>
            </a:r>
          </a:p>
        </p:txBody>
      </p:sp>
      <p:sp>
        <p:nvSpPr>
          <p:cNvPr id="3" name="Content Placeholder 2"/>
          <p:cNvSpPr>
            <a:spLocks noGrp="1"/>
          </p:cNvSpPr>
          <p:nvPr>
            <p:ph idx="1"/>
          </p:nvPr>
        </p:nvSpPr>
        <p:spPr/>
        <p:txBody>
          <a:bodyPr>
            <a:normAutofit/>
          </a:bodyPr>
          <a:lstStyle/>
          <a:p>
            <a:r>
              <a:rPr lang="en-US" sz="3600" dirty="0" smtClean="0"/>
              <a:t>To survive in the harsh arctic environment, animals need special adaptations.  After reading </a:t>
            </a:r>
            <a:r>
              <a:rPr lang="en-US" sz="3600" i="1" dirty="0" smtClean="0"/>
              <a:t>Baby Polar Bears</a:t>
            </a:r>
            <a:r>
              <a:rPr lang="en-US" sz="3600" dirty="0" smtClean="0"/>
              <a:t> and </a:t>
            </a:r>
            <a:r>
              <a:rPr lang="en-US" sz="3600" i="1" dirty="0" smtClean="0"/>
              <a:t>Where Do Polar Bears Live?</a:t>
            </a:r>
            <a:r>
              <a:rPr lang="en-US" sz="3600" dirty="0" smtClean="0"/>
              <a:t>, describe, using facts and definitions, the physical characteristics that allow the polar bear to survive in the Arctic.  Be sure to use evidence from the texts to support your ideas. </a:t>
            </a:r>
            <a:endParaRPr lang="en-US" sz="3600" dirty="0"/>
          </a:p>
        </p:txBody>
      </p:sp>
      <p:sp>
        <p:nvSpPr>
          <p:cNvPr id="4" name="Rectangle 3"/>
          <p:cNvSpPr/>
          <p:nvPr/>
        </p:nvSpPr>
        <p:spPr>
          <a:xfrm>
            <a:off x="5727353" y="4734823"/>
            <a:ext cx="6096000" cy="1569660"/>
          </a:xfrm>
          <a:prstGeom prst="rect">
            <a:avLst/>
          </a:prstGeom>
        </p:spPr>
        <p:txBody>
          <a:bodyPr>
            <a:spAutoFit/>
          </a:bodyPr>
          <a:lstStyle/>
          <a:p>
            <a:r>
              <a:rPr lang="en-US" sz="2400" dirty="0" smtClean="0">
                <a:solidFill>
                  <a:schemeClr val="accent6"/>
                </a:solidFill>
                <a:latin typeface="Lato Light"/>
              </a:rPr>
              <a:t>W.2.2 Write </a:t>
            </a:r>
            <a:r>
              <a:rPr lang="en-US" sz="2400" dirty="0">
                <a:solidFill>
                  <a:schemeClr val="accent6"/>
                </a:solidFill>
                <a:latin typeface="Lato Light"/>
              </a:rPr>
              <a:t>informative/explanatory texts in which they introduce a topic, use facts and definitions to develop points, and provide a concluding statement or section.</a:t>
            </a:r>
            <a:endParaRPr lang="en-US" sz="2400" dirty="0">
              <a:solidFill>
                <a:schemeClr val="accent6"/>
              </a:solidFill>
            </a:endParaRPr>
          </a:p>
        </p:txBody>
      </p:sp>
      <p:sp>
        <p:nvSpPr>
          <p:cNvPr id="5" name="Rectangle 4"/>
          <p:cNvSpPr/>
          <p:nvPr/>
        </p:nvSpPr>
        <p:spPr>
          <a:xfrm>
            <a:off x="5727353" y="6211669"/>
            <a:ext cx="6096000" cy="646331"/>
          </a:xfrm>
          <a:prstGeom prst="rect">
            <a:avLst/>
          </a:prstGeom>
        </p:spPr>
        <p:txBody>
          <a:bodyPr>
            <a:spAutoFit/>
          </a:bodyPr>
          <a:lstStyle/>
          <a:p>
            <a:r>
              <a:rPr lang="en-US" dirty="0" smtClean="0">
                <a:solidFill>
                  <a:srgbClr val="202020"/>
                </a:solidFill>
                <a:latin typeface="Lato Light"/>
              </a:rPr>
              <a:t>W.2.8 Recall </a:t>
            </a:r>
            <a:r>
              <a:rPr lang="en-US" dirty="0">
                <a:solidFill>
                  <a:srgbClr val="202020"/>
                </a:solidFill>
                <a:latin typeface="Lato Light"/>
              </a:rPr>
              <a:t>information from experiences or gather information from provided sources to answer a question.</a:t>
            </a:r>
            <a:endParaRPr lang="en-US" dirty="0"/>
          </a:p>
        </p:txBody>
      </p:sp>
    </p:spTree>
    <p:extLst>
      <p:ext uri="{BB962C8B-B14F-4D97-AF65-F5344CB8AC3E}">
        <p14:creationId xmlns:p14="http://schemas.microsoft.com/office/powerpoint/2010/main" val="466241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460</TotalTime>
  <Words>2040</Words>
  <Application>Microsoft Office PowerPoint</Application>
  <PresentationFormat>Widescreen</PresentationFormat>
  <Paragraphs>133</Paragraphs>
  <Slides>29</Slides>
  <Notes>12</Notes>
  <HiddenSlides>7</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Corbel</vt:lpstr>
      <vt:lpstr>Lato Light</vt:lpstr>
      <vt:lpstr>Depth</vt:lpstr>
      <vt:lpstr>Improving Integration of  Knowledge and Ideas</vt:lpstr>
      <vt:lpstr>Reading Anchor Standards 7, 8, &amp; 9</vt:lpstr>
      <vt:lpstr>2nd Grade Example: ELA &amp; Science Connection</vt:lpstr>
      <vt:lpstr>Text Set </vt:lpstr>
      <vt:lpstr>PowerPoint Presentation</vt:lpstr>
      <vt:lpstr>PowerPoint Presentation</vt:lpstr>
      <vt:lpstr>RI.2.7 Explain how specific images (e.g., a diagram showing how a machine works) contribute to and clarify a text. </vt:lpstr>
      <vt:lpstr>PowerPoint Presentation</vt:lpstr>
      <vt:lpstr>Learning Task</vt:lpstr>
      <vt:lpstr>Excerpt from The Magic School Bus: Polar Animals </vt:lpstr>
      <vt:lpstr>4th Example: Casey at the Bat</vt:lpstr>
      <vt:lpstr>1st Grade Text Set Example: Fly Guy Series</vt:lpstr>
      <vt:lpstr>Language Frames for Discussion of the Texts</vt:lpstr>
      <vt:lpstr>PowerPoint Presentation</vt:lpstr>
      <vt:lpstr>PowerPoint Presentation</vt:lpstr>
      <vt:lpstr>Learning Task: </vt:lpstr>
      <vt:lpstr>3rd Grade: ELA Example</vt:lpstr>
      <vt:lpstr>PowerPoint Presentation</vt:lpstr>
      <vt:lpstr>PowerPoint Presentation</vt:lpstr>
      <vt:lpstr>Learning Task </vt:lpstr>
      <vt:lpstr>PowerPoint Presentation</vt:lpstr>
      <vt:lpstr>Questions or Comments? </vt:lpstr>
      <vt:lpstr>Writing Anchor Standards 1 &amp; 2</vt:lpstr>
      <vt:lpstr>Standard 7 in isolation</vt:lpstr>
      <vt:lpstr>Standard 7 in isolation</vt:lpstr>
      <vt:lpstr>Standard 7 in Isolation</vt:lpstr>
      <vt:lpstr>Standard 8 in Isolation</vt:lpstr>
      <vt:lpstr>Standard 9 in isolation</vt:lpstr>
      <vt:lpstr>Standard 9 in Isolation</vt:lpstr>
    </vt:vector>
  </TitlesOfParts>
  <Company>Utah State Office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Integration of Knowledge and Ideas</dc:title>
  <dc:creator>Throndsen, Jennifer</dc:creator>
  <cp:lastModifiedBy>Cori Hauser-Thompson</cp:lastModifiedBy>
  <cp:revision>32</cp:revision>
  <cp:lastPrinted>2015-10-09T14:22:25Z</cp:lastPrinted>
  <dcterms:created xsi:type="dcterms:W3CDTF">2015-10-05T01:33:12Z</dcterms:created>
  <dcterms:modified xsi:type="dcterms:W3CDTF">2016-07-07T03:53:42Z</dcterms:modified>
</cp:coreProperties>
</file>