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96"/>
  </p:notesMasterIdLst>
  <p:sldIdLst>
    <p:sldId id="256" r:id="rId2"/>
    <p:sldId id="321" r:id="rId3"/>
    <p:sldId id="331" r:id="rId4"/>
    <p:sldId id="322" r:id="rId5"/>
    <p:sldId id="333" r:id="rId6"/>
    <p:sldId id="332" r:id="rId7"/>
    <p:sldId id="334" r:id="rId8"/>
    <p:sldId id="329" r:id="rId9"/>
    <p:sldId id="257" r:id="rId10"/>
    <p:sldId id="258" r:id="rId11"/>
    <p:sldId id="259" r:id="rId12"/>
    <p:sldId id="260" r:id="rId13"/>
    <p:sldId id="261" r:id="rId14"/>
    <p:sldId id="262" r:id="rId15"/>
    <p:sldId id="263" r:id="rId16"/>
    <p:sldId id="264" r:id="rId17"/>
    <p:sldId id="316" r:id="rId18"/>
    <p:sldId id="350" r:id="rId19"/>
    <p:sldId id="293" r:id="rId20"/>
    <p:sldId id="301" r:id="rId21"/>
    <p:sldId id="309" r:id="rId22"/>
    <p:sldId id="310" r:id="rId23"/>
    <p:sldId id="311" r:id="rId24"/>
    <p:sldId id="312" r:id="rId25"/>
    <p:sldId id="313" r:id="rId26"/>
    <p:sldId id="314" r:id="rId27"/>
    <p:sldId id="295" r:id="rId28"/>
    <p:sldId id="302" r:id="rId29"/>
    <p:sldId id="299" r:id="rId30"/>
    <p:sldId id="305" r:id="rId31"/>
    <p:sldId id="323" r:id="rId32"/>
    <p:sldId id="324" r:id="rId33"/>
    <p:sldId id="327" r:id="rId34"/>
    <p:sldId id="328" r:id="rId35"/>
    <p:sldId id="325" r:id="rId36"/>
    <p:sldId id="326" r:id="rId37"/>
    <p:sldId id="330" r:id="rId38"/>
    <p:sldId id="338" r:id="rId39"/>
    <p:sldId id="339" r:id="rId40"/>
    <p:sldId id="335" r:id="rId41"/>
    <p:sldId id="336" r:id="rId42"/>
    <p:sldId id="340" r:id="rId43"/>
    <p:sldId id="337" r:id="rId44"/>
    <p:sldId id="341" r:id="rId45"/>
    <p:sldId id="342" r:id="rId46"/>
    <p:sldId id="343" r:id="rId47"/>
    <p:sldId id="320" r:id="rId48"/>
    <p:sldId id="317" r:id="rId49"/>
    <p:sldId id="318" r:id="rId50"/>
    <p:sldId id="304" r:id="rId51"/>
    <p:sldId id="351" r:id="rId52"/>
    <p:sldId id="352" r:id="rId53"/>
    <p:sldId id="303" r:id="rId54"/>
    <p:sldId id="300" r:id="rId55"/>
    <p:sldId id="306" r:id="rId56"/>
    <p:sldId id="319" r:id="rId57"/>
    <p:sldId id="296" r:id="rId58"/>
    <p:sldId id="307" r:id="rId59"/>
    <p:sldId id="294" r:id="rId60"/>
    <p:sldId id="279" r:id="rId61"/>
    <p:sldId id="280" r:id="rId62"/>
    <p:sldId id="281" r:id="rId63"/>
    <p:sldId id="282" r:id="rId64"/>
    <p:sldId id="283" r:id="rId65"/>
    <p:sldId id="284" r:id="rId66"/>
    <p:sldId id="285" r:id="rId67"/>
    <p:sldId id="286" r:id="rId68"/>
    <p:sldId id="287" r:id="rId69"/>
    <p:sldId id="288" r:id="rId70"/>
    <p:sldId id="289" r:id="rId71"/>
    <p:sldId id="290" r:id="rId72"/>
    <p:sldId id="291" r:id="rId73"/>
    <p:sldId id="292" r:id="rId74"/>
    <p:sldId id="346" r:id="rId75"/>
    <p:sldId id="348" r:id="rId76"/>
    <p:sldId id="349" r:id="rId77"/>
    <p:sldId id="347" r:id="rId78"/>
    <p:sldId id="345" r:id="rId79"/>
    <p:sldId id="344" r:id="rId80"/>
    <p:sldId id="308" r:id="rId81"/>
    <p:sldId id="265" r:id="rId82"/>
    <p:sldId id="266" r:id="rId83"/>
    <p:sldId id="267" r:id="rId84"/>
    <p:sldId id="268" r:id="rId85"/>
    <p:sldId id="269" r:id="rId86"/>
    <p:sldId id="270" r:id="rId87"/>
    <p:sldId id="271" r:id="rId88"/>
    <p:sldId id="272" r:id="rId89"/>
    <p:sldId id="273" r:id="rId90"/>
    <p:sldId id="274" r:id="rId91"/>
    <p:sldId id="275" r:id="rId92"/>
    <p:sldId id="276" r:id="rId93"/>
    <p:sldId id="277" r:id="rId94"/>
    <p:sldId id="278" r:id="rId9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9975" autoAdjust="0"/>
  </p:normalViewPr>
  <p:slideViewPr>
    <p:cSldViewPr snapToGrid="0">
      <p:cViewPr varScale="1">
        <p:scale>
          <a:sx n="70" d="100"/>
          <a:sy n="70" d="100"/>
        </p:scale>
        <p:origin x="1166" y="53"/>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EA3583-7049-484E-A573-6E8AFD142C2B}" type="datetimeFigureOut">
              <a:rPr lang="en-US" smtClean="0"/>
              <a:t>7/27/2016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BD5FA9-B3EA-40C6-8CA7-086A676CDA27}" type="slidenum">
              <a:rPr lang="en-US" smtClean="0"/>
              <a:t>‹#›</a:t>
            </a:fld>
            <a:endParaRPr lang="en-US"/>
          </a:p>
        </p:txBody>
      </p:sp>
    </p:spTree>
    <p:extLst>
      <p:ext uri="{BB962C8B-B14F-4D97-AF65-F5344CB8AC3E}">
        <p14:creationId xmlns:p14="http://schemas.microsoft.com/office/powerpoint/2010/main" val="32997701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their note taking guide, have them work in partners to list</a:t>
            </a:r>
            <a:r>
              <a:rPr lang="en-US" baseline="0" dirty="0" smtClean="0"/>
              <a:t> the benefits of writing.  </a:t>
            </a:r>
            <a:endParaRPr lang="en-US" dirty="0"/>
          </a:p>
        </p:txBody>
      </p:sp>
      <p:sp>
        <p:nvSpPr>
          <p:cNvPr id="4" name="Slide Number Placeholder 3"/>
          <p:cNvSpPr>
            <a:spLocks noGrp="1"/>
          </p:cNvSpPr>
          <p:nvPr>
            <p:ph type="sldNum" sz="quarter" idx="10"/>
          </p:nvPr>
        </p:nvSpPr>
        <p:spPr/>
        <p:txBody>
          <a:bodyPr/>
          <a:lstStyle/>
          <a:p>
            <a:fld id="{E775198A-695C-41D3-879B-E19E867E82E4}" type="slidenum">
              <a:rPr lang="en-US" smtClean="0"/>
              <a:t>5</a:t>
            </a:fld>
            <a:endParaRPr lang="en-US"/>
          </a:p>
        </p:txBody>
      </p:sp>
    </p:spTree>
    <p:extLst>
      <p:ext uri="{BB962C8B-B14F-4D97-AF65-F5344CB8AC3E}">
        <p14:creationId xmlns:p14="http://schemas.microsoft.com/office/powerpoint/2010/main" val="12588156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Children write multiple sentences with</a:t>
            </a:r>
            <a:r>
              <a:rPr lang="en-US" baseline="0" dirty="0" smtClean="0"/>
              <a:t> most sounds in words represented.  Students are developing the stamina to get down many of their ideas.</a:t>
            </a:r>
            <a:endParaRPr lang="en-US" dirty="0"/>
          </a:p>
        </p:txBody>
      </p:sp>
      <p:sp>
        <p:nvSpPr>
          <p:cNvPr id="4" name="Slide Number Placeholder 3"/>
          <p:cNvSpPr>
            <a:spLocks noGrp="1"/>
          </p:cNvSpPr>
          <p:nvPr>
            <p:ph type="sldNum" sz="quarter" idx="10"/>
          </p:nvPr>
        </p:nvSpPr>
        <p:spPr/>
        <p:txBody>
          <a:bodyPr/>
          <a:lstStyle/>
          <a:p>
            <a:fld id="{149A3533-2E53-4765-A5EE-532144AF1AA6}" type="slidenum">
              <a:rPr lang="en-US" smtClean="0"/>
              <a:pPr/>
              <a:t>15</a:t>
            </a:fld>
            <a:endParaRPr lang="en-US"/>
          </a:p>
        </p:txBody>
      </p:sp>
    </p:spTree>
    <p:extLst>
      <p:ext uri="{BB962C8B-B14F-4D97-AF65-F5344CB8AC3E}">
        <p14:creationId xmlns:p14="http://schemas.microsoft.com/office/powerpoint/2010/main" val="32714266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Children integrate all of their</a:t>
            </a:r>
            <a:r>
              <a:rPr lang="en-US" baseline="0" dirty="0" smtClean="0"/>
              <a:t> skills, knowledge and thinking to write in a conventional manner. (sight words, segmentation for unknown </a:t>
            </a:r>
            <a:r>
              <a:rPr lang="en-US" dirty="0" smtClean="0"/>
              <a:t>words, sentence structure,</a:t>
            </a:r>
            <a:r>
              <a:rPr lang="en-US" baseline="0" dirty="0" smtClean="0"/>
              <a:t> beginning with a capital letter and experimenting with ending punctuation)</a:t>
            </a:r>
          </a:p>
          <a:p>
            <a:r>
              <a:rPr lang="en-US" baseline="0" dirty="0" smtClean="0"/>
              <a:t>Students are able to write easily and fluently to express multiple thoughts about a topic in one sitting as well as across multiple days. </a:t>
            </a:r>
            <a:endParaRPr lang="en-US" dirty="0"/>
          </a:p>
        </p:txBody>
      </p:sp>
      <p:sp>
        <p:nvSpPr>
          <p:cNvPr id="4" name="Slide Number Placeholder 3"/>
          <p:cNvSpPr>
            <a:spLocks noGrp="1"/>
          </p:cNvSpPr>
          <p:nvPr>
            <p:ph type="sldNum" sz="quarter" idx="10"/>
          </p:nvPr>
        </p:nvSpPr>
        <p:spPr/>
        <p:txBody>
          <a:bodyPr/>
          <a:lstStyle/>
          <a:p>
            <a:fld id="{149A3533-2E53-4765-A5EE-532144AF1AA6}" type="slidenum">
              <a:rPr lang="en-US" smtClean="0"/>
              <a:pPr/>
              <a:t>16</a:t>
            </a:fld>
            <a:endParaRPr lang="en-US"/>
          </a:p>
        </p:txBody>
      </p:sp>
    </p:spTree>
    <p:extLst>
      <p:ext uri="{BB962C8B-B14F-4D97-AF65-F5344CB8AC3E}">
        <p14:creationId xmlns:p14="http://schemas.microsoft.com/office/powerpoint/2010/main" val="32960181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793E25-BE56-4616-B2A0-CBF7F9910210}" type="slidenum">
              <a:rPr lang="en-US" smtClean="0"/>
              <a:pPr/>
              <a:t>18</a:t>
            </a:fld>
            <a:endParaRPr lang="en-US"/>
          </a:p>
        </p:txBody>
      </p:sp>
    </p:spTree>
    <p:extLst>
      <p:ext uri="{BB962C8B-B14F-4D97-AF65-F5344CB8AC3E}">
        <p14:creationId xmlns:p14="http://schemas.microsoft.com/office/powerpoint/2010/main" val="19613975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Invented spelling refers to a child applying what he or she knows about sounds or visual patterns when attempting to write an unknown word. For example, a child who spells the word </a:t>
            </a:r>
            <a:r>
              <a:rPr lang="en-US" sz="1200" b="0" i="1" kern="1200" dirty="0" smtClean="0">
                <a:solidFill>
                  <a:schemeClr val="tx1"/>
                </a:solidFill>
                <a:effectLst/>
                <a:latin typeface="+mn-lt"/>
                <a:ea typeface="+mn-ea"/>
                <a:cs typeface="+mn-cs"/>
              </a:rPr>
              <a:t>cake</a:t>
            </a:r>
            <a:r>
              <a:rPr lang="en-US" sz="1200" b="0" i="0" kern="1200" dirty="0" smtClean="0">
                <a:solidFill>
                  <a:schemeClr val="tx1"/>
                </a:solidFill>
                <a:effectLst/>
                <a:latin typeface="+mn-lt"/>
                <a:ea typeface="+mn-ea"/>
                <a:cs typeface="+mn-cs"/>
              </a:rPr>
              <a:t> as </a:t>
            </a:r>
            <a:r>
              <a:rPr lang="en-US" sz="1200" b="0" i="1" kern="1200" dirty="0" err="1" smtClean="0">
                <a:solidFill>
                  <a:schemeClr val="tx1"/>
                </a:solidFill>
                <a:effectLst/>
                <a:latin typeface="+mn-lt"/>
                <a:ea typeface="+mn-ea"/>
                <a:cs typeface="+mn-cs"/>
              </a:rPr>
              <a:t>kak</a:t>
            </a:r>
            <a:r>
              <a:rPr lang="en-US" sz="1200" b="0" i="0" kern="1200" dirty="0" smtClean="0">
                <a:solidFill>
                  <a:schemeClr val="tx1"/>
                </a:solidFill>
                <a:effectLst/>
                <a:latin typeface="+mn-lt"/>
                <a:ea typeface="+mn-ea"/>
                <a:cs typeface="+mn-cs"/>
              </a:rPr>
              <a:t>. It is simply a phonetic approach to writing.</a:t>
            </a:r>
          </a:p>
          <a:p>
            <a:r>
              <a:rPr lang="en-US" sz="1200" b="0" i="0" kern="1200" dirty="0" smtClean="0">
                <a:solidFill>
                  <a:schemeClr val="tx1"/>
                </a:solidFill>
                <a:effectLst/>
                <a:latin typeface="+mn-lt"/>
                <a:ea typeface="+mn-ea"/>
                <a:cs typeface="+mn-cs"/>
              </a:rPr>
              <a:t>The value of invented spelling is allowing young children to express their thoughts in writing.</a:t>
            </a:r>
          </a:p>
          <a:p>
            <a:endParaRPr lang="en-US" dirty="0"/>
          </a:p>
        </p:txBody>
      </p:sp>
      <p:sp>
        <p:nvSpPr>
          <p:cNvPr id="4" name="Slide Number Placeholder 3"/>
          <p:cNvSpPr>
            <a:spLocks noGrp="1"/>
          </p:cNvSpPr>
          <p:nvPr>
            <p:ph type="sldNum" sz="quarter" idx="10"/>
          </p:nvPr>
        </p:nvSpPr>
        <p:spPr/>
        <p:txBody>
          <a:bodyPr/>
          <a:lstStyle/>
          <a:p>
            <a:fld id="{6BBD5FA9-B3EA-40C6-8CA7-086A676CDA27}" type="slidenum">
              <a:rPr lang="en-US" smtClean="0"/>
              <a:t>19</a:t>
            </a:fld>
            <a:endParaRPr lang="en-US"/>
          </a:p>
        </p:txBody>
      </p:sp>
    </p:spTree>
    <p:extLst>
      <p:ext uri="{BB962C8B-B14F-4D97-AF65-F5344CB8AC3E}">
        <p14:creationId xmlns:p14="http://schemas.microsoft.com/office/powerpoint/2010/main" val="42156559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The child uses letters from the alphabet but shows no knowledge of letter-sound correspondences. The child may also lack knowledge of the entire alphabet, the distinction between upper- and lower-case letters, and the left-to-right direction of English orthography. (e.g. The letter M used for the word </a:t>
            </a:r>
            <a:r>
              <a:rPr lang="en-US" sz="1200" b="0" i="1" kern="1200" dirty="0" smtClean="0">
                <a:solidFill>
                  <a:schemeClr val="tx1"/>
                </a:solidFill>
                <a:effectLst/>
                <a:latin typeface="+mn-lt"/>
                <a:ea typeface="+mn-ea"/>
                <a:cs typeface="+mn-cs"/>
              </a:rPr>
              <a:t>Jessica</a:t>
            </a:r>
            <a:r>
              <a:rPr lang="en-US" sz="1200" b="0" i="0"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6BBD5FA9-B3EA-40C6-8CA7-086A676CDA27}" type="slidenum">
              <a:rPr lang="en-US" smtClean="0"/>
              <a:t>21</a:t>
            </a:fld>
            <a:endParaRPr lang="en-US"/>
          </a:p>
        </p:txBody>
      </p:sp>
    </p:spTree>
    <p:extLst>
      <p:ext uri="{BB962C8B-B14F-4D97-AF65-F5344CB8AC3E}">
        <p14:creationId xmlns:p14="http://schemas.microsoft.com/office/powerpoint/2010/main" val="19696875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The child begins to understand letter-sound correspondence--that sounds are assigned to letters. At this stage, the child often employs rudimentary logic, using single letters, for example, to represent words, sounds, and syllables (e.g., U for </a:t>
            </a:r>
            <a:r>
              <a:rPr lang="en-US" sz="1200" b="0" i="1" kern="1200" dirty="0" smtClean="0">
                <a:solidFill>
                  <a:schemeClr val="tx1"/>
                </a:solidFill>
                <a:effectLst/>
                <a:latin typeface="+mn-lt"/>
                <a:ea typeface="+mn-ea"/>
                <a:cs typeface="+mn-cs"/>
              </a:rPr>
              <a:t>you</a:t>
            </a:r>
            <a:r>
              <a:rPr lang="en-US" sz="1200" b="0" i="0"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6BBD5FA9-B3EA-40C6-8CA7-086A676CDA27}" type="slidenum">
              <a:rPr lang="en-US" smtClean="0"/>
              <a:t>22</a:t>
            </a:fld>
            <a:endParaRPr lang="en-US"/>
          </a:p>
        </p:txBody>
      </p:sp>
    </p:spTree>
    <p:extLst>
      <p:ext uri="{BB962C8B-B14F-4D97-AF65-F5344CB8AC3E}">
        <p14:creationId xmlns:p14="http://schemas.microsoft.com/office/powerpoint/2010/main" val="14276957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Use a letter or group of letters to represent every speech sound that they hear in a word. Although some of their choices do not conform to conventional English spelling, they are systematic and easily understood. (e.g. The letters TAK </a:t>
            </a:r>
            <a:r>
              <a:rPr lang="en-US" sz="1200" b="0" i="0" kern="1200" dirty="0" err="1" smtClean="0">
                <a:solidFill>
                  <a:schemeClr val="tx1"/>
                </a:solidFill>
                <a:effectLst/>
                <a:latin typeface="+mn-lt"/>
                <a:ea typeface="+mn-ea"/>
                <a:cs typeface="+mn-cs"/>
              </a:rPr>
              <a:t>for</a:t>
            </a:r>
            <a:r>
              <a:rPr lang="en-US" sz="1200" b="0" i="1" kern="1200" dirty="0" err="1" smtClean="0">
                <a:solidFill>
                  <a:schemeClr val="tx1"/>
                </a:solidFill>
                <a:effectLst/>
                <a:latin typeface="+mn-lt"/>
                <a:ea typeface="+mn-ea"/>
                <a:cs typeface="+mn-cs"/>
              </a:rPr>
              <a:t>take</a:t>
            </a:r>
            <a:r>
              <a:rPr lang="en-US" sz="1200" b="0" i="0" kern="1200" dirty="0" smtClean="0">
                <a:solidFill>
                  <a:schemeClr val="tx1"/>
                </a:solidFill>
                <a:effectLst/>
                <a:latin typeface="+mn-lt"/>
                <a:ea typeface="+mn-ea"/>
                <a:cs typeface="+mn-cs"/>
              </a:rPr>
              <a:t> and EN for </a:t>
            </a:r>
            <a:r>
              <a:rPr lang="en-US" sz="1200" b="0" i="1" kern="1200" dirty="0" smtClean="0">
                <a:solidFill>
                  <a:schemeClr val="tx1"/>
                </a:solidFill>
                <a:effectLst/>
                <a:latin typeface="+mn-lt"/>
                <a:ea typeface="+mn-ea"/>
                <a:cs typeface="+mn-cs"/>
              </a:rPr>
              <a:t>in</a:t>
            </a:r>
            <a:r>
              <a:rPr lang="en-US" sz="1200" b="0" i="0"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6BBD5FA9-B3EA-40C6-8CA7-086A676CDA27}" type="slidenum">
              <a:rPr lang="en-US" smtClean="0"/>
              <a:t>23</a:t>
            </a:fld>
            <a:endParaRPr lang="en-US"/>
          </a:p>
        </p:txBody>
      </p:sp>
    </p:spTree>
    <p:extLst>
      <p:ext uri="{BB962C8B-B14F-4D97-AF65-F5344CB8AC3E}">
        <p14:creationId xmlns:p14="http://schemas.microsoft.com/office/powerpoint/2010/main" val="5415475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The speller begins to assimilate the conventional alternative for representing sounds, moving from a dependence on phonology (sound) for representing words to a reliance on visual representation and an understanding of the structure of words. Some examples are EGUL </a:t>
            </a:r>
            <a:r>
              <a:rPr lang="en-US" sz="1200" b="0" i="0" kern="1200" dirty="0" err="1" smtClean="0">
                <a:solidFill>
                  <a:schemeClr val="tx1"/>
                </a:solidFill>
                <a:effectLst/>
                <a:latin typeface="+mn-lt"/>
                <a:ea typeface="+mn-ea"/>
                <a:cs typeface="+mn-cs"/>
              </a:rPr>
              <a:t>for</a:t>
            </a:r>
            <a:r>
              <a:rPr lang="en-US" sz="1200" b="0" i="1" kern="1200" dirty="0" err="1" smtClean="0">
                <a:solidFill>
                  <a:schemeClr val="tx1"/>
                </a:solidFill>
                <a:effectLst/>
                <a:latin typeface="+mn-lt"/>
                <a:ea typeface="+mn-ea"/>
                <a:cs typeface="+mn-cs"/>
              </a:rPr>
              <a:t>eagle</a:t>
            </a:r>
            <a:r>
              <a:rPr lang="en-US" sz="1200" b="0" i="0" kern="1200" dirty="0" smtClean="0">
                <a:solidFill>
                  <a:schemeClr val="tx1"/>
                </a:solidFill>
                <a:effectLst/>
                <a:latin typeface="+mn-lt"/>
                <a:ea typeface="+mn-ea"/>
                <a:cs typeface="+mn-cs"/>
              </a:rPr>
              <a:t> and HIGHEKED for </a:t>
            </a:r>
            <a:r>
              <a:rPr lang="en-US" sz="1200" b="0" i="1" kern="1200" dirty="0" smtClean="0">
                <a:solidFill>
                  <a:schemeClr val="tx1"/>
                </a:solidFill>
                <a:effectLst/>
                <a:latin typeface="+mn-lt"/>
                <a:ea typeface="+mn-ea"/>
                <a:cs typeface="+mn-cs"/>
              </a:rPr>
              <a:t>hiked</a:t>
            </a:r>
            <a:r>
              <a:rPr lang="en-US" sz="1200" b="0" i="0"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6BBD5FA9-B3EA-40C6-8CA7-086A676CDA27}" type="slidenum">
              <a:rPr lang="en-US" smtClean="0"/>
              <a:t>24</a:t>
            </a:fld>
            <a:endParaRPr lang="en-US"/>
          </a:p>
        </p:txBody>
      </p:sp>
    </p:spTree>
    <p:extLst>
      <p:ext uri="{BB962C8B-B14F-4D97-AF65-F5344CB8AC3E}">
        <p14:creationId xmlns:p14="http://schemas.microsoft.com/office/powerpoint/2010/main" val="17504922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The speller knows the basic rules. The correct speller understands how to deal with such things as prefixes and suffixes, silent consonants, alternative spellings, and irregular spellings. A large number of learned words are accumulated, and the speller recognizes incorrect forms. The child's generalizations about spelling and knowledge of exceptions are usually correct.</a:t>
            </a:r>
          </a:p>
          <a:p>
            <a:r>
              <a:rPr lang="en-US" sz="1200" b="0" i="0" kern="1200" dirty="0" smtClean="0">
                <a:solidFill>
                  <a:schemeClr val="tx1"/>
                </a:solidFill>
                <a:effectLst/>
                <a:latin typeface="+mn-lt"/>
                <a:ea typeface="+mn-ea"/>
                <a:cs typeface="+mn-cs"/>
              </a:rPr>
              <a:t>It is important to note that the progression through each stage is a gradual one and that examples from more than one stage may exist in samples of writing taken from students. Instruction in spelling shapes the progression through each of the stages.</a:t>
            </a:r>
          </a:p>
          <a:p>
            <a:endParaRPr lang="en-US" dirty="0"/>
          </a:p>
        </p:txBody>
      </p:sp>
      <p:sp>
        <p:nvSpPr>
          <p:cNvPr id="4" name="Slide Number Placeholder 3"/>
          <p:cNvSpPr>
            <a:spLocks noGrp="1"/>
          </p:cNvSpPr>
          <p:nvPr>
            <p:ph type="sldNum" sz="quarter" idx="10"/>
          </p:nvPr>
        </p:nvSpPr>
        <p:spPr/>
        <p:txBody>
          <a:bodyPr/>
          <a:lstStyle/>
          <a:p>
            <a:fld id="{6BBD5FA9-B3EA-40C6-8CA7-086A676CDA27}" type="slidenum">
              <a:rPr lang="en-US" smtClean="0"/>
              <a:t>25</a:t>
            </a:fld>
            <a:endParaRPr lang="en-US"/>
          </a:p>
        </p:txBody>
      </p:sp>
    </p:spTree>
    <p:extLst>
      <p:ext uri="{BB962C8B-B14F-4D97-AF65-F5344CB8AC3E}">
        <p14:creationId xmlns:p14="http://schemas.microsoft.com/office/powerpoint/2010/main" val="3320118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http://www.readingrockets.org/teachers/firstyear/fyt_program/modules/spelling/spelling-depth</a:t>
            </a:r>
            <a:endParaRPr lang="en-US" dirty="0"/>
          </a:p>
        </p:txBody>
      </p:sp>
      <p:sp>
        <p:nvSpPr>
          <p:cNvPr id="4" name="Slide Number Placeholder 3"/>
          <p:cNvSpPr>
            <a:spLocks noGrp="1"/>
          </p:cNvSpPr>
          <p:nvPr>
            <p:ph type="sldNum" sz="quarter" idx="10"/>
          </p:nvPr>
        </p:nvSpPr>
        <p:spPr/>
        <p:txBody>
          <a:bodyPr/>
          <a:lstStyle/>
          <a:p>
            <a:fld id="{6BBD5FA9-B3EA-40C6-8CA7-086A676CDA27}" type="slidenum">
              <a:rPr lang="en-US" smtClean="0"/>
              <a:t>26</a:t>
            </a:fld>
            <a:endParaRPr lang="en-US"/>
          </a:p>
        </p:txBody>
      </p:sp>
    </p:spTree>
    <p:extLst>
      <p:ext uri="{BB962C8B-B14F-4D97-AF65-F5344CB8AC3E}">
        <p14:creationId xmlns:p14="http://schemas.microsoft.com/office/powerpoint/2010/main" val="11990076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 tables</a:t>
            </a:r>
            <a:r>
              <a:rPr lang="en-US" baseline="0" dirty="0" smtClean="0"/>
              <a:t> discuss these instructional items. Link to previous task in knowing that writing is so critical for so many other areas…does that importance hold true in your school?</a:t>
            </a:r>
            <a:endParaRPr lang="en-US" dirty="0"/>
          </a:p>
        </p:txBody>
      </p:sp>
      <p:sp>
        <p:nvSpPr>
          <p:cNvPr id="4" name="Slide Number Placeholder 3"/>
          <p:cNvSpPr>
            <a:spLocks noGrp="1"/>
          </p:cNvSpPr>
          <p:nvPr>
            <p:ph type="sldNum" sz="quarter" idx="10"/>
          </p:nvPr>
        </p:nvSpPr>
        <p:spPr/>
        <p:txBody>
          <a:bodyPr/>
          <a:lstStyle/>
          <a:p>
            <a:fld id="{E775198A-695C-41D3-879B-E19E867E82E4}" type="slidenum">
              <a:rPr lang="en-US" smtClean="0"/>
              <a:t>6</a:t>
            </a:fld>
            <a:endParaRPr lang="en-US"/>
          </a:p>
        </p:txBody>
      </p:sp>
    </p:spTree>
    <p:extLst>
      <p:ext uri="{BB962C8B-B14F-4D97-AF65-F5344CB8AC3E}">
        <p14:creationId xmlns:p14="http://schemas.microsoft.com/office/powerpoint/2010/main" val="8641625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Direct, systematic, explicit teaching of handwriting improves students’ overall written composition for many years. Students who are automatic with correct letter formation, including reasonable legibility and fluency, can cognitively attend to the higher-level skills associated with written tasks. Attention to higher-level skills is compromised when students have to focus their cognitive energy on letter formation. Best practices support the integration of handwriting instruction within other written tasks. Research indicates that early handwriting instruction improves students’ written work, not just its legibility, but its quantity and quality as well (Graham, 2010; Moats, 2008).</a:t>
            </a:r>
            <a:endParaRPr lang="en-US" dirty="0"/>
          </a:p>
        </p:txBody>
      </p:sp>
      <p:sp>
        <p:nvSpPr>
          <p:cNvPr id="4" name="Slide Number Placeholder 3"/>
          <p:cNvSpPr>
            <a:spLocks noGrp="1"/>
          </p:cNvSpPr>
          <p:nvPr>
            <p:ph type="sldNum" sz="quarter" idx="10"/>
          </p:nvPr>
        </p:nvSpPr>
        <p:spPr/>
        <p:txBody>
          <a:bodyPr/>
          <a:lstStyle/>
          <a:p>
            <a:fld id="{6BBD5FA9-B3EA-40C6-8CA7-086A676CDA27}" type="slidenum">
              <a:rPr lang="en-US" smtClean="0"/>
              <a:t>30</a:t>
            </a:fld>
            <a:endParaRPr lang="en-US"/>
          </a:p>
        </p:txBody>
      </p:sp>
    </p:spTree>
    <p:extLst>
      <p:ext uri="{BB962C8B-B14F-4D97-AF65-F5344CB8AC3E}">
        <p14:creationId xmlns:p14="http://schemas.microsoft.com/office/powerpoint/2010/main" val="25471358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K-2,</a:t>
            </a:r>
            <a:r>
              <a:rPr lang="en-US" baseline="0" dirty="0" smtClean="0"/>
              <a:t> it is essential to provide short, daily practice in letter formation and writing high-frequency words</a:t>
            </a:r>
            <a:endParaRPr lang="en-US" dirty="0"/>
          </a:p>
        </p:txBody>
      </p:sp>
      <p:sp>
        <p:nvSpPr>
          <p:cNvPr id="4" name="Slide Number Placeholder 3"/>
          <p:cNvSpPr>
            <a:spLocks noGrp="1"/>
          </p:cNvSpPr>
          <p:nvPr>
            <p:ph type="sldNum" sz="quarter" idx="10"/>
          </p:nvPr>
        </p:nvSpPr>
        <p:spPr/>
        <p:txBody>
          <a:bodyPr/>
          <a:lstStyle/>
          <a:p>
            <a:fld id="{A867FC50-AEEC-4359-B3B9-18A58DEA54AC}"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15069213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p:cNvSpPr>
          <p:nvPr>
            <p:ph type="sldImg"/>
          </p:nvPr>
        </p:nvSpPr>
        <p:spPr bwMode="auto">
          <a:noFill/>
          <a:ln>
            <a:solidFill>
              <a:srgbClr val="000000"/>
            </a:solidFill>
            <a:miter lim="800000"/>
            <a:headEnd/>
            <a:tailEnd/>
          </a:ln>
        </p:spPr>
      </p:sp>
      <p:sp>
        <p:nvSpPr>
          <p:cNvPr id="409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Beck, </a:t>
            </a:r>
            <a:r>
              <a:rPr lang="en-US" dirty="0" err="1" smtClean="0"/>
              <a:t>McKeown</a:t>
            </a:r>
            <a:r>
              <a:rPr lang="en-US" dirty="0" smtClean="0"/>
              <a:t>, and </a:t>
            </a:r>
            <a:r>
              <a:rPr lang="en-US" dirty="0" err="1" smtClean="0"/>
              <a:t>Kucan</a:t>
            </a:r>
            <a:r>
              <a:rPr lang="en-US" dirty="0" smtClean="0"/>
              <a:t> (2002) recommend teaching about 400 words per year K-12.</a:t>
            </a:r>
          </a:p>
          <a:p>
            <a:pPr eaLnBrk="1" hangingPunct="1">
              <a:spcBef>
                <a:spcPct val="0"/>
              </a:spcBef>
            </a:pPr>
            <a:endParaRPr lang="en-US" dirty="0" smtClean="0"/>
          </a:p>
        </p:txBody>
      </p:sp>
      <p:sp>
        <p:nvSpPr>
          <p:cNvPr id="5632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2FBCB72-8196-488F-9F93-AC8B94974DE4}" type="slidenum">
              <a:rPr lang="en-US">
                <a:solidFill>
                  <a:prstClr val="black"/>
                </a:solidFill>
                <a:cs typeface="Arial" charset="0"/>
              </a:rPr>
              <a:pPr fontAlgn="base">
                <a:spcBef>
                  <a:spcPct val="0"/>
                </a:spcBef>
                <a:spcAft>
                  <a:spcPct val="0"/>
                </a:spcAft>
                <a:defRPr/>
              </a:pPr>
              <a:t>43</a:t>
            </a:fld>
            <a:endParaRPr lang="en-US">
              <a:solidFill>
                <a:prstClr val="black"/>
              </a:solidFill>
              <a:cs typeface="Arial" charset="0"/>
            </a:endParaRPr>
          </a:p>
        </p:txBody>
      </p:sp>
    </p:spTree>
    <p:extLst>
      <p:ext uri="{BB962C8B-B14F-4D97-AF65-F5344CB8AC3E}">
        <p14:creationId xmlns:p14="http://schemas.microsoft.com/office/powerpoint/2010/main" val="12469065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bwMode="auto">
          <a:noFill/>
          <a:ln>
            <a:solidFill>
              <a:srgbClr val="000000"/>
            </a:solidFill>
            <a:miter lim="800000"/>
            <a:headEnd/>
            <a:tailEnd/>
          </a:ln>
        </p:spPr>
      </p:sp>
      <p:sp>
        <p:nvSpPr>
          <p:cNvPr id="4301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5837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9AB3D99-5DA6-4E01-972F-ECB33CC7BCDC}" type="slidenum">
              <a:rPr lang="en-US">
                <a:solidFill>
                  <a:prstClr val="black"/>
                </a:solidFill>
                <a:cs typeface="Arial" charset="0"/>
              </a:rPr>
              <a:pPr fontAlgn="base">
                <a:spcBef>
                  <a:spcPct val="0"/>
                </a:spcBef>
                <a:spcAft>
                  <a:spcPct val="0"/>
                </a:spcAft>
                <a:defRPr/>
              </a:pPr>
              <a:t>44</a:t>
            </a:fld>
            <a:endParaRPr lang="en-US">
              <a:solidFill>
                <a:prstClr val="black"/>
              </a:solidFill>
              <a:cs typeface="Arial" charset="0"/>
            </a:endParaRPr>
          </a:p>
        </p:txBody>
      </p:sp>
    </p:spTree>
    <p:extLst>
      <p:ext uri="{BB962C8B-B14F-4D97-AF65-F5344CB8AC3E}">
        <p14:creationId xmlns:p14="http://schemas.microsoft.com/office/powerpoint/2010/main" val="12182680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p:cNvSpPr>
          <p:nvPr>
            <p:ph type="sldImg"/>
          </p:nvPr>
        </p:nvSpPr>
        <p:spPr bwMode="auto">
          <a:noFill/>
          <a:ln>
            <a:solidFill>
              <a:srgbClr val="000000"/>
            </a:solidFill>
            <a:miter lim="800000"/>
            <a:headEnd/>
            <a:tailEnd/>
          </a:ln>
        </p:spPr>
      </p:sp>
      <p:sp>
        <p:nvSpPr>
          <p:cNvPr id="4505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041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CE245D8-7D3C-40C6-99C4-086D84F28814}" type="slidenum">
              <a:rPr lang="en-US">
                <a:solidFill>
                  <a:prstClr val="black"/>
                </a:solidFill>
                <a:cs typeface="Arial" charset="0"/>
              </a:rPr>
              <a:pPr fontAlgn="base">
                <a:spcBef>
                  <a:spcPct val="0"/>
                </a:spcBef>
                <a:spcAft>
                  <a:spcPct val="0"/>
                </a:spcAft>
                <a:defRPr/>
              </a:pPr>
              <a:t>45</a:t>
            </a:fld>
            <a:endParaRPr lang="en-US">
              <a:solidFill>
                <a:prstClr val="black"/>
              </a:solidFill>
              <a:cs typeface="Arial" charset="0"/>
            </a:endParaRPr>
          </a:p>
        </p:txBody>
      </p:sp>
    </p:spTree>
    <p:extLst>
      <p:ext uri="{BB962C8B-B14F-4D97-AF65-F5344CB8AC3E}">
        <p14:creationId xmlns:p14="http://schemas.microsoft.com/office/powerpoint/2010/main" val="24730930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noFill/>
          <a:ln>
            <a:solidFill>
              <a:srgbClr val="000000"/>
            </a:solidFill>
            <a:miter lim="800000"/>
            <a:headEnd/>
            <a:tailEnd/>
          </a:ln>
        </p:spPr>
      </p:sp>
      <p:sp>
        <p:nvSpPr>
          <p:cNvPr id="4710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24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DC16E00-5BE1-49DB-913E-DD5B48FAD0E8}" type="slidenum">
              <a:rPr lang="en-US">
                <a:solidFill>
                  <a:prstClr val="black"/>
                </a:solidFill>
                <a:cs typeface="Arial" charset="0"/>
              </a:rPr>
              <a:pPr fontAlgn="base">
                <a:spcBef>
                  <a:spcPct val="0"/>
                </a:spcBef>
                <a:spcAft>
                  <a:spcPct val="0"/>
                </a:spcAft>
                <a:defRPr/>
              </a:pPr>
              <a:t>46</a:t>
            </a:fld>
            <a:endParaRPr lang="en-US">
              <a:solidFill>
                <a:prstClr val="black"/>
              </a:solidFill>
              <a:cs typeface="Arial" charset="0"/>
            </a:endParaRPr>
          </a:p>
        </p:txBody>
      </p:sp>
    </p:spTree>
    <p:extLst>
      <p:ext uri="{BB962C8B-B14F-4D97-AF65-F5344CB8AC3E}">
        <p14:creationId xmlns:p14="http://schemas.microsoft.com/office/powerpoint/2010/main" val="14977576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http://www.uen.org/core/languagearts/writing-collection/</a:t>
            </a:r>
            <a:endParaRPr lang="en-US" dirty="0"/>
          </a:p>
        </p:txBody>
      </p:sp>
      <p:sp>
        <p:nvSpPr>
          <p:cNvPr id="4" name="Slide Number Placeholder 3"/>
          <p:cNvSpPr>
            <a:spLocks noGrp="1"/>
          </p:cNvSpPr>
          <p:nvPr>
            <p:ph type="sldNum" sz="quarter" idx="10"/>
          </p:nvPr>
        </p:nvSpPr>
        <p:spPr/>
        <p:txBody>
          <a:bodyPr/>
          <a:lstStyle/>
          <a:p>
            <a:fld id="{85FEBB9C-7E07-439D-87D6-2048A5417D57}" type="slidenum">
              <a:rPr lang="en-US" smtClean="0"/>
              <a:t>48</a:t>
            </a:fld>
            <a:endParaRPr lang="en-US"/>
          </a:p>
        </p:txBody>
      </p:sp>
    </p:spTree>
    <p:extLst>
      <p:ext uri="{BB962C8B-B14F-4D97-AF65-F5344CB8AC3E}">
        <p14:creationId xmlns:p14="http://schemas.microsoft.com/office/powerpoint/2010/main" val="34578938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http://www.uen.org/core/languagearts/writing-collection/</a:t>
            </a:r>
          </a:p>
          <a:p>
            <a:endParaRPr lang="en-US" dirty="0"/>
          </a:p>
        </p:txBody>
      </p:sp>
      <p:sp>
        <p:nvSpPr>
          <p:cNvPr id="4" name="Slide Number Placeholder 3"/>
          <p:cNvSpPr>
            <a:spLocks noGrp="1"/>
          </p:cNvSpPr>
          <p:nvPr>
            <p:ph type="sldNum" sz="quarter" idx="10"/>
          </p:nvPr>
        </p:nvSpPr>
        <p:spPr/>
        <p:txBody>
          <a:bodyPr/>
          <a:lstStyle/>
          <a:p>
            <a:fld id="{85FEBB9C-7E07-439D-87D6-2048A5417D57}" type="slidenum">
              <a:rPr lang="en-US" smtClean="0"/>
              <a:t>49</a:t>
            </a:fld>
            <a:endParaRPr lang="en-US"/>
          </a:p>
        </p:txBody>
      </p:sp>
    </p:spTree>
    <p:extLst>
      <p:ext uri="{BB962C8B-B14F-4D97-AF65-F5344CB8AC3E}">
        <p14:creationId xmlns:p14="http://schemas.microsoft.com/office/powerpoint/2010/main" val="9402372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D5FA9-B3EA-40C6-8CA7-086A676CDA27}" type="slidenum">
              <a:rPr lang="en-US" smtClean="0"/>
              <a:t>58</a:t>
            </a:fld>
            <a:endParaRPr lang="en-US"/>
          </a:p>
        </p:txBody>
      </p:sp>
    </p:spTree>
    <p:extLst>
      <p:ext uri="{BB962C8B-B14F-4D97-AF65-F5344CB8AC3E}">
        <p14:creationId xmlns:p14="http://schemas.microsoft.com/office/powerpoint/2010/main" val="6577104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Review</a:t>
            </a:r>
            <a:r>
              <a:rPr lang="en-US" baseline="0" dirty="0" smtClean="0"/>
              <a:t> </a:t>
            </a:r>
            <a:r>
              <a:rPr lang="en-US" dirty="0" smtClean="0"/>
              <a:t>the points on the slide.</a:t>
            </a:r>
          </a:p>
          <a:p>
            <a:endParaRPr lang="en-US" dirty="0" smtClean="0"/>
          </a:p>
        </p:txBody>
      </p:sp>
      <p:sp>
        <p:nvSpPr>
          <p:cNvPr id="4" name="Slide Number Placeholder 3"/>
          <p:cNvSpPr>
            <a:spLocks noGrp="1"/>
          </p:cNvSpPr>
          <p:nvPr>
            <p:ph type="sldNum" sz="quarter" idx="10"/>
          </p:nvPr>
        </p:nvSpPr>
        <p:spPr/>
        <p:txBody>
          <a:bodyPr/>
          <a:lstStyle/>
          <a:p>
            <a:fld id="{B357AFC0-3ED6-4994-B073-C43D05F42C80}" type="slidenum">
              <a:rPr lang="en-US" smtClean="0"/>
              <a:pPr/>
              <a:t>60</a:t>
            </a:fld>
            <a:endParaRPr lang="en-US"/>
          </a:p>
        </p:txBody>
      </p:sp>
    </p:spTree>
    <p:extLst>
      <p:ext uri="{BB962C8B-B14F-4D97-AF65-F5344CB8AC3E}">
        <p14:creationId xmlns:p14="http://schemas.microsoft.com/office/powerpoint/2010/main" val="2476035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a:t>
            </a:r>
            <a:r>
              <a:rPr lang="en-US" baseline="0" dirty="0" smtClean="0"/>
              <a:t> their note-taking guide have them work with a partner to draw arrows to show whether it is a high level or low level cognitive skill.</a:t>
            </a:r>
            <a:endParaRPr lang="en-US" dirty="0"/>
          </a:p>
        </p:txBody>
      </p:sp>
      <p:sp>
        <p:nvSpPr>
          <p:cNvPr id="4" name="Slide Number Placeholder 3"/>
          <p:cNvSpPr>
            <a:spLocks noGrp="1"/>
          </p:cNvSpPr>
          <p:nvPr>
            <p:ph type="sldNum" sz="quarter" idx="10"/>
          </p:nvPr>
        </p:nvSpPr>
        <p:spPr/>
        <p:txBody>
          <a:bodyPr/>
          <a:lstStyle/>
          <a:p>
            <a:fld id="{E775198A-695C-41D3-879B-E19E867E82E4}" type="slidenum">
              <a:rPr lang="en-US" smtClean="0"/>
              <a:t>7</a:t>
            </a:fld>
            <a:endParaRPr lang="en-US"/>
          </a:p>
        </p:txBody>
      </p:sp>
    </p:spTree>
    <p:extLst>
      <p:ext uri="{BB962C8B-B14F-4D97-AF65-F5344CB8AC3E}">
        <p14:creationId xmlns:p14="http://schemas.microsoft.com/office/powerpoint/2010/main" val="24982513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students learn about a topic through shared research they can record the knowledge they’re building – and better remember what they’ve learned – with stop, think, and write strategies such as Thinking Boxes. See student samples.</a:t>
            </a:r>
          </a:p>
          <a:p>
            <a:endParaRPr lang="en-US" baseline="0" dirty="0" smtClean="0"/>
          </a:p>
          <a:p>
            <a:r>
              <a:rPr lang="en-US" dirty="0" smtClean="0"/>
              <a:t>Our</a:t>
            </a:r>
            <a:r>
              <a:rPr lang="en-US" baseline="0" dirty="0" smtClean="0"/>
              <a:t> goal with a group of first graders was to have them write about how tadpoles become frogs. We read from two texts (see slide) and used Thinking Boxes to write about we were learning.</a:t>
            </a:r>
          </a:p>
          <a:p>
            <a:endParaRPr lang="en-US" baseline="0" dirty="0" smtClean="0"/>
          </a:p>
          <a:p>
            <a:r>
              <a:rPr lang="en-US" baseline="0" dirty="0" smtClean="0"/>
              <a:t>Show Thinking Box samples and walk through the steps of the lesson.</a:t>
            </a:r>
            <a:endParaRPr lang="en-US" dirty="0" smtClean="0"/>
          </a:p>
        </p:txBody>
      </p:sp>
      <p:sp>
        <p:nvSpPr>
          <p:cNvPr id="4" name="Slide Number Placeholder 3"/>
          <p:cNvSpPr>
            <a:spLocks noGrp="1"/>
          </p:cNvSpPr>
          <p:nvPr>
            <p:ph type="sldNum" sz="quarter" idx="10"/>
          </p:nvPr>
        </p:nvSpPr>
        <p:spPr/>
        <p:txBody>
          <a:bodyPr/>
          <a:lstStyle/>
          <a:p>
            <a:fld id="{B357AFC0-3ED6-4994-B073-C43D05F42C80}" type="slidenum">
              <a:rPr lang="en-US" smtClean="0"/>
              <a:pPr/>
              <a:t>61</a:t>
            </a:fld>
            <a:endParaRPr lang="en-US"/>
          </a:p>
        </p:txBody>
      </p:sp>
    </p:spTree>
    <p:extLst>
      <p:ext uri="{BB962C8B-B14F-4D97-AF65-F5344CB8AC3E}">
        <p14:creationId xmlns:p14="http://schemas.microsoft.com/office/powerpoint/2010/main" val="8319481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B357AFC0-3ED6-4994-B073-C43D05F42C80}" type="slidenum">
              <a:rPr lang="en-US" smtClean="0"/>
              <a:pPr/>
              <a:t>62</a:t>
            </a:fld>
            <a:endParaRPr lang="en-US"/>
          </a:p>
        </p:txBody>
      </p:sp>
    </p:spTree>
    <p:extLst>
      <p:ext uri="{BB962C8B-B14F-4D97-AF65-F5344CB8AC3E}">
        <p14:creationId xmlns:p14="http://schemas.microsoft.com/office/powerpoint/2010/main" val="2734438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building knowledge, students are now prepared to write about their topic. They can use</a:t>
            </a:r>
            <a:r>
              <a:rPr lang="en-US" baseline="0" dirty="0" smtClean="0"/>
              <a:t> graphic organizer to organize their writing.</a:t>
            </a:r>
          </a:p>
          <a:p>
            <a:endParaRPr lang="en-US" baseline="0" dirty="0" smtClean="0"/>
          </a:p>
          <a:p>
            <a:r>
              <a:rPr lang="en-US" baseline="0" dirty="0" smtClean="0"/>
              <a:t>The graphic organizer on this slide represents the informative writing expectations for 1</a:t>
            </a:r>
            <a:r>
              <a:rPr lang="en-US" baseline="30000" dirty="0" smtClean="0"/>
              <a:t>st</a:t>
            </a:r>
            <a:r>
              <a:rPr lang="en-US" baseline="0" dirty="0" smtClean="0"/>
              <a:t> grade students:</a:t>
            </a:r>
          </a:p>
          <a:p>
            <a:endParaRPr lang="en-US" baseline="0" dirty="0" smtClean="0"/>
          </a:p>
          <a:p>
            <a:pPr lvl="1">
              <a:buFont typeface="Arial" pitchFamily="34" charset="0"/>
              <a:buChar char="•"/>
            </a:pPr>
            <a:r>
              <a:rPr lang="en-US" baseline="0" dirty="0" smtClean="0"/>
              <a:t>State the topic.</a:t>
            </a:r>
          </a:p>
          <a:p>
            <a:pPr lvl="1">
              <a:buFont typeface="Arial" pitchFamily="34" charset="0"/>
              <a:buChar char="•"/>
            </a:pPr>
            <a:r>
              <a:rPr lang="en-US" baseline="0" dirty="0" smtClean="0"/>
              <a:t>Supply some facts about the topic.</a:t>
            </a:r>
          </a:p>
          <a:p>
            <a:pPr lvl="1">
              <a:buFont typeface="Arial" pitchFamily="34" charset="0"/>
              <a:buChar char="•"/>
            </a:pPr>
            <a:r>
              <a:rPr lang="en-US" baseline="0" dirty="0" smtClean="0"/>
              <a:t>Provide a sense of closure.</a:t>
            </a:r>
          </a:p>
          <a:p>
            <a:pPr>
              <a:buFont typeface="Arial" pitchFamily="34" charset="0"/>
              <a:buNone/>
            </a:pPr>
            <a:endParaRPr lang="en-US" dirty="0" smtClean="0"/>
          </a:p>
          <a:p>
            <a:pPr>
              <a:buFont typeface="Arial" pitchFamily="34" charset="0"/>
              <a:buNone/>
            </a:pPr>
            <a:r>
              <a:rPr lang="en-US" dirty="0" smtClean="0"/>
              <a:t>We</a:t>
            </a:r>
            <a:r>
              <a:rPr lang="en-US" baseline="0" dirty="0" smtClean="0"/>
              <a:t> can see how students could organize their information about tadpoles growing into frogs in this graphic organizer …</a:t>
            </a:r>
          </a:p>
          <a:p>
            <a:pPr>
              <a:buFont typeface="Arial" pitchFamily="34" charset="0"/>
              <a:buNone/>
            </a:pPr>
            <a:endParaRPr lang="en-US" baseline="0" dirty="0" smtClean="0"/>
          </a:p>
          <a:p>
            <a:pPr>
              <a:buFont typeface="Arial" pitchFamily="34" charset="0"/>
              <a:buNone/>
            </a:pPr>
            <a:r>
              <a:rPr lang="en-US" baseline="0" dirty="0" smtClean="0"/>
              <a:t>However, we want to share a Mentor Text Routine with you that supports using this organizer, but also guides students as they write in the informative genre and elevates their writing.</a:t>
            </a:r>
            <a:endParaRPr lang="en-US" dirty="0"/>
          </a:p>
        </p:txBody>
      </p:sp>
      <p:sp>
        <p:nvSpPr>
          <p:cNvPr id="4" name="Slide Number Placeholder 3"/>
          <p:cNvSpPr>
            <a:spLocks noGrp="1"/>
          </p:cNvSpPr>
          <p:nvPr>
            <p:ph type="sldNum" sz="quarter" idx="10"/>
          </p:nvPr>
        </p:nvSpPr>
        <p:spPr/>
        <p:txBody>
          <a:bodyPr/>
          <a:lstStyle/>
          <a:p>
            <a:fld id="{B357AFC0-3ED6-4994-B073-C43D05F42C80}" type="slidenum">
              <a:rPr lang="en-US" smtClean="0"/>
              <a:pPr/>
              <a:t>63</a:t>
            </a:fld>
            <a:endParaRPr lang="en-US"/>
          </a:p>
        </p:txBody>
      </p:sp>
    </p:spTree>
    <p:extLst>
      <p:ext uri="{BB962C8B-B14F-4D97-AF65-F5344CB8AC3E}">
        <p14:creationId xmlns:p14="http://schemas.microsoft.com/office/powerpoint/2010/main" val="21965510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Introduce the Mentor Text Routine.</a:t>
            </a:r>
          </a:p>
          <a:p>
            <a:endParaRPr lang="en-US" dirty="0" smtClean="0"/>
          </a:p>
          <a:p>
            <a:r>
              <a:rPr lang="en-US" dirty="0" smtClean="0"/>
              <a:t>Review</a:t>
            </a:r>
            <a:r>
              <a:rPr lang="en-US" baseline="0" dirty="0" smtClean="0"/>
              <a:t> </a:t>
            </a:r>
            <a:r>
              <a:rPr lang="en-US" dirty="0" smtClean="0"/>
              <a:t>the points on the slide.</a:t>
            </a:r>
            <a:endParaRPr lang="en-US" dirty="0"/>
          </a:p>
        </p:txBody>
      </p:sp>
      <p:sp>
        <p:nvSpPr>
          <p:cNvPr id="4" name="Slide Number Placeholder 3"/>
          <p:cNvSpPr>
            <a:spLocks noGrp="1"/>
          </p:cNvSpPr>
          <p:nvPr>
            <p:ph type="sldNum" sz="quarter" idx="10"/>
          </p:nvPr>
        </p:nvSpPr>
        <p:spPr/>
        <p:txBody>
          <a:bodyPr/>
          <a:lstStyle/>
          <a:p>
            <a:fld id="{B357AFC0-3ED6-4994-B073-C43D05F42C80}" type="slidenum">
              <a:rPr lang="en-US" smtClean="0"/>
              <a:pPr/>
              <a:t>64</a:t>
            </a:fld>
            <a:endParaRPr lang="en-US"/>
          </a:p>
        </p:txBody>
      </p:sp>
    </p:spTree>
    <p:extLst>
      <p:ext uri="{BB962C8B-B14F-4D97-AF65-F5344CB8AC3E}">
        <p14:creationId xmlns:p14="http://schemas.microsoft.com/office/powerpoint/2010/main" val="37398805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Discuss points on slide.</a:t>
            </a:r>
          </a:p>
        </p:txBody>
      </p:sp>
      <p:sp>
        <p:nvSpPr>
          <p:cNvPr id="4" name="Slide Number Placeholder 3"/>
          <p:cNvSpPr>
            <a:spLocks noGrp="1"/>
          </p:cNvSpPr>
          <p:nvPr>
            <p:ph type="sldNum" sz="quarter" idx="10"/>
          </p:nvPr>
        </p:nvSpPr>
        <p:spPr/>
        <p:txBody>
          <a:bodyPr/>
          <a:lstStyle/>
          <a:p>
            <a:fld id="{B357AFC0-3ED6-4994-B073-C43D05F42C80}" type="slidenum">
              <a:rPr lang="en-US" smtClean="0"/>
              <a:pPr/>
              <a:t>65</a:t>
            </a:fld>
            <a:endParaRPr lang="en-US"/>
          </a:p>
        </p:txBody>
      </p:sp>
    </p:spTree>
    <p:extLst>
      <p:ext uri="{BB962C8B-B14F-4D97-AF65-F5344CB8AC3E}">
        <p14:creationId xmlns:p14="http://schemas.microsoft.com/office/powerpoint/2010/main" val="36399978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aseline="0" dirty="0" smtClean="0"/>
              <a:t>The Mentor Text Routine is a great strategy for modeling how good writers successfully and proficiently write in the genres of the standards: informative, opinion, and narrative as well as how good writers use language to communicate effectively in their writing.</a:t>
            </a:r>
          </a:p>
          <a:p>
            <a:endParaRPr lang="en-US" dirty="0" smtClean="0"/>
          </a:p>
          <a:p>
            <a:r>
              <a:rPr lang="en-US" dirty="0" smtClean="0"/>
              <a:t>Review the steps of the routine.</a:t>
            </a:r>
            <a:endParaRPr lang="en-US" dirty="0"/>
          </a:p>
        </p:txBody>
      </p:sp>
      <p:sp>
        <p:nvSpPr>
          <p:cNvPr id="4" name="Slide Number Placeholder 3"/>
          <p:cNvSpPr>
            <a:spLocks noGrp="1"/>
          </p:cNvSpPr>
          <p:nvPr>
            <p:ph type="sldNum" sz="quarter" idx="10"/>
          </p:nvPr>
        </p:nvSpPr>
        <p:spPr/>
        <p:txBody>
          <a:bodyPr/>
          <a:lstStyle/>
          <a:p>
            <a:fld id="{B357AFC0-3ED6-4994-B073-C43D05F42C80}" type="slidenum">
              <a:rPr lang="en-US" smtClean="0"/>
              <a:pPr/>
              <a:t>66</a:t>
            </a:fld>
            <a:endParaRPr lang="en-US"/>
          </a:p>
        </p:txBody>
      </p:sp>
    </p:spTree>
    <p:extLst>
      <p:ext uri="{BB962C8B-B14F-4D97-AF65-F5344CB8AC3E}">
        <p14:creationId xmlns:p14="http://schemas.microsoft.com/office/powerpoint/2010/main" val="834905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Share</a:t>
            </a:r>
            <a:r>
              <a:rPr lang="en-US" baseline="0" dirty="0" smtClean="0"/>
              <a:t> the book.</a:t>
            </a:r>
          </a:p>
          <a:p>
            <a:endParaRPr lang="en-US" baseline="0" dirty="0" smtClean="0"/>
          </a:p>
          <a:p>
            <a:r>
              <a:rPr lang="en-US" baseline="0" dirty="0" smtClean="0"/>
              <a:t>You will notice this is an example of an informational “how to” book.</a:t>
            </a:r>
          </a:p>
          <a:p>
            <a:endParaRPr lang="en-US" baseline="0" dirty="0" smtClean="0"/>
          </a:p>
          <a:p>
            <a:r>
              <a:rPr lang="en-US" baseline="0" dirty="0" smtClean="0"/>
              <a:t>Create a map with participants.</a:t>
            </a:r>
          </a:p>
          <a:p>
            <a:endParaRPr lang="en-US" baseline="0" dirty="0" smtClean="0"/>
          </a:p>
          <a:p>
            <a:r>
              <a:rPr lang="en-US" baseline="0" dirty="0" smtClean="0"/>
              <a:t>Highlight the connection between the map and the informative writing structure – Topic, Main Ideas w/details, Conclusion</a:t>
            </a:r>
            <a:endParaRPr lang="en-US" dirty="0"/>
          </a:p>
        </p:txBody>
      </p:sp>
      <p:sp>
        <p:nvSpPr>
          <p:cNvPr id="4" name="Slide Number Placeholder 3"/>
          <p:cNvSpPr>
            <a:spLocks noGrp="1"/>
          </p:cNvSpPr>
          <p:nvPr>
            <p:ph type="sldNum" sz="quarter" idx="10"/>
          </p:nvPr>
        </p:nvSpPr>
        <p:spPr/>
        <p:txBody>
          <a:bodyPr/>
          <a:lstStyle/>
          <a:p>
            <a:fld id="{B357AFC0-3ED6-4994-B073-C43D05F42C80}" type="slidenum">
              <a:rPr lang="en-US" smtClean="0"/>
              <a:pPr/>
              <a:t>67</a:t>
            </a:fld>
            <a:endParaRPr lang="en-US"/>
          </a:p>
        </p:txBody>
      </p:sp>
    </p:spTree>
    <p:extLst>
      <p:ext uri="{BB962C8B-B14F-4D97-AF65-F5344CB8AC3E}">
        <p14:creationId xmlns:p14="http://schemas.microsoft.com/office/powerpoint/2010/main" val="42927226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is the map we created from the mentor text. We used the map and the graphic organizer to write our own “How to” books.</a:t>
            </a:r>
          </a:p>
          <a:p>
            <a:endParaRPr lang="en-US" dirty="0" smtClean="0"/>
          </a:p>
          <a:p>
            <a:r>
              <a:rPr lang="en-US" dirty="0" smtClean="0"/>
              <a:t>Show</a:t>
            </a:r>
            <a:r>
              <a:rPr lang="en-US" baseline="0" dirty="0" smtClean="0"/>
              <a:t> “How to Become a Frog” student writing samples.</a:t>
            </a:r>
            <a:endParaRPr lang="en-US" dirty="0"/>
          </a:p>
        </p:txBody>
      </p:sp>
      <p:sp>
        <p:nvSpPr>
          <p:cNvPr id="4" name="Slide Number Placeholder 3"/>
          <p:cNvSpPr>
            <a:spLocks noGrp="1"/>
          </p:cNvSpPr>
          <p:nvPr>
            <p:ph type="sldNum" sz="quarter" idx="10"/>
          </p:nvPr>
        </p:nvSpPr>
        <p:spPr/>
        <p:txBody>
          <a:bodyPr/>
          <a:lstStyle/>
          <a:p>
            <a:fld id="{36A28007-5202-4EB2-98C0-51C2D1F72859}" type="slidenum">
              <a:rPr lang="en-US" smtClean="0"/>
              <a:pPr/>
              <a:t>68</a:t>
            </a:fld>
            <a:endParaRPr lang="en-US"/>
          </a:p>
        </p:txBody>
      </p:sp>
    </p:spTree>
    <p:extLst>
      <p:ext uri="{BB962C8B-B14F-4D97-AF65-F5344CB8AC3E}">
        <p14:creationId xmlns:p14="http://schemas.microsoft.com/office/powerpoint/2010/main" val="3380702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students began with the following pages.</a:t>
            </a:r>
          </a:p>
        </p:txBody>
      </p:sp>
      <p:sp>
        <p:nvSpPr>
          <p:cNvPr id="4" name="Slide Number Placeholder 3"/>
          <p:cNvSpPr>
            <a:spLocks noGrp="1"/>
          </p:cNvSpPr>
          <p:nvPr>
            <p:ph type="sldNum" sz="quarter" idx="10"/>
          </p:nvPr>
        </p:nvSpPr>
        <p:spPr/>
        <p:txBody>
          <a:bodyPr/>
          <a:lstStyle/>
          <a:p>
            <a:fld id="{B357AFC0-3ED6-4994-B073-C43D05F42C80}" type="slidenum">
              <a:rPr lang="en-US" smtClean="0"/>
              <a:pPr/>
              <a:t>69</a:t>
            </a:fld>
            <a:endParaRPr lang="en-US"/>
          </a:p>
        </p:txBody>
      </p:sp>
    </p:spTree>
    <p:extLst>
      <p:ext uri="{BB962C8B-B14F-4D97-AF65-F5344CB8AC3E}">
        <p14:creationId xmlns:p14="http://schemas.microsoft.com/office/powerpoint/2010/main" val="27719005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student’s booklet</a:t>
            </a:r>
            <a:r>
              <a:rPr lang="en-US" baseline="0" dirty="0" smtClean="0"/>
              <a:t> …</a:t>
            </a:r>
            <a:endParaRPr lang="en-US" dirty="0" smtClean="0"/>
          </a:p>
        </p:txBody>
      </p:sp>
      <p:sp>
        <p:nvSpPr>
          <p:cNvPr id="4" name="Slide Number Placeholder 3"/>
          <p:cNvSpPr>
            <a:spLocks noGrp="1"/>
          </p:cNvSpPr>
          <p:nvPr>
            <p:ph type="sldNum" sz="quarter" idx="10"/>
          </p:nvPr>
        </p:nvSpPr>
        <p:spPr/>
        <p:txBody>
          <a:bodyPr/>
          <a:lstStyle/>
          <a:p>
            <a:fld id="{B357AFC0-3ED6-4994-B073-C43D05F42C80}" type="slidenum">
              <a:rPr lang="en-US" smtClean="0"/>
              <a:pPr/>
              <a:t>70</a:t>
            </a:fld>
            <a:endParaRPr lang="en-US"/>
          </a:p>
        </p:txBody>
      </p:sp>
    </p:spTree>
    <p:extLst>
      <p:ext uri="{BB962C8B-B14F-4D97-AF65-F5344CB8AC3E}">
        <p14:creationId xmlns:p14="http://schemas.microsoft.com/office/powerpoint/2010/main" val="32132389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will influence students’ abilities to produce</a:t>
            </a:r>
            <a:r>
              <a:rPr lang="en-US" baseline="0" dirty="0" smtClean="0"/>
              <a:t> quality writing—introductions and conclusions.</a:t>
            </a:r>
            <a:endParaRPr lang="en-US" dirty="0"/>
          </a:p>
        </p:txBody>
      </p:sp>
      <p:sp>
        <p:nvSpPr>
          <p:cNvPr id="4" name="Slide Number Placeholder 3"/>
          <p:cNvSpPr>
            <a:spLocks noGrp="1"/>
          </p:cNvSpPr>
          <p:nvPr>
            <p:ph type="sldNum" sz="quarter" idx="10"/>
          </p:nvPr>
        </p:nvSpPr>
        <p:spPr/>
        <p:txBody>
          <a:bodyPr/>
          <a:lstStyle/>
          <a:p>
            <a:fld id="{A867FC50-AEEC-4359-B3B9-18A58DEA54AC}"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35166831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a:t>
            </a:r>
            <a:r>
              <a:rPr lang="en-US" smtClean="0"/>
              <a:t>student’s booklet …</a:t>
            </a:r>
            <a:endParaRPr lang="en-US" dirty="0" smtClean="0"/>
          </a:p>
        </p:txBody>
      </p:sp>
      <p:sp>
        <p:nvSpPr>
          <p:cNvPr id="4" name="Slide Number Placeholder 3"/>
          <p:cNvSpPr>
            <a:spLocks noGrp="1"/>
          </p:cNvSpPr>
          <p:nvPr>
            <p:ph type="sldNum" sz="quarter" idx="10"/>
          </p:nvPr>
        </p:nvSpPr>
        <p:spPr/>
        <p:txBody>
          <a:bodyPr/>
          <a:lstStyle/>
          <a:p>
            <a:fld id="{B357AFC0-3ED6-4994-B073-C43D05F42C80}" type="slidenum">
              <a:rPr lang="en-US" smtClean="0"/>
              <a:pPr/>
              <a:t>71</a:t>
            </a:fld>
            <a:endParaRPr lang="en-US"/>
          </a:p>
        </p:txBody>
      </p:sp>
    </p:spTree>
    <p:extLst>
      <p:ext uri="{BB962C8B-B14F-4D97-AF65-F5344CB8AC3E}">
        <p14:creationId xmlns:p14="http://schemas.microsoft.com/office/powerpoint/2010/main" val="18774030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booklet …</a:t>
            </a:r>
          </a:p>
        </p:txBody>
      </p:sp>
      <p:sp>
        <p:nvSpPr>
          <p:cNvPr id="4" name="Slide Number Placeholder 3"/>
          <p:cNvSpPr>
            <a:spLocks noGrp="1"/>
          </p:cNvSpPr>
          <p:nvPr>
            <p:ph type="sldNum" sz="quarter" idx="10"/>
          </p:nvPr>
        </p:nvSpPr>
        <p:spPr/>
        <p:txBody>
          <a:bodyPr/>
          <a:lstStyle/>
          <a:p>
            <a:fld id="{B357AFC0-3ED6-4994-B073-C43D05F42C80}" type="slidenum">
              <a:rPr lang="en-US" smtClean="0"/>
              <a:pPr/>
              <a:t>72</a:t>
            </a:fld>
            <a:endParaRPr lang="en-US"/>
          </a:p>
        </p:txBody>
      </p:sp>
    </p:spTree>
    <p:extLst>
      <p:ext uri="{BB962C8B-B14F-4D97-AF65-F5344CB8AC3E}">
        <p14:creationId xmlns:p14="http://schemas.microsoft.com/office/powerpoint/2010/main" val="36042581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Review</a:t>
            </a:r>
            <a:r>
              <a:rPr lang="en-US" baseline="0" dirty="0" smtClean="0"/>
              <a:t> </a:t>
            </a:r>
            <a:r>
              <a:rPr lang="en-US" dirty="0" smtClean="0"/>
              <a:t>the points on the slide.</a:t>
            </a:r>
            <a:endParaRPr lang="en-US" dirty="0"/>
          </a:p>
        </p:txBody>
      </p:sp>
      <p:sp>
        <p:nvSpPr>
          <p:cNvPr id="4" name="Slide Number Placeholder 3"/>
          <p:cNvSpPr>
            <a:spLocks noGrp="1"/>
          </p:cNvSpPr>
          <p:nvPr>
            <p:ph type="sldNum" sz="quarter" idx="10"/>
          </p:nvPr>
        </p:nvSpPr>
        <p:spPr/>
        <p:txBody>
          <a:bodyPr/>
          <a:lstStyle/>
          <a:p>
            <a:fld id="{B357AFC0-3ED6-4994-B073-C43D05F42C80}" type="slidenum">
              <a:rPr lang="en-US" smtClean="0"/>
              <a:pPr/>
              <a:t>73</a:t>
            </a:fld>
            <a:endParaRPr lang="en-US"/>
          </a:p>
        </p:txBody>
      </p:sp>
    </p:spTree>
    <p:extLst>
      <p:ext uri="{BB962C8B-B14F-4D97-AF65-F5344CB8AC3E}">
        <p14:creationId xmlns:p14="http://schemas.microsoft.com/office/powerpoint/2010/main" val="37515816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6BBD5FA9-B3EA-40C6-8CA7-086A676CDA27}" type="slidenum">
              <a:rPr lang="en-US" smtClean="0"/>
              <a:t>75</a:t>
            </a:fld>
            <a:endParaRPr lang="en-US"/>
          </a:p>
        </p:txBody>
      </p:sp>
    </p:spTree>
    <p:extLst>
      <p:ext uri="{BB962C8B-B14F-4D97-AF65-F5344CB8AC3E}">
        <p14:creationId xmlns:p14="http://schemas.microsoft.com/office/powerpoint/2010/main" val="8794079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https://www.facebook.com/literacymattersjw/</a:t>
            </a:r>
          </a:p>
          <a:p>
            <a:endParaRPr lang="en-US" dirty="0" smtClean="0"/>
          </a:p>
          <a:p>
            <a:r>
              <a:rPr lang="en-US" sz="1200" b="0" i="0" kern="1200" dirty="0" smtClean="0">
                <a:solidFill>
                  <a:schemeClr val="tx1"/>
                </a:solidFill>
                <a:effectLst/>
                <a:latin typeface="+mn-lt"/>
                <a:ea typeface="+mn-ea"/>
                <a:cs typeface="+mn-cs"/>
              </a:rPr>
              <a:t>Remember quote from Shane Templeton, "Students who struggle mightily with spelling or worry unnecessarily about perfect spelling do not write fluently or easily."</a:t>
            </a:r>
            <a:endParaRPr lang="en-US" dirty="0"/>
          </a:p>
        </p:txBody>
      </p:sp>
      <p:sp>
        <p:nvSpPr>
          <p:cNvPr id="4" name="Slide Number Placeholder 3"/>
          <p:cNvSpPr>
            <a:spLocks noGrp="1"/>
          </p:cNvSpPr>
          <p:nvPr>
            <p:ph type="sldNum" sz="quarter" idx="10"/>
          </p:nvPr>
        </p:nvSpPr>
        <p:spPr/>
        <p:txBody>
          <a:bodyPr/>
          <a:lstStyle/>
          <a:p>
            <a:fld id="{6BBD5FA9-B3EA-40C6-8CA7-086A676CDA27}" type="slidenum">
              <a:rPr lang="en-US" smtClean="0"/>
              <a:t>77</a:t>
            </a:fld>
            <a:endParaRPr lang="en-US"/>
          </a:p>
        </p:txBody>
      </p:sp>
    </p:spTree>
    <p:extLst>
      <p:ext uri="{BB962C8B-B14F-4D97-AF65-F5344CB8AC3E}">
        <p14:creationId xmlns:p14="http://schemas.microsoft.com/office/powerpoint/2010/main" val="27016933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endParaRPr lang="en-US" baseline="0" dirty="0" smtClean="0"/>
          </a:p>
        </p:txBody>
      </p:sp>
      <p:sp>
        <p:nvSpPr>
          <p:cNvPr id="4" name="Slide Number Placeholder 3"/>
          <p:cNvSpPr>
            <a:spLocks noGrp="1"/>
          </p:cNvSpPr>
          <p:nvPr>
            <p:ph type="sldNum" sz="quarter" idx="10"/>
          </p:nvPr>
        </p:nvSpPr>
        <p:spPr/>
        <p:txBody>
          <a:bodyPr/>
          <a:lstStyle/>
          <a:p>
            <a:fld id="{A7067EE4-525E-4E30-9C1C-7D0B4B01DB94}" type="slidenum">
              <a:rPr lang="en-US" smtClean="0"/>
              <a:pPr/>
              <a:t>81</a:t>
            </a:fld>
            <a:endParaRPr lang="en-US"/>
          </a:p>
        </p:txBody>
      </p:sp>
    </p:spTree>
    <p:extLst>
      <p:ext uri="{BB962C8B-B14F-4D97-AF65-F5344CB8AC3E}">
        <p14:creationId xmlns:p14="http://schemas.microsoft.com/office/powerpoint/2010/main" val="20454571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Review</a:t>
            </a:r>
            <a:r>
              <a:rPr lang="en-US" baseline="0" dirty="0" smtClean="0"/>
              <a:t> and discuss the document, then look at the following two slides.  What are the benefits of incorporating Quick Jots into your daily curriculum?  What adjustments do you need to make to incorporate Quick Jots?</a:t>
            </a:r>
          </a:p>
          <a:p>
            <a:endParaRPr lang="en-US" baseline="0" dirty="0" smtClean="0"/>
          </a:p>
          <a:p>
            <a:r>
              <a:rPr lang="en-US" dirty="0" smtClean="0"/>
              <a:t>http://www.davis.k12.ut.us/Page/51191</a:t>
            </a:r>
            <a:endParaRPr lang="en-US" dirty="0"/>
          </a:p>
        </p:txBody>
      </p:sp>
      <p:sp>
        <p:nvSpPr>
          <p:cNvPr id="4" name="Slide Number Placeholder 3"/>
          <p:cNvSpPr>
            <a:spLocks noGrp="1"/>
          </p:cNvSpPr>
          <p:nvPr>
            <p:ph type="sldNum" sz="quarter" idx="10"/>
          </p:nvPr>
        </p:nvSpPr>
        <p:spPr/>
        <p:txBody>
          <a:bodyPr/>
          <a:lstStyle/>
          <a:p>
            <a:fld id="{149A3533-2E53-4765-A5EE-532144AF1AA6}" type="slidenum">
              <a:rPr lang="en-US" smtClean="0"/>
              <a:pPr/>
              <a:t>82</a:t>
            </a:fld>
            <a:endParaRPr lang="en-US"/>
          </a:p>
        </p:txBody>
      </p:sp>
    </p:spTree>
    <p:extLst>
      <p:ext uri="{BB962C8B-B14F-4D97-AF65-F5344CB8AC3E}">
        <p14:creationId xmlns:p14="http://schemas.microsoft.com/office/powerpoint/2010/main" val="197621212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a Quick Jot done with</a:t>
            </a:r>
            <a:r>
              <a:rPr lang="en-US" baseline="0" dirty="0" smtClean="0"/>
              <a:t> a group of Kindergarten students. The students were getting ready to learn about birds. They were asked to compile a list of ‘</a:t>
            </a:r>
            <a:r>
              <a:rPr lang="en-US" dirty="0" smtClean="0"/>
              <a:t>birds you know’.</a:t>
            </a:r>
            <a:endParaRPr lang="en-US" dirty="0"/>
          </a:p>
        </p:txBody>
      </p:sp>
      <p:sp>
        <p:nvSpPr>
          <p:cNvPr id="4" name="Slide Number Placeholder 3"/>
          <p:cNvSpPr>
            <a:spLocks noGrp="1"/>
          </p:cNvSpPr>
          <p:nvPr>
            <p:ph type="sldNum" sz="quarter" idx="10"/>
          </p:nvPr>
        </p:nvSpPr>
        <p:spPr/>
        <p:txBody>
          <a:bodyPr/>
          <a:lstStyle/>
          <a:p>
            <a:fld id="{149A3533-2E53-4765-A5EE-532144AF1AA6}" type="slidenum">
              <a:rPr lang="en-US" smtClean="0"/>
              <a:pPr/>
              <a:t>83</a:t>
            </a:fld>
            <a:endParaRPr lang="en-US"/>
          </a:p>
        </p:txBody>
      </p:sp>
    </p:spTree>
    <p:extLst>
      <p:ext uri="{BB962C8B-B14F-4D97-AF65-F5344CB8AC3E}">
        <p14:creationId xmlns:p14="http://schemas.microsoft.com/office/powerpoint/2010/main" val="23306903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was a 3</a:t>
            </a:r>
            <a:r>
              <a:rPr lang="en-US" baseline="30000" dirty="0" smtClean="0"/>
              <a:t>rd</a:t>
            </a:r>
            <a:r>
              <a:rPr lang="en-US" baseline="0" dirty="0" smtClean="0"/>
              <a:t> grade Quick Jot given during a unit on Force and Motion. The students were to list ways you could move play dough. This student came up with things like roll it, flick it, chuck it, smash it, etc. </a:t>
            </a:r>
            <a:endParaRPr lang="en-US" dirty="0" smtClean="0"/>
          </a:p>
          <a:p>
            <a:endParaRPr lang="en-US" dirty="0"/>
          </a:p>
        </p:txBody>
      </p:sp>
      <p:sp>
        <p:nvSpPr>
          <p:cNvPr id="4" name="Slide Number Placeholder 3"/>
          <p:cNvSpPr>
            <a:spLocks noGrp="1"/>
          </p:cNvSpPr>
          <p:nvPr>
            <p:ph type="sldNum" sz="quarter" idx="10"/>
          </p:nvPr>
        </p:nvSpPr>
        <p:spPr/>
        <p:txBody>
          <a:bodyPr/>
          <a:lstStyle/>
          <a:p>
            <a:fld id="{149A3533-2E53-4765-A5EE-532144AF1AA6}" type="slidenum">
              <a:rPr lang="en-US" smtClean="0"/>
              <a:pPr/>
              <a:t>84</a:t>
            </a:fld>
            <a:endParaRPr lang="en-US"/>
          </a:p>
        </p:txBody>
      </p:sp>
    </p:spTree>
    <p:extLst>
      <p:ext uri="{BB962C8B-B14F-4D97-AF65-F5344CB8AC3E}">
        <p14:creationId xmlns:p14="http://schemas.microsoft.com/office/powerpoint/2010/main" val="351410070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Review</a:t>
            </a:r>
            <a:r>
              <a:rPr lang="en-US" baseline="0" dirty="0" smtClean="0"/>
              <a:t> and discuss the document, then look at the following two slides.  What are the benefits of incorporating Quick Tries into your daily curriculum? How are Quick Tries different from Quick Jots?  What adjustments do you need to make to incorporate Quick Tries?   </a:t>
            </a:r>
          </a:p>
          <a:p>
            <a:pPr defTabSz="931774">
              <a:defRPr/>
            </a:pPr>
            <a:endParaRPr lang="en-US" baseline="0" dirty="0" smtClean="0"/>
          </a:p>
          <a:p>
            <a:pPr defTabSz="931774">
              <a:defRPr/>
            </a:pPr>
            <a:r>
              <a:rPr lang="en-US" dirty="0" smtClean="0"/>
              <a:t>http://www.davis.k12.ut.us/Page/51191</a:t>
            </a:r>
          </a:p>
          <a:p>
            <a:endParaRPr lang="en-US" dirty="0"/>
          </a:p>
        </p:txBody>
      </p:sp>
      <p:sp>
        <p:nvSpPr>
          <p:cNvPr id="4" name="Slide Number Placeholder 3"/>
          <p:cNvSpPr>
            <a:spLocks noGrp="1"/>
          </p:cNvSpPr>
          <p:nvPr>
            <p:ph type="sldNum" sz="quarter" idx="10"/>
          </p:nvPr>
        </p:nvSpPr>
        <p:spPr/>
        <p:txBody>
          <a:bodyPr/>
          <a:lstStyle/>
          <a:p>
            <a:fld id="{149A3533-2E53-4765-A5EE-532144AF1AA6}" type="slidenum">
              <a:rPr lang="en-US" smtClean="0"/>
              <a:pPr/>
              <a:t>85</a:t>
            </a:fld>
            <a:endParaRPr lang="en-US"/>
          </a:p>
        </p:txBody>
      </p:sp>
    </p:spTree>
    <p:extLst>
      <p:ext uri="{BB962C8B-B14F-4D97-AF65-F5344CB8AC3E}">
        <p14:creationId xmlns:p14="http://schemas.microsoft.com/office/powerpoint/2010/main" val="41003405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Children begin by using pictures to tell stories about their thinking.  Eventually</a:t>
            </a:r>
            <a:r>
              <a:rPr lang="en-US" baseline="0" dirty="0" smtClean="0"/>
              <a:t> students will differentiate between drawing and writing, but at this point drawing is accepted as a form of writing.</a:t>
            </a:r>
            <a:endParaRPr lang="en-US" dirty="0"/>
          </a:p>
        </p:txBody>
      </p:sp>
      <p:sp>
        <p:nvSpPr>
          <p:cNvPr id="4" name="Slide Number Placeholder 3"/>
          <p:cNvSpPr>
            <a:spLocks noGrp="1"/>
          </p:cNvSpPr>
          <p:nvPr>
            <p:ph type="sldNum" sz="quarter" idx="10"/>
          </p:nvPr>
        </p:nvSpPr>
        <p:spPr/>
        <p:txBody>
          <a:bodyPr/>
          <a:lstStyle/>
          <a:p>
            <a:fld id="{149A3533-2E53-4765-A5EE-532144AF1AA6}" type="slidenum">
              <a:rPr lang="en-US" smtClean="0"/>
              <a:pPr/>
              <a:t>10</a:t>
            </a:fld>
            <a:endParaRPr lang="en-US"/>
          </a:p>
        </p:txBody>
      </p:sp>
    </p:spTree>
    <p:extLst>
      <p:ext uri="{BB962C8B-B14F-4D97-AF65-F5344CB8AC3E}">
        <p14:creationId xmlns:p14="http://schemas.microsoft.com/office/powerpoint/2010/main" val="281569924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 Kindergarten Quick Try</a:t>
            </a:r>
            <a:r>
              <a:rPr lang="en-US" baseline="0" dirty="0" smtClean="0"/>
              <a:t> which </a:t>
            </a:r>
            <a:r>
              <a:rPr lang="en-US" dirty="0" smtClean="0"/>
              <a:t>combines</a:t>
            </a:r>
            <a:r>
              <a:rPr lang="en-US" baseline="0" dirty="0" smtClean="0"/>
              <a:t> science and math:  What does our weather graph show?</a:t>
            </a:r>
          </a:p>
          <a:p>
            <a:endParaRPr lang="en-US" dirty="0"/>
          </a:p>
        </p:txBody>
      </p:sp>
      <p:sp>
        <p:nvSpPr>
          <p:cNvPr id="4" name="Slide Number Placeholder 3"/>
          <p:cNvSpPr>
            <a:spLocks noGrp="1"/>
          </p:cNvSpPr>
          <p:nvPr>
            <p:ph type="sldNum" sz="quarter" idx="10"/>
          </p:nvPr>
        </p:nvSpPr>
        <p:spPr/>
        <p:txBody>
          <a:bodyPr/>
          <a:lstStyle/>
          <a:p>
            <a:fld id="{149A3533-2E53-4765-A5EE-532144AF1AA6}" type="slidenum">
              <a:rPr lang="en-US" smtClean="0"/>
              <a:pPr/>
              <a:t>86</a:t>
            </a:fld>
            <a:endParaRPr lang="en-US"/>
          </a:p>
        </p:txBody>
      </p:sp>
    </p:spTree>
    <p:extLst>
      <p:ext uri="{BB962C8B-B14F-4D97-AF65-F5344CB8AC3E}">
        <p14:creationId xmlns:p14="http://schemas.microsoft.com/office/powerpoint/2010/main" val="252437048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a Second</a:t>
            </a:r>
            <a:r>
              <a:rPr lang="en-US" baseline="0" dirty="0" smtClean="0"/>
              <a:t> Grade Quick Try in Math.  Students were given manipulatives and asked to show how they solved a problem through writing and sketching.</a:t>
            </a:r>
            <a:endParaRPr lang="en-US" dirty="0"/>
          </a:p>
        </p:txBody>
      </p:sp>
      <p:sp>
        <p:nvSpPr>
          <p:cNvPr id="4" name="Slide Number Placeholder 3"/>
          <p:cNvSpPr>
            <a:spLocks noGrp="1"/>
          </p:cNvSpPr>
          <p:nvPr>
            <p:ph type="sldNum" sz="quarter" idx="10"/>
          </p:nvPr>
        </p:nvSpPr>
        <p:spPr/>
        <p:txBody>
          <a:bodyPr/>
          <a:lstStyle/>
          <a:p>
            <a:fld id="{149A3533-2E53-4765-A5EE-532144AF1AA6}" type="slidenum">
              <a:rPr lang="en-US" smtClean="0"/>
              <a:pPr/>
              <a:t>87</a:t>
            </a:fld>
            <a:endParaRPr lang="en-US"/>
          </a:p>
        </p:txBody>
      </p:sp>
    </p:spTree>
    <p:extLst>
      <p:ext uri="{BB962C8B-B14F-4D97-AF65-F5344CB8AC3E}">
        <p14:creationId xmlns:p14="http://schemas.microsoft.com/office/powerpoint/2010/main" val="52505554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US" dirty="0" smtClean="0"/>
              <a:t>Review</a:t>
            </a:r>
            <a:r>
              <a:rPr lang="en-US" baseline="0" dirty="0" smtClean="0"/>
              <a:t> and discuss the documents, then look at the following two slides.  What are the benefits of incorporating Quick Writes into your curriculum? How are Quick Writes different from the other informal Quick Burst strategies covered so far?  What adjustments do you need to make to incorporate Quick Writes? </a:t>
            </a:r>
          </a:p>
          <a:p>
            <a:pPr defTabSz="931774">
              <a:defRPr/>
            </a:pPr>
            <a:endParaRPr lang="en-US" baseline="0" dirty="0" smtClean="0"/>
          </a:p>
          <a:p>
            <a:pPr defTabSz="931774">
              <a:defRPr/>
            </a:pPr>
            <a:r>
              <a:rPr lang="en-US" dirty="0" smtClean="0"/>
              <a:t>http://www.davis.k12.ut.us/Page/51191</a:t>
            </a:r>
          </a:p>
          <a:p>
            <a:endParaRPr lang="en-US" dirty="0"/>
          </a:p>
        </p:txBody>
      </p:sp>
      <p:sp>
        <p:nvSpPr>
          <p:cNvPr id="4" name="Slide Number Placeholder 3"/>
          <p:cNvSpPr>
            <a:spLocks noGrp="1"/>
          </p:cNvSpPr>
          <p:nvPr>
            <p:ph type="sldNum" sz="quarter" idx="10"/>
          </p:nvPr>
        </p:nvSpPr>
        <p:spPr/>
        <p:txBody>
          <a:bodyPr/>
          <a:lstStyle/>
          <a:p>
            <a:fld id="{149A3533-2E53-4765-A5EE-532144AF1AA6}" type="slidenum">
              <a:rPr lang="en-US" smtClean="0"/>
              <a:pPr/>
              <a:t>88</a:t>
            </a:fld>
            <a:endParaRPr lang="en-US"/>
          </a:p>
        </p:txBody>
      </p:sp>
    </p:spTree>
    <p:extLst>
      <p:ext uri="{BB962C8B-B14F-4D97-AF65-F5344CB8AC3E}">
        <p14:creationId xmlns:p14="http://schemas.microsoft.com/office/powerpoint/2010/main" val="64521211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Here’s a First</a:t>
            </a:r>
            <a:r>
              <a:rPr lang="en-US" baseline="0" dirty="0" smtClean="0"/>
              <a:t> Grade Quick Write about plants.</a:t>
            </a:r>
            <a:endParaRPr lang="en-US" dirty="0" smtClean="0"/>
          </a:p>
          <a:p>
            <a:endParaRPr lang="en-US" dirty="0"/>
          </a:p>
        </p:txBody>
      </p:sp>
      <p:sp>
        <p:nvSpPr>
          <p:cNvPr id="4" name="Slide Number Placeholder 3"/>
          <p:cNvSpPr>
            <a:spLocks noGrp="1"/>
          </p:cNvSpPr>
          <p:nvPr>
            <p:ph type="sldNum" sz="quarter" idx="10"/>
          </p:nvPr>
        </p:nvSpPr>
        <p:spPr/>
        <p:txBody>
          <a:bodyPr/>
          <a:lstStyle/>
          <a:p>
            <a:fld id="{149A3533-2E53-4765-A5EE-532144AF1AA6}" type="slidenum">
              <a:rPr lang="en-US" smtClean="0"/>
              <a:pPr/>
              <a:t>89</a:t>
            </a:fld>
            <a:endParaRPr lang="en-US"/>
          </a:p>
        </p:txBody>
      </p:sp>
    </p:spTree>
    <p:extLst>
      <p:ext uri="{BB962C8B-B14F-4D97-AF65-F5344CB8AC3E}">
        <p14:creationId xmlns:p14="http://schemas.microsoft.com/office/powerpoint/2010/main" val="169895087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r>
              <a:rPr lang="en-US" dirty="0" smtClean="0"/>
              <a:t>Here’s a Second</a:t>
            </a:r>
            <a:r>
              <a:rPr lang="en-US" baseline="0" dirty="0" smtClean="0"/>
              <a:t> Grade Quick Write.  The teacher gave students ten minutes to write about life cycles as a culmination to their unit of study in science.  </a:t>
            </a:r>
            <a:endParaRPr lang="en-US" dirty="0" smtClean="0"/>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149A3533-2E53-4765-A5EE-532144AF1AA6}" type="slidenum">
              <a:rPr lang="en-US" smtClean="0"/>
              <a:pPr/>
              <a:t>90</a:t>
            </a:fld>
            <a:endParaRPr lang="en-US"/>
          </a:p>
        </p:txBody>
      </p:sp>
    </p:spTree>
    <p:extLst>
      <p:ext uri="{BB962C8B-B14F-4D97-AF65-F5344CB8AC3E}">
        <p14:creationId xmlns:p14="http://schemas.microsoft.com/office/powerpoint/2010/main" val="217495641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Review</a:t>
            </a:r>
            <a:r>
              <a:rPr lang="en-US" baseline="0" dirty="0" smtClean="0"/>
              <a:t> and discuss the document, then look at the following two slides.  What are the benefits of incorporating Thinking Boxes into your curriculum? How are Thinking Boxes different from the other informal techniques?  What adjustments do you need to make to incorporate Thinking Boxes? </a:t>
            </a:r>
          </a:p>
          <a:p>
            <a:pPr defTabSz="931774">
              <a:defRPr/>
            </a:pPr>
            <a:endParaRPr lang="en-US" baseline="0" dirty="0" smtClean="0"/>
          </a:p>
          <a:p>
            <a:pPr defTabSz="931774">
              <a:defRPr/>
            </a:pPr>
            <a:r>
              <a:rPr lang="en-US" baseline="0" dirty="0" smtClean="0"/>
              <a:t>http://www.davis.k12.ut.us/Page/51191  </a:t>
            </a:r>
            <a:endParaRPr lang="en-US" dirty="0" smtClean="0"/>
          </a:p>
          <a:p>
            <a:endParaRPr lang="en-US" dirty="0"/>
          </a:p>
        </p:txBody>
      </p:sp>
      <p:sp>
        <p:nvSpPr>
          <p:cNvPr id="4" name="Slide Number Placeholder 3"/>
          <p:cNvSpPr>
            <a:spLocks noGrp="1"/>
          </p:cNvSpPr>
          <p:nvPr>
            <p:ph type="sldNum" sz="quarter" idx="10"/>
          </p:nvPr>
        </p:nvSpPr>
        <p:spPr/>
        <p:txBody>
          <a:bodyPr/>
          <a:lstStyle/>
          <a:p>
            <a:fld id="{149A3533-2E53-4765-A5EE-532144AF1AA6}" type="slidenum">
              <a:rPr lang="en-US" smtClean="0"/>
              <a:pPr/>
              <a:t>91</a:t>
            </a:fld>
            <a:endParaRPr lang="en-US"/>
          </a:p>
        </p:txBody>
      </p:sp>
    </p:spTree>
    <p:extLst>
      <p:ext uri="{BB962C8B-B14F-4D97-AF65-F5344CB8AC3E}">
        <p14:creationId xmlns:p14="http://schemas.microsoft.com/office/powerpoint/2010/main" val="189002092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 teacher-model</a:t>
            </a:r>
            <a:r>
              <a:rPr lang="en-US" baseline="0" dirty="0" smtClean="0"/>
              <a:t> of Thinking Boxes done with fourth graders as the class read a USOE article on the water cycle.  </a:t>
            </a:r>
          </a:p>
          <a:p>
            <a:endParaRPr lang="en-US" baseline="0" dirty="0" smtClean="0"/>
          </a:p>
          <a:p>
            <a:pPr defTabSz="931774">
              <a:defRPr/>
            </a:pPr>
            <a:r>
              <a:rPr lang="en-US" baseline="0" dirty="0" smtClean="0"/>
              <a:t>Important note about Thinking Boxes:  This is meant to be an interactive strategy; not simply boxes to be filled in on a worksheet.  When students share as they complete boxes, they build and clarify knowledge together and the teacher’s immediate feedback plays an important role.  This doesn’t happen if students are working independently on worksheets.  Consider how this is true for all of the Stop, Think, and Write strategies.</a:t>
            </a:r>
            <a:endParaRPr lang="en-US" dirty="0" smtClean="0"/>
          </a:p>
          <a:p>
            <a:endParaRPr lang="en-US" dirty="0"/>
          </a:p>
        </p:txBody>
      </p:sp>
      <p:sp>
        <p:nvSpPr>
          <p:cNvPr id="4" name="Slide Number Placeholder 3"/>
          <p:cNvSpPr>
            <a:spLocks noGrp="1"/>
          </p:cNvSpPr>
          <p:nvPr>
            <p:ph type="sldNum" sz="quarter" idx="10"/>
          </p:nvPr>
        </p:nvSpPr>
        <p:spPr/>
        <p:txBody>
          <a:bodyPr/>
          <a:lstStyle/>
          <a:p>
            <a:fld id="{149A3533-2E53-4765-A5EE-532144AF1AA6}" type="slidenum">
              <a:rPr lang="en-US" smtClean="0"/>
              <a:pPr/>
              <a:t>92</a:t>
            </a:fld>
            <a:endParaRPr lang="en-US"/>
          </a:p>
        </p:txBody>
      </p:sp>
    </p:spTree>
    <p:extLst>
      <p:ext uri="{BB962C8B-B14F-4D97-AF65-F5344CB8AC3E}">
        <p14:creationId xmlns:p14="http://schemas.microsoft.com/office/powerpoint/2010/main" val="197116854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a:t>
            </a:r>
            <a:r>
              <a:rPr lang="en-US" baseline="0" dirty="0" smtClean="0"/>
              <a:t>  Kindergarten (in April) T</a:t>
            </a:r>
            <a:r>
              <a:rPr lang="en-US" dirty="0" smtClean="0"/>
              <a:t>hinking Boxes</a:t>
            </a:r>
            <a:r>
              <a:rPr lang="en-US" baseline="0" dirty="0" smtClean="0"/>
              <a:t> based on a read aloud of a</a:t>
            </a:r>
            <a:r>
              <a:rPr lang="en-US" dirty="0" smtClean="0"/>
              <a:t> book on spring.  In Box 1</a:t>
            </a:r>
            <a:r>
              <a:rPr lang="en-US" baseline="0" dirty="0" smtClean="0"/>
              <a:t> students jotted the topic, in Box 2 they noted and added sketches in response to the question:  “What are changes you SEE in the spring?”, in Box 3 they responded to, “What changes do you FEEL in the spring?” and in Box 4 they noted their favorite SPRING activity.</a:t>
            </a:r>
            <a:endParaRPr lang="en-US" dirty="0" smtClean="0"/>
          </a:p>
          <a:p>
            <a:endParaRPr lang="en-US" dirty="0"/>
          </a:p>
        </p:txBody>
      </p:sp>
      <p:sp>
        <p:nvSpPr>
          <p:cNvPr id="4" name="Slide Number Placeholder 3"/>
          <p:cNvSpPr>
            <a:spLocks noGrp="1"/>
          </p:cNvSpPr>
          <p:nvPr>
            <p:ph type="sldNum" sz="quarter" idx="10"/>
          </p:nvPr>
        </p:nvSpPr>
        <p:spPr/>
        <p:txBody>
          <a:bodyPr/>
          <a:lstStyle/>
          <a:p>
            <a:fld id="{149A3533-2E53-4765-A5EE-532144AF1AA6}" type="slidenum">
              <a:rPr lang="en-US" smtClean="0"/>
              <a:pPr/>
              <a:t>93</a:t>
            </a:fld>
            <a:endParaRPr lang="en-US"/>
          </a:p>
        </p:txBody>
      </p:sp>
    </p:spTree>
    <p:extLst>
      <p:ext uri="{BB962C8B-B14F-4D97-AF65-F5344CB8AC3E}">
        <p14:creationId xmlns:p14="http://schemas.microsoft.com/office/powerpoint/2010/main" val="37169960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793E25-BE56-4616-B2A0-CBF7F9910210}" type="slidenum">
              <a:rPr lang="en-US" smtClean="0"/>
              <a:pPr/>
              <a:t>94</a:t>
            </a:fld>
            <a:endParaRPr lang="en-US"/>
          </a:p>
        </p:txBody>
      </p:sp>
    </p:spTree>
    <p:extLst>
      <p:ext uri="{BB962C8B-B14F-4D97-AF65-F5344CB8AC3E}">
        <p14:creationId xmlns:p14="http://schemas.microsoft.com/office/powerpoint/2010/main" val="34779064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dirty="0"/>
              <a:t>Children use scribbles to imitate handwriting and are able to tell what they wanted their writing to say. </a:t>
            </a:r>
          </a:p>
        </p:txBody>
      </p:sp>
      <p:sp>
        <p:nvSpPr>
          <p:cNvPr id="4" name="Slide Number Placeholder 3"/>
          <p:cNvSpPr>
            <a:spLocks noGrp="1"/>
          </p:cNvSpPr>
          <p:nvPr>
            <p:ph type="sldNum" sz="quarter" idx="10"/>
          </p:nvPr>
        </p:nvSpPr>
        <p:spPr/>
        <p:txBody>
          <a:bodyPr/>
          <a:lstStyle/>
          <a:p>
            <a:fld id="{149A3533-2E53-4765-A5EE-532144AF1AA6}" type="slidenum">
              <a:rPr lang="en-US" smtClean="0"/>
              <a:pPr/>
              <a:t>11</a:t>
            </a:fld>
            <a:endParaRPr lang="en-US"/>
          </a:p>
        </p:txBody>
      </p:sp>
    </p:spTree>
    <p:extLst>
      <p:ext uri="{BB962C8B-B14F-4D97-AF65-F5344CB8AC3E}">
        <p14:creationId xmlns:p14="http://schemas.microsoft.com/office/powerpoint/2010/main" val="7907730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Children</a:t>
            </a:r>
            <a:r>
              <a:rPr lang="en-US" baseline="0" dirty="0" smtClean="0"/>
              <a:t> use their knowledge of letters to write random letter strings to express their thinking. </a:t>
            </a:r>
            <a:endParaRPr lang="en-US" dirty="0"/>
          </a:p>
        </p:txBody>
      </p:sp>
      <p:sp>
        <p:nvSpPr>
          <p:cNvPr id="4" name="Slide Number Placeholder 3"/>
          <p:cNvSpPr>
            <a:spLocks noGrp="1"/>
          </p:cNvSpPr>
          <p:nvPr>
            <p:ph type="sldNum" sz="quarter" idx="10"/>
          </p:nvPr>
        </p:nvSpPr>
        <p:spPr/>
        <p:txBody>
          <a:bodyPr/>
          <a:lstStyle/>
          <a:p>
            <a:fld id="{149A3533-2E53-4765-A5EE-532144AF1AA6}" type="slidenum">
              <a:rPr lang="en-US" smtClean="0"/>
              <a:pPr/>
              <a:t>12</a:t>
            </a:fld>
            <a:endParaRPr lang="en-US"/>
          </a:p>
        </p:txBody>
      </p:sp>
    </p:spTree>
    <p:extLst>
      <p:ext uri="{BB962C8B-B14F-4D97-AF65-F5344CB8AC3E}">
        <p14:creationId xmlns:p14="http://schemas.microsoft.com/office/powerpoint/2010/main" val="38317080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Children use their segmenting skill to label</a:t>
            </a:r>
            <a:r>
              <a:rPr lang="en-US" baseline="0" dirty="0" smtClean="0"/>
              <a:t> or write at least the first and last sounds in words. </a:t>
            </a:r>
            <a:endParaRPr lang="en-US" dirty="0"/>
          </a:p>
        </p:txBody>
      </p:sp>
      <p:sp>
        <p:nvSpPr>
          <p:cNvPr id="4" name="Slide Number Placeholder 3"/>
          <p:cNvSpPr>
            <a:spLocks noGrp="1"/>
          </p:cNvSpPr>
          <p:nvPr>
            <p:ph type="sldNum" sz="quarter" idx="10"/>
          </p:nvPr>
        </p:nvSpPr>
        <p:spPr/>
        <p:txBody>
          <a:bodyPr/>
          <a:lstStyle/>
          <a:p>
            <a:fld id="{149A3533-2E53-4765-A5EE-532144AF1AA6}" type="slidenum">
              <a:rPr lang="en-US" smtClean="0"/>
              <a:pPr/>
              <a:t>13</a:t>
            </a:fld>
            <a:endParaRPr lang="en-US"/>
          </a:p>
        </p:txBody>
      </p:sp>
    </p:spTree>
    <p:extLst>
      <p:ext uri="{BB962C8B-B14F-4D97-AF65-F5344CB8AC3E}">
        <p14:creationId xmlns:p14="http://schemas.microsoft.com/office/powerpoint/2010/main" val="9563865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Children</a:t>
            </a:r>
            <a:r>
              <a:rPr lang="en-US" baseline="0" dirty="0" smtClean="0"/>
              <a:t> now hear and represent more sounds in words.  They begin to use known sight words in their writing.  Writing begins to look more like sentences including spaces between words.</a:t>
            </a:r>
            <a:endParaRPr lang="en-US" dirty="0"/>
          </a:p>
        </p:txBody>
      </p:sp>
      <p:sp>
        <p:nvSpPr>
          <p:cNvPr id="4" name="Slide Number Placeholder 3"/>
          <p:cNvSpPr>
            <a:spLocks noGrp="1"/>
          </p:cNvSpPr>
          <p:nvPr>
            <p:ph type="sldNum" sz="quarter" idx="10"/>
          </p:nvPr>
        </p:nvSpPr>
        <p:spPr/>
        <p:txBody>
          <a:bodyPr/>
          <a:lstStyle/>
          <a:p>
            <a:fld id="{149A3533-2E53-4765-A5EE-532144AF1AA6}" type="slidenum">
              <a:rPr lang="en-US" smtClean="0"/>
              <a:pPr/>
              <a:t>14</a:t>
            </a:fld>
            <a:endParaRPr lang="en-US"/>
          </a:p>
        </p:txBody>
      </p:sp>
    </p:spTree>
    <p:extLst>
      <p:ext uri="{BB962C8B-B14F-4D97-AF65-F5344CB8AC3E}">
        <p14:creationId xmlns:p14="http://schemas.microsoft.com/office/powerpoint/2010/main" val="37199599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n-US" smtClean="0"/>
              <a:t>Click to edit Master title style</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575064D9-537B-4BCB-8BBB-67DBD387D80F}" type="datetime1">
              <a:rPr lang="en-US" smtClean="0"/>
              <a:t>7/27/2016</a:t>
            </a:fld>
            <a:endParaRPr lang="en-US" dirty="0"/>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dirty="0"/>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71766878-3199-4EAB-94E7-2D6D11070E14}" type="slidenum">
              <a:rPr lang="en-US" dirty="0"/>
              <a:pPr/>
              <a:t>‹#›</a:t>
            </a:fld>
            <a:endParaRPr lang="en-US" dirty="0"/>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81AFACD-674C-4758-9E9C-2BBAD6F8424A}" type="datetime1">
              <a:rPr lang="en-US" smtClean="0"/>
              <a:t>7/27/2016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8AFC69F-B06F-4347-BA8A-B43C0E883321}" type="datetime1">
              <a:rPr lang="en-US" smtClean="0"/>
              <a:t>7/27/2016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5AB1AA2-EA04-4D78-8DD4-326786541AAC}" type="datetime1">
              <a:rPr lang="en-US" smtClean="0"/>
              <a:t>7/27/2016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600A7FB5-502C-4DA1-BEC6-24BDE742795E}" type="datetime1">
              <a:rPr lang="en-US" smtClean="0"/>
              <a:t>7/27/2016</a:t>
            </a:fld>
            <a:endParaRPr lang="en-US" dirty="0"/>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71766878-3199-4EAB-94E7-2D6D11070E14}" type="slidenum">
              <a:rPr lang="en-US" dirty="0"/>
              <a:pPr/>
              <a:t>‹#›</a:t>
            </a:fld>
            <a:endParaRPr lang="en-US" dirty="0"/>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306DCA2-6DD4-4AFA-BA71-B0E50ADE39D1}" type="datetime1">
              <a:rPr lang="en-US" smtClean="0"/>
              <a:t>7/27/2016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257300" y="2909102"/>
            <a:ext cx="4800600" cy="299639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633864" y="2909102"/>
            <a:ext cx="4800600" cy="299639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FB02728-79EC-4AF9-9CFC-6F21EA9F254D}" type="datetime1">
              <a:rPr lang="en-US" smtClean="0"/>
              <a:t>7/27/2016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4383B3B-148D-45E6-806C-C9840DE2898E}" type="datetime1">
              <a:rPr lang="en-US" smtClean="0"/>
              <a:t>7/27/2016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50DB6B-07D8-4AD1-B140-E625926AA321}" type="datetime1">
              <a:rPr lang="en-US" smtClean="0"/>
              <a:t>7/27/2016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n-US" smtClean="0"/>
              <a:t>Click to edit Master title style</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765051" y="6375679"/>
            <a:ext cx="1233355" cy="348462"/>
          </a:xfrm>
        </p:spPr>
        <p:txBody>
          <a:bodyPr/>
          <a:lstStyle/>
          <a:p>
            <a:fld id="{9A399557-114E-4A2E-8BF4-F8118F4EDC37}" type="datetime1">
              <a:rPr lang="en-US" smtClean="0"/>
              <a:t>7/27/2016</a:t>
            </a:fld>
            <a:endParaRPr lang="en-US" dirty="0"/>
          </a:p>
        </p:txBody>
      </p:sp>
      <p:sp>
        <p:nvSpPr>
          <p:cNvPr id="6" name="Footer Placeholder 5"/>
          <p:cNvSpPr>
            <a:spLocks noGrp="1"/>
          </p:cNvSpPr>
          <p:nvPr>
            <p:ph type="ftr" sz="quarter" idx="11"/>
          </p:nvPr>
        </p:nvSpPr>
        <p:spPr>
          <a:xfrm>
            <a:off x="2103620" y="6375679"/>
            <a:ext cx="3482179" cy="345796"/>
          </a:xfrm>
        </p:spPr>
        <p:txBody>
          <a:bodyPr/>
          <a:lstStyle/>
          <a:p>
            <a:endParaRPr lang="en-US" dirty="0"/>
          </a:p>
        </p:txBody>
      </p:sp>
      <p:sp>
        <p:nvSpPr>
          <p:cNvPr id="7" name="Slide Number Placeholder 6"/>
          <p:cNvSpPr>
            <a:spLocks noGrp="1"/>
          </p:cNvSpPr>
          <p:nvPr>
            <p:ph type="sldNum" sz="quarter" idx="12"/>
          </p:nvPr>
        </p:nvSpPr>
        <p:spPr>
          <a:xfrm>
            <a:off x="5691014" y="6375679"/>
            <a:ext cx="1232456" cy="345796"/>
          </a:xfrm>
        </p:spPr>
        <p:txBody>
          <a:bodyPr/>
          <a:lstStyle/>
          <a:p>
            <a:fld id="{71766878-3199-4EAB-94E7-2D6D11070E14}" type="slidenum">
              <a:rPr lang="en-US" dirty="0"/>
              <a:t>‹#›</a:t>
            </a:fld>
            <a:endParaRPr lang="en-US" dirty="0"/>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extLst mod="1">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765950" y="6375679"/>
            <a:ext cx="1232456" cy="348462"/>
          </a:xfrm>
        </p:spPr>
        <p:txBody>
          <a:bodyPr/>
          <a:lstStyle/>
          <a:p>
            <a:fld id="{E327CD89-FFB4-42C4-BE94-2DE5B7DFF68D}" type="datetime1">
              <a:rPr lang="en-US" smtClean="0"/>
              <a:t>7/27/2016</a:t>
            </a:fld>
            <a:endParaRPr lang="en-US" dirty="0"/>
          </a:p>
        </p:txBody>
      </p:sp>
      <p:sp>
        <p:nvSpPr>
          <p:cNvPr id="6" name="Footer Placeholder 5"/>
          <p:cNvSpPr>
            <a:spLocks noGrp="1"/>
          </p:cNvSpPr>
          <p:nvPr>
            <p:ph type="ftr" sz="quarter" idx="11"/>
          </p:nvPr>
        </p:nvSpPr>
        <p:spPr>
          <a:xfrm>
            <a:off x="2103621" y="6375679"/>
            <a:ext cx="3482178" cy="345796"/>
          </a:xfrm>
        </p:spPr>
        <p:txBody>
          <a:bodyPr/>
          <a:lstStyle/>
          <a:p>
            <a:endParaRPr lang="en-US" dirty="0"/>
          </a:p>
        </p:txBody>
      </p:sp>
      <p:sp>
        <p:nvSpPr>
          <p:cNvPr id="7" name="Slide Number Placeholder 6"/>
          <p:cNvSpPr>
            <a:spLocks noGrp="1"/>
          </p:cNvSpPr>
          <p:nvPr>
            <p:ph type="sldNum" sz="quarter" idx="12"/>
          </p:nvPr>
        </p:nvSpPr>
        <p:spPr>
          <a:xfrm>
            <a:off x="5687568" y="6375679"/>
            <a:ext cx="1234440" cy="345796"/>
          </a:xfrm>
        </p:spPr>
        <p:txBody>
          <a:bodyPr/>
          <a:lstStyle/>
          <a:p>
            <a:fld id="{71766878-3199-4EAB-94E7-2D6D11070E14}"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A0E9741C-DBEE-4B4C-9998-02B5E081E94E}" type="datetime1">
              <a:rPr lang="en-US" smtClean="0"/>
              <a:t>7/27/2016</a:t>
            </a:fld>
            <a:endParaRPr lang="en-US" dirty="0"/>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71766878-3199-4EAB-94E7-2D6D11070E14}" type="slidenum">
              <a:rPr lang="en-US" dirty="0"/>
              <a:pPr/>
              <a:t>‹#›</a:t>
            </a:fld>
            <a:endParaRPr lang="en-US" dirty="0"/>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mailto:cydnee.carter@schools.utah.gov"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www.readingrockets.org/teachers/firstyear/fyt_program/modules/spelling/spelling-depth"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www.uen.org/core/languagearts/writing-collection/"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6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46.jpeg"/><Relationship Id="rId5" Type="http://schemas.openxmlformats.org/officeDocument/2006/relationships/image" Target="../media/image45.emf"/><Relationship Id="rId4" Type="http://schemas.openxmlformats.org/officeDocument/2006/relationships/oleObject" Target="../embeddings/oleObject1.bin"/></Relationships>
</file>

<file path=ppt/slides/_rels/slide6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7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7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hyperlink" Target="https://www.facebook.com/literacymattersjw/"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hyperlink" Target="http://www.davis.k12.ut.us/Page/51191"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8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hyperlink" Target="http://www.davis.k12.ut.us/Page/51191"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8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hyperlink" Target="http://www.davis.k12.ut.us/Page/51191"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8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hyperlink" Target="http://www.davis.k12.ut.us/Page/51191"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9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K-1 Writing</a:t>
            </a:r>
            <a:endParaRPr lang="en-US" dirty="0"/>
          </a:p>
        </p:txBody>
      </p:sp>
      <p:sp>
        <p:nvSpPr>
          <p:cNvPr id="3" name="Subtitle 2"/>
          <p:cNvSpPr>
            <a:spLocks noGrp="1"/>
          </p:cNvSpPr>
          <p:nvPr>
            <p:ph type="subTitle" idx="1"/>
          </p:nvPr>
        </p:nvSpPr>
        <p:spPr/>
        <p:txBody>
          <a:bodyPr>
            <a:normAutofit lnSpcReduction="10000"/>
          </a:bodyPr>
          <a:lstStyle/>
          <a:p>
            <a:r>
              <a:rPr lang="en-US" dirty="0" smtClean="0"/>
              <a:t>Strengthening Your Core</a:t>
            </a:r>
          </a:p>
          <a:p>
            <a:r>
              <a:rPr lang="en-US" dirty="0" smtClean="0"/>
              <a:t>August 2016</a:t>
            </a:r>
            <a:endParaRPr lang="en-US" dirty="0"/>
          </a:p>
        </p:txBody>
      </p:sp>
    </p:spTree>
    <p:extLst>
      <p:ext uri="{BB962C8B-B14F-4D97-AF65-F5344CB8AC3E}">
        <p14:creationId xmlns:p14="http://schemas.microsoft.com/office/powerpoint/2010/main" val="26924775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1"/>
          </a:solidFill>
        </p:spPr>
        <p:txBody>
          <a:bodyPr anchor="ctr">
            <a:noAutofit/>
          </a:bodyPr>
          <a:lstStyle/>
          <a:p>
            <a:pPr algn="ctr"/>
            <a:r>
              <a:rPr lang="en-US" sz="3200" dirty="0">
                <a:solidFill>
                  <a:schemeClr val="bg1"/>
                </a:solidFill>
              </a:rPr>
              <a:t>Drawing</a:t>
            </a:r>
          </a:p>
        </p:txBody>
      </p:sp>
      <p:pic>
        <p:nvPicPr>
          <p:cNvPr id="9" name="Picture Placeholder 8"/>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295223" y="2082915"/>
            <a:ext cx="10067988" cy="4422387"/>
          </a:xfrm>
          <a:solidFill>
            <a:schemeClr val="accent2"/>
          </a:solidFill>
          <a:ln w="76200">
            <a:solidFill>
              <a:srgbClr val="FF0000"/>
            </a:solidFill>
          </a:ln>
        </p:spPr>
      </p:pic>
    </p:spTree>
    <p:extLst>
      <p:ext uri="{BB962C8B-B14F-4D97-AF65-F5344CB8AC3E}">
        <p14:creationId xmlns:p14="http://schemas.microsoft.com/office/powerpoint/2010/main" val="214950780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1"/>
          </a:solidFill>
        </p:spPr>
        <p:txBody>
          <a:bodyPr anchor="ctr">
            <a:noAutofit/>
          </a:bodyPr>
          <a:lstStyle/>
          <a:p>
            <a:pPr algn="ctr"/>
            <a:r>
              <a:rPr lang="en-US" sz="3200" dirty="0">
                <a:solidFill>
                  <a:schemeClr val="bg1"/>
                </a:solidFill>
              </a:rPr>
              <a:t>Scribbling  </a:t>
            </a:r>
          </a:p>
        </p:txBody>
      </p:sp>
      <p:pic>
        <p:nvPicPr>
          <p:cNvPr id="4" name="Picture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336215" y="2511016"/>
            <a:ext cx="10093785" cy="3506607"/>
          </a:xfrm>
          <a:ln w="76200">
            <a:solidFill>
              <a:srgbClr val="FFC000"/>
            </a:solidFill>
          </a:ln>
        </p:spPr>
      </p:pic>
    </p:spTree>
    <p:extLst>
      <p:ext uri="{BB962C8B-B14F-4D97-AF65-F5344CB8AC3E}">
        <p14:creationId xmlns:p14="http://schemas.microsoft.com/office/powerpoint/2010/main" val="17743152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1"/>
          </a:solidFill>
        </p:spPr>
        <p:txBody>
          <a:bodyPr anchor="ctr">
            <a:noAutofit/>
          </a:bodyPr>
          <a:lstStyle/>
          <a:p>
            <a:pPr algn="ctr"/>
            <a:r>
              <a:rPr lang="en-US" sz="3200" dirty="0">
                <a:solidFill>
                  <a:schemeClr val="bg1"/>
                </a:solidFill>
              </a:rPr>
              <a:t>Random strings of letters</a:t>
            </a:r>
          </a:p>
        </p:txBody>
      </p:sp>
      <p:pic>
        <p:nvPicPr>
          <p:cNvPr id="4" name="Picture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344166" y="2628309"/>
            <a:ext cx="10085834" cy="2849381"/>
          </a:xfrm>
          <a:ln w="76200">
            <a:solidFill>
              <a:srgbClr val="FFFF00"/>
            </a:solidFill>
          </a:ln>
        </p:spPr>
      </p:pic>
    </p:spTree>
    <p:extLst>
      <p:ext uri="{BB962C8B-B14F-4D97-AF65-F5344CB8AC3E}">
        <p14:creationId xmlns:p14="http://schemas.microsoft.com/office/powerpoint/2010/main" val="39425651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1"/>
          </a:solidFill>
        </p:spPr>
        <p:txBody>
          <a:bodyPr anchor="ctr">
            <a:noAutofit/>
          </a:bodyPr>
          <a:lstStyle/>
          <a:p>
            <a:pPr algn="ctr"/>
            <a:r>
              <a:rPr lang="en-US" sz="3200" dirty="0">
                <a:solidFill>
                  <a:schemeClr val="bg1"/>
                </a:solidFill>
              </a:rPr>
              <a:t>Beginning and ending consonant sounds</a:t>
            </a:r>
          </a:p>
        </p:txBody>
      </p:sp>
      <p:pic>
        <p:nvPicPr>
          <p:cNvPr id="5" name="Picture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460490" y="2225040"/>
            <a:ext cx="7760698" cy="4178837"/>
          </a:xfrm>
          <a:ln w="76200">
            <a:solidFill>
              <a:srgbClr val="00B050"/>
            </a:solidFill>
          </a:ln>
        </p:spPr>
      </p:pic>
    </p:spTree>
    <p:extLst>
      <p:ext uri="{BB962C8B-B14F-4D97-AF65-F5344CB8AC3E}">
        <p14:creationId xmlns:p14="http://schemas.microsoft.com/office/powerpoint/2010/main" val="327503027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1"/>
          </a:solidFill>
        </p:spPr>
        <p:txBody>
          <a:bodyPr anchor="ctr">
            <a:noAutofit/>
          </a:bodyPr>
          <a:lstStyle/>
          <a:p>
            <a:pPr algn="ctr"/>
            <a:r>
              <a:rPr lang="en-US" sz="3200" dirty="0">
                <a:solidFill>
                  <a:schemeClr val="bg1"/>
                </a:solidFill>
              </a:rPr>
              <a:t>Vowels, high frequency words, and sentence structure</a:t>
            </a:r>
          </a:p>
        </p:txBody>
      </p:sp>
      <p:pic>
        <p:nvPicPr>
          <p:cNvPr id="4" name="Picture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268403" y="2298888"/>
            <a:ext cx="8144871" cy="4131949"/>
          </a:xfrm>
          <a:ln w="76200">
            <a:solidFill>
              <a:srgbClr val="00B0F0"/>
            </a:solidFill>
          </a:ln>
        </p:spPr>
      </p:pic>
    </p:spTree>
    <p:extLst>
      <p:ext uri="{BB962C8B-B14F-4D97-AF65-F5344CB8AC3E}">
        <p14:creationId xmlns:p14="http://schemas.microsoft.com/office/powerpoint/2010/main" val="220470858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1"/>
          </a:solidFill>
        </p:spPr>
        <p:txBody>
          <a:bodyPr anchor="ctr">
            <a:noAutofit/>
          </a:bodyPr>
          <a:lstStyle/>
          <a:p>
            <a:pPr algn="ctr"/>
            <a:r>
              <a:rPr lang="en-US" sz="3200" dirty="0">
                <a:solidFill>
                  <a:schemeClr val="bg1"/>
                </a:solidFill>
              </a:rPr>
              <a:t>Most sounds represented within sentences</a:t>
            </a:r>
          </a:p>
        </p:txBody>
      </p:sp>
      <p:pic>
        <p:nvPicPr>
          <p:cNvPr id="11" name="Picture Placeholder 10"/>
          <p:cNvPicPr preferRelativeResize="0">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354802" y="2582098"/>
            <a:ext cx="10011563" cy="2355662"/>
          </a:xfrm>
          <a:ln w="76200">
            <a:solidFill>
              <a:srgbClr val="0070C0"/>
            </a:solidFill>
          </a:ln>
        </p:spPr>
      </p:pic>
    </p:spTree>
    <p:extLst>
      <p:ext uri="{BB962C8B-B14F-4D97-AF65-F5344CB8AC3E}">
        <p14:creationId xmlns:p14="http://schemas.microsoft.com/office/powerpoint/2010/main" val="28336132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1"/>
          </a:solidFill>
        </p:spPr>
        <p:txBody>
          <a:bodyPr anchor="ctr">
            <a:noAutofit/>
          </a:bodyPr>
          <a:lstStyle/>
          <a:p>
            <a:pPr algn="ctr"/>
            <a:r>
              <a:rPr lang="en-US" sz="3200" dirty="0">
                <a:solidFill>
                  <a:schemeClr val="bg1"/>
                </a:solidFill>
              </a:rPr>
              <a:t>Conventional writing </a:t>
            </a:r>
          </a:p>
        </p:txBody>
      </p:sp>
      <p:pic>
        <p:nvPicPr>
          <p:cNvPr id="4" name="Picture Placeholder 3"/>
          <p:cNvPicPr preferRelativeResize="0">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313708" y="2829739"/>
            <a:ext cx="10052683" cy="1698717"/>
          </a:xfrm>
          <a:ln w="76200">
            <a:solidFill>
              <a:srgbClr val="7030A0"/>
            </a:solidFill>
          </a:ln>
        </p:spPr>
      </p:pic>
    </p:spTree>
    <p:extLst>
      <p:ext uri="{BB962C8B-B14F-4D97-AF65-F5344CB8AC3E}">
        <p14:creationId xmlns:p14="http://schemas.microsoft.com/office/powerpoint/2010/main" val="14137375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Writing Stages</a:t>
            </a:r>
            <a:endParaRPr lang="en-US" dirty="0"/>
          </a:p>
        </p:txBody>
      </p:sp>
      <p:pic>
        <p:nvPicPr>
          <p:cNvPr id="4" name="Content Placeholder 3"/>
          <p:cNvPicPr>
            <a:picLocks noGrp="1" noChangeAspect="1"/>
          </p:cNvPicPr>
          <p:nvPr>
            <p:ph idx="1"/>
          </p:nvPr>
        </p:nvPicPr>
        <p:blipFill>
          <a:blip r:embed="rId2"/>
          <a:stretch>
            <a:fillRect/>
          </a:stretch>
        </p:blipFill>
        <p:spPr>
          <a:xfrm>
            <a:off x="4485458" y="1128451"/>
            <a:ext cx="3710762" cy="550489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453378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encil-tip.jpg"/>
          <p:cNvPicPr/>
          <p:nvPr/>
        </p:nvPicPr>
        <p:blipFill>
          <a:blip r:embed="rId3" cstate="print">
            <a:extLst>
              <a:ext uri="{BEBA8EAE-BF5A-486C-A8C5-ECC9F3942E4B}">
                <a14:imgProps xmlns:a14="http://schemas.microsoft.com/office/drawing/2010/main">
                  <a14:imgLayer r:embed="rId4">
                    <a14:imgEffect>
                      <a14:backgroundRemoval t="4667" b="100000" l="10000" r="90000"/>
                    </a14:imgEffect>
                  </a14:imgLayer>
                </a14:imgProps>
              </a:ext>
              <a:ext uri="{28A0092B-C50C-407E-A947-70E740481C1C}">
                <a14:useLocalDpi xmlns:a14="http://schemas.microsoft.com/office/drawing/2010/main" val="0"/>
              </a:ext>
            </a:extLst>
          </a:blip>
          <a:stretch>
            <a:fillRect/>
          </a:stretch>
        </p:blipFill>
        <p:spPr>
          <a:xfrm rot="16200000">
            <a:off x="5329951" y="1428454"/>
            <a:ext cx="5045076" cy="8679023"/>
          </a:xfrm>
          <a:prstGeom prst="rect">
            <a:avLst/>
          </a:prstGeom>
        </p:spPr>
      </p:pic>
      <p:sp>
        <p:nvSpPr>
          <p:cNvPr id="2" name="Title 1"/>
          <p:cNvSpPr>
            <a:spLocks noGrp="1"/>
          </p:cNvSpPr>
          <p:nvPr>
            <p:ph type="title"/>
          </p:nvPr>
        </p:nvSpPr>
        <p:spPr/>
        <p:txBody>
          <a:bodyPr/>
          <a:lstStyle/>
          <a:p>
            <a:r>
              <a:rPr lang="en-US" dirty="0" smtClean="0"/>
              <a:t>Discussion</a:t>
            </a:r>
            <a:endParaRPr lang="en-US" dirty="0"/>
          </a:p>
        </p:txBody>
      </p:sp>
      <p:sp>
        <p:nvSpPr>
          <p:cNvPr id="3" name="Content Placeholder 2"/>
          <p:cNvSpPr>
            <a:spLocks noGrp="1"/>
          </p:cNvSpPr>
          <p:nvPr>
            <p:ph idx="1"/>
          </p:nvPr>
        </p:nvSpPr>
        <p:spPr/>
        <p:txBody>
          <a:bodyPr>
            <a:normAutofit/>
          </a:bodyPr>
          <a:lstStyle/>
          <a:p>
            <a:pPr marL="0" indent="0">
              <a:buNone/>
            </a:pPr>
            <a:r>
              <a:rPr lang="en-US" sz="4400" dirty="0" smtClean="0"/>
              <a:t>How does your knowledge of the writing stages help to guide your instruction to improve student writing?</a:t>
            </a:r>
            <a:endParaRPr lang="en-US" sz="4400" dirty="0"/>
          </a:p>
          <a:p>
            <a:pPr>
              <a:buNone/>
            </a:pPr>
            <a:endParaRPr lang="en-US" dirty="0"/>
          </a:p>
          <a:p>
            <a:pPr lvl="0">
              <a:buNone/>
            </a:pPr>
            <a:endParaRPr lang="en-US" dirty="0"/>
          </a:p>
        </p:txBody>
      </p:sp>
    </p:spTree>
    <p:extLst>
      <p:ext uri="{BB962C8B-B14F-4D97-AF65-F5344CB8AC3E}">
        <p14:creationId xmlns:p14="http://schemas.microsoft.com/office/powerpoint/2010/main" val="13481522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Invented Spelling</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28675633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a:xfrm>
            <a:off x="1251678" y="2286001"/>
            <a:ext cx="5221858" cy="3593591"/>
          </a:xfrm>
        </p:spPr>
        <p:txBody>
          <a:bodyPr/>
          <a:lstStyle/>
          <a:p>
            <a:pPr marL="114300" indent="0">
              <a:buNone/>
            </a:pPr>
            <a:r>
              <a:rPr lang="en-US" dirty="0"/>
              <a:t>Cydnee </a:t>
            </a:r>
            <a:r>
              <a:rPr lang="en-US" dirty="0" smtClean="0"/>
              <a:t>Carter</a:t>
            </a:r>
          </a:p>
          <a:p>
            <a:pPr marL="114300" indent="0">
              <a:buNone/>
            </a:pPr>
            <a:r>
              <a:rPr lang="en-US" dirty="0" smtClean="0"/>
              <a:t>Utah State Board of Education (USBE)</a:t>
            </a:r>
            <a:endParaRPr lang="en-US" dirty="0"/>
          </a:p>
          <a:p>
            <a:r>
              <a:rPr lang="en-US" dirty="0"/>
              <a:t>ELA Specialist (elementary)</a:t>
            </a:r>
          </a:p>
          <a:p>
            <a:r>
              <a:rPr lang="en-US" dirty="0" smtClean="0"/>
              <a:t>WIDA Specialist</a:t>
            </a:r>
          </a:p>
          <a:p>
            <a:pPr marL="0" indent="0">
              <a:buNone/>
            </a:pPr>
            <a:r>
              <a:rPr lang="en-US" smtClean="0">
                <a:hlinkClick r:id="rId2"/>
              </a:rPr>
              <a:t>cydnee.carter@schools.utah.gov</a:t>
            </a:r>
            <a:endParaRPr lang="en-US" dirty="0" smtClean="0"/>
          </a:p>
          <a:p>
            <a:pPr marL="0" indent="0">
              <a:buNone/>
            </a:pPr>
            <a:endParaRPr lang="en-US" dirty="0" smtClean="0"/>
          </a:p>
        </p:txBody>
      </p:sp>
      <p:pic>
        <p:nvPicPr>
          <p:cNvPr id="4" name="Picture 3"/>
          <p:cNvPicPr>
            <a:picLocks noChangeAspect="1"/>
          </p:cNvPicPr>
          <p:nvPr/>
        </p:nvPicPr>
        <p:blipFill>
          <a:blip r:embed="rId3"/>
          <a:stretch>
            <a:fillRect/>
          </a:stretch>
        </p:blipFill>
        <p:spPr>
          <a:xfrm>
            <a:off x="5574153" y="1905901"/>
            <a:ext cx="6208181" cy="435379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228265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Stages of Spelling Development</a:t>
            </a:r>
            <a:endParaRPr lang="en-US" dirty="0"/>
          </a:p>
        </p:txBody>
      </p:sp>
      <p:sp>
        <p:nvSpPr>
          <p:cNvPr id="5" name="Content Placeholder 4"/>
          <p:cNvSpPr>
            <a:spLocks noGrp="1"/>
          </p:cNvSpPr>
          <p:nvPr>
            <p:ph idx="1"/>
          </p:nvPr>
        </p:nvSpPr>
        <p:spPr/>
        <p:txBody>
          <a:bodyPr>
            <a:normAutofit/>
          </a:bodyPr>
          <a:lstStyle/>
          <a:p>
            <a:r>
              <a:rPr lang="en-US" sz="3200" b="1" dirty="0" err="1" smtClean="0"/>
              <a:t>Precommunicative</a:t>
            </a:r>
            <a:r>
              <a:rPr lang="en-US" sz="3200" b="1" dirty="0" smtClean="0"/>
              <a:t> Stage</a:t>
            </a:r>
            <a:endParaRPr lang="en-US" sz="3200" dirty="0"/>
          </a:p>
          <a:p>
            <a:r>
              <a:rPr lang="en-US" sz="3200" b="1" dirty="0" err="1"/>
              <a:t>Semiphonetic</a:t>
            </a:r>
            <a:r>
              <a:rPr lang="en-US" sz="3200" b="1" dirty="0"/>
              <a:t> </a:t>
            </a:r>
            <a:r>
              <a:rPr lang="en-US" sz="3200" b="1" dirty="0" smtClean="0"/>
              <a:t>Stage</a:t>
            </a:r>
          </a:p>
          <a:p>
            <a:r>
              <a:rPr lang="en-US" sz="3200" b="1" dirty="0" smtClean="0"/>
              <a:t>Phonetic Stage</a:t>
            </a:r>
            <a:endParaRPr lang="en-US" sz="3200" dirty="0"/>
          </a:p>
          <a:p>
            <a:r>
              <a:rPr lang="en-US" sz="3200" b="1" dirty="0"/>
              <a:t>Transitional </a:t>
            </a:r>
            <a:r>
              <a:rPr lang="en-US" sz="3200" b="1" dirty="0" smtClean="0"/>
              <a:t>Stage</a:t>
            </a:r>
            <a:endParaRPr lang="en-US" sz="3200" dirty="0"/>
          </a:p>
          <a:p>
            <a:r>
              <a:rPr lang="en-US" sz="3200" b="1" dirty="0"/>
              <a:t>Correct </a:t>
            </a:r>
            <a:r>
              <a:rPr lang="en-US" sz="3200" b="1" dirty="0" smtClean="0"/>
              <a:t>Stage</a:t>
            </a:r>
            <a:endParaRPr lang="en-US" sz="3200" dirty="0"/>
          </a:p>
          <a:p>
            <a:endParaRPr lang="en-US" dirty="0"/>
          </a:p>
        </p:txBody>
      </p:sp>
    </p:spTree>
    <p:extLst>
      <p:ext uri="{BB962C8B-B14F-4D97-AF65-F5344CB8AC3E}">
        <p14:creationId xmlns:p14="http://schemas.microsoft.com/office/powerpoint/2010/main" val="20519665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5400" b="1" dirty="0" err="1"/>
              <a:t>Precommunicative</a:t>
            </a:r>
            <a:r>
              <a:rPr lang="en-US" sz="5400" b="1" dirty="0"/>
              <a:t> Stage</a:t>
            </a:r>
            <a:r>
              <a:rPr lang="en-US" sz="5400" dirty="0"/>
              <a:t/>
            </a:r>
            <a:br>
              <a:rPr lang="en-US" sz="5400" dirty="0"/>
            </a:br>
            <a:endParaRPr lang="en-US" dirty="0"/>
          </a:p>
        </p:txBody>
      </p:sp>
      <p:sp>
        <p:nvSpPr>
          <p:cNvPr id="3" name="Content Placeholder 2"/>
          <p:cNvSpPr>
            <a:spLocks noGrp="1"/>
          </p:cNvSpPr>
          <p:nvPr>
            <p:ph idx="1"/>
          </p:nvPr>
        </p:nvSpPr>
        <p:spPr>
          <a:xfrm>
            <a:off x="1251678" y="2286001"/>
            <a:ext cx="5297978" cy="4263655"/>
          </a:xfrm>
        </p:spPr>
        <p:txBody>
          <a:bodyPr>
            <a:noAutofit/>
          </a:bodyPr>
          <a:lstStyle/>
          <a:p>
            <a:r>
              <a:rPr lang="en-US" sz="2800" dirty="0" smtClean="0"/>
              <a:t>Uses letters but no knowledge of letter-sound correspondences</a:t>
            </a:r>
          </a:p>
          <a:p>
            <a:r>
              <a:rPr lang="en-US" sz="2800" dirty="0" smtClean="0"/>
              <a:t>Lack knowledge of:</a:t>
            </a:r>
          </a:p>
          <a:p>
            <a:pPr lvl="1"/>
            <a:r>
              <a:rPr lang="en-US" sz="2400" dirty="0" err="1" smtClean="0"/>
              <a:t>Enitre</a:t>
            </a:r>
            <a:r>
              <a:rPr lang="en-US" sz="2400" dirty="0" smtClean="0"/>
              <a:t> alphabet</a:t>
            </a:r>
          </a:p>
          <a:p>
            <a:pPr lvl="1"/>
            <a:r>
              <a:rPr lang="en-US" sz="2400" dirty="0" smtClean="0"/>
              <a:t>Distinction between upper and lower case letters</a:t>
            </a:r>
          </a:p>
          <a:p>
            <a:pPr lvl="1"/>
            <a:r>
              <a:rPr lang="en-US" sz="2400" dirty="0" smtClean="0"/>
              <a:t>Left-to-right direction</a:t>
            </a:r>
          </a:p>
        </p:txBody>
      </p:sp>
      <p:pic>
        <p:nvPicPr>
          <p:cNvPr id="6" name="Picture 5"/>
          <p:cNvPicPr>
            <a:picLocks noChangeAspect="1"/>
          </p:cNvPicPr>
          <p:nvPr/>
        </p:nvPicPr>
        <p:blipFill>
          <a:blip r:embed="rId3"/>
          <a:stretch>
            <a:fillRect/>
          </a:stretch>
        </p:blipFill>
        <p:spPr>
          <a:xfrm>
            <a:off x="7558339" y="1261617"/>
            <a:ext cx="3871661" cy="5372918"/>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00677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5400" b="1" dirty="0" err="1"/>
              <a:t>Semiphonetic</a:t>
            </a:r>
            <a:r>
              <a:rPr lang="en-US" sz="5400" b="1" dirty="0"/>
              <a:t> Stage</a:t>
            </a:r>
            <a:br>
              <a:rPr lang="en-US" sz="5400" b="1" dirty="0"/>
            </a:br>
            <a:endParaRPr lang="en-US" dirty="0"/>
          </a:p>
        </p:txBody>
      </p:sp>
      <p:sp>
        <p:nvSpPr>
          <p:cNvPr id="3" name="Content Placeholder 2"/>
          <p:cNvSpPr>
            <a:spLocks noGrp="1"/>
          </p:cNvSpPr>
          <p:nvPr>
            <p:ph idx="1"/>
          </p:nvPr>
        </p:nvSpPr>
        <p:spPr>
          <a:xfrm>
            <a:off x="1251678" y="2286001"/>
            <a:ext cx="5117224" cy="3593591"/>
          </a:xfrm>
        </p:spPr>
        <p:txBody>
          <a:bodyPr>
            <a:normAutofit/>
          </a:bodyPr>
          <a:lstStyle/>
          <a:p>
            <a:r>
              <a:rPr lang="en-US" sz="2800" dirty="0" smtClean="0"/>
              <a:t>Beginning to understand letter-sound correspondence</a:t>
            </a:r>
          </a:p>
          <a:p>
            <a:r>
              <a:rPr lang="en-US" sz="2800" dirty="0" smtClean="0"/>
              <a:t>Rudimentary logic- using single letters to represent words, sounds, and syllables, e.g. U for </a:t>
            </a:r>
            <a:r>
              <a:rPr lang="en-US" sz="2800" i="1" dirty="0" smtClean="0"/>
              <a:t>you</a:t>
            </a:r>
            <a:endParaRPr lang="en-US" sz="2800" i="1" dirty="0"/>
          </a:p>
        </p:txBody>
      </p:sp>
      <p:pic>
        <p:nvPicPr>
          <p:cNvPr id="4" name="Picture 3"/>
          <p:cNvPicPr>
            <a:picLocks noChangeAspect="1"/>
          </p:cNvPicPr>
          <p:nvPr/>
        </p:nvPicPr>
        <p:blipFill>
          <a:blip r:embed="rId3"/>
          <a:stretch>
            <a:fillRect/>
          </a:stretch>
        </p:blipFill>
        <p:spPr>
          <a:xfrm>
            <a:off x="6229064" y="1745622"/>
            <a:ext cx="5546399" cy="4644546"/>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276116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5400" b="1" dirty="0"/>
              <a:t>Phonetic Stage</a:t>
            </a:r>
            <a:r>
              <a:rPr lang="en-US" sz="5400" dirty="0"/>
              <a:t/>
            </a:r>
            <a:br>
              <a:rPr lang="en-US" sz="5400" dirty="0"/>
            </a:br>
            <a:endParaRPr lang="en-US" dirty="0"/>
          </a:p>
        </p:txBody>
      </p:sp>
      <p:sp>
        <p:nvSpPr>
          <p:cNvPr id="3" name="Content Placeholder 2"/>
          <p:cNvSpPr>
            <a:spLocks noGrp="1"/>
          </p:cNvSpPr>
          <p:nvPr>
            <p:ph idx="1"/>
          </p:nvPr>
        </p:nvSpPr>
        <p:spPr>
          <a:xfrm>
            <a:off x="1251678" y="2286001"/>
            <a:ext cx="5266080" cy="3593591"/>
          </a:xfrm>
        </p:spPr>
        <p:txBody>
          <a:bodyPr>
            <a:normAutofit/>
          </a:bodyPr>
          <a:lstStyle/>
          <a:p>
            <a:r>
              <a:rPr lang="en-US" sz="2800" dirty="0" smtClean="0"/>
              <a:t>Uses letter or groups of letters to represent every speech sound heard</a:t>
            </a:r>
          </a:p>
          <a:p>
            <a:r>
              <a:rPr lang="en-US" sz="2800" dirty="0" smtClean="0"/>
              <a:t>May not conform to conventional English spelling, but systematic and easily understood e.g. </a:t>
            </a:r>
            <a:r>
              <a:rPr lang="en-US" sz="2800" dirty="0" err="1" smtClean="0"/>
              <a:t>tak</a:t>
            </a:r>
            <a:r>
              <a:rPr lang="en-US" sz="2800" dirty="0" smtClean="0"/>
              <a:t> for </a:t>
            </a:r>
            <a:r>
              <a:rPr lang="en-US" sz="2800" i="1" dirty="0" smtClean="0"/>
              <a:t>take</a:t>
            </a:r>
            <a:r>
              <a:rPr lang="en-US" sz="2800" dirty="0" smtClean="0"/>
              <a:t> or </a:t>
            </a:r>
            <a:r>
              <a:rPr lang="en-US" sz="2800" dirty="0" err="1" smtClean="0"/>
              <a:t>en</a:t>
            </a:r>
            <a:r>
              <a:rPr lang="en-US" sz="2800" dirty="0" smtClean="0"/>
              <a:t> for </a:t>
            </a:r>
            <a:r>
              <a:rPr lang="en-US" sz="2800" i="1" dirty="0" smtClean="0"/>
              <a:t>in</a:t>
            </a:r>
            <a:endParaRPr lang="en-US" sz="2800" i="1" dirty="0"/>
          </a:p>
        </p:txBody>
      </p:sp>
      <p:pic>
        <p:nvPicPr>
          <p:cNvPr id="4" name="Picture 3"/>
          <p:cNvPicPr>
            <a:picLocks noChangeAspect="1"/>
          </p:cNvPicPr>
          <p:nvPr/>
        </p:nvPicPr>
        <p:blipFill>
          <a:blip r:embed="rId3"/>
          <a:stretch>
            <a:fillRect/>
          </a:stretch>
        </p:blipFill>
        <p:spPr>
          <a:xfrm>
            <a:off x="6517758" y="1874517"/>
            <a:ext cx="5290429" cy="4048143"/>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594963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5400" b="1" dirty="0"/>
              <a:t>Transitional Stage</a:t>
            </a:r>
            <a:r>
              <a:rPr lang="en-US" sz="5400" dirty="0"/>
              <a:t/>
            </a:r>
            <a:br>
              <a:rPr lang="en-US" sz="5400" dirty="0"/>
            </a:br>
            <a:endParaRPr lang="en-US" dirty="0"/>
          </a:p>
        </p:txBody>
      </p:sp>
      <p:sp>
        <p:nvSpPr>
          <p:cNvPr id="3" name="Content Placeholder 2"/>
          <p:cNvSpPr>
            <a:spLocks noGrp="1"/>
          </p:cNvSpPr>
          <p:nvPr>
            <p:ph idx="1"/>
          </p:nvPr>
        </p:nvSpPr>
        <p:spPr>
          <a:xfrm>
            <a:off x="1251679" y="2286001"/>
            <a:ext cx="5234182" cy="3593591"/>
          </a:xfrm>
        </p:spPr>
        <p:txBody>
          <a:bodyPr>
            <a:normAutofit/>
          </a:bodyPr>
          <a:lstStyle/>
          <a:p>
            <a:r>
              <a:rPr lang="en-US" sz="2800" dirty="0" smtClean="0"/>
              <a:t>Begins to use conventional alternative for representing sounds</a:t>
            </a:r>
          </a:p>
          <a:p>
            <a:r>
              <a:rPr lang="en-US" sz="2800" dirty="0" smtClean="0"/>
              <a:t>Moving from dependence on phonology to reliance on visual structure of words, e.g. </a:t>
            </a:r>
            <a:r>
              <a:rPr lang="en-US" sz="2800" dirty="0" err="1" smtClean="0"/>
              <a:t>egul</a:t>
            </a:r>
            <a:r>
              <a:rPr lang="en-US" sz="2800" dirty="0" smtClean="0"/>
              <a:t> for </a:t>
            </a:r>
            <a:r>
              <a:rPr lang="en-US" sz="2800" i="1" dirty="0" smtClean="0"/>
              <a:t>eagle</a:t>
            </a:r>
            <a:r>
              <a:rPr lang="en-US" sz="2800" dirty="0" smtClean="0"/>
              <a:t> or </a:t>
            </a:r>
            <a:r>
              <a:rPr lang="en-US" sz="2800" dirty="0" err="1" smtClean="0"/>
              <a:t>higheked</a:t>
            </a:r>
            <a:r>
              <a:rPr lang="en-US" sz="2800" dirty="0" smtClean="0"/>
              <a:t> for </a:t>
            </a:r>
            <a:r>
              <a:rPr lang="en-US" sz="2800" i="1" dirty="0" smtClean="0"/>
              <a:t>hiked</a:t>
            </a:r>
            <a:endParaRPr lang="en-US" sz="2800" i="1" dirty="0"/>
          </a:p>
        </p:txBody>
      </p:sp>
      <p:pic>
        <p:nvPicPr>
          <p:cNvPr id="4" name="Picture 3"/>
          <p:cNvPicPr>
            <a:picLocks noChangeAspect="1"/>
          </p:cNvPicPr>
          <p:nvPr/>
        </p:nvPicPr>
        <p:blipFill>
          <a:blip r:embed="rId3"/>
          <a:stretch>
            <a:fillRect/>
          </a:stretch>
        </p:blipFill>
        <p:spPr>
          <a:xfrm>
            <a:off x="7219507" y="1128451"/>
            <a:ext cx="4210493" cy="5584992"/>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933696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5400" b="1" dirty="0"/>
              <a:t>Correct Stage</a:t>
            </a:r>
            <a:r>
              <a:rPr lang="en-US" sz="5400" dirty="0"/>
              <a:t/>
            </a:r>
            <a:br>
              <a:rPr lang="en-US" sz="5400" dirty="0"/>
            </a:br>
            <a:endParaRPr lang="en-US" dirty="0"/>
          </a:p>
        </p:txBody>
      </p:sp>
      <p:sp>
        <p:nvSpPr>
          <p:cNvPr id="3" name="Content Placeholder 2"/>
          <p:cNvSpPr>
            <a:spLocks noGrp="1"/>
          </p:cNvSpPr>
          <p:nvPr>
            <p:ph idx="1"/>
          </p:nvPr>
        </p:nvSpPr>
        <p:spPr>
          <a:xfrm>
            <a:off x="1251678" y="1701209"/>
            <a:ext cx="5202285" cy="4805917"/>
          </a:xfrm>
        </p:spPr>
        <p:txBody>
          <a:bodyPr>
            <a:noAutofit/>
          </a:bodyPr>
          <a:lstStyle/>
          <a:p>
            <a:r>
              <a:rPr lang="en-US" sz="2800" dirty="0" smtClean="0"/>
              <a:t>Knows the basic rules</a:t>
            </a:r>
          </a:p>
          <a:p>
            <a:r>
              <a:rPr lang="en-US" sz="2800" dirty="0" smtClean="0"/>
              <a:t>Understands prefixes and suffixes, silent consonants, alternative spellings, irregular spellings</a:t>
            </a:r>
          </a:p>
          <a:p>
            <a:r>
              <a:rPr lang="en-US" sz="2800" dirty="0" smtClean="0"/>
              <a:t>Large number of learned words</a:t>
            </a:r>
          </a:p>
          <a:p>
            <a:r>
              <a:rPr lang="en-US" sz="2800" dirty="0" smtClean="0"/>
              <a:t>Generalizations about spelling and knowledge of exceptions are usually correct</a:t>
            </a:r>
            <a:endParaRPr lang="en-US" sz="2800" dirty="0"/>
          </a:p>
        </p:txBody>
      </p:sp>
      <p:pic>
        <p:nvPicPr>
          <p:cNvPr id="4" name="Picture 3"/>
          <p:cNvPicPr>
            <a:picLocks noChangeAspect="1"/>
          </p:cNvPicPr>
          <p:nvPr/>
        </p:nvPicPr>
        <p:blipFill>
          <a:blip r:embed="rId3"/>
          <a:stretch>
            <a:fillRect/>
          </a:stretch>
        </p:blipFill>
        <p:spPr>
          <a:xfrm>
            <a:off x="6609107" y="1182873"/>
            <a:ext cx="5065442" cy="5505006"/>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337338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Invented Spelling</a:t>
            </a:r>
            <a:endParaRPr lang="en-US" dirty="0"/>
          </a:p>
        </p:txBody>
      </p:sp>
      <p:pic>
        <p:nvPicPr>
          <p:cNvPr id="4" name="Content Placeholder 3">
            <a:hlinkClick r:id="rId3"/>
          </p:cNvPr>
          <p:cNvPicPr>
            <a:picLocks noGrp="1" noChangeAspect="1"/>
          </p:cNvPicPr>
          <p:nvPr>
            <p:ph idx="1"/>
          </p:nvPr>
        </p:nvPicPr>
        <p:blipFill>
          <a:blip r:embed="rId4"/>
          <a:stretch>
            <a:fillRect/>
          </a:stretch>
        </p:blipFill>
        <p:spPr>
          <a:xfrm>
            <a:off x="2605638" y="1360966"/>
            <a:ext cx="7049687" cy="46676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7459094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3000 Words</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2684674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5" name="Content Placeholder 4"/>
          <p:cNvSpPr>
            <a:spLocks noGrp="1"/>
          </p:cNvSpPr>
          <p:nvPr>
            <p:ph idx="1"/>
          </p:nvPr>
        </p:nvSpPr>
        <p:spPr/>
        <p:txBody>
          <a:bodyPr/>
          <a:lstStyle/>
          <a:p>
            <a:endParaRPr lang="en-US"/>
          </a:p>
        </p:txBody>
      </p:sp>
    </p:spTree>
    <p:extLst>
      <p:ext uri="{BB962C8B-B14F-4D97-AF65-F5344CB8AC3E}">
        <p14:creationId xmlns:p14="http://schemas.microsoft.com/office/powerpoint/2010/main" val="27983846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Letter Formation and Handwriting</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16792029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Introductions</a:t>
            </a:r>
            <a:endParaRPr lang="en-US" dirty="0"/>
          </a:p>
        </p:txBody>
      </p:sp>
      <p:sp>
        <p:nvSpPr>
          <p:cNvPr id="3" name="Content Placeholder 2"/>
          <p:cNvSpPr>
            <a:spLocks noGrp="1"/>
          </p:cNvSpPr>
          <p:nvPr>
            <p:ph idx="1"/>
          </p:nvPr>
        </p:nvSpPr>
        <p:spPr/>
        <p:txBody>
          <a:bodyPr/>
          <a:lstStyle/>
          <a:p>
            <a:r>
              <a:rPr lang="en-US" dirty="0" smtClean="0"/>
              <a:t>Name</a:t>
            </a:r>
          </a:p>
          <a:p>
            <a:r>
              <a:rPr lang="en-US" dirty="0" smtClean="0"/>
              <a:t>Grade Level</a:t>
            </a:r>
          </a:p>
          <a:p>
            <a:r>
              <a:rPr lang="en-US" dirty="0" smtClean="0"/>
              <a:t>Years of Experience</a:t>
            </a:r>
          </a:p>
          <a:p>
            <a:r>
              <a:rPr lang="en-US" dirty="0" smtClean="0"/>
              <a:t>If I could learn one thing today, I would most appreciate…</a:t>
            </a:r>
            <a:endParaRPr lang="en-US" dirty="0"/>
          </a:p>
        </p:txBody>
      </p:sp>
      <p:pic>
        <p:nvPicPr>
          <p:cNvPr id="4" name="Picture 3"/>
          <p:cNvPicPr>
            <a:picLocks noChangeAspect="1"/>
          </p:cNvPicPr>
          <p:nvPr/>
        </p:nvPicPr>
        <p:blipFill>
          <a:blip r:embed="rId2"/>
          <a:stretch>
            <a:fillRect/>
          </a:stretch>
        </p:blipFill>
        <p:spPr>
          <a:xfrm>
            <a:off x="8079262" y="362744"/>
            <a:ext cx="2952750" cy="2790825"/>
          </a:xfrm>
          <a:prstGeom prst="rect">
            <a:avLst/>
          </a:prstGeom>
        </p:spPr>
      </p:pic>
    </p:spTree>
    <p:extLst>
      <p:ext uri="{BB962C8B-B14F-4D97-AF65-F5344CB8AC3E}">
        <p14:creationId xmlns:p14="http://schemas.microsoft.com/office/powerpoint/2010/main" val="6866496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Why teach Handwriting?</a:t>
            </a:r>
            <a:endParaRPr lang="en-US" dirty="0"/>
          </a:p>
        </p:txBody>
      </p:sp>
      <p:sp>
        <p:nvSpPr>
          <p:cNvPr id="5" name="Content Placeholder 4"/>
          <p:cNvSpPr>
            <a:spLocks noGrp="1"/>
          </p:cNvSpPr>
          <p:nvPr>
            <p:ph idx="1"/>
          </p:nvPr>
        </p:nvSpPr>
        <p:spPr/>
        <p:txBody>
          <a:bodyPr>
            <a:normAutofit fontScale="92500"/>
          </a:bodyPr>
          <a:lstStyle/>
          <a:p>
            <a:pPr marL="0" indent="0">
              <a:buNone/>
            </a:pPr>
            <a:r>
              <a:rPr lang="en-US" sz="2800" dirty="0"/>
              <a:t>Handwriting (both manuscript and cursive) is an important skill for students to learn. Teaching and practicing writing allows </a:t>
            </a:r>
            <a:r>
              <a:rPr lang="en-US" sz="2800" dirty="0" smtClean="0"/>
              <a:t>students to </a:t>
            </a:r>
            <a:r>
              <a:rPr lang="en-US" sz="2800" dirty="0"/>
              <a:t>write letters correctly and efficiently. Fluent writers are able to focus on generating idea, producing grammatically correct </a:t>
            </a:r>
            <a:r>
              <a:rPr lang="en-US" sz="2800" dirty="0" smtClean="0"/>
              <a:t>text, and </a:t>
            </a:r>
            <a:r>
              <a:rPr lang="en-US" sz="2800" dirty="0"/>
              <a:t>considering audience. Even when a student moves to a computer or other device, that writing fluency is important to </a:t>
            </a:r>
            <a:r>
              <a:rPr lang="en-US" sz="2800" dirty="0" smtClean="0"/>
              <a:t>the composing </a:t>
            </a:r>
            <a:r>
              <a:rPr lang="en-US" sz="2800" dirty="0"/>
              <a:t>process</a:t>
            </a:r>
            <a:r>
              <a:rPr lang="en-US" sz="2800" dirty="0" smtClean="0"/>
              <a:t>. </a:t>
            </a:r>
          </a:p>
          <a:p>
            <a:pPr marL="0" indent="0">
              <a:buNone/>
            </a:pPr>
            <a:r>
              <a:rPr lang="en-US" sz="2800" dirty="0"/>
              <a:t>	</a:t>
            </a:r>
            <a:r>
              <a:rPr lang="en-US" sz="2800" dirty="0" smtClean="0"/>
              <a:t>					– Utah State Board of Education</a:t>
            </a:r>
            <a:endParaRPr lang="en-US" sz="2800" dirty="0"/>
          </a:p>
        </p:txBody>
      </p:sp>
    </p:spTree>
    <p:extLst>
      <p:ext uri="{BB962C8B-B14F-4D97-AF65-F5344CB8AC3E}">
        <p14:creationId xmlns:p14="http://schemas.microsoft.com/office/powerpoint/2010/main" val="40908202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Effective and Efficient Handwriting instruction</a:t>
            </a:r>
            <a:endParaRPr lang="en-US" dirty="0"/>
          </a:p>
        </p:txBody>
      </p:sp>
      <p:sp>
        <p:nvSpPr>
          <p:cNvPr id="3" name="Content Placeholder 2"/>
          <p:cNvSpPr>
            <a:spLocks noGrp="1"/>
          </p:cNvSpPr>
          <p:nvPr>
            <p:ph idx="1"/>
          </p:nvPr>
        </p:nvSpPr>
        <p:spPr>
          <a:xfrm>
            <a:off x="1049482" y="2078182"/>
            <a:ext cx="10681854" cy="4426527"/>
          </a:xfrm>
        </p:spPr>
        <p:txBody>
          <a:bodyPr>
            <a:normAutofit fontScale="92500" lnSpcReduction="20000"/>
          </a:bodyPr>
          <a:lstStyle/>
          <a:p>
            <a:pPr marL="0" indent="0">
              <a:buNone/>
            </a:pPr>
            <a:r>
              <a:rPr lang="en-US" b="1" dirty="0" smtClean="0"/>
              <a:t>Step </a:t>
            </a:r>
            <a:r>
              <a:rPr lang="en-US" b="1" dirty="0"/>
              <a:t>1: </a:t>
            </a:r>
            <a:r>
              <a:rPr lang="en-US" dirty="0"/>
              <a:t>Provide </a:t>
            </a:r>
            <a:r>
              <a:rPr lang="en-US" sz="3000" b="1" dirty="0"/>
              <a:t>2-5 minutes </a:t>
            </a:r>
            <a:r>
              <a:rPr lang="en-US" dirty="0"/>
              <a:t>of direct, explicit instruction during the Language </a:t>
            </a:r>
            <a:r>
              <a:rPr lang="en-US" dirty="0" smtClean="0"/>
              <a:t>Block.</a:t>
            </a:r>
            <a:endParaRPr lang="en-US" dirty="0"/>
          </a:p>
          <a:p>
            <a:pPr lvl="1"/>
            <a:r>
              <a:rPr lang="en-US" sz="2100" dirty="0"/>
              <a:t>Instruction includes:</a:t>
            </a:r>
          </a:p>
          <a:p>
            <a:pPr lvl="2"/>
            <a:r>
              <a:rPr lang="en-US" sz="2100" dirty="0" smtClean="0"/>
              <a:t>Providing </a:t>
            </a:r>
            <a:r>
              <a:rPr lang="en-US" sz="2100" dirty="0"/>
              <a:t>visual models around the room</a:t>
            </a:r>
          </a:p>
          <a:p>
            <a:pPr marL="0" indent="0">
              <a:buNone/>
            </a:pPr>
            <a:r>
              <a:rPr lang="en-US" dirty="0" smtClean="0"/>
              <a:t>	• </a:t>
            </a:r>
            <a:r>
              <a:rPr lang="en-US" dirty="0"/>
              <a:t>Using lined paper with labels for top/middle/bottom</a:t>
            </a:r>
          </a:p>
          <a:p>
            <a:pPr marL="0" indent="0">
              <a:buNone/>
            </a:pPr>
            <a:r>
              <a:rPr lang="en-US" dirty="0" smtClean="0"/>
              <a:t>	• </a:t>
            </a:r>
            <a:r>
              <a:rPr lang="en-US" dirty="0"/>
              <a:t>Connecting sound/spelling card, name and sound of letter (K-3)</a:t>
            </a:r>
          </a:p>
          <a:p>
            <a:pPr marL="0" indent="0">
              <a:buNone/>
            </a:pPr>
            <a:r>
              <a:rPr lang="en-US" dirty="0" smtClean="0"/>
              <a:t>	• </a:t>
            </a:r>
            <a:r>
              <a:rPr lang="en-US" dirty="0"/>
              <a:t>Using language to describe the strokes</a:t>
            </a:r>
          </a:p>
          <a:p>
            <a:pPr marL="0" indent="0">
              <a:buNone/>
            </a:pPr>
            <a:r>
              <a:rPr lang="en-US" dirty="0" smtClean="0"/>
              <a:t>	• </a:t>
            </a:r>
            <a:r>
              <a:rPr lang="en-US" dirty="0"/>
              <a:t>Writing letters in the air using whole arm and pointing with index and middle fingers to </a:t>
            </a:r>
            <a:r>
              <a:rPr lang="en-US" dirty="0" smtClean="0"/>
              <a:t>	trace </a:t>
            </a:r>
            <a:r>
              <a:rPr lang="en-US" dirty="0"/>
              <a:t>the letter</a:t>
            </a:r>
          </a:p>
          <a:p>
            <a:pPr marL="0" indent="0">
              <a:buNone/>
            </a:pPr>
            <a:r>
              <a:rPr lang="en-US" dirty="0" smtClean="0"/>
              <a:t>	• </a:t>
            </a:r>
            <a:r>
              <a:rPr lang="en-US" dirty="0"/>
              <a:t>Monitoring student posture and grip as necessary</a:t>
            </a:r>
          </a:p>
          <a:p>
            <a:pPr marL="0" indent="0">
              <a:buNone/>
            </a:pPr>
            <a:r>
              <a:rPr lang="en-US" dirty="0" smtClean="0"/>
              <a:t>	• </a:t>
            </a:r>
            <a:r>
              <a:rPr lang="en-US" dirty="0"/>
              <a:t>Focusing on accuracy, then fluency</a:t>
            </a:r>
          </a:p>
          <a:p>
            <a:pPr marL="0" indent="0">
              <a:buNone/>
            </a:pPr>
            <a:r>
              <a:rPr lang="en-US" b="1" dirty="0"/>
              <a:t>Step 2: </a:t>
            </a:r>
            <a:r>
              <a:rPr lang="en-US" dirty="0"/>
              <a:t>Embed additional practice in spelling/word study, writing, or conventions instruction</a:t>
            </a:r>
          </a:p>
          <a:p>
            <a:pPr marL="0" indent="0">
              <a:buNone/>
            </a:pPr>
            <a:r>
              <a:rPr lang="en-US" b="1" dirty="0"/>
              <a:t>Step 3: </a:t>
            </a:r>
            <a:r>
              <a:rPr lang="en-US" dirty="0"/>
              <a:t>Practice Stations can be used for additional, brief practice opportunities</a:t>
            </a:r>
          </a:p>
        </p:txBody>
      </p:sp>
    </p:spTree>
    <p:extLst>
      <p:ext uri="{BB962C8B-B14F-4D97-AF65-F5344CB8AC3E}">
        <p14:creationId xmlns:p14="http://schemas.microsoft.com/office/powerpoint/2010/main" val="9316715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Provide Visual Models</a:t>
            </a:r>
            <a:endParaRPr lang="en-US" dirty="0"/>
          </a:p>
        </p:txBody>
      </p:sp>
      <p:pic>
        <p:nvPicPr>
          <p:cNvPr id="4" name="Content Placeholder 3"/>
          <p:cNvPicPr>
            <a:picLocks noGrp="1" noChangeAspect="1"/>
          </p:cNvPicPr>
          <p:nvPr>
            <p:ph idx="1"/>
          </p:nvPr>
        </p:nvPicPr>
        <p:blipFill>
          <a:blip r:embed="rId2"/>
          <a:stretch>
            <a:fillRect/>
          </a:stretch>
        </p:blipFill>
        <p:spPr>
          <a:xfrm>
            <a:off x="3351894" y="1874517"/>
            <a:ext cx="5977889" cy="478605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919517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Lined Paper</a:t>
            </a:r>
            <a:endParaRPr lang="en-US" dirty="0"/>
          </a:p>
        </p:txBody>
      </p:sp>
      <p:pic>
        <p:nvPicPr>
          <p:cNvPr id="4" name="Content Placeholder 3"/>
          <p:cNvPicPr>
            <a:picLocks noGrp="1" noChangeAspect="1"/>
          </p:cNvPicPr>
          <p:nvPr>
            <p:ph idx="1"/>
          </p:nvPr>
        </p:nvPicPr>
        <p:blipFill>
          <a:blip r:embed="rId2"/>
          <a:stretch>
            <a:fillRect/>
          </a:stretch>
        </p:blipFill>
        <p:spPr>
          <a:xfrm>
            <a:off x="5541293" y="2306782"/>
            <a:ext cx="6065352" cy="4336166"/>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3"/>
          <a:stretch>
            <a:fillRect/>
          </a:stretch>
        </p:blipFill>
        <p:spPr>
          <a:xfrm>
            <a:off x="1454728" y="2166635"/>
            <a:ext cx="3398682" cy="44763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277171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Sound/Spelling Card, Name &amp; Sound</a:t>
            </a:r>
            <a:endParaRPr lang="en-US" dirty="0"/>
          </a:p>
        </p:txBody>
      </p:sp>
      <p:pic>
        <p:nvPicPr>
          <p:cNvPr id="4" name="Content Placeholder 3"/>
          <p:cNvPicPr>
            <a:picLocks noGrp="1" noChangeAspect="1"/>
          </p:cNvPicPr>
          <p:nvPr>
            <p:ph idx="1"/>
          </p:nvPr>
        </p:nvPicPr>
        <p:blipFill>
          <a:blip r:embed="rId2"/>
          <a:stretch>
            <a:fillRect/>
          </a:stretch>
        </p:blipFill>
        <p:spPr>
          <a:xfrm>
            <a:off x="3289758" y="1874517"/>
            <a:ext cx="6102161" cy="48484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902196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Using Language to Describe Strokes</a:t>
            </a:r>
            <a:endParaRPr lang="en-US" dirty="0"/>
          </a:p>
        </p:txBody>
      </p:sp>
      <p:pic>
        <p:nvPicPr>
          <p:cNvPr id="5" name="Content Placeholder 4"/>
          <p:cNvPicPr>
            <a:picLocks noGrp="1" noChangeAspect="1"/>
          </p:cNvPicPr>
          <p:nvPr>
            <p:ph idx="1"/>
          </p:nvPr>
        </p:nvPicPr>
        <p:blipFill>
          <a:blip r:embed="rId2"/>
          <a:stretch>
            <a:fillRect/>
          </a:stretch>
        </p:blipFill>
        <p:spPr>
          <a:xfrm>
            <a:off x="3300512" y="1874517"/>
            <a:ext cx="6080653" cy="486918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097461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Using Language to Describe Strokes</a:t>
            </a:r>
            <a:endParaRPr lang="en-US" dirty="0"/>
          </a:p>
        </p:txBody>
      </p:sp>
      <p:pic>
        <p:nvPicPr>
          <p:cNvPr id="4" name="Content Placeholder 3"/>
          <p:cNvPicPr>
            <a:picLocks noGrp="1" noChangeAspect="1"/>
          </p:cNvPicPr>
          <p:nvPr>
            <p:ph idx="1"/>
          </p:nvPr>
        </p:nvPicPr>
        <p:blipFill>
          <a:blip r:embed="rId2"/>
          <a:stretch>
            <a:fillRect/>
          </a:stretch>
        </p:blipFill>
        <p:spPr>
          <a:xfrm>
            <a:off x="1023076" y="1874517"/>
            <a:ext cx="3447508" cy="4934670"/>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3"/>
          <a:stretch>
            <a:fillRect/>
          </a:stretch>
        </p:blipFill>
        <p:spPr>
          <a:xfrm>
            <a:off x="4617085" y="1874517"/>
            <a:ext cx="3447508" cy="4934670"/>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4"/>
          <a:stretch>
            <a:fillRect/>
          </a:stretch>
        </p:blipFill>
        <p:spPr>
          <a:xfrm>
            <a:off x="8211094" y="1874517"/>
            <a:ext cx="3447508" cy="493467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170509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Building Transcription Fluency</a:t>
            </a:r>
            <a:endParaRPr lang="en-US" dirty="0"/>
          </a:p>
        </p:txBody>
      </p:sp>
      <p:sp>
        <p:nvSpPr>
          <p:cNvPr id="3" name="Content Placeholder 2"/>
          <p:cNvSpPr>
            <a:spLocks noGrp="1"/>
          </p:cNvSpPr>
          <p:nvPr>
            <p:ph idx="1"/>
          </p:nvPr>
        </p:nvSpPr>
        <p:spPr/>
        <p:txBody>
          <a:bodyPr/>
          <a:lstStyle/>
          <a:p>
            <a:r>
              <a:rPr lang="en-US" dirty="0" smtClean="0"/>
              <a:t>5-10 minute warm-up</a:t>
            </a:r>
          </a:p>
          <a:p>
            <a:pPr lvl="1"/>
            <a:r>
              <a:rPr lang="en-US" dirty="0" smtClean="0"/>
              <a:t>Forming a few letters, using numbered arrow cues, tracing, verbalizing, or writing from memory, then evaluating accuracy.</a:t>
            </a:r>
          </a:p>
          <a:p>
            <a:pPr lvl="1"/>
            <a:r>
              <a:rPr lang="en-US" dirty="0" smtClean="0"/>
              <a:t>Producing the alphabet, in sequence, one or two times per session, until fluency is achieved.</a:t>
            </a:r>
          </a:p>
          <a:p>
            <a:pPr lvl="1"/>
            <a:r>
              <a:rPr lang="en-US" dirty="0" smtClean="0"/>
              <a:t>Writing graphemes for dictated phonemes (vowels and consonants), including letter combinations such as vowel teams and digraphs.</a:t>
            </a:r>
          </a:p>
          <a:p>
            <a:pPr lvl="1"/>
            <a:r>
              <a:rPr lang="en-US" dirty="0" smtClean="0"/>
              <a:t>Combining onsets and rimes to write whole syllables.</a:t>
            </a:r>
          </a:p>
          <a:p>
            <a:pPr lvl="1"/>
            <a:r>
              <a:rPr lang="en-US" dirty="0" smtClean="0"/>
              <a:t>Writing high-frequency words to dictation—a few at a time, singly, or in sentences—saying the letters while writing each word. </a:t>
            </a:r>
            <a:endParaRPr lang="en-US" dirty="0"/>
          </a:p>
        </p:txBody>
      </p:sp>
      <p:pic>
        <p:nvPicPr>
          <p:cNvPr id="4" name="Picture 2" descr="http://www.k5chalkbox.com/images/good-writing-skill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8079" y="1194108"/>
            <a:ext cx="2844219" cy="13608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247942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Vocabulary</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32070440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Vocabulary</a:t>
            </a:r>
          </a:p>
        </p:txBody>
      </p:sp>
      <p:pic>
        <p:nvPicPr>
          <p:cNvPr id="5" name="Picture 4"/>
          <p:cNvPicPr>
            <a:picLocks noChangeAspect="1"/>
          </p:cNvPicPr>
          <p:nvPr/>
        </p:nvPicPr>
        <p:blipFill>
          <a:blip r:embed="rId2"/>
          <a:stretch>
            <a:fillRect/>
          </a:stretch>
        </p:blipFill>
        <p:spPr>
          <a:xfrm>
            <a:off x="2647795" y="1465118"/>
            <a:ext cx="7386088" cy="52266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741578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p:txBody>
          <a:bodyPr>
            <a:normAutofit lnSpcReduction="10000"/>
          </a:bodyPr>
          <a:lstStyle/>
          <a:p>
            <a:r>
              <a:rPr lang="en-US" sz="3200" dirty="0" smtClean="0"/>
              <a:t>Stages of Writing and Spelling Development</a:t>
            </a:r>
          </a:p>
          <a:p>
            <a:r>
              <a:rPr lang="en-US" sz="3200" dirty="0" smtClean="0"/>
              <a:t>Letter Formation and Handwriting</a:t>
            </a:r>
          </a:p>
          <a:p>
            <a:r>
              <a:rPr lang="en-US" sz="3200" dirty="0" smtClean="0"/>
              <a:t>Vocabulary</a:t>
            </a:r>
          </a:p>
          <a:p>
            <a:r>
              <a:rPr lang="en-US" sz="3200" dirty="0" smtClean="0"/>
              <a:t>Writing Collection Project</a:t>
            </a:r>
          </a:p>
          <a:p>
            <a:r>
              <a:rPr lang="en-US" sz="3200" dirty="0" smtClean="0"/>
              <a:t>Mentor Text</a:t>
            </a:r>
          </a:p>
          <a:p>
            <a:r>
              <a:rPr lang="en-US" sz="3200" dirty="0" smtClean="0"/>
              <a:t>Quick Bursts of Writing</a:t>
            </a:r>
          </a:p>
          <a:p>
            <a:endParaRPr lang="en-US" dirty="0" smtClean="0"/>
          </a:p>
          <a:p>
            <a:endParaRPr lang="en-US" dirty="0"/>
          </a:p>
        </p:txBody>
      </p:sp>
    </p:spTree>
    <p:extLst>
      <p:ext uri="{BB962C8B-B14F-4D97-AF65-F5344CB8AC3E}">
        <p14:creationId xmlns:p14="http://schemas.microsoft.com/office/powerpoint/2010/main" val="33330131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Definitions</a:t>
            </a:r>
            <a:endParaRPr lang="en-US" dirty="0"/>
          </a:p>
        </p:txBody>
      </p:sp>
      <p:sp>
        <p:nvSpPr>
          <p:cNvPr id="3" name="Content Placeholder 2"/>
          <p:cNvSpPr>
            <a:spLocks noGrp="1"/>
          </p:cNvSpPr>
          <p:nvPr>
            <p:ph idx="1"/>
          </p:nvPr>
        </p:nvSpPr>
        <p:spPr/>
        <p:txBody>
          <a:bodyPr/>
          <a:lstStyle/>
          <a:p>
            <a:pPr marL="114300" indent="0">
              <a:buNone/>
            </a:pPr>
            <a:r>
              <a:rPr lang="en-US" b="1" dirty="0" smtClean="0"/>
              <a:t>Academic Vocabulary:</a:t>
            </a:r>
          </a:p>
          <a:p>
            <a:pPr marL="114300" indent="0">
              <a:buNone/>
            </a:pPr>
            <a:r>
              <a:rPr lang="en-US" dirty="0"/>
              <a:t>	</a:t>
            </a:r>
            <a:r>
              <a:rPr lang="en-US" dirty="0" smtClean="0"/>
              <a:t>Terms that students bring with them</a:t>
            </a:r>
          </a:p>
          <a:p>
            <a:pPr marL="114300" indent="0">
              <a:buNone/>
            </a:pPr>
            <a:r>
              <a:rPr lang="en-US" dirty="0"/>
              <a:t>	</a:t>
            </a:r>
            <a:r>
              <a:rPr lang="en-US" i="1" dirty="0" smtClean="0"/>
              <a:t>Tier II vocabulary</a:t>
            </a:r>
          </a:p>
          <a:p>
            <a:pPr marL="114300" indent="0">
              <a:buNone/>
            </a:pPr>
            <a:endParaRPr lang="en-US" dirty="0"/>
          </a:p>
          <a:p>
            <a:pPr marL="114300" indent="0">
              <a:buNone/>
            </a:pPr>
            <a:r>
              <a:rPr lang="en-US" b="1" dirty="0" smtClean="0"/>
              <a:t>Domain-Specific Vocabulary:</a:t>
            </a:r>
          </a:p>
          <a:p>
            <a:pPr marL="114300" indent="0">
              <a:buNone/>
            </a:pPr>
            <a:r>
              <a:rPr lang="en-US" dirty="0"/>
              <a:t>	</a:t>
            </a:r>
            <a:r>
              <a:rPr lang="en-US" dirty="0" smtClean="0"/>
              <a:t>Terms that students may not already know, but learn and use from the text</a:t>
            </a:r>
          </a:p>
          <a:p>
            <a:pPr marL="114300" indent="0">
              <a:buNone/>
            </a:pPr>
            <a:r>
              <a:rPr lang="en-US" dirty="0"/>
              <a:t>	</a:t>
            </a:r>
            <a:r>
              <a:rPr lang="en-US" i="1" dirty="0" smtClean="0"/>
              <a:t>Tier III vocabulary</a:t>
            </a:r>
            <a:endParaRPr lang="en-US" i="1" dirty="0"/>
          </a:p>
        </p:txBody>
      </p:sp>
    </p:spTree>
    <p:extLst>
      <p:ext uri="{BB962C8B-B14F-4D97-AF65-F5344CB8AC3E}">
        <p14:creationId xmlns:p14="http://schemas.microsoft.com/office/powerpoint/2010/main" val="3496820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Academic Language</a:t>
            </a:r>
            <a:endParaRPr lang="en-US" dirty="0"/>
          </a:p>
        </p:txBody>
      </p:sp>
      <p:sp>
        <p:nvSpPr>
          <p:cNvPr id="3" name="Content Placeholder 2"/>
          <p:cNvSpPr>
            <a:spLocks noGrp="1"/>
          </p:cNvSpPr>
          <p:nvPr>
            <p:ph sz="half" idx="2"/>
          </p:nvPr>
        </p:nvSpPr>
        <p:spPr/>
        <p:txBody>
          <a:bodyPr/>
          <a:lstStyle/>
          <a:p>
            <a:pPr marL="114300" indent="0">
              <a:buNone/>
            </a:pPr>
            <a:r>
              <a:rPr lang="en-US" dirty="0" smtClean="0"/>
              <a:t>All students are academic language learners:</a:t>
            </a:r>
          </a:p>
          <a:p>
            <a:r>
              <a:rPr lang="en-US" dirty="0" smtClean="0"/>
              <a:t>Academic Vocabulary</a:t>
            </a:r>
          </a:p>
          <a:p>
            <a:r>
              <a:rPr lang="en-US" dirty="0" smtClean="0"/>
              <a:t>Academic Register (Tone and Style)</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61996" y="1960122"/>
            <a:ext cx="4907604" cy="3680703"/>
          </a:xfrm>
          <a:prstGeom prst="rect">
            <a:avLst/>
          </a:prstGeom>
        </p:spPr>
      </p:pic>
    </p:spTree>
    <p:extLst>
      <p:ext uri="{BB962C8B-B14F-4D97-AF65-F5344CB8AC3E}">
        <p14:creationId xmlns:p14="http://schemas.microsoft.com/office/powerpoint/2010/main" val="453904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Academic Language</a:t>
            </a:r>
          </a:p>
        </p:txBody>
      </p:sp>
      <p:pic>
        <p:nvPicPr>
          <p:cNvPr id="5" name="Content Placeholder 4"/>
          <p:cNvPicPr>
            <a:picLocks noGrp="1" noChangeAspect="1"/>
          </p:cNvPicPr>
          <p:nvPr>
            <p:ph idx="1"/>
          </p:nvPr>
        </p:nvPicPr>
        <p:blipFill>
          <a:blip r:embed="rId2"/>
          <a:stretch>
            <a:fillRect/>
          </a:stretch>
        </p:blipFill>
        <p:spPr>
          <a:xfrm>
            <a:off x="1855969" y="2222500"/>
            <a:ext cx="8480061" cy="3636963"/>
          </a:xfrm>
          <a:prstGeom prst="rect">
            <a:avLst/>
          </a:prstGeom>
        </p:spPr>
      </p:pic>
    </p:spTree>
    <p:extLst>
      <p:ext uri="{BB962C8B-B14F-4D97-AF65-F5344CB8AC3E}">
        <p14:creationId xmlns:p14="http://schemas.microsoft.com/office/powerpoint/2010/main" val="7539458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pPr marL="114300" indent="0">
              <a:buNone/>
            </a:pPr>
            <a:r>
              <a:rPr lang="en-US" dirty="0" smtClean="0"/>
              <a:t>Direct Instruction</a:t>
            </a:r>
          </a:p>
          <a:p>
            <a:pPr lvl="1" eaLnBrk="1" hangingPunct="1"/>
            <a:r>
              <a:rPr lang="en-US" dirty="0" smtClean="0"/>
              <a:t>400 words per year K-12 (Beck, </a:t>
            </a:r>
            <a:r>
              <a:rPr lang="en-US" dirty="0" err="1" smtClean="0"/>
              <a:t>McKeown</a:t>
            </a:r>
            <a:r>
              <a:rPr lang="en-US" dirty="0" smtClean="0"/>
              <a:t>, </a:t>
            </a:r>
            <a:r>
              <a:rPr lang="en-US" dirty="0" err="1" smtClean="0"/>
              <a:t>Kucan</a:t>
            </a:r>
            <a:r>
              <a:rPr lang="en-US" dirty="0" smtClean="0"/>
              <a:t>, 2002)</a:t>
            </a:r>
          </a:p>
          <a:p>
            <a:pPr marL="114300" indent="0">
              <a:buNone/>
            </a:pPr>
            <a:r>
              <a:rPr lang="en-US" dirty="0" smtClean="0"/>
              <a:t>“Indirect” Instruction</a:t>
            </a:r>
          </a:p>
          <a:p>
            <a:pPr lvl="1" eaLnBrk="1" hangingPunct="1"/>
            <a:r>
              <a:rPr lang="en-US" dirty="0" smtClean="0"/>
              <a:t>Instructional read-</a:t>
            </a:r>
            <a:r>
              <a:rPr lang="en-US" dirty="0" err="1"/>
              <a:t>a</a:t>
            </a:r>
            <a:r>
              <a:rPr lang="en-US" dirty="0" err="1" smtClean="0"/>
              <a:t>louds</a:t>
            </a:r>
            <a:endParaRPr lang="en-US" dirty="0" smtClean="0"/>
          </a:p>
          <a:p>
            <a:pPr lvl="1" eaLnBrk="1" hangingPunct="1"/>
            <a:r>
              <a:rPr lang="en-US" dirty="0" smtClean="0"/>
              <a:t>Teach word analysis skills: affixes and roots</a:t>
            </a:r>
          </a:p>
          <a:p>
            <a:pPr lvl="1" eaLnBrk="1" hangingPunct="1"/>
            <a:r>
              <a:rPr lang="en-US" dirty="0" smtClean="0"/>
              <a:t>Link spelling instruction to vocabulary instruction</a:t>
            </a:r>
          </a:p>
          <a:p>
            <a:pPr lvl="1" eaLnBrk="1" hangingPunct="1"/>
            <a:r>
              <a:rPr lang="en-US" dirty="0" smtClean="0"/>
              <a:t>Teach the use of dictionaries, thesauruses, references</a:t>
            </a:r>
          </a:p>
          <a:p>
            <a:pPr lvl="1" eaLnBrk="1" hangingPunct="1"/>
            <a:r>
              <a:rPr lang="en-US" dirty="0" smtClean="0"/>
              <a:t>Teach the application of a word learning strategy</a:t>
            </a:r>
          </a:p>
          <a:p>
            <a:pPr lvl="1" eaLnBrk="1" hangingPunct="1"/>
            <a:r>
              <a:rPr lang="en-US" dirty="0" smtClean="0"/>
              <a:t>Encourage wide reading</a:t>
            </a:r>
          </a:p>
          <a:p>
            <a:pPr lvl="1" eaLnBrk="1" hangingPunct="1"/>
            <a:r>
              <a:rPr lang="en-US" dirty="0" smtClean="0"/>
              <a:t>Create a keen awareness of language and words</a:t>
            </a:r>
          </a:p>
        </p:txBody>
      </p:sp>
      <p:sp>
        <p:nvSpPr>
          <p:cNvPr id="3" name="Title 2"/>
          <p:cNvSpPr>
            <a:spLocks noGrp="1"/>
          </p:cNvSpPr>
          <p:nvPr>
            <p:ph type="title"/>
          </p:nvPr>
        </p:nvSpPr>
        <p:spPr/>
        <p:txBody>
          <a:bodyPr>
            <a:normAutofit/>
          </a:bodyPr>
          <a:lstStyle/>
          <a:p>
            <a:pPr>
              <a:defRPr/>
            </a:pPr>
            <a:r>
              <a:rPr smtClean="0"/>
              <a:t>Students must learn 2,000-4,000 words every school year</a:t>
            </a:r>
            <a:endParaRPr/>
          </a:p>
        </p:txBody>
      </p:sp>
    </p:spTree>
    <p:extLst>
      <p:ext uri="{BB962C8B-B14F-4D97-AF65-F5344CB8AC3E}">
        <p14:creationId xmlns:p14="http://schemas.microsoft.com/office/powerpoint/2010/main" val="818306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2"/>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smtClean="0"/>
              <a:t>Direct Instruction of Vocabulary</a:t>
            </a:r>
            <a:endParaRPr/>
          </a:p>
        </p:txBody>
      </p:sp>
      <p:sp>
        <p:nvSpPr>
          <p:cNvPr id="41986" name="Content Placeholder 2"/>
          <p:cNvSpPr>
            <a:spLocks noGrp="1"/>
          </p:cNvSpPr>
          <p:nvPr>
            <p:ph idx="1"/>
          </p:nvPr>
        </p:nvSpPr>
        <p:spPr/>
        <p:txBody>
          <a:bodyPr/>
          <a:lstStyle/>
          <a:p>
            <a:pPr eaLnBrk="1" hangingPunct="1">
              <a:buFont typeface="Wingdings 2" pitchFamily="18" charset="2"/>
              <a:buNone/>
            </a:pPr>
            <a:r>
              <a:rPr lang="en-US" dirty="0" smtClean="0"/>
              <a:t>Tier I Words</a:t>
            </a:r>
          </a:p>
          <a:p>
            <a:pPr eaLnBrk="1" hangingPunct="1"/>
            <a:r>
              <a:rPr lang="en-US" dirty="0" smtClean="0"/>
              <a:t>Conversational Speech</a:t>
            </a:r>
          </a:p>
          <a:p>
            <a:pPr lvl="1" eaLnBrk="1" hangingPunct="1"/>
            <a:r>
              <a:rPr lang="en-US" dirty="0" smtClean="0"/>
              <a:t>House</a:t>
            </a:r>
          </a:p>
          <a:p>
            <a:pPr lvl="1" eaLnBrk="1" hangingPunct="1"/>
            <a:r>
              <a:rPr lang="en-US" dirty="0" smtClean="0"/>
              <a:t>Girl</a:t>
            </a:r>
          </a:p>
          <a:p>
            <a:pPr lvl="1" eaLnBrk="1" hangingPunct="1"/>
            <a:r>
              <a:rPr lang="en-US" dirty="0" smtClean="0"/>
              <a:t>Cat</a:t>
            </a:r>
          </a:p>
          <a:p>
            <a:pPr lvl="1" eaLnBrk="1" hangingPunct="1"/>
            <a:r>
              <a:rPr lang="en-US" dirty="0" smtClean="0"/>
              <a:t>Up</a:t>
            </a:r>
          </a:p>
          <a:p>
            <a:pPr lvl="1" eaLnBrk="1" hangingPunct="1"/>
            <a:r>
              <a:rPr lang="en-US" dirty="0" smtClean="0"/>
              <a:t>Umbrella</a:t>
            </a:r>
          </a:p>
        </p:txBody>
      </p:sp>
    </p:spTree>
    <p:extLst>
      <p:ext uri="{BB962C8B-B14F-4D97-AF65-F5344CB8AC3E}">
        <p14:creationId xmlns:p14="http://schemas.microsoft.com/office/powerpoint/2010/main" val="43290093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smtClean="0"/>
              <a:t>Direct Instruction of Vocabulary</a:t>
            </a:r>
            <a:endParaRPr/>
          </a:p>
        </p:txBody>
      </p:sp>
      <p:sp>
        <p:nvSpPr>
          <p:cNvPr id="44034" name="Content Placeholder 2"/>
          <p:cNvSpPr>
            <a:spLocks noGrp="1"/>
          </p:cNvSpPr>
          <p:nvPr>
            <p:ph idx="1"/>
          </p:nvPr>
        </p:nvSpPr>
        <p:spPr/>
        <p:txBody>
          <a:bodyPr>
            <a:normAutofit fontScale="92500" lnSpcReduction="10000"/>
          </a:bodyPr>
          <a:lstStyle/>
          <a:p>
            <a:pPr eaLnBrk="1" hangingPunct="1">
              <a:buFont typeface="Wingdings 2" pitchFamily="18" charset="2"/>
              <a:buNone/>
            </a:pPr>
            <a:r>
              <a:rPr lang="en-US" dirty="0" smtClean="0"/>
              <a:t>Tier II Words</a:t>
            </a:r>
          </a:p>
          <a:p>
            <a:pPr eaLnBrk="1" hangingPunct="1"/>
            <a:r>
              <a:rPr lang="en-US" dirty="0" smtClean="0"/>
              <a:t>Academic Vocabulary</a:t>
            </a:r>
          </a:p>
          <a:p>
            <a:pPr lvl="1" eaLnBrk="1" hangingPunct="1"/>
            <a:r>
              <a:rPr lang="en-US" dirty="0" smtClean="0"/>
              <a:t>Similarities</a:t>
            </a:r>
          </a:p>
          <a:p>
            <a:pPr lvl="1" eaLnBrk="1" hangingPunct="1"/>
            <a:r>
              <a:rPr lang="en-US" dirty="0" smtClean="0"/>
              <a:t>Connections</a:t>
            </a:r>
          </a:p>
          <a:p>
            <a:pPr lvl="1" eaLnBrk="1" hangingPunct="1"/>
            <a:r>
              <a:rPr lang="en-US" dirty="0" smtClean="0"/>
              <a:t>Appear</a:t>
            </a:r>
          </a:p>
          <a:p>
            <a:pPr lvl="1" eaLnBrk="1" hangingPunct="1"/>
            <a:r>
              <a:rPr lang="en-US" dirty="0" smtClean="0"/>
              <a:t>Community</a:t>
            </a:r>
          </a:p>
          <a:p>
            <a:pPr lvl="1" eaLnBrk="1" hangingPunct="1"/>
            <a:r>
              <a:rPr lang="en-US" dirty="0" smtClean="0"/>
              <a:t>Spotted</a:t>
            </a:r>
          </a:p>
          <a:p>
            <a:pPr lvl="1" eaLnBrk="1" hangingPunct="1"/>
            <a:r>
              <a:rPr lang="en-US" dirty="0" smtClean="0"/>
              <a:t>Solution</a:t>
            </a:r>
          </a:p>
          <a:p>
            <a:pPr eaLnBrk="1" hangingPunct="1"/>
            <a:r>
              <a:rPr lang="en-US" dirty="0" smtClean="0"/>
              <a:t>Denotation and Connotation</a:t>
            </a:r>
          </a:p>
          <a:p>
            <a:pPr lvl="1"/>
            <a:r>
              <a:rPr lang="en-US" i="1" dirty="0" smtClean="0"/>
              <a:t>Compose</a:t>
            </a:r>
            <a:endParaRPr lang="en-US" i="1" dirty="0"/>
          </a:p>
          <a:p>
            <a:pPr marL="411480" lvl="1" indent="0">
              <a:buNone/>
            </a:pPr>
            <a:endParaRPr lang="en-US" i="1" dirty="0" smtClean="0"/>
          </a:p>
        </p:txBody>
      </p:sp>
    </p:spTree>
    <p:extLst>
      <p:ext uri="{BB962C8B-B14F-4D97-AF65-F5344CB8AC3E}">
        <p14:creationId xmlns:p14="http://schemas.microsoft.com/office/powerpoint/2010/main" val="222713360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smtClean="0"/>
              <a:t>Direct Instruction of Vocabulary</a:t>
            </a:r>
            <a:endParaRPr/>
          </a:p>
        </p:txBody>
      </p:sp>
      <p:sp>
        <p:nvSpPr>
          <p:cNvPr id="46082" name="Content Placeholder 2"/>
          <p:cNvSpPr>
            <a:spLocks noGrp="1"/>
          </p:cNvSpPr>
          <p:nvPr>
            <p:ph idx="1"/>
          </p:nvPr>
        </p:nvSpPr>
        <p:spPr>
          <a:xfrm>
            <a:off x="1485900" y="1874516"/>
            <a:ext cx="7353300" cy="4542611"/>
          </a:xfrm>
        </p:spPr>
        <p:txBody>
          <a:bodyPr/>
          <a:lstStyle/>
          <a:p>
            <a:pPr eaLnBrk="1" hangingPunct="1">
              <a:buFont typeface="Wingdings 2" pitchFamily="18" charset="2"/>
              <a:buNone/>
            </a:pPr>
            <a:r>
              <a:rPr lang="en-US" dirty="0" smtClean="0"/>
              <a:t>Tier III Words</a:t>
            </a:r>
          </a:p>
          <a:p>
            <a:pPr eaLnBrk="1" hangingPunct="1"/>
            <a:r>
              <a:rPr lang="en-US" dirty="0" smtClean="0"/>
              <a:t>Domain-Specific Vocabulary</a:t>
            </a:r>
          </a:p>
          <a:p>
            <a:pPr eaLnBrk="1" hangingPunct="1"/>
            <a:r>
              <a:rPr lang="en-US" dirty="0" smtClean="0"/>
              <a:t>English Language Arts</a:t>
            </a:r>
          </a:p>
          <a:p>
            <a:pPr lvl="1" eaLnBrk="1" hangingPunct="1"/>
            <a:r>
              <a:rPr lang="en-US" dirty="0" smtClean="0"/>
              <a:t>Illustrations</a:t>
            </a:r>
          </a:p>
          <a:p>
            <a:pPr lvl="1" eaLnBrk="1" hangingPunct="1"/>
            <a:r>
              <a:rPr lang="en-US" dirty="0" smtClean="0"/>
              <a:t>Glossary</a:t>
            </a:r>
          </a:p>
          <a:p>
            <a:pPr eaLnBrk="1" hangingPunct="1"/>
            <a:r>
              <a:rPr lang="en-US" dirty="0" smtClean="0"/>
              <a:t>Science</a:t>
            </a:r>
          </a:p>
          <a:p>
            <a:pPr lvl="1" eaLnBrk="1" hangingPunct="1"/>
            <a:r>
              <a:rPr lang="en-US" dirty="0" smtClean="0"/>
              <a:t>Properties</a:t>
            </a:r>
          </a:p>
          <a:p>
            <a:pPr lvl="1" eaLnBrk="1" hangingPunct="1"/>
            <a:r>
              <a:rPr lang="en-US" dirty="0" smtClean="0"/>
              <a:t>Components</a:t>
            </a:r>
          </a:p>
          <a:p>
            <a:pPr eaLnBrk="1" hangingPunct="1"/>
            <a:r>
              <a:rPr lang="en-US" dirty="0" smtClean="0"/>
              <a:t>Mathematics</a:t>
            </a:r>
          </a:p>
          <a:p>
            <a:pPr lvl="1" eaLnBrk="1" hangingPunct="1"/>
            <a:r>
              <a:rPr lang="en-US" dirty="0"/>
              <a:t>C</a:t>
            </a:r>
            <a:r>
              <a:rPr lang="en-US" dirty="0" smtClean="0"/>
              <a:t>ylinder</a:t>
            </a:r>
          </a:p>
          <a:p>
            <a:pPr lvl="1" eaLnBrk="1" hangingPunct="1"/>
            <a:r>
              <a:rPr lang="en-US" dirty="0" smtClean="0"/>
              <a:t>Sequence</a:t>
            </a:r>
          </a:p>
        </p:txBody>
      </p:sp>
    </p:spTree>
    <p:extLst>
      <p:ext uri="{BB962C8B-B14F-4D97-AF65-F5344CB8AC3E}">
        <p14:creationId xmlns:p14="http://schemas.microsoft.com/office/powerpoint/2010/main" val="358515112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Writing Collection Project</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4514910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Elementary </a:t>
            </a:r>
            <a:r>
              <a:rPr lang="en-US" dirty="0" err="1" smtClean="0"/>
              <a:t>Rangefinding</a:t>
            </a:r>
            <a:endParaRPr lang="en-US" dirty="0"/>
          </a:p>
        </p:txBody>
      </p:sp>
      <p:sp>
        <p:nvSpPr>
          <p:cNvPr id="3" name="Content Placeholder 2"/>
          <p:cNvSpPr>
            <a:spLocks noGrp="1"/>
          </p:cNvSpPr>
          <p:nvPr>
            <p:ph idx="1"/>
          </p:nvPr>
        </p:nvSpPr>
        <p:spPr/>
        <p:txBody>
          <a:bodyPr>
            <a:normAutofit/>
          </a:bodyPr>
          <a:lstStyle/>
          <a:p>
            <a:r>
              <a:rPr lang="en-US" sz="2800" dirty="0" smtClean="0"/>
              <a:t>K-6</a:t>
            </a:r>
            <a:r>
              <a:rPr lang="en-US" sz="2800" baseline="30000" dirty="0" smtClean="0"/>
              <a:t>th</a:t>
            </a:r>
            <a:r>
              <a:rPr lang="en-US" sz="2800" dirty="0" smtClean="0"/>
              <a:t> </a:t>
            </a:r>
            <a:r>
              <a:rPr lang="en-US" sz="2800" dirty="0"/>
              <a:t>g</a:t>
            </a:r>
            <a:r>
              <a:rPr lang="en-US" sz="2800" dirty="0" smtClean="0"/>
              <a:t>rade writing prompts and writing samples</a:t>
            </a:r>
          </a:p>
          <a:p>
            <a:r>
              <a:rPr lang="en-US" sz="2800" dirty="0" smtClean="0"/>
              <a:t>Informative and Opinion writing prompts with stimulus materials</a:t>
            </a:r>
          </a:p>
          <a:p>
            <a:r>
              <a:rPr lang="en-US" sz="2800" dirty="0" smtClean="0"/>
              <a:t>K-2 Handwritten samples</a:t>
            </a:r>
          </a:p>
          <a:p>
            <a:r>
              <a:rPr lang="en-US" sz="2800" dirty="0" smtClean="0"/>
              <a:t>K-2 Rubrics to match standards</a:t>
            </a:r>
          </a:p>
          <a:p>
            <a:r>
              <a:rPr lang="en-US" sz="2800" dirty="0" smtClean="0"/>
              <a:t>3</a:t>
            </a:r>
            <a:r>
              <a:rPr lang="en-US" sz="2800" baseline="30000" dirty="0" smtClean="0"/>
              <a:t>rd</a:t>
            </a:r>
            <a:r>
              <a:rPr lang="en-US" sz="2800" dirty="0" smtClean="0"/>
              <a:t>-6</a:t>
            </a:r>
            <a:r>
              <a:rPr lang="en-US" sz="2800" baseline="30000" dirty="0" smtClean="0"/>
              <a:t>th</a:t>
            </a:r>
            <a:r>
              <a:rPr lang="en-US" sz="2800" dirty="0"/>
              <a:t> </a:t>
            </a:r>
            <a:r>
              <a:rPr lang="en-US" sz="2800" dirty="0" smtClean="0"/>
              <a:t>Half handwritten samples, half typed samples</a:t>
            </a:r>
          </a:p>
          <a:p>
            <a:r>
              <a:rPr lang="en-US" sz="2800" dirty="0" smtClean="0"/>
              <a:t>SAGE Writing Rubrics</a:t>
            </a:r>
          </a:p>
          <a:p>
            <a:endParaRPr lang="en-US" dirty="0" smtClean="0"/>
          </a:p>
          <a:p>
            <a:endParaRPr lang="en-US" dirty="0" smtClean="0"/>
          </a:p>
          <a:p>
            <a:pPr marL="0" indent="0">
              <a:buNone/>
            </a:pPr>
            <a:endParaRPr lang="en-US" dirty="0"/>
          </a:p>
        </p:txBody>
      </p:sp>
    </p:spTree>
    <p:extLst>
      <p:ext uri="{BB962C8B-B14F-4D97-AF65-F5344CB8AC3E}">
        <p14:creationId xmlns:p14="http://schemas.microsoft.com/office/powerpoint/2010/main" val="9081838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Writing Collection Project</a:t>
            </a:r>
            <a:endParaRPr lang="en-US" dirty="0"/>
          </a:p>
        </p:txBody>
      </p:sp>
      <p:sp>
        <p:nvSpPr>
          <p:cNvPr id="3" name="Content Placeholder 2"/>
          <p:cNvSpPr>
            <a:spLocks noGrp="1"/>
          </p:cNvSpPr>
          <p:nvPr>
            <p:ph idx="1"/>
          </p:nvPr>
        </p:nvSpPr>
        <p:spPr>
          <a:xfrm>
            <a:off x="1339702" y="1911170"/>
            <a:ext cx="3731138" cy="2287204"/>
          </a:xfrm>
        </p:spPr>
        <p:txBody>
          <a:bodyPr/>
          <a:lstStyle/>
          <a:p>
            <a:r>
              <a:rPr lang="en-US" dirty="0" smtClean="0"/>
              <a:t>All prompts, rubrics, and annotated samples can be found on UEN</a:t>
            </a:r>
          </a:p>
          <a:p>
            <a:pPr marL="0" indent="0">
              <a:buNone/>
            </a:pPr>
            <a:endParaRPr lang="en-US" dirty="0"/>
          </a:p>
          <a:p>
            <a:endParaRPr lang="en-US" dirty="0"/>
          </a:p>
        </p:txBody>
      </p:sp>
      <p:pic>
        <p:nvPicPr>
          <p:cNvPr id="5" name="Picture 4">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9667" y="1428538"/>
            <a:ext cx="6541055" cy="5054452"/>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5486400" y="6482990"/>
            <a:ext cx="6263149" cy="646331"/>
          </a:xfrm>
          <a:prstGeom prst="rect">
            <a:avLst/>
          </a:prstGeom>
          <a:noFill/>
        </p:spPr>
        <p:txBody>
          <a:bodyPr wrap="square" rtlCol="0">
            <a:spAutoFit/>
          </a:bodyPr>
          <a:lstStyle/>
          <a:p>
            <a:r>
              <a:rPr lang="en-US" dirty="0"/>
              <a:t>http://www.uen.org/core/languagearts/writing-collection/</a:t>
            </a:r>
          </a:p>
          <a:p>
            <a:endParaRPr lang="en-US" dirty="0"/>
          </a:p>
        </p:txBody>
      </p:sp>
    </p:spTree>
    <p:extLst>
      <p:ext uri="{BB962C8B-B14F-4D97-AF65-F5344CB8AC3E}">
        <p14:creationId xmlns:p14="http://schemas.microsoft.com/office/powerpoint/2010/main" val="19353818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Benefits of Writing</a:t>
            </a:r>
            <a:endParaRPr lang="en-US" dirty="0"/>
          </a:p>
        </p:txBody>
      </p:sp>
      <p:sp>
        <p:nvSpPr>
          <p:cNvPr id="3" name="Content Placeholder 2"/>
          <p:cNvSpPr>
            <a:spLocks noGrp="1"/>
          </p:cNvSpPr>
          <p:nvPr>
            <p:ph idx="1"/>
          </p:nvPr>
        </p:nvSpPr>
        <p:spPr/>
        <p:txBody>
          <a:bodyPr/>
          <a:lstStyle/>
          <a:p>
            <a:r>
              <a:rPr lang="en-US" sz="3600" dirty="0" smtClean="0"/>
              <a:t>How does writing enhance reading, understanding, academic performance, and life skills?</a:t>
            </a:r>
          </a:p>
        </p:txBody>
      </p:sp>
      <p:pic>
        <p:nvPicPr>
          <p:cNvPr id="3074" name="Picture 2" descr="https://40.media.tumblr.com/55e38f270f641fad9aabb21e6747e944/tumblr_n70jdhtcex1sag14uo1_5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9589" y="3732502"/>
            <a:ext cx="4762500" cy="28289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434258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stretch>
            <a:fillRect/>
          </a:stretch>
        </p:blipFill>
        <p:spPr>
          <a:xfrm>
            <a:off x="2568872" y="145914"/>
            <a:ext cx="7431162" cy="6577271"/>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030542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Opinion Writing Standards</a:t>
            </a:r>
            <a:endParaRPr lang="en-US" dirty="0"/>
          </a:p>
        </p:txBody>
      </p:sp>
      <p:pic>
        <p:nvPicPr>
          <p:cNvPr id="2" name="Content Placeholder 1"/>
          <p:cNvPicPr>
            <a:picLocks noGrp="1" noChangeAspect="1"/>
          </p:cNvPicPr>
          <p:nvPr>
            <p:ph idx="1"/>
          </p:nvPr>
        </p:nvPicPr>
        <p:blipFill>
          <a:blip r:embed="rId2"/>
          <a:stretch>
            <a:fillRect/>
          </a:stretch>
        </p:blipFill>
        <p:spPr>
          <a:xfrm>
            <a:off x="1057769" y="2202873"/>
            <a:ext cx="4952935" cy="4383809"/>
          </a:xfrm>
          <a:prstGeom prst="rect">
            <a:avLst/>
          </a:prstGeom>
          <a:ln>
            <a:solidFill>
              <a:schemeClr val="tx1"/>
            </a:solidFill>
          </a:ln>
          <a:effectLst>
            <a:outerShdw blurRad="292100" dist="139700" dir="2700000" algn="tl" rotWithShape="0">
              <a:srgbClr val="333333">
                <a:alpha val="65000"/>
              </a:srgbClr>
            </a:outerShdw>
          </a:effectLst>
        </p:spPr>
      </p:pic>
      <p:sp>
        <p:nvSpPr>
          <p:cNvPr id="5" name="Rectangle 4"/>
          <p:cNvSpPr/>
          <p:nvPr/>
        </p:nvSpPr>
        <p:spPr>
          <a:xfrm>
            <a:off x="1057769" y="2535382"/>
            <a:ext cx="4952935" cy="5715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1057769" y="3106882"/>
            <a:ext cx="5228732" cy="34320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6010704" y="2535382"/>
            <a:ext cx="5717105" cy="5715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6286501" y="3106882"/>
            <a:ext cx="5441308" cy="3432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6338454" y="3253221"/>
            <a:ext cx="2701636" cy="3139321"/>
          </a:xfrm>
          <a:prstGeom prst="rect">
            <a:avLst/>
          </a:prstGeom>
          <a:noFill/>
        </p:spPr>
        <p:txBody>
          <a:bodyPr wrap="square" rtlCol="0">
            <a:spAutoFit/>
          </a:bodyPr>
          <a:lstStyle/>
          <a:p>
            <a:r>
              <a:rPr lang="en-US" dirty="0" smtClean="0"/>
              <a:t>Use a combination of drawing, dictating, and writing to compose opinion pieces in which they tell a reader the topic or the name of the book they are writing about and state an opinion or preference about the topic or book (e.g. My favorite book is…</a:t>
            </a:r>
            <a:endParaRPr lang="en-US" dirty="0"/>
          </a:p>
        </p:txBody>
      </p:sp>
      <p:sp>
        <p:nvSpPr>
          <p:cNvPr id="22" name="TextBox 21"/>
          <p:cNvSpPr txBox="1"/>
          <p:nvPr/>
        </p:nvSpPr>
        <p:spPr>
          <a:xfrm>
            <a:off x="9206345" y="3253221"/>
            <a:ext cx="2521464" cy="2308324"/>
          </a:xfrm>
          <a:prstGeom prst="rect">
            <a:avLst/>
          </a:prstGeom>
          <a:noFill/>
        </p:spPr>
        <p:txBody>
          <a:bodyPr wrap="square" rtlCol="0">
            <a:spAutoFit/>
          </a:bodyPr>
          <a:lstStyle/>
          <a:p>
            <a:r>
              <a:rPr lang="en-US" dirty="0" smtClean="0"/>
              <a:t>Write opinion pieces in which they introduce the topic or name the book they are writing about, state an opinion, supply a reason for the opinion, and provide some sense of closure.</a:t>
            </a:r>
            <a:endParaRPr lang="en-US" dirty="0"/>
          </a:p>
        </p:txBody>
      </p:sp>
      <p:cxnSp>
        <p:nvCxnSpPr>
          <p:cNvPr id="24" name="Straight Connector 23"/>
          <p:cNvCxnSpPr/>
          <p:nvPr/>
        </p:nvCxnSpPr>
        <p:spPr>
          <a:xfrm>
            <a:off x="9079892" y="3106882"/>
            <a:ext cx="0" cy="34320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4618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Informative Writing Standards</a:t>
            </a:r>
            <a:endParaRPr lang="en-US" dirty="0"/>
          </a:p>
        </p:txBody>
      </p:sp>
      <p:pic>
        <p:nvPicPr>
          <p:cNvPr id="2" name="Content Placeholder 1"/>
          <p:cNvPicPr>
            <a:picLocks noGrp="1" noChangeAspect="1"/>
          </p:cNvPicPr>
          <p:nvPr>
            <p:ph idx="1"/>
          </p:nvPr>
        </p:nvPicPr>
        <p:blipFill>
          <a:blip r:embed="rId2"/>
          <a:stretch>
            <a:fillRect/>
          </a:stretch>
        </p:blipFill>
        <p:spPr>
          <a:xfrm>
            <a:off x="1057769" y="2202873"/>
            <a:ext cx="4952935" cy="4383809"/>
          </a:xfrm>
          <a:prstGeom prst="rect">
            <a:avLst/>
          </a:prstGeom>
          <a:ln>
            <a:solidFill>
              <a:schemeClr val="tx1"/>
            </a:solidFill>
          </a:ln>
          <a:effectLst>
            <a:outerShdw blurRad="292100" dist="139700" dir="2700000" algn="tl" rotWithShape="0">
              <a:srgbClr val="333333">
                <a:alpha val="65000"/>
              </a:srgbClr>
            </a:outerShdw>
          </a:effectLst>
        </p:spPr>
      </p:pic>
      <p:sp>
        <p:nvSpPr>
          <p:cNvPr id="5" name="Rectangle 4"/>
          <p:cNvSpPr/>
          <p:nvPr/>
        </p:nvSpPr>
        <p:spPr>
          <a:xfrm>
            <a:off x="1057769" y="3059082"/>
            <a:ext cx="4952935" cy="5715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1057769" y="3630582"/>
            <a:ext cx="5299182" cy="310243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6010704" y="3059082"/>
            <a:ext cx="5777249" cy="28575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6346645" y="3344832"/>
            <a:ext cx="5441308" cy="3432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6396444" y="3768170"/>
            <a:ext cx="2701636" cy="2585323"/>
          </a:xfrm>
          <a:prstGeom prst="rect">
            <a:avLst/>
          </a:prstGeom>
          <a:noFill/>
        </p:spPr>
        <p:txBody>
          <a:bodyPr wrap="square" rtlCol="0">
            <a:spAutoFit/>
          </a:bodyPr>
          <a:lstStyle/>
          <a:p>
            <a:r>
              <a:rPr lang="en-US" dirty="0" smtClean="0"/>
              <a:t>Use a combination of drawing, dictating, and writing to compose informative/explanatory texts in which they name what they are writing about and supply some information about the topic.</a:t>
            </a:r>
            <a:endParaRPr lang="en-US" dirty="0"/>
          </a:p>
        </p:txBody>
      </p:sp>
      <p:sp>
        <p:nvSpPr>
          <p:cNvPr id="22" name="TextBox 21"/>
          <p:cNvSpPr txBox="1"/>
          <p:nvPr/>
        </p:nvSpPr>
        <p:spPr>
          <a:xfrm>
            <a:off x="9178657" y="3768170"/>
            <a:ext cx="2521464" cy="2031325"/>
          </a:xfrm>
          <a:prstGeom prst="rect">
            <a:avLst/>
          </a:prstGeom>
          <a:noFill/>
        </p:spPr>
        <p:txBody>
          <a:bodyPr wrap="square" rtlCol="0">
            <a:spAutoFit/>
          </a:bodyPr>
          <a:lstStyle/>
          <a:p>
            <a:r>
              <a:rPr lang="en-US" dirty="0" smtClean="0"/>
              <a:t>Write informative/explanatory texts in which they name a topic, supply some facts about the topic, and provide some sense of closure.</a:t>
            </a:r>
            <a:endParaRPr lang="en-US" dirty="0"/>
          </a:p>
        </p:txBody>
      </p:sp>
      <p:cxnSp>
        <p:nvCxnSpPr>
          <p:cNvPr id="24" name="Straight Connector 23"/>
          <p:cNvCxnSpPr/>
          <p:nvPr/>
        </p:nvCxnSpPr>
        <p:spPr>
          <a:xfrm>
            <a:off x="8991097" y="3344832"/>
            <a:ext cx="0" cy="34320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17614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K-1 Informative and Opinion Writing Rubrics</a:t>
            </a:r>
            <a:endParaRPr lang="en-US" dirty="0"/>
          </a:p>
        </p:txBody>
      </p:sp>
      <p:pic>
        <p:nvPicPr>
          <p:cNvPr id="2" name="Content Placeholder 1"/>
          <p:cNvPicPr>
            <a:picLocks noGrp="1" noChangeAspect="1"/>
          </p:cNvPicPr>
          <p:nvPr>
            <p:ph idx="1"/>
          </p:nvPr>
        </p:nvPicPr>
        <p:blipFill>
          <a:blip r:embed="rId2"/>
          <a:stretch>
            <a:fillRect/>
          </a:stretch>
        </p:blipFill>
        <p:spPr>
          <a:xfrm>
            <a:off x="3212428" y="1874517"/>
            <a:ext cx="6256822" cy="4855657"/>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358111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The Day the Crayons </a:t>
            </a:r>
            <a:r>
              <a:rPr lang="en-US" dirty="0" err="1" smtClean="0"/>
              <a:t>QUit</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22649144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951930" y="2176771"/>
            <a:ext cx="3688400" cy="3696020"/>
          </a:xfrm>
          <a:prstGeom prst="rect">
            <a:avLst/>
          </a:prstGeom>
          <a:ln>
            <a:noFill/>
          </a:ln>
          <a:effectLst>
            <a:outerShdw blurRad="292100" dist="139700" dir="2700000" algn="tl" rotWithShape="0">
              <a:srgbClr val="333333">
                <a:alpha val="65000"/>
              </a:srgbClr>
            </a:outerShdw>
          </a:effectLst>
        </p:spPr>
      </p:pic>
      <p:sp>
        <p:nvSpPr>
          <p:cNvPr id="3" name="Title 2"/>
          <p:cNvSpPr>
            <a:spLocks noGrp="1"/>
          </p:cNvSpPr>
          <p:nvPr>
            <p:ph type="title"/>
          </p:nvPr>
        </p:nvSpPr>
        <p:spPr/>
        <p:txBody>
          <a:bodyPr/>
          <a:lstStyle/>
          <a:p>
            <a:r>
              <a:rPr lang="en-US" dirty="0" smtClean="0"/>
              <a:t>1</a:t>
            </a:r>
            <a:r>
              <a:rPr lang="en-US" baseline="30000" dirty="0" smtClean="0"/>
              <a:t>st</a:t>
            </a:r>
            <a:r>
              <a:rPr lang="en-US" dirty="0" smtClean="0"/>
              <a:t> Grade Opinion Writing</a:t>
            </a:r>
            <a:endParaRPr lang="en-US" dirty="0"/>
          </a:p>
        </p:txBody>
      </p:sp>
      <p:pic>
        <p:nvPicPr>
          <p:cNvPr id="7"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51678" y="1339702"/>
            <a:ext cx="6223010" cy="5370159"/>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6181740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a:t>
            </a:r>
            <a:r>
              <a:rPr lang="en-US" baseline="30000" dirty="0" smtClean="0"/>
              <a:t>st</a:t>
            </a:r>
            <a:r>
              <a:rPr lang="en-US" dirty="0" smtClean="0"/>
              <a:t> Grade Opinion Writing</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780" y="1385442"/>
            <a:ext cx="5060118" cy="5082980"/>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60622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Writing Samples</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28020485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smtClean="0"/>
              <a:t>Rangefinding</a:t>
            </a:r>
            <a:endParaRPr lang="en-US" dirty="0"/>
          </a:p>
        </p:txBody>
      </p:sp>
      <p:sp>
        <p:nvSpPr>
          <p:cNvPr id="5" name="Content Placeholder 4"/>
          <p:cNvSpPr>
            <a:spLocks noGrp="1"/>
          </p:cNvSpPr>
          <p:nvPr>
            <p:ph idx="1"/>
          </p:nvPr>
        </p:nvSpPr>
        <p:spPr>
          <a:xfrm>
            <a:off x="5061098" y="2030818"/>
            <a:ext cx="6662816" cy="4582633"/>
          </a:xfrm>
        </p:spPr>
        <p:txBody>
          <a:bodyPr>
            <a:normAutofit/>
          </a:bodyPr>
          <a:lstStyle/>
          <a:p>
            <a:pPr marL="457200" indent="-457200">
              <a:buFont typeface="+mj-lt"/>
              <a:buAutoNum type="arabicPeriod"/>
            </a:pPr>
            <a:r>
              <a:rPr lang="en-US" sz="3600" dirty="0" smtClean="0"/>
              <a:t>On your own, review the essay.</a:t>
            </a:r>
          </a:p>
          <a:p>
            <a:pPr marL="457200" indent="-457200">
              <a:buFont typeface="+mj-lt"/>
              <a:buAutoNum type="arabicPeriod"/>
            </a:pPr>
            <a:r>
              <a:rPr lang="en-US" sz="3600" dirty="0" smtClean="0"/>
              <a:t>Assign a score for each category.</a:t>
            </a:r>
          </a:p>
          <a:p>
            <a:pPr marL="457200" indent="-457200">
              <a:buFont typeface="+mj-lt"/>
              <a:buAutoNum type="arabicPeriod"/>
            </a:pPr>
            <a:r>
              <a:rPr lang="en-US" sz="3600" dirty="0" smtClean="0"/>
              <a:t>Make notes about why you scored the way you did.</a:t>
            </a:r>
          </a:p>
          <a:p>
            <a:pPr marL="457200" indent="-457200">
              <a:buFont typeface="+mj-lt"/>
              <a:buAutoNum type="arabicPeriod"/>
            </a:pPr>
            <a:r>
              <a:rPr lang="en-US" sz="3600" dirty="0" smtClean="0"/>
              <a:t>Discuss with your team.</a:t>
            </a:r>
          </a:p>
          <a:p>
            <a:endParaRPr lang="en-US" dirty="0"/>
          </a:p>
        </p:txBody>
      </p:sp>
      <p:pic>
        <p:nvPicPr>
          <p:cNvPr id="3" name="Picture 2"/>
          <p:cNvPicPr>
            <a:picLocks noChangeAspect="1"/>
          </p:cNvPicPr>
          <p:nvPr/>
        </p:nvPicPr>
        <p:blipFill>
          <a:blip r:embed="rId3"/>
          <a:stretch>
            <a:fillRect/>
          </a:stretch>
        </p:blipFill>
        <p:spPr>
          <a:xfrm>
            <a:off x="1086269" y="1556658"/>
            <a:ext cx="3815392" cy="5162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4439931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Mentor Text</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37224094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Table Discussion</a:t>
            </a:r>
            <a:endParaRPr lang="en-US" dirty="0"/>
          </a:p>
        </p:txBody>
      </p:sp>
      <p:sp>
        <p:nvSpPr>
          <p:cNvPr id="3" name="Content Placeholder 2"/>
          <p:cNvSpPr>
            <a:spLocks noGrp="1"/>
          </p:cNvSpPr>
          <p:nvPr>
            <p:ph idx="1"/>
          </p:nvPr>
        </p:nvSpPr>
        <p:spPr/>
        <p:txBody>
          <a:bodyPr>
            <a:normAutofit fontScale="92500" lnSpcReduction="10000"/>
          </a:bodyPr>
          <a:lstStyle/>
          <a:p>
            <a:r>
              <a:rPr lang="en-US" sz="3600" dirty="0" smtClean="0"/>
              <a:t>How much class time is spent on writing instruction/practice per day?</a:t>
            </a:r>
          </a:p>
          <a:p>
            <a:r>
              <a:rPr lang="en-US" sz="3600" dirty="0" smtClean="0"/>
              <a:t>In the context of what subject matter?</a:t>
            </a:r>
          </a:p>
          <a:p>
            <a:r>
              <a:rPr lang="en-US" sz="3600" dirty="0" smtClean="0"/>
              <a:t>What kinds of student groupings are used?</a:t>
            </a:r>
          </a:p>
          <a:p>
            <a:r>
              <a:rPr lang="en-US" sz="3600" dirty="0" smtClean="0"/>
              <a:t>What programs/materials/lesson frameworks are used for guidance?</a:t>
            </a:r>
            <a:endParaRPr lang="en-US" sz="3600" dirty="0"/>
          </a:p>
        </p:txBody>
      </p:sp>
      <p:pic>
        <p:nvPicPr>
          <p:cNvPr id="4098" name="Picture 2" descr="http://www.callcentrehelper.com/images/stories/2010/round-table-18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4299" y="444499"/>
            <a:ext cx="2349501" cy="18415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28652436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43200" y="1752600"/>
            <a:ext cx="7467600" cy="4724400"/>
          </a:xfrm>
        </p:spPr>
        <p:txBody>
          <a:bodyPr>
            <a:normAutofit/>
          </a:bodyPr>
          <a:lstStyle/>
          <a:p>
            <a:pPr>
              <a:buNone/>
            </a:pPr>
            <a:r>
              <a:rPr lang="en-US" b="1" dirty="0" smtClean="0">
                <a:solidFill>
                  <a:schemeClr val="accent5"/>
                </a:solidFill>
              </a:rPr>
              <a:t>Students need to first build knowledge about a topic before they are asked to produce formal informative writing pieces.</a:t>
            </a:r>
          </a:p>
          <a:p>
            <a:pPr>
              <a:buNone/>
            </a:pPr>
            <a:endParaRPr lang="en-US" b="1" dirty="0" smtClean="0">
              <a:solidFill>
                <a:schemeClr val="accent5"/>
              </a:solidFill>
            </a:endParaRPr>
          </a:p>
          <a:p>
            <a:pPr>
              <a:spcBef>
                <a:spcPts val="0"/>
              </a:spcBef>
              <a:buNone/>
            </a:pPr>
            <a:r>
              <a:rPr lang="en-US" sz="2800" b="1" dirty="0"/>
              <a:t>Remember to use the Stop, Think, and Write Strategies:</a:t>
            </a:r>
          </a:p>
          <a:p>
            <a:pPr lvl="2">
              <a:spcBef>
                <a:spcPts val="0"/>
              </a:spcBef>
            </a:pPr>
            <a:r>
              <a:rPr lang="en-US" b="1" dirty="0" smtClean="0"/>
              <a:t>Thinking Boxes</a:t>
            </a:r>
          </a:p>
          <a:p>
            <a:pPr lvl="2">
              <a:spcBef>
                <a:spcPts val="0"/>
              </a:spcBef>
            </a:pPr>
            <a:r>
              <a:rPr lang="en-US" b="1" dirty="0" smtClean="0"/>
              <a:t>Quick Jot</a:t>
            </a:r>
          </a:p>
          <a:p>
            <a:pPr lvl="2">
              <a:spcBef>
                <a:spcPts val="0"/>
              </a:spcBef>
            </a:pPr>
            <a:r>
              <a:rPr lang="en-US" b="1" dirty="0" smtClean="0"/>
              <a:t>Quick Try</a:t>
            </a:r>
          </a:p>
          <a:p>
            <a:pPr lvl="2">
              <a:spcBef>
                <a:spcPts val="0"/>
              </a:spcBef>
            </a:pPr>
            <a:r>
              <a:rPr lang="en-US" b="1" dirty="0" smtClean="0"/>
              <a:t>Quick Write</a:t>
            </a:r>
          </a:p>
        </p:txBody>
      </p:sp>
      <p:pic>
        <p:nvPicPr>
          <p:cNvPr id="154629" name="Picture 5" descr="C:\Documents and Settings\MCONRAD\Local Settings\Temporary Internet Files\Content.IE5\04BH7XJL\MC900391452[1].wmf"/>
          <p:cNvPicPr>
            <a:picLocks noChangeAspect="1" noChangeArrowheads="1"/>
          </p:cNvPicPr>
          <p:nvPr/>
        </p:nvPicPr>
        <p:blipFill>
          <a:blip r:embed="rId3" cstate="print"/>
          <a:srcRect/>
          <a:stretch>
            <a:fillRect/>
          </a:stretch>
        </p:blipFill>
        <p:spPr bwMode="auto">
          <a:xfrm>
            <a:off x="7696200" y="4876800"/>
            <a:ext cx="2438400" cy="1609662"/>
          </a:xfrm>
          <a:prstGeom prst="rect">
            <a:avLst/>
          </a:prstGeom>
          <a:noFill/>
        </p:spPr>
      </p:pic>
      <p:sp>
        <p:nvSpPr>
          <p:cNvPr id="6" name="Title 1"/>
          <p:cNvSpPr txBox="1">
            <a:spLocks/>
          </p:cNvSpPr>
          <p:nvPr/>
        </p:nvSpPr>
        <p:spPr>
          <a:xfrm>
            <a:off x="964504" y="0"/>
            <a:ext cx="10797436" cy="1417638"/>
          </a:xfrm>
          <a:prstGeom prst="rect">
            <a:avLst/>
          </a:prstGeom>
          <a:solidFill>
            <a:schemeClr val="tx1"/>
          </a:solidFill>
          <a:ln>
            <a:noFill/>
          </a:ln>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en-US" sz="4000" smtClean="0">
                <a:solidFill>
                  <a:schemeClr val="bg1"/>
                </a:solidFill>
              </a:rPr>
              <a:t>Successfully Teaching Informative Writing</a:t>
            </a:r>
            <a:endParaRPr lang="en-US" sz="2700" dirty="0">
              <a:solidFill>
                <a:schemeClr val="bg1"/>
              </a:solidFill>
            </a:endParaRPr>
          </a:p>
        </p:txBody>
      </p:sp>
    </p:spTree>
    <p:extLst>
      <p:ext uri="{BB962C8B-B14F-4D97-AF65-F5344CB8AC3E}">
        <p14:creationId xmlns:p14="http://schemas.microsoft.com/office/powerpoint/2010/main" val="194640041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nvGraphicFramePr>
        <p:xfrm>
          <a:off x="3048000" y="2133600"/>
          <a:ext cx="6096000" cy="3733800"/>
        </p:xfrm>
        <a:graphic>
          <a:graphicData uri="http://schemas.openxmlformats.org/drawingml/2006/table">
            <a:tbl>
              <a:tblPr firstRow="1" bandRow="1">
                <a:tableStyleId>{7DF18680-E054-41AD-8BC1-D1AEF772440D}</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1866900">
                <a:tc>
                  <a:txBody>
                    <a:bodyPr/>
                    <a:lstStyle/>
                    <a:p>
                      <a:r>
                        <a:rPr lang="en-US" dirty="0" smtClean="0"/>
                        <a:t>Thinking Box 1</a:t>
                      </a:r>
                      <a:endParaRPr lang="en-US" dirty="0"/>
                    </a:p>
                  </a:txBody>
                  <a:tcPr/>
                </a:tc>
                <a:tc>
                  <a:txBody>
                    <a:bodyPr/>
                    <a:lstStyle/>
                    <a:p>
                      <a:r>
                        <a:rPr lang="en-US" dirty="0" smtClean="0"/>
                        <a:t>Thinking Box 2</a:t>
                      </a:r>
                      <a:endParaRPr lang="en-US" dirty="0"/>
                    </a:p>
                  </a:txBody>
                  <a:tcPr/>
                </a:tc>
                <a:extLst>
                  <a:ext uri="{0D108BD9-81ED-4DB2-BD59-A6C34878D82A}">
                    <a16:rowId xmlns:a16="http://schemas.microsoft.com/office/drawing/2014/main" val="10000"/>
                  </a:ext>
                </a:extLst>
              </a:tr>
              <a:tr h="1866900">
                <a:tc>
                  <a:txBody>
                    <a:bodyPr/>
                    <a:lstStyle/>
                    <a:p>
                      <a:r>
                        <a:rPr lang="en-US" dirty="0" smtClean="0"/>
                        <a:t>Thinking Box 3</a:t>
                      </a:r>
                      <a:endParaRPr lang="en-US" dirty="0"/>
                    </a:p>
                  </a:txBody>
                  <a:tcPr/>
                </a:tc>
                <a:tc>
                  <a:txBody>
                    <a:bodyPr/>
                    <a:lstStyle/>
                    <a:p>
                      <a:r>
                        <a:rPr lang="en-US" dirty="0" smtClean="0"/>
                        <a:t>Thinking Box 4</a:t>
                      </a:r>
                      <a:endParaRPr lang="en-US" dirty="0"/>
                    </a:p>
                  </a:txBody>
                  <a:tcPr/>
                </a:tc>
                <a:extLst>
                  <a:ext uri="{0D108BD9-81ED-4DB2-BD59-A6C34878D82A}">
                    <a16:rowId xmlns:a16="http://schemas.microsoft.com/office/drawing/2014/main" val="10001"/>
                  </a:ext>
                </a:extLst>
              </a:tr>
            </a:tbl>
          </a:graphicData>
        </a:graphic>
      </p:graphicFrame>
      <p:sp>
        <p:nvSpPr>
          <p:cNvPr id="2" name="Title 1"/>
          <p:cNvSpPr>
            <a:spLocks noGrp="1"/>
          </p:cNvSpPr>
          <p:nvPr>
            <p:ph type="title"/>
          </p:nvPr>
        </p:nvSpPr>
        <p:spPr>
          <a:xfrm>
            <a:off x="1524000" y="0"/>
            <a:ext cx="9144000" cy="1417638"/>
          </a:xfrm>
          <a:solidFill>
            <a:schemeClr val="tx1"/>
          </a:solidFill>
          <a:ln>
            <a:noFill/>
          </a:ln>
        </p:spPr>
        <p:txBody>
          <a:bodyPr>
            <a:normAutofit/>
          </a:bodyPr>
          <a:lstStyle/>
          <a:p>
            <a:r>
              <a:rPr lang="en-US" sz="4000" dirty="0">
                <a:solidFill>
                  <a:schemeClr val="bg1"/>
                </a:solidFill>
              </a:rPr>
              <a:t>Successfully Teaching Informative </a:t>
            </a:r>
            <a:r>
              <a:rPr lang="en-US" sz="4000" dirty="0" smtClean="0">
                <a:solidFill>
                  <a:schemeClr val="bg1"/>
                </a:solidFill>
              </a:rPr>
              <a:t>Writing</a:t>
            </a:r>
            <a:endParaRPr lang="en-US" sz="2700" dirty="0">
              <a:solidFill>
                <a:schemeClr val="bg1"/>
              </a:solidFill>
            </a:endParaRPr>
          </a:p>
        </p:txBody>
      </p:sp>
      <p:pic>
        <p:nvPicPr>
          <p:cNvPr id="154628" name="Picture 4" descr="https://encrypted-tbn1.gstatic.com/images?q=tbn:ANd9GcTYom055Gi7rVq9ddra_OakbjIk5vvRUQN4Kq7zOCZCEsfUlZnduw"/>
          <p:cNvPicPr>
            <a:picLocks noChangeAspect="1" noChangeArrowheads="1"/>
          </p:cNvPicPr>
          <p:nvPr/>
        </p:nvPicPr>
        <p:blipFill>
          <a:blip r:embed="rId3" cstate="print"/>
          <a:srcRect/>
          <a:stretch>
            <a:fillRect/>
          </a:stretch>
        </p:blipFill>
        <p:spPr bwMode="auto">
          <a:xfrm>
            <a:off x="8382000" y="3200400"/>
            <a:ext cx="1924050" cy="2381250"/>
          </a:xfrm>
          <a:prstGeom prst="rect">
            <a:avLst/>
          </a:prstGeom>
          <a:ln>
            <a:noFill/>
          </a:ln>
          <a:effectLst>
            <a:outerShdw blurRad="292100" dist="139700" dir="2700000" algn="tl" rotWithShape="0">
              <a:srgbClr val="333333">
                <a:alpha val="65000"/>
              </a:srgbClr>
            </a:outerShdw>
          </a:effectLst>
        </p:spPr>
      </p:pic>
      <p:pic>
        <p:nvPicPr>
          <p:cNvPr id="154626" name="Picture 2" descr="Cover Image"/>
          <p:cNvPicPr>
            <a:picLocks noChangeAspect="1" noChangeArrowheads="1"/>
          </p:cNvPicPr>
          <p:nvPr/>
        </p:nvPicPr>
        <p:blipFill>
          <a:blip r:embed="rId4" cstate="print"/>
          <a:srcRect/>
          <a:stretch>
            <a:fillRect/>
          </a:stretch>
        </p:blipFill>
        <p:spPr bwMode="auto">
          <a:xfrm>
            <a:off x="7162800" y="4800600"/>
            <a:ext cx="2351852" cy="1905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6588205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70" name="Picture 2"/>
          <p:cNvPicPr>
            <a:picLocks noChangeAspect="1" noChangeArrowheads="1"/>
          </p:cNvPicPr>
          <p:nvPr/>
        </p:nvPicPr>
        <p:blipFill>
          <a:blip r:embed="rId3" cstate="print"/>
          <a:srcRect l="30000" t="9778" r="28333" b="4000"/>
          <a:stretch>
            <a:fillRect/>
          </a:stretch>
        </p:blipFill>
        <p:spPr bwMode="auto">
          <a:xfrm rot="16200000">
            <a:off x="4003041" y="949960"/>
            <a:ext cx="4953000" cy="6405880"/>
          </a:xfrm>
          <a:prstGeom prst="rect">
            <a:avLst/>
          </a:prstGeom>
          <a:noFill/>
          <a:ln w="9525">
            <a:solidFill>
              <a:schemeClr val="tx1"/>
            </a:solidFill>
            <a:miter lim="800000"/>
            <a:headEnd/>
            <a:tailEnd/>
          </a:ln>
        </p:spPr>
      </p:pic>
      <p:sp>
        <p:nvSpPr>
          <p:cNvPr id="5" name="Title 1"/>
          <p:cNvSpPr txBox="1">
            <a:spLocks/>
          </p:cNvSpPr>
          <p:nvPr/>
        </p:nvSpPr>
        <p:spPr>
          <a:xfrm>
            <a:off x="964504" y="0"/>
            <a:ext cx="10797436" cy="1417638"/>
          </a:xfrm>
          <a:prstGeom prst="rect">
            <a:avLst/>
          </a:prstGeom>
          <a:solidFill>
            <a:schemeClr val="tx1"/>
          </a:solidFill>
          <a:ln>
            <a:noFill/>
          </a:ln>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en-US" sz="4000" smtClean="0">
                <a:solidFill>
                  <a:schemeClr val="bg1"/>
                </a:solidFill>
              </a:rPr>
              <a:t>Successfully Teaching Informative Writing</a:t>
            </a:r>
            <a:endParaRPr lang="en-US" sz="2700" dirty="0">
              <a:solidFill>
                <a:schemeClr val="bg1"/>
              </a:solidFill>
            </a:endParaRPr>
          </a:p>
        </p:txBody>
      </p:sp>
    </p:spTree>
    <p:extLst>
      <p:ext uri="{BB962C8B-B14F-4D97-AF65-F5344CB8AC3E}">
        <p14:creationId xmlns:p14="http://schemas.microsoft.com/office/powerpoint/2010/main" val="78788863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964504" y="0"/>
            <a:ext cx="10797436" cy="1417638"/>
          </a:xfrm>
          <a:prstGeom prst="rect">
            <a:avLst/>
          </a:prstGeom>
          <a:solidFill>
            <a:schemeClr val="tx1"/>
          </a:solidFill>
          <a:ln>
            <a:noFill/>
          </a:ln>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en-US" sz="4000" smtClean="0">
                <a:solidFill>
                  <a:schemeClr val="bg1"/>
                </a:solidFill>
              </a:rPr>
              <a:t>Successfully Teaching Informative Writing</a:t>
            </a:r>
            <a:endParaRPr lang="en-US" sz="2700" dirty="0">
              <a:solidFill>
                <a:schemeClr val="bg1"/>
              </a:solidFill>
            </a:endParaRPr>
          </a:p>
        </p:txBody>
      </p:sp>
      <p:grpSp>
        <p:nvGrpSpPr>
          <p:cNvPr id="152576" name="Group 152575"/>
          <p:cNvGrpSpPr/>
          <p:nvPr/>
        </p:nvGrpSpPr>
        <p:grpSpPr>
          <a:xfrm>
            <a:off x="1274151" y="1948545"/>
            <a:ext cx="10178141" cy="4582883"/>
            <a:chOff x="1274151" y="1948545"/>
            <a:chExt cx="10178141" cy="4582883"/>
          </a:xfrm>
        </p:grpSpPr>
        <p:grpSp>
          <p:nvGrpSpPr>
            <p:cNvPr id="4" name="Group 3"/>
            <p:cNvGrpSpPr/>
            <p:nvPr/>
          </p:nvGrpSpPr>
          <p:grpSpPr>
            <a:xfrm>
              <a:off x="1274151" y="1948545"/>
              <a:ext cx="10178141" cy="4582883"/>
              <a:chOff x="1143001" y="3276601"/>
              <a:chExt cx="7696199" cy="2895599"/>
            </a:xfrm>
          </p:grpSpPr>
          <p:pic>
            <p:nvPicPr>
              <p:cNvPr id="5" name="Picture 2"/>
              <p:cNvPicPr>
                <a:picLocks noChangeAspect="1" noChangeArrowheads="1"/>
              </p:cNvPicPr>
              <p:nvPr/>
            </p:nvPicPr>
            <p:blipFill>
              <a:blip r:embed="rId3" cstate="print"/>
              <a:srcRect l="30000" t="10667" r="38333" b="4000"/>
              <a:stretch>
                <a:fillRect/>
              </a:stretch>
            </p:blipFill>
            <p:spPr bwMode="auto">
              <a:xfrm rot="16200000">
                <a:off x="2133601" y="2286001"/>
                <a:ext cx="2895599" cy="4876799"/>
              </a:xfrm>
              <a:prstGeom prst="rect">
                <a:avLst/>
              </a:prstGeom>
              <a:noFill/>
              <a:ln w="9525">
                <a:noFill/>
                <a:miter lim="800000"/>
                <a:headEnd/>
                <a:tailEnd/>
              </a:ln>
            </p:spPr>
          </p:pic>
          <p:pic>
            <p:nvPicPr>
              <p:cNvPr id="7" name="Picture 3"/>
              <p:cNvPicPr>
                <a:picLocks noChangeAspect="1" noChangeArrowheads="1"/>
              </p:cNvPicPr>
              <p:nvPr/>
            </p:nvPicPr>
            <p:blipFill>
              <a:blip r:embed="rId4" cstate="print"/>
              <a:srcRect l="44060" t="10667" r="48106" b="40444"/>
              <a:stretch>
                <a:fillRect/>
              </a:stretch>
            </p:blipFill>
            <p:spPr bwMode="auto">
              <a:xfrm rot="16200000">
                <a:off x="6972300" y="3009901"/>
                <a:ext cx="762000" cy="2971800"/>
              </a:xfrm>
              <a:prstGeom prst="rect">
                <a:avLst/>
              </a:prstGeom>
              <a:noFill/>
              <a:ln w="9525">
                <a:noFill/>
                <a:miter lim="800000"/>
                <a:headEnd/>
                <a:tailEnd/>
              </a:ln>
            </p:spPr>
          </p:pic>
        </p:grpSp>
        <p:sp>
          <p:nvSpPr>
            <p:cNvPr id="2" name="Rectangle 1"/>
            <p:cNvSpPr/>
            <p:nvPr/>
          </p:nvSpPr>
          <p:spPr>
            <a:xfrm>
              <a:off x="3679371" y="2188029"/>
              <a:ext cx="1687286" cy="6640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752599" y="3385457"/>
              <a:ext cx="990601" cy="6640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886199" y="3385457"/>
              <a:ext cx="1012372" cy="6640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834832" y="3385457"/>
              <a:ext cx="1023168" cy="6640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655265" y="4876800"/>
              <a:ext cx="1687286" cy="6640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598572" y="3341913"/>
              <a:ext cx="1392596" cy="103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9753943" y="3385457"/>
              <a:ext cx="1392596" cy="103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679371" y="2285998"/>
              <a:ext cx="1663180" cy="446276"/>
            </a:xfrm>
            <a:prstGeom prst="rect">
              <a:avLst/>
            </a:prstGeom>
            <a:noFill/>
          </p:spPr>
          <p:txBody>
            <a:bodyPr wrap="square" rtlCol="0">
              <a:spAutoFit/>
            </a:bodyPr>
            <a:lstStyle/>
            <a:p>
              <a:pPr algn="ctr"/>
              <a:r>
                <a:rPr lang="en-US" sz="2300" dirty="0" smtClean="0"/>
                <a:t>Introduction</a:t>
              </a:r>
              <a:endParaRPr lang="en-US" sz="2300" dirty="0"/>
            </a:p>
          </p:txBody>
        </p:sp>
        <p:sp>
          <p:nvSpPr>
            <p:cNvPr id="15" name="TextBox 14"/>
            <p:cNvSpPr txBox="1"/>
            <p:nvPr/>
          </p:nvSpPr>
          <p:spPr>
            <a:xfrm>
              <a:off x="3691424" y="4985676"/>
              <a:ext cx="1663180" cy="446276"/>
            </a:xfrm>
            <a:prstGeom prst="rect">
              <a:avLst/>
            </a:prstGeom>
            <a:noFill/>
          </p:spPr>
          <p:txBody>
            <a:bodyPr wrap="square" rtlCol="0">
              <a:spAutoFit/>
            </a:bodyPr>
            <a:lstStyle/>
            <a:p>
              <a:pPr algn="ctr"/>
              <a:r>
                <a:rPr lang="en-US" sz="2300" dirty="0" smtClean="0"/>
                <a:t>Conclusion</a:t>
              </a:r>
              <a:endParaRPr lang="en-US" sz="2300" dirty="0"/>
            </a:p>
          </p:txBody>
        </p:sp>
        <p:sp>
          <p:nvSpPr>
            <p:cNvPr id="16" name="TextBox 15"/>
            <p:cNvSpPr txBox="1"/>
            <p:nvPr/>
          </p:nvSpPr>
          <p:spPr>
            <a:xfrm>
              <a:off x="1710528" y="3603209"/>
              <a:ext cx="1412896" cy="446276"/>
            </a:xfrm>
            <a:prstGeom prst="rect">
              <a:avLst/>
            </a:prstGeom>
            <a:noFill/>
          </p:spPr>
          <p:txBody>
            <a:bodyPr wrap="square" rtlCol="0">
              <a:spAutoFit/>
            </a:bodyPr>
            <a:lstStyle/>
            <a:p>
              <a:pPr algn="ctr"/>
              <a:r>
                <a:rPr lang="en-US" sz="2300" dirty="0" smtClean="0"/>
                <a:t>Main Idea</a:t>
              </a:r>
              <a:endParaRPr lang="en-US" sz="2300" dirty="0"/>
            </a:p>
          </p:txBody>
        </p:sp>
        <p:sp>
          <p:nvSpPr>
            <p:cNvPr id="17" name="TextBox 16"/>
            <p:cNvSpPr txBox="1"/>
            <p:nvPr/>
          </p:nvSpPr>
          <p:spPr>
            <a:xfrm>
              <a:off x="3804513" y="3663062"/>
              <a:ext cx="1412896" cy="446276"/>
            </a:xfrm>
            <a:prstGeom prst="rect">
              <a:avLst/>
            </a:prstGeom>
            <a:noFill/>
          </p:spPr>
          <p:txBody>
            <a:bodyPr wrap="square" rtlCol="0">
              <a:spAutoFit/>
            </a:bodyPr>
            <a:lstStyle/>
            <a:p>
              <a:pPr algn="ctr"/>
              <a:r>
                <a:rPr lang="en-US" sz="2300" dirty="0" smtClean="0"/>
                <a:t>Main Idea</a:t>
              </a:r>
              <a:endParaRPr lang="en-US" sz="2300" dirty="0"/>
            </a:p>
          </p:txBody>
        </p:sp>
        <p:sp>
          <p:nvSpPr>
            <p:cNvPr id="18" name="TextBox 17"/>
            <p:cNvSpPr txBox="1"/>
            <p:nvPr/>
          </p:nvSpPr>
          <p:spPr>
            <a:xfrm>
              <a:off x="5803469" y="3635847"/>
              <a:ext cx="1412896" cy="446276"/>
            </a:xfrm>
            <a:prstGeom prst="rect">
              <a:avLst/>
            </a:prstGeom>
            <a:noFill/>
          </p:spPr>
          <p:txBody>
            <a:bodyPr wrap="square" rtlCol="0">
              <a:spAutoFit/>
            </a:bodyPr>
            <a:lstStyle/>
            <a:p>
              <a:pPr algn="ctr"/>
              <a:r>
                <a:rPr lang="en-US" sz="2300" dirty="0" smtClean="0"/>
                <a:t>Main Idea</a:t>
              </a:r>
              <a:endParaRPr lang="en-US" sz="2300" dirty="0"/>
            </a:p>
          </p:txBody>
        </p:sp>
        <p:sp>
          <p:nvSpPr>
            <p:cNvPr id="19" name="TextBox 18"/>
            <p:cNvSpPr txBox="1"/>
            <p:nvPr/>
          </p:nvSpPr>
          <p:spPr>
            <a:xfrm>
              <a:off x="7588719" y="3603209"/>
              <a:ext cx="1412896" cy="446276"/>
            </a:xfrm>
            <a:prstGeom prst="rect">
              <a:avLst/>
            </a:prstGeom>
            <a:noFill/>
          </p:spPr>
          <p:txBody>
            <a:bodyPr wrap="square" rtlCol="0">
              <a:spAutoFit/>
            </a:bodyPr>
            <a:lstStyle/>
            <a:p>
              <a:pPr algn="ctr"/>
              <a:r>
                <a:rPr lang="en-US" sz="2300" dirty="0" smtClean="0"/>
                <a:t>Main Idea</a:t>
              </a:r>
              <a:endParaRPr lang="en-US" sz="2300" dirty="0"/>
            </a:p>
          </p:txBody>
        </p:sp>
        <p:sp>
          <p:nvSpPr>
            <p:cNvPr id="20" name="TextBox 19"/>
            <p:cNvSpPr txBox="1"/>
            <p:nvPr/>
          </p:nvSpPr>
          <p:spPr>
            <a:xfrm>
              <a:off x="9753943" y="3655042"/>
              <a:ext cx="1412896" cy="446276"/>
            </a:xfrm>
            <a:prstGeom prst="rect">
              <a:avLst/>
            </a:prstGeom>
            <a:noFill/>
          </p:spPr>
          <p:txBody>
            <a:bodyPr wrap="square" rtlCol="0">
              <a:spAutoFit/>
            </a:bodyPr>
            <a:lstStyle/>
            <a:p>
              <a:pPr algn="ctr"/>
              <a:r>
                <a:rPr lang="en-US" sz="2300" dirty="0" smtClean="0"/>
                <a:t>Main Idea</a:t>
              </a:r>
              <a:endParaRPr lang="en-US" sz="2300" dirty="0"/>
            </a:p>
          </p:txBody>
        </p:sp>
      </p:grpSp>
    </p:spTree>
    <p:extLst>
      <p:ext uri="{BB962C8B-B14F-4D97-AF65-F5344CB8AC3E}">
        <p14:creationId xmlns:p14="http://schemas.microsoft.com/office/powerpoint/2010/main" val="142095188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43200" y="1752601"/>
            <a:ext cx="7467600" cy="4373563"/>
          </a:xfrm>
        </p:spPr>
        <p:txBody>
          <a:bodyPr>
            <a:normAutofit/>
          </a:bodyPr>
          <a:lstStyle/>
          <a:p>
            <a:pPr>
              <a:buNone/>
            </a:pPr>
            <a:r>
              <a:rPr lang="en-US" b="1" dirty="0" smtClean="0">
                <a:solidFill>
                  <a:schemeClr val="accent5"/>
                </a:solidFill>
              </a:rPr>
              <a:t>The purpose of this routine </a:t>
            </a:r>
            <a:r>
              <a:rPr lang="en-US" dirty="0" smtClean="0"/>
              <a:t>is to show students a model of quality writing. Students and teacher analyze the writing of skilled writers to see how experts successfully write in a particular genre or use language in masterful ways. </a:t>
            </a:r>
          </a:p>
          <a:p>
            <a:pPr>
              <a:buNone/>
            </a:pPr>
            <a:endParaRPr lang="en-US" dirty="0" smtClean="0"/>
          </a:p>
          <a:p>
            <a:pPr>
              <a:buNone/>
            </a:pPr>
            <a:r>
              <a:rPr lang="en-US" b="1" dirty="0" smtClean="0">
                <a:solidFill>
                  <a:schemeClr val="accent5"/>
                </a:solidFill>
              </a:rPr>
              <a:t>This routine is important to you </a:t>
            </a:r>
            <a:r>
              <a:rPr lang="en-US" dirty="0" smtClean="0"/>
              <a:t>because students have an “expert by their side” guiding them in their own writing attempts. Students grow as writers through multiple opportunities to explore the writing techniques and styles of many authors.</a:t>
            </a:r>
            <a:endParaRPr lang="en-US" dirty="0"/>
          </a:p>
        </p:txBody>
      </p:sp>
      <p:sp>
        <p:nvSpPr>
          <p:cNvPr id="5" name="Title 1"/>
          <p:cNvSpPr txBox="1">
            <a:spLocks/>
          </p:cNvSpPr>
          <p:nvPr/>
        </p:nvSpPr>
        <p:spPr>
          <a:xfrm>
            <a:off x="964504" y="0"/>
            <a:ext cx="10797436" cy="1417638"/>
          </a:xfrm>
          <a:prstGeom prst="rect">
            <a:avLst/>
          </a:prstGeom>
          <a:solidFill>
            <a:schemeClr val="tx1"/>
          </a:solidFill>
          <a:ln>
            <a:noFill/>
          </a:ln>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en-US" sz="4000" smtClean="0">
                <a:solidFill>
                  <a:schemeClr val="bg1"/>
                </a:solidFill>
              </a:rPr>
              <a:t>Successfully Teaching Informative Writing</a:t>
            </a:r>
            <a:endParaRPr lang="en-US" sz="2700" dirty="0">
              <a:solidFill>
                <a:schemeClr val="bg1"/>
              </a:solidFill>
            </a:endParaRPr>
          </a:p>
        </p:txBody>
      </p:sp>
    </p:spTree>
    <p:extLst>
      <p:ext uri="{BB962C8B-B14F-4D97-AF65-F5344CB8AC3E}">
        <p14:creationId xmlns:p14="http://schemas.microsoft.com/office/powerpoint/2010/main" val="200436687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667002" y="3429002"/>
            <a:ext cx="7696199" cy="2895599"/>
            <a:chOff x="1143001" y="3276601"/>
            <a:chExt cx="7696199" cy="2895599"/>
          </a:xfrm>
        </p:grpSpPr>
        <p:pic>
          <p:nvPicPr>
            <p:cNvPr id="191490" name="Picture 2"/>
            <p:cNvPicPr>
              <a:picLocks noChangeAspect="1" noChangeArrowheads="1"/>
            </p:cNvPicPr>
            <p:nvPr/>
          </p:nvPicPr>
          <p:blipFill>
            <a:blip r:embed="rId3" cstate="print"/>
            <a:srcRect l="30000" t="10667" r="38333" b="4000"/>
            <a:stretch>
              <a:fillRect/>
            </a:stretch>
          </p:blipFill>
          <p:spPr bwMode="auto">
            <a:xfrm rot="16200000">
              <a:off x="2133601" y="2286001"/>
              <a:ext cx="2895599" cy="4876799"/>
            </a:xfrm>
            <a:prstGeom prst="rect">
              <a:avLst/>
            </a:prstGeom>
            <a:noFill/>
            <a:ln w="9525">
              <a:noFill/>
              <a:miter lim="800000"/>
              <a:headEnd/>
              <a:tailEnd/>
            </a:ln>
          </p:spPr>
        </p:pic>
        <p:pic>
          <p:nvPicPr>
            <p:cNvPr id="191491" name="Picture 3"/>
            <p:cNvPicPr>
              <a:picLocks noChangeAspect="1" noChangeArrowheads="1"/>
            </p:cNvPicPr>
            <p:nvPr/>
          </p:nvPicPr>
          <p:blipFill>
            <a:blip r:embed="rId4" cstate="print"/>
            <a:srcRect l="44060" t="10667" r="48106" b="40444"/>
            <a:stretch>
              <a:fillRect/>
            </a:stretch>
          </p:blipFill>
          <p:spPr bwMode="auto">
            <a:xfrm rot="16200000">
              <a:off x="6972300" y="3009901"/>
              <a:ext cx="762000" cy="2971800"/>
            </a:xfrm>
            <a:prstGeom prst="rect">
              <a:avLst/>
            </a:prstGeom>
            <a:noFill/>
            <a:ln w="9525">
              <a:noFill/>
              <a:miter lim="800000"/>
              <a:headEnd/>
              <a:tailEnd/>
            </a:ln>
          </p:spPr>
        </p:pic>
      </p:grpSp>
      <p:sp>
        <p:nvSpPr>
          <p:cNvPr id="7" name="Rounded Rectangle 6"/>
          <p:cNvSpPr/>
          <p:nvPr/>
        </p:nvSpPr>
        <p:spPr>
          <a:xfrm>
            <a:off x="6781800" y="1828800"/>
            <a:ext cx="3124200" cy="19050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We organized the order of the steps with a </a:t>
            </a:r>
            <a:r>
              <a:rPr lang="en-US" sz="1400" dirty="0" smtClean="0">
                <a:solidFill>
                  <a:schemeClr val="tx1"/>
                </a:solidFill>
              </a:rPr>
              <a:t>writing structure</a:t>
            </a:r>
            <a:r>
              <a:rPr lang="en-US" sz="1400" dirty="0">
                <a:solidFill>
                  <a:schemeClr val="tx1"/>
                </a:solidFill>
              </a:rPr>
              <a:t>. The whole class worked together, and the teacher was the scribe. The students used the graphic organizer to order their ideas and the mentor text map to guide their writing.</a:t>
            </a:r>
          </a:p>
        </p:txBody>
      </p:sp>
      <p:sp>
        <p:nvSpPr>
          <p:cNvPr id="9" name="Title 1"/>
          <p:cNvSpPr txBox="1">
            <a:spLocks/>
          </p:cNvSpPr>
          <p:nvPr/>
        </p:nvSpPr>
        <p:spPr>
          <a:xfrm>
            <a:off x="964504" y="0"/>
            <a:ext cx="10797436" cy="1417638"/>
          </a:xfrm>
          <a:prstGeom prst="rect">
            <a:avLst/>
          </a:prstGeom>
          <a:solidFill>
            <a:schemeClr val="tx1"/>
          </a:solidFill>
          <a:ln>
            <a:noFill/>
          </a:ln>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en-US" sz="4000" smtClean="0">
                <a:solidFill>
                  <a:schemeClr val="bg1"/>
                </a:solidFill>
              </a:rPr>
              <a:t>Successfully Teaching Informative Writing</a:t>
            </a:r>
            <a:endParaRPr lang="en-US" sz="2700" dirty="0">
              <a:solidFill>
                <a:schemeClr val="bg1"/>
              </a:solidFill>
            </a:endParaRPr>
          </a:p>
        </p:txBody>
      </p:sp>
    </p:spTree>
    <p:extLst>
      <p:ext uri="{BB962C8B-B14F-4D97-AF65-F5344CB8AC3E}">
        <p14:creationId xmlns:p14="http://schemas.microsoft.com/office/powerpoint/2010/main" val="152353478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7761" name="Object 1"/>
          <p:cNvGraphicFramePr>
            <a:graphicFrameLocks noChangeAspect="1"/>
          </p:cNvGraphicFramePr>
          <p:nvPr/>
        </p:nvGraphicFramePr>
        <p:xfrm>
          <a:off x="3048000" y="1143000"/>
          <a:ext cx="5118100" cy="6629400"/>
        </p:xfrm>
        <a:graphic>
          <a:graphicData uri="http://schemas.openxmlformats.org/presentationml/2006/ole">
            <mc:AlternateContent xmlns:mc="http://schemas.openxmlformats.org/markup-compatibility/2006">
              <mc:Choice xmlns:v="urn:schemas-microsoft-com:vml" Requires="v">
                <p:oleObj spid="_x0000_s1073" name="Acrobat Document" r:id="rId4" imgW="5829300" imgH="7543800" progId="AcroExch.Document.7">
                  <p:embed/>
                </p:oleObj>
              </mc:Choice>
              <mc:Fallback>
                <p:oleObj name="Acrobat Document" r:id="rId4" imgW="5829300" imgH="7543800" progId="AcroExch.Document.7">
                  <p:embed/>
                  <p:pic>
                    <p:nvPicPr>
                      <p:cNvPr id="117761"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0" y="1143000"/>
                        <a:ext cx="5118100" cy="66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 name="Picture 2" descr="http://t3.gstatic.com/images?q=tbn:ANd9GcTQUSf30N5OHhgkyOqnGRyiycQ87LSuUJU-Tl9GommL_1rSLQ_Z"/>
          <p:cNvPicPr>
            <a:picLocks noChangeAspect="1" noChangeArrowheads="1"/>
          </p:cNvPicPr>
          <p:nvPr/>
        </p:nvPicPr>
        <p:blipFill>
          <a:blip r:embed="rId6" cstate="print"/>
          <a:srcRect/>
          <a:stretch>
            <a:fillRect/>
          </a:stretch>
        </p:blipFill>
        <p:spPr bwMode="auto">
          <a:xfrm>
            <a:off x="8229600" y="3581400"/>
            <a:ext cx="2209800" cy="278434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7" name="Title 1"/>
          <p:cNvSpPr txBox="1">
            <a:spLocks/>
          </p:cNvSpPr>
          <p:nvPr/>
        </p:nvSpPr>
        <p:spPr>
          <a:xfrm>
            <a:off x="964504" y="0"/>
            <a:ext cx="10797436" cy="1417638"/>
          </a:xfrm>
          <a:prstGeom prst="rect">
            <a:avLst/>
          </a:prstGeom>
          <a:solidFill>
            <a:schemeClr val="tx1"/>
          </a:solidFill>
          <a:ln>
            <a:noFill/>
          </a:ln>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en-US" sz="4000" smtClean="0">
                <a:solidFill>
                  <a:schemeClr val="bg1"/>
                </a:solidFill>
              </a:rPr>
              <a:t>Successfully Teaching Informative Writing</a:t>
            </a:r>
            <a:endParaRPr lang="en-US" sz="2700" dirty="0">
              <a:solidFill>
                <a:schemeClr val="bg1"/>
              </a:solidFill>
            </a:endParaRPr>
          </a:p>
        </p:txBody>
      </p:sp>
    </p:spTree>
    <p:extLst>
      <p:ext uri="{BB962C8B-B14F-4D97-AF65-F5344CB8AC3E}">
        <p14:creationId xmlns:p14="http://schemas.microsoft.com/office/powerpoint/2010/main" val="303078629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7030" y="0"/>
            <a:ext cx="10734806" cy="1524000"/>
          </a:xfrm>
          <a:solidFill>
            <a:schemeClr val="tx1"/>
          </a:solidFill>
          <a:ln>
            <a:noFill/>
          </a:ln>
        </p:spPr>
        <p:txBody>
          <a:bodyPr>
            <a:normAutofit/>
          </a:bodyPr>
          <a:lstStyle/>
          <a:p>
            <a:r>
              <a:rPr lang="en-US" sz="3600" dirty="0">
                <a:solidFill>
                  <a:schemeClr val="bg1"/>
                </a:solidFill>
              </a:rPr>
              <a:t>Use Mentor Texts to Teach the Components of Informative Writing </a:t>
            </a:r>
            <a:endParaRPr lang="en-US" sz="2200" dirty="0">
              <a:solidFill>
                <a:schemeClr val="bg1"/>
              </a:solidFill>
            </a:endParaRPr>
          </a:p>
        </p:txBody>
      </p:sp>
      <p:pic>
        <p:nvPicPr>
          <p:cNvPr id="7" name="Picture 2" descr="http://t3.gstatic.com/images?q=tbn:ANd9GcTQUSf30N5OHhgkyOqnGRyiycQ87LSuUJU-Tl9GommL_1rSLQ_Z"/>
          <p:cNvPicPr>
            <a:picLocks noChangeAspect="1" noChangeArrowheads="1"/>
          </p:cNvPicPr>
          <p:nvPr/>
        </p:nvPicPr>
        <p:blipFill>
          <a:blip r:embed="rId3" cstate="print"/>
          <a:srcRect/>
          <a:stretch>
            <a:fillRect/>
          </a:stretch>
        </p:blipFill>
        <p:spPr bwMode="auto">
          <a:xfrm>
            <a:off x="4419600" y="1828800"/>
            <a:ext cx="3657600" cy="460857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6" name="Explosion 2 5"/>
          <p:cNvSpPr/>
          <p:nvPr/>
        </p:nvSpPr>
        <p:spPr>
          <a:xfrm>
            <a:off x="7848600" y="5029200"/>
            <a:ext cx="3505200" cy="1981200"/>
          </a:xfrm>
          <a:prstGeom prst="irregularSeal2">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Create a map.</a:t>
            </a:r>
          </a:p>
        </p:txBody>
      </p:sp>
    </p:spTree>
    <p:extLst>
      <p:ext uri="{BB962C8B-B14F-4D97-AF65-F5344CB8AC3E}">
        <p14:creationId xmlns:p14="http://schemas.microsoft.com/office/powerpoint/2010/main" val="134833445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276600" y="1676400"/>
            <a:ext cx="6781800" cy="4939814"/>
          </a:xfrm>
          <a:prstGeom prst="rect">
            <a:avLst/>
          </a:prstGeom>
          <a:noFill/>
          <a:ln>
            <a:noFill/>
          </a:ln>
        </p:spPr>
        <p:txBody>
          <a:bodyPr wrap="square" rtlCol="0">
            <a:spAutoFit/>
          </a:bodyPr>
          <a:lstStyle/>
          <a:p>
            <a:pPr algn="ctr"/>
            <a:r>
              <a:rPr lang="en-US" sz="2100" b="1" dirty="0"/>
              <a:t>How to Become a Frog</a:t>
            </a:r>
          </a:p>
          <a:p>
            <a:pPr algn="ctr"/>
            <a:endParaRPr lang="en-US" sz="2100" dirty="0"/>
          </a:p>
          <a:p>
            <a:r>
              <a:rPr lang="en-US" sz="2100" dirty="0"/>
              <a:t>If you want to ________, follow these simple instructions.</a:t>
            </a:r>
          </a:p>
          <a:p>
            <a:endParaRPr lang="en-US" sz="2100" i="1" u="sng" dirty="0"/>
          </a:p>
          <a:p>
            <a:r>
              <a:rPr lang="en-US" sz="2100" dirty="0"/>
              <a:t>1. _________(Give a direction.)</a:t>
            </a:r>
          </a:p>
          <a:p>
            <a:r>
              <a:rPr lang="en-US" sz="2100" dirty="0"/>
              <a:t>(Add details)</a:t>
            </a:r>
          </a:p>
          <a:p>
            <a:endParaRPr lang="en-US" sz="2100" dirty="0"/>
          </a:p>
          <a:p>
            <a:r>
              <a:rPr lang="en-US" sz="2100" dirty="0"/>
              <a:t>2. _________(Give a direction.)</a:t>
            </a:r>
          </a:p>
          <a:p>
            <a:r>
              <a:rPr lang="en-US" sz="2100" dirty="0"/>
              <a:t>(Add details)</a:t>
            </a:r>
          </a:p>
          <a:p>
            <a:endParaRPr lang="en-US" sz="2100" dirty="0"/>
          </a:p>
          <a:p>
            <a:r>
              <a:rPr lang="en-US" sz="2100" dirty="0"/>
              <a:t>3. _________(Give a direction.)</a:t>
            </a:r>
          </a:p>
          <a:p>
            <a:r>
              <a:rPr lang="en-US" sz="2100" dirty="0"/>
              <a:t>(Add details)</a:t>
            </a:r>
          </a:p>
          <a:p>
            <a:endParaRPr lang="en-US" sz="2100" i="1" dirty="0"/>
          </a:p>
          <a:p>
            <a:r>
              <a:rPr lang="en-US" sz="2100" dirty="0"/>
              <a:t>If you follow these instructions, you will have</a:t>
            </a:r>
          </a:p>
          <a:p>
            <a:r>
              <a:rPr lang="en-US" sz="2100" dirty="0"/>
              <a:t>______ and you will have no _________.</a:t>
            </a:r>
          </a:p>
        </p:txBody>
      </p:sp>
      <p:pic>
        <p:nvPicPr>
          <p:cNvPr id="7" name="Picture 5" descr="C:\Documents and Settings\MCONRAD\Local Settings\Temporary Internet Files\Content.IE5\04BH7XJL\MC900391452[1].wmf"/>
          <p:cNvPicPr>
            <a:picLocks noChangeAspect="1" noChangeArrowheads="1"/>
          </p:cNvPicPr>
          <p:nvPr/>
        </p:nvPicPr>
        <p:blipFill>
          <a:blip r:embed="rId3" cstate="print"/>
          <a:srcRect/>
          <a:stretch>
            <a:fillRect/>
          </a:stretch>
        </p:blipFill>
        <p:spPr bwMode="auto">
          <a:xfrm>
            <a:off x="8382000" y="5204510"/>
            <a:ext cx="2057400" cy="1358152"/>
          </a:xfrm>
          <a:prstGeom prst="rect">
            <a:avLst/>
          </a:prstGeom>
          <a:noFill/>
        </p:spPr>
      </p:pic>
      <p:sp>
        <p:nvSpPr>
          <p:cNvPr id="8" name="Title 1"/>
          <p:cNvSpPr txBox="1">
            <a:spLocks/>
          </p:cNvSpPr>
          <p:nvPr/>
        </p:nvSpPr>
        <p:spPr>
          <a:xfrm>
            <a:off x="964504" y="0"/>
            <a:ext cx="10797436" cy="1417638"/>
          </a:xfrm>
          <a:prstGeom prst="rect">
            <a:avLst/>
          </a:prstGeom>
          <a:solidFill>
            <a:schemeClr val="tx1"/>
          </a:solidFill>
          <a:ln>
            <a:noFill/>
          </a:ln>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en-US" sz="4000" dirty="0" smtClean="0">
                <a:solidFill>
                  <a:schemeClr val="bg1"/>
                </a:solidFill>
              </a:rPr>
              <a:t>Follow the Map</a:t>
            </a:r>
            <a:endParaRPr lang="en-US" sz="2700" dirty="0">
              <a:solidFill>
                <a:schemeClr val="bg1"/>
              </a:solidFill>
            </a:endParaRPr>
          </a:p>
        </p:txBody>
      </p:sp>
    </p:spTree>
    <p:extLst>
      <p:ext uri="{BB962C8B-B14F-4D97-AF65-F5344CB8AC3E}">
        <p14:creationId xmlns:p14="http://schemas.microsoft.com/office/powerpoint/2010/main" val="19503645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50" name="Picture 6"/>
          <p:cNvPicPr>
            <a:picLocks noChangeArrowheads="1"/>
          </p:cNvPicPr>
          <p:nvPr/>
        </p:nvPicPr>
        <p:blipFill>
          <a:blip r:embed="rId3" cstate="print"/>
          <a:srcRect l="30556" t="10000" r="28333" b="4667"/>
          <a:stretch>
            <a:fillRect/>
          </a:stretch>
        </p:blipFill>
        <p:spPr bwMode="auto">
          <a:xfrm>
            <a:off x="3035808" y="1752600"/>
            <a:ext cx="3136392" cy="4727448"/>
          </a:xfrm>
          <a:prstGeom prst="rect">
            <a:avLst/>
          </a:prstGeom>
          <a:noFill/>
          <a:ln w="9525">
            <a:solidFill>
              <a:schemeClr val="tx1"/>
            </a:solidFill>
            <a:miter lim="800000"/>
            <a:headEnd/>
            <a:tailEnd/>
          </a:ln>
        </p:spPr>
      </p:pic>
      <p:pic>
        <p:nvPicPr>
          <p:cNvPr id="185351" name="Picture 7"/>
          <p:cNvPicPr>
            <a:picLocks noChangeAspect="1" noChangeArrowheads="1"/>
          </p:cNvPicPr>
          <p:nvPr/>
        </p:nvPicPr>
        <p:blipFill>
          <a:blip r:embed="rId4" cstate="print"/>
          <a:srcRect l="33333" t="10667" r="31667" b="4889"/>
          <a:stretch>
            <a:fillRect/>
          </a:stretch>
        </p:blipFill>
        <p:spPr bwMode="auto">
          <a:xfrm>
            <a:off x="6705601" y="1752600"/>
            <a:ext cx="3133023" cy="4724400"/>
          </a:xfrm>
          <a:prstGeom prst="rect">
            <a:avLst/>
          </a:prstGeom>
          <a:noFill/>
          <a:ln w="9525">
            <a:solidFill>
              <a:schemeClr val="tx1"/>
            </a:solidFill>
            <a:miter lim="800000"/>
            <a:headEnd/>
            <a:tailEnd/>
          </a:ln>
        </p:spPr>
      </p:pic>
      <p:sp>
        <p:nvSpPr>
          <p:cNvPr id="9" name="Title 1"/>
          <p:cNvSpPr txBox="1">
            <a:spLocks/>
          </p:cNvSpPr>
          <p:nvPr/>
        </p:nvSpPr>
        <p:spPr>
          <a:xfrm>
            <a:off x="964504" y="0"/>
            <a:ext cx="10797436" cy="1417638"/>
          </a:xfrm>
          <a:prstGeom prst="rect">
            <a:avLst/>
          </a:prstGeom>
          <a:solidFill>
            <a:schemeClr val="tx1"/>
          </a:solidFill>
          <a:ln>
            <a:noFill/>
          </a:ln>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en-US" sz="4000" smtClean="0">
                <a:solidFill>
                  <a:schemeClr val="bg1"/>
                </a:solidFill>
              </a:rPr>
              <a:t>Successfully Teaching Informative Writing</a:t>
            </a:r>
            <a:endParaRPr lang="en-US" sz="2700" dirty="0">
              <a:solidFill>
                <a:schemeClr val="bg1"/>
              </a:solidFill>
            </a:endParaRPr>
          </a:p>
        </p:txBody>
      </p:sp>
    </p:spTree>
    <p:extLst>
      <p:ext uri="{BB962C8B-B14F-4D97-AF65-F5344CB8AC3E}">
        <p14:creationId xmlns:p14="http://schemas.microsoft.com/office/powerpoint/2010/main" val="127906129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Skills in Writing</a:t>
            </a:r>
            <a:endParaRPr lang="en-US" dirty="0"/>
          </a:p>
        </p:txBody>
      </p:sp>
      <p:sp>
        <p:nvSpPr>
          <p:cNvPr id="3" name="Text Placeholder 2"/>
          <p:cNvSpPr>
            <a:spLocks noGrp="1"/>
          </p:cNvSpPr>
          <p:nvPr>
            <p:ph idx="1"/>
          </p:nvPr>
        </p:nvSpPr>
        <p:spPr/>
        <p:txBody>
          <a:bodyPr>
            <a:normAutofit lnSpcReduction="10000"/>
          </a:bodyPr>
          <a:lstStyle/>
          <a:p>
            <a:pPr algn="ctr"/>
            <a:r>
              <a:rPr lang="en-US" dirty="0" smtClean="0"/>
              <a:t>Physically forming letters using pencil on paper</a:t>
            </a:r>
          </a:p>
          <a:p>
            <a:pPr algn="ctr"/>
            <a:r>
              <a:rPr lang="en-US" dirty="0" smtClean="0"/>
              <a:t>Writing left to right.</a:t>
            </a:r>
          </a:p>
          <a:p>
            <a:pPr algn="ctr"/>
            <a:r>
              <a:rPr lang="en-US" dirty="0" smtClean="0"/>
              <a:t>Using a story structure or expository structure.</a:t>
            </a:r>
          </a:p>
          <a:p>
            <a:pPr algn="ctr"/>
            <a:r>
              <a:rPr lang="en-US" dirty="0" smtClean="0"/>
              <a:t>Varying sentence structure.</a:t>
            </a:r>
          </a:p>
          <a:p>
            <a:pPr algn="ctr"/>
            <a:r>
              <a:rPr lang="en-US" dirty="0" smtClean="0"/>
              <a:t>Spacing words on a page.</a:t>
            </a:r>
          </a:p>
          <a:p>
            <a:pPr algn="ctr"/>
            <a:r>
              <a:rPr lang="en-US" dirty="0" smtClean="0"/>
              <a:t>Sticking to the plan.</a:t>
            </a:r>
          </a:p>
          <a:p>
            <a:pPr algn="ctr"/>
            <a:r>
              <a:rPr lang="en-US" dirty="0" smtClean="0"/>
              <a:t>Spelling high-frequency irregular words.</a:t>
            </a:r>
          </a:p>
          <a:p>
            <a:pPr algn="ctr"/>
            <a:r>
              <a:rPr lang="en-US" dirty="0" smtClean="0"/>
              <a:t>Phonetically spelling unknown words.</a:t>
            </a:r>
          </a:p>
          <a:p>
            <a:pPr algn="ctr"/>
            <a:r>
              <a:rPr lang="en-US" dirty="0" smtClean="0"/>
              <a:t>Using topic sentences in paragraphs.</a:t>
            </a:r>
            <a:endParaRPr lang="en-US" dirty="0"/>
          </a:p>
        </p:txBody>
      </p:sp>
      <p:sp>
        <p:nvSpPr>
          <p:cNvPr id="7" name="Rounded Rectangle 6"/>
          <p:cNvSpPr/>
          <p:nvPr/>
        </p:nvSpPr>
        <p:spPr>
          <a:xfrm>
            <a:off x="1647822" y="1751161"/>
            <a:ext cx="1570182" cy="44258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Lower-level Cognitive Skills</a:t>
            </a:r>
            <a:endParaRPr lang="en-US" dirty="0"/>
          </a:p>
        </p:txBody>
      </p:sp>
      <p:sp>
        <p:nvSpPr>
          <p:cNvPr id="8" name="Rounded Rectangle 7"/>
          <p:cNvSpPr/>
          <p:nvPr/>
        </p:nvSpPr>
        <p:spPr>
          <a:xfrm>
            <a:off x="9606972" y="1751161"/>
            <a:ext cx="1570182" cy="44258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Higher-level Cognitive Demands</a:t>
            </a:r>
            <a:endParaRPr lang="en-US" dirty="0"/>
          </a:p>
        </p:txBody>
      </p:sp>
    </p:spTree>
    <p:extLst>
      <p:ext uri="{BB962C8B-B14F-4D97-AF65-F5344CB8AC3E}">
        <p14:creationId xmlns:p14="http://schemas.microsoft.com/office/powerpoint/2010/main" val="20296560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6" name="Picture 2"/>
          <p:cNvPicPr>
            <a:picLocks noChangeAspect="1" noChangeArrowheads="1"/>
          </p:cNvPicPr>
          <p:nvPr/>
        </p:nvPicPr>
        <p:blipFill>
          <a:blip r:embed="rId3" cstate="print"/>
          <a:srcRect l="30556" t="53180" r="28889" b="4889"/>
          <a:stretch>
            <a:fillRect/>
          </a:stretch>
        </p:blipFill>
        <p:spPr bwMode="auto">
          <a:xfrm rot="16200000">
            <a:off x="2657084" y="2067316"/>
            <a:ext cx="2209800" cy="1427968"/>
          </a:xfrm>
          <a:prstGeom prst="rect">
            <a:avLst/>
          </a:prstGeom>
          <a:noFill/>
          <a:ln w="9525">
            <a:solidFill>
              <a:schemeClr val="tx1"/>
            </a:solidFill>
            <a:miter lim="800000"/>
            <a:headEnd/>
            <a:tailEnd/>
          </a:ln>
        </p:spPr>
      </p:pic>
      <p:pic>
        <p:nvPicPr>
          <p:cNvPr id="185347" name="Picture 3"/>
          <p:cNvPicPr>
            <a:picLocks noChangeArrowheads="1"/>
          </p:cNvPicPr>
          <p:nvPr/>
        </p:nvPicPr>
        <p:blipFill>
          <a:blip r:embed="rId4" cstate="print"/>
          <a:srcRect l="30000" t="10000" r="28889" b="46964"/>
          <a:stretch>
            <a:fillRect/>
          </a:stretch>
        </p:blipFill>
        <p:spPr bwMode="auto">
          <a:xfrm rot="16200000">
            <a:off x="5169408" y="2069592"/>
            <a:ext cx="2212848" cy="1426464"/>
          </a:xfrm>
          <a:prstGeom prst="rect">
            <a:avLst/>
          </a:prstGeom>
          <a:noFill/>
          <a:ln w="9525">
            <a:solidFill>
              <a:schemeClr val="tx1"/>
            </a:solidFill>
            <a:miter lim="800000"/>
            <a:headEnd/>
            <a:tailEnd/>
          </a:ln>
        </p:spPr>
      </p:pic>
      <p:pic>
        <p:nvPicPr>
          <p:cNvPr id="185348" name="Picture 4"/>
          <p:cNvPicPr>
            <a:picLocks noChangeArrowheads="1"/>
          </p:cNvPicPr>
          <p:nvPr/>
        </p:nvPicPr>
        <p:blipFill>
          <a:blip r:embed="rId5" cstate="print"/>
          <a:srcRect l="30556" t="54928" r="28889" b="4889"/>
          <a:stretch>
            <a:fillRect/>
          </a:stretch>
        </p:blipFill>
        <p:spPr bwMode="auto">
          <a:xfrm rot="16200000">
            <a:off x="5169408" y="4581144"/>
            <a:ext cx="2212848" cy="1426464"/>
          </a:xfrm>
          <a:prstGeom prst="rect">
            <a:avLst/>
          </a:prstGeom>
          <a:noFill/>
          <a:ln w="9525">
            <a:solidFill>
              <a:schemeClr val="tx1"/>
            </a:solidFill>
            <a:miter lim="800000"/>
            <a:headEnd/>
            <a:tailEnd/>
          </a:ln>
        </p:spPr>
      </p:pic>
      <p:pic>
        <p:nvPicPr>
          <p:cNvPr id="185349" name="Picture 5"/>
          <p:cNvPicPr>
            <a:picLocks noChangeArrowheads="1"/>
          </p:cNvPicPr>
          <p:nvPr/>
        </p:nvPicPr>
        <p:blipFill>
          <a:blip r:embed="rId6" cstate="print"/>
          <a:srcRect l="30000" t="10000" r="28333" b="47333"/>
          <a:stretch>
            <a:fillRect/>
          </a:stretch>
        </p:blipFill>
        <p:spPr bwMode="auto">
          <a:xfrm rot="16200000">
            <a:off x="7685534" y="4582668"/>
            <a:ext cx="2209799" cy="1426464"/>
          </a:xfrm>
          <a:prstGeom prst="rect">
            <a:avLst/>
          </a:prstGeom>
          <a:noFill/>
          <a:ln w="9525">
            <a:solidFill>
              <a:schemeClr val="tx1"/>
            </a:solidFill>
            <a:miter lim="800000"/>
            <a:headEnd/>
            <a:tailEnd/>
          </a:ln>
        </p:spPr>
      </p:pic>
      <p:sp>
        <p:nvSpPr>
          <p:cNvPr id="10" name="TextBox 9"/>
          <p:cNvSpPr txBox="1"/>
          <p:nvPr/>
        </p:nvSpPr>
        <p:spPr>
          <a:xfrm>
            <a:off x="6400800" y="3200401"/>
            <a:ext cx="1447800" cy="646331"/>
          </a:xfrm>
          <a:prstGeom prst="rect">
            <a:avLst/>
          </a:prstGeom>
          <a:solidFill>
            <a:schemeClr val="bg1"/>
          </a:solidFill>
          <a:ln>
            <a:solidFill>
              <a:schemeClr val="tx1">
                <a:lumMod val="50000"/>
                <a:lumOff val="50000"/>
              </a:schemeClr>
            </a:solidFill>
          </a:ln>
        </p:spPr>
        <p:txBody>
          <a:bodyPr wrap="square" rtlCol="0">
            <a:spAutoFit/>
          </a:bodyPr>
          <a:lstStyle/>
          <a:p>
            <a:pPr marL="342900" indent="-342900"/>
            <a:r>
              <a:rPr lang="en-US" sz="1200" dirty="0"/>
              <a:t>2. Hatch</a:t>
            </a:r>
          </a:p>
          <a:p>
            <a:pPr marL="342900" indent="-342900"/>
            <a:r>
              <a:rPr lang="en-US" sz="1200" dirty="0"/>
              <a:t>You hatch out of a </a:t>
            </a:r>
          </a:p>
          <a:p>
            <a:pPr marL="342900" indent="-342900"/>
            <a:r>
              <a:rPr lang="en-US" sz="1200" dirty="0"/>
              <a:t>egg</a:t>
            </a:r>
          </a:p>
        </p:txBody>
      </p:sp>
      <p:sp>
        <p:nvSpPr>
          <p:cNvPr id="13" name="TextBox 12"/>
          <p:cNvSpPr txBox="1"/>
          <p:nvPr/>
        </p:nvSpPr>
        <p:spPr>
          <a:xfrm>
            <a:off x="6400800" y="5867401"/>
            <a:ext cx="1447800" cy="461665"/>
          </a:xfrm>
          <a:prstGeom prst="rect">
            <a:avLst/>
          </a:prstGeom>
          <a:solidFill>
            <a:schemeClr val="bg1"/>
          </a:solidFill>
          <a:ln>
            <a:solidFill>
              <a:schemeClr val="tx1">
                <a:lumMod val="50000"/>
                <a:lumOff val="50000"/>
              </a:schemeClr>
            </a:solidFill>
          </a:ln>
        </p:spPr>
        <p:txBody>
          <a:bodyPr wrap="square" rtlCol="0">
            <a:spAutoFit/>
          </a:bodyPr>
          <a:lstStyle/>
          <a:p>
            <a:pPr marL="342900" indent="-342900"/>
            <a:r>
              <a:rPr lang="en-US" sz="1200" dirty="0"/>
              <a:t>5. Tail disappears</a:t>
            </a:r>
          </a:p>
          <a:p>
            <a:pPr marL="342900" indent="-342900"/>
            <a:r>
              <a:rPr lang="en-US" sz="1200" dirty="0"/>
              <a:t>Your tail disappears</a:t>
            </a:r>
          </a:p>
        </p:txBody>
      </p:sp>
      <p:sp>
        <p:nvSpPr>
          <p:cNvPr id="14" name="TextBox 13"/>
          <p:cNvSpPr txBox="1"/>
          <p:nvPr/>
        </p:nvSpPr>
        <p:spPr>
          <a:xfrm>
            <a:off x="9067800" y="5862936"/>
            <a:ext cx="1447800" cy="461665"/>
          </a:xfrm>
          <a:prstGeom prst="rect">
            <a:avLst/>
          </a:prstGeom>
          <a:solidFill>
            <a:schemeClr val="bg1"/>
          </a:solidFill>
          <a:ln>
            <a:solidFill>
              <a:schemeClr val="tx1">
                <a:lumMod val="50000"/>
                <a:lumOff val="50000"/>
              </a:schemeClr>
            </a:solidFill>
          </a:ln>
        </p:spPr>
        <p:txBody>
          <a:bodyPr wrap="square" rtlCol="0">
            <a:spAutoFit/>
          </a:bodyPr>
          <a:lstStyle/>
          <a:p>
            <a:pPr marL="342900" indent="-342900"/>
            <a:r>
              <a:rPr lang="en-US" sz="1200" dirty="0"/>
              <a:t>Now you’re</a:t>
            </a:r>
          </a:p>
          <a:p>
            <a:pPr marL="342900" indent="-342900"/>
            <a:r>
              <a:rPr lang="en-US" sz="1200" dirty="0"/>
              <a:t> officially a frog</a:t>
            </a:r>
          </a:p>
        </p:txBody>
      </p:sp>
      <p:pic>
        <p:nvPicPr>
          <p:cNvPr id="15" name="Picture 3"/>
          <p:cNvPicPr>
            <a:picLocks noChangeAspect="1" noChangeArrowheads="1"/>
          </p:cNvPicPr>
          <p:nvPr/>
        </p:nvPicPr>
        <p:blipFill>
          <a:blip r:embed="rId4" cstate="print"/>
          <a:srcRect l="30000" t="53036" r="28889" b="4667"/>
          <a:stretch>
            <a:fillRect/>
          </a:stretch>
        </p:blipFill>
        <p:spPr bwMode="auto">
          <a:xfrm rot="16200000">
            <a:off x="7630915" y="2031585"/>
            <a:ext cx="2212848" cy="1422921"/>
          </a:xfrm>
          <a:prstGeom prst="rect">
            <a:avLst/>
          </a:prstGeom>
          <a:noFill/>
          <a:ln w="9525">
            <a:solidFill>
              <a:schemeClr val="tx1"/>
            </a:solidFill>
            <a:miter lim="800000"/>
            <a:headEnd/>
            <a:tailEnd/>
          </a:ln>
        </p:spPr>
      </p:pic>
      <p:sp>
        <p:nvSpPr>
          <p:cNvPr id="11" name="TextBox 10"/>
          <p:cNvSpPr txBox="1"/>
          <p:nvPr/>
        </p:nvSpPr>
        <p:spPr>
          <a:xfrm>
            <a:off x="9144000" y="3124201"/>
            <a:ext cx="1447800" cy="830997"/>
          </a:xfrm>
          <a:prstGeom prst="rect">
            <a:avLst/>
          </a:prstGeom>
          <a:solidFill>
            <a:schemeClr val="bg1"/>
          </a:solidFill>
          <a:ln>
            <a:solidFill>
              <a:schemeClr val="tx1">
                <a:lumMod val="50000"/>
                <a:lumOff val="50000"/>
              </a:schemeClr>
            </a:solidFill>
          </a:ln>
        </p:spPr>
        <p:txBody>
          <a:bodyPr wrap="square" rtlCol="0">
            <a:spAutoFit/>
          </a:bodyPr>
          <a:lstStyle/>
          <a:p>
            <a:pPr marL="342900" indent="-342900"/>
            <a:r>
              <a:rPr lang="en-US" sz="1200" dirty="0"/>
              <a:t>3. Eat</a:t>
            </a:r>
          </a:p>
          <a:p>
            <a:pPr marL="342900" indent="-342900"/>
            <a:r>
              <a:rPr lang="en-US" sz="1200" dirty="0"/>
              <a:t>When you come out</a:t>
            </a:r>
          </a:p>
          <a:p>
            <a:pPr marL="342900" indent="-342900"/>
            <a:r>
              <a:rPr lang="en-US" sz="1200" dirty="0"/>
              <a:t> of your egg you eat</a:t>
            </a:r>
          </a:p>
        </p:txBody>
      </p:sp>
      <p:pic>
        <p:nvPicPr>
          <p:cNvPr id="16" name="Picture 4"/>
          <p:cNvPicPr>
            <a:picLocks noChangeArrowheads="1"/>
          </p:cNvPicPr>
          <p:nvPr/>
        </p:nvPicPr>
        <p:blipFill>
          <a:blip r:embed="rId5" cstate="print"/>
          <a:srcRect l="30556" t="9778" r="28889" b="47330"/>
          <a:stretch>
            <a:fillRect/>
          </a:stretch>
        </p:blipFill>
        <p:spPr bwMode="auto">
          <a:xfrm rot="16200000">
            <a:off x="2676144" y="4584192"/>
            <a:ext cx="2212848" cy="1426464"/>
          </a:xfrm>
          <a:prstGeom prst="rect">
            <a:avLst/>
          </a:prstGeom>
          <a:noFill/>
          <a:ln w="9525">
            <a:solidFill>
              <a:schemeClr val="tx1"/>
            </a:solidFill>
            <a:miter lim="800000"/>
            <a:headEnd/>
            <a:tailEnd/>
          </a:ln>
        </p:spPr>
      </p:pic>
      <p:sp>
        <p:nvSpPr>
          <p:cNvPr id="9" name="TextBox 8"/>
          <p:cNvSpPr txBox="1"/>
          <p:nvPr/>
        </p:nvSpPr>
        <p:spPr>
          <a:xfrm>
            <a:off x="3886200" y="3200401"/>
            <a:ext cx="1447800" cy="646331"/>
          </a:xfrm>
          <a:prstGeom prst="rect">
            <a:avLst/>
          </a:prstGeom>
          <a:solidFill>
            <a:schemeClr val="bg1"/>
          </a:solidFill>
          <a:ln>
            <a:solidFill>
              <a:schemeClr val="tx1">
                <a:lumMod val="50000"/>
                <a:lumOff val="50000"/>
              </a:schemeClr>
            </a:solidFill>
          </a:ln>
        </p:spPr>
        <p:txBody>
          <a:bodyPr wrap="square" rtlCol="0">
            <a:spAutoFit/>
          </a:bodyPr>
          <a:lstStyle/>
          <a:p>
            <a:pPr marL="342900" indent="-342900"/>
            <a:r>
              <a:rPr lang="en-US" sz="1200" dirty="0"/>
              <a:t>1. Grow as a egg</a:t>
            </a:r>
          </a:p>
          <a:p>
            <a:pPr marL="342900" indent="-342900"/>
            <a:r>
              <a:rPr lang="en-US" sz="1200" dirty="0"/>
              <a:t>You have to stay in </a:t>
            </a:r>
          </a:p>
          <a:p>
            <a:pPr marL="342900" indent="-342900"/>
            <a:r>
              <a:rPr lang="en-US" sz="1200" dirty="0"/>
              <a:t>that egg for 10 days</a:t>
            </a:r>
          </a:p>
        </p:txBody>
      </p:sp>
      <p:sp>
        <p:nvSpPr>
          <p:cNvPr id="12" name="TextBox 11"/>
          <p:cNvSpPr txBox="1"/>
          <p:nvPr/>
        </p:nvSpPr>
        <p:spPr>
          <a:xfrm>
            <a:off x="4191000" y="5562601"/>
            <a:ext cx="1447800" cy="1015663"/>
          </a:xfrm>
          <a:prstGeom prst="rect">
            <a:avLst/>
          </a:prstGeom>
          <a:solidFill>
            <a:schemeClr val="bg1"/>
          </a:solidFill>
          <a:ln>
            <a:solidFill>
              <a:schemeClr val="tx1">
                <a:lumMod val="50000"/>
                <a:lumOff val="50000"/>
              </a:schemeClr>
            </a:solidFill>
          </a:ln>
        </p:spPr>
        <p:txBody>
          <a:bodyPr wrap="square" rtlCol="0">
            <a:spAutoFit/>
          </a:bodyPr>
          <a:lstStyle/>
          <a:p>
            <a:pPr marL="342900" indent="-342900"/>
            <a:r>
              <a:rPr lang="en-US" sz="1200" dirty="0"/>
              <a:t>4. Grow</a:t>
            </a:r>
          </a:p>
          <a:p>
            <a:pPr marL="342900" indent="-342900"/>
            <a:r>
              <a:rPr lang="en-US" sz="1200" dirty="0"/>
              <a:t>When you (are</a:t>
            </a:r>
          </a:p>
          <a:p>
            <a:pPr marL="342900" indent="-342900"/>
            <a:r>
              <a:rPr lang="en-US" sz="1200" dirty="0"/>
              <a:t> done) hibernating,</a:t>
            </a:r>
          </a:p>
          <a:p>
            <a:pPr marL="342900" indent="-342900"/>
            <a:r>
              <a:rPr lang="en-US" sz="1200" dirty="0"/>
              <a:t> then you grow long</a:t>
            </a:r>
          </a:p>
          <a:p>
            <a:pPr marL="342900" indent="-342900"/>
            <a:r>
              <a:rPr lang="en-US" sz="1200" dirty="0"/>
              <a:t> legs</a:t>
            </a:r>
          </a:p>
        </p:txBody>
      </p:sp>
      <p:sp>
        <p:nvSpPr>
          <p:cNvPr id="17" name="Title 1"/>
          <p:cNvSpPr txBox="1">
            <a:spLocks/>
          </p:cNvSpPr>
          <p:nvPr/>
        </p:nvSpPr>
        <p:spPr>
          <a:xfrm>
            <a:off x="964504" y="0"/>
            <a:ext cx="10797436" cy="1417638"/>
          </a:xfrm>
          <a:prstGeom prst="rect">
            <a:avLst/>
          </a:prstGeom>
          <a:solidFill>
            <a:schemeClr val="tx1"/>
          </a:solidFill>
          <a:ln>
            <a:noFill/>
          </a:ln>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en-US" sz="4000" smtClean="0">
                <a:solidFill>
                  <a:schemeClr val="bg1"/>
                </a:solidFill>
              </a:rPr>
              <a:t>Successfully Teaching Informative Writing</a:t>
            </a:r>
            <a:endParaRPr lang="en-US" sz="2700" dirty="0">
              <a:solidFill>
                <a:schemeClr val="bg1"/>
              </a:solidFill>
            </a:endParaRPr>
          </a:p>
        </p:txBody>
      </p:sp>
    </p:spTree>
    <p:extLst>
      <p:ext uri="{BB962C8B-B14F-4D97-AF65-F5344CB8AC3E}">
        <p14:creationId xmlns:p14="http://schemas.microsoft.com/office/powerpoint/2010/main" val="62017893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6" name="Picture 2"/>
          <p:cNvPicPr>
            <a:picLocks noChangeArrowheads="1"/>
          </p:cNvPicPr>
          <p:nvPr/>
        </p:nvPicPr>
        <p:blipFill>
          <a:blip r:embed="rId3" cstate="print"/>
          <a:srcRect l="30000" t="53333" r="28333" b="4000"/>
          <a:stretch>
            <a:fillRect/>
          </a:stretch>
        </p:blipFill>
        <p:spPr bwMode="auto">
          <a:xfrm rot="16200000">
            <a:off x="2654808" y="1993393"/>
            <a:ext cx="2212848" cy="1426464"/>
          </a:xfrm>
          <a:prstGeom prst="rect">
            <a:avLst/>
          </a:prstGeom>
          <a:noFill/>
          <a:ln w="9525">
            <a:solidFill>
              <a:schemeClr val="tx1"/>
            </a:solidFill>
            <a:miter lim="800000"/>
            <a:headEnd/>
            <a:tailEnd/>
          </a:ln>
        </p:spPr>
      </p:pic>
      <p:sp>
        <p:nvSpPr>
          <p:cNvPr id="9" name="TextBox 8"/>
          <p:cNvSpPr txBox="1"/>
          <p:nvPr/>
        </p:nvSpPr>
        <p:spPr>
          <a:xfrm>
            <a:off x="3962400" y="3124201"/>
            <a:ext cx="1447800" cy="461665"/>
          </a:xfrm>
          <a:prstGeom prst="rect">
            <a:avLst/>
          </a:prstGeom>
          <a:solidFill>
            <a:schemeClr val="bg1"/>
          </a:solidFill>
          <a:ln>
            <a:solidFill>
              <a:schemeClr val="tx1"/>
            </a:solidFill>
          </a:ln>
        </p:spPr>
        <p:txBody>
          <a:bodyPr wrap="square" rtlCol="0">
            <a:spAutoFit/>
          </a:bodyPr>
          <a:lstStyle/>
          <a:p>
            <a:pPr marL="342900" indent="-342900"/>
            <a:r>
              <a:rPr lang="en-US" sz="1200" dirty="0"/>
              <a:t>1. They grow inside </a:t>
            </a:r>
          </a:p>
          <a:p>
            <a:pPr marL="342900" indent="-342900"/>
            <a:r>
              <a:rPr lang="en-US" sz="1200" dirty="0"/>
              <a:t>the egg.</a:t>
            </a:r>
          </a:p>
        </p:txBody>
      </p:sp>
      <p:pic>
        <p:nvPicPr>
          <p:cNvPr id="190467" name="Picture 3"/>
          <p:cNvPicPr>
            <a:picLocks noChangeArrowheads="1"/>
          </p:cNvPicPr>
          <p:nvPr/>
        </p:nvPicPr>
        <p:blipFill>
          <a:blip r:embed="rId4" cstate="print"/>
          <a:srcRect l="30000" t="54470" r="28333" b="4000"/>
          <a:stretch>
            <a:fillRect/>
          </a:stretch>
        </p:blipFill>
        <p:spPr bwMode="auto">
          <a:xfrm rot="16200000">
            <a:off x="7607808" y="1993393"/>
            <a:ext cx="2212848" cy="1426464"/>
          </a:xfrm>
          <a:prstGeom prst="rect">
            <a:avLst/>
          </a:prstGeom>
          <a:noFill/>
          <a:ln w="9525">
            <a:solidFill>
              <a:schemeClr val="tx1"/>
            </a:solidFill>
            <a:miter lim="800000"/>
            <a:headEnd/>
            <a:tailEnd/>
          </a:ln>
        </p:spPr>
      </p:pic>
      <p:pic>
        <p:nvPicPr>
          <p:cNvPr id="18" name="Picture 3"/>
          <p:cNvPicPr>
            <a:picLocks noChangeArrowheads="1"/>
          </p:cNvPicPr>
          <p:nvPr/>
        </p:nvPicPr>
        <p:blipFill>
          <a:blip r:embed="rId4" cstate="print"/>
          <a:srcRect l="30000" t="9778" r="28333" b="46623"/>
          <a:stretch>
            <a:fillRect/>
          </a:stretch>
        </p:blipFill>
        <p:spPr bwMode="auto">
          <a:xfrm rot="16200000">
            <a:off x="5169408" y="1993392"/>
            <a:ext cx="2212848" cy="1426464"/>
          </a:xfrm>
          <a:prstGeom prst="rect">
            <a:avLst/>
          </a:prstGeom>
          <a:noFill/>
          <a:ln w="9525">
            <a:solidFill>
              <a:schemeClr val="tx1"/>
            </a:solidFill>
            <a:miter lim="800000"/>
            <a:headEnd/>
            <a:tailEnd/>
          </a:ln>
        </p:spPr>
      </p:pic>
      <p:sp>
        <p:nvSpPr>
          <p:cNvPr id="10" name="TextBox 9"/>
          <p:cNvSpPr txBox="1"/>
          <p:nvPr/>
        </p:nvSpPr>
        <p:spPr>
          <a:xfrm>
            <a:off x="6400800" y="3048001"/>
            <a:ext cx="1447800" cy="646331"/>
          </a:xfrm>
          <a:prstGeom prst="rect">
            <a:avLst/>
          </a:prstGeom>
          <a:solidFill>
            <a:schemeClr val="bg1"/>
          </a:solidFill>
          <a:ln>
            <a:solidFill>
              <a:schemeClr val="tx1"/>
            </a:solidFill>
          </a:ln>
        </p:spPr>
        <p:txBody>
          <a:bodyPr wrap="square" rtlCol="0">
            <a:spAutoFit/>
          </a:bodyPr>
          <a:lstStyle/>
          <a:p>
            <a:pPr marL="342900" indent="-342900"/>
            <a:r>
              <a:rPr lang="en-US" sz="1200" dirty="0"/>
              <a:t>2. They hatch</a:t>
            </a:r>
          </a:p>
          <a:p>
            <a:pPr marL="342900" indent="-342900"/>
            <a:r>
              <a:rPr lang="en-US" sz="1200" dirty="0"/>
              <a:t>They stay in the egg</a:t>
            </a:r>
          </a:p>
          <a:p>
            <a:pPr marL="342900" indent="-342900"/>
            <a:r>
              <a:rPr lang="en-US" sz="1200" dirty="0"/>
              <a:t> for 10 days</a:t>
            </a:r>
          </a:p>
        </p:txBody>
      </p:sp>
      <p:sp>
        <p:nvSpPr>
          <p:cNvPr id="11" name="TextBox 10"/>
          <p:cNvSpPr txBox="1"/>
          <p:nvPr/>
        </p:nvSpPr>
        <p:spPr>
          <a:xfrm>
            <a:off x="9144000" y="3124201"/>
            <a:ext cx="1447800" cy="461665"/>
          </a:xfrm>
          <a:prstGeom prst="rect">
            <a:avLst/>
          </a:prstGeom>
          <a:solidFill>
            <a:schemeClr val="bg1"/>
          </a:solidFill>
          <a:ln>
            <a:solidFill>
              <a:schemeClr val="tx1"/>
            </a:solidFill>
          </a:ln>
        </p:spPr>
        <p:txBody>
          <a:bodyPr wrap="square" rtlCol="0">
            <a:spAutoFit/>
          </a:bodyPr>
          <a:lstStyle/>
          <a:p>
            <a:pPr marL="342900" indent="-342900"/>
            <a:r>
              <a:rPr lang="en-US" sz="1200" dirty="0"/>
              <a:t>3. They eat water</a:t>
            </a:r>
          </a:p>
          <a:p>
            <a:pPr marL="342900" indent="-342900"/>
            <a:r>
              <a:rPr lang="en-US" sz="1200" dirty="0"/>
              <a:t> plants</a:t>
            </a:r>
          </a:p>
        </p:txBody>
      </p:sp>
      <p:pic>
        <p:nvPicPr>
          <p:cNvPr id="190468" name="Picture 4"/>
          <p:cNvPicPr>
            <a:picLocks noChangeArrowheads="1"/>
          </p:cNvPicPr>
          <p:nvPr/>
        </p:nvPicPr>
        <p:blipFill>
          <a:blip r:embed="rId5" cstate="print"/>
          <a:srcRect l="30000" t="53555" r="28333" b="3778"/>
          <a:stretch>
            <a:fillRect/>
          </a:stretch>
        </p:blipFill>
        <p:spPr bwMode="auto">
          <a:xfrm rot="16200000">
            <a:off x="5169408" y="4584193"/>
            <a:ext cx="2212848" cy="1426464"/>
          </a:xfrm>
          <a:prstGeom prst="rect">
            <a:avLst/>
          </a:prstGeom>
          <a:noFill/>
          <a:ln w="9525">
            <a:solidFill>
              <a:schemeClr val="tx1"/>
            </a:solidFill>
            <a:miter lim="800000"/>
            <a:headEnd/>
            <a:tailEnd/>
          </a:ln>
        </p:spPr>
      </p:pic>
      <p:pic>
        <p:nvPicPr>
          <p:cNvPr id="20" name="Picture 4"/>
          <p:cNvPicPr>
            <a:picLocks noChangeArrowheads="1"/>
          </p:cNvPicPr>
          <p:nvPr/>
        </p:nvPicPr>
        <p:blipFill>
          <a:blip r:embed="rId5" cstate="print"/>
          <a:srcRect l="30000" t="10000" r="28333" b="46445"/>
          <a:stretch>
            <a:fillRect/>
          </a:stretch>
        </p:blipFill>
        <p:spPr bwMode="auto">
          <a:xfrm rot="16200000">
            <a:off x="2654809" y="4584192"/>
            <a:ext cx="2212848" cy="1426464"/>
          </a:xfrm>
          <a:prstGeom prst="rect">
            <a:avLst/>
          </a:prstGeom>
          <a:noFill/>
          <a:ln w="9525">
            <a:solidFill>
              <a:schemeClr val="tx1"/>
            </a:solidFill>
            <a:miter lim="800000"/>
            <a:headEnd/>
            <a:tailEnd/>
          </a:ln>
        </p:spPr>
      </p:pic>
      <p:pic>
        <p:nvPicPr>
          <p:cNvPr id="190469" name="Picture 5"/>
          <p:cNvPicPr>
            <a:picLocks noChangeArrowheads="1"/>
          </p:cNvPicPr>
          <p:nvPr/>
        </p:nvPicPr>
        <p:blipFill>
          <a:blip r:embed="rId6" cstate="print"/>
          <a:srcRect l="30000" t="9778" r="28333" b="46667"/>
          <a:stretch>
            <a:fillRect/>
          </a:stretch>
        </p:blipFill>
        <p:spPr bwMode="auto">
          <a:xfrm rot="16200000">
            <a:off x="7684008" y="4584193"/>
            <a:ext cx="2212848" cy="1426464"/>
          </a:xfrm>
          <a:prstGeom prst="rect">
            <a:avLst/>
          </a:prstGeom>
          <a:noFill/>
          <a:ln w="9525">
            <a:solidFill>
              <a:schemeClr val="tx1"/>
            </a:solidFill>
            <a:miter lim="800000"/>
            <a:headEnd/>
            <a:tailEnd/>
          </a:ln>
        </p:spPr>
      </p:pic>
      <p:sp>
        <p:nvSpPr>
          <p:cNvPr id="12" name="TextBox 11"/>
          <p:cNvSpPr txBox="1"/>
          <p:nvPr/>
        </p:nvSpPr>
        <p:spPr>
          <a:xfrm>
            <a:off x="4191000" y="5562601"/>
            <a:ext cx="1447800" cy="1015663"/>
          </a:xfrm>
          <a:prstGeom prst="rect">
            <a:avLst/>
          </a:prstGeom>
          <a:solidFill>
            <a:schemeClr val="bg1"/>
          </a:solidFill>
          <a:ln>
            <a:solidFill>
              <a:schemeClr val="tx1"/>
            </a:solidFill>
          </a:ln>
        </p:spPr>
        <p:txBody>
          <a:bodyPr wrap="square" rtlCol="0">
            <a:spAutoFit/>
          </a:bodyPr>
          <a:lstStyle/>
          <a:p>
            <a:pPr marL="342900" indent="-342900"/>
            <a:r>
              <a:rPr lang="en-US" sz="1200" dirty="0"/>
              <a:t>4. Frogs grow legs</a:t>
            </a:r>
          </a:p>
          <a:p>
            <a:pPr marL="342900" indent="-342900"/>
            <a:r>
              <a:rPr lang="en-US" sz="1200" dirty="0"/>
              <a:t>They hibernate</a:t>
            </a:r>
          </a:p>
          <a:p>
            <a:pPr marL="342900" indent="-342900"/>
            <a:r>
              <a:rPr lang="en-US" sz="1200" dirty="0"/>
              <a:t> under water and</a:t>
            </a:r>
          </a:p>
          <a:p>
            <a:pPr marL="342900" indent="-342900"/>
            <a:r>
              <a:rPr lang="en-US" sz="1200" dirty="0"/>
              <a:t> they grow legs in</a:t>
            </a:r>
          </a:p>
          <a:p>
            <a:pPr marL="342900" indent="-342900"/>
            <a:r>
              <a:rPr lang="en-US" sz="1200" dirty="0"/>
              <a:t> the spring</a:t>
            </a:r>
          </a:p>
        </p:txBody>
      </p:sp>
      <p:sp>
        <p:nvSpPr>
          <p:cNvPr id="13" name="TextBox 12"/>
          <p:cNvSpPr txBox="1"/>
          <p:nvPr/>
        </p:nvSpPr>
        <p:spPr>
          <a:xfrm>
            <a:off x="6400800" y="5567066"/>
            <a:ext cx="1447800" cy="461665"/>
          </a:xfrm>
          <a:prstGeom prst="rect">
            <a:avLst/>
          </a:prstGeom>
          <a:solidFill>
            <a:schemeClr val="bg1"/>
          </a:solidFill>
          <a:ln>
            <a:solidFill>
              <a:schemeClr val="tx1"/>
            </a:solidFill>
          </a:ln>
        </p:spPr>
        <p:txBody>
          <a:bodyPr wrap="square" rtlCol="0">
            <a:spAutoFit/>
          </a:bodyPr>
          <a:lstStyle/>
          <a:p>
            <a:pPr marL="342900" indent="-342900"/>
            <a:r>
              <a:rPr lang="en-US" sz="1200" dirty="0"/>
              <a:t>5. Frogs grow</a:t>
            </a:r>
          </a:p>
          <a:p>
            <a:pPr marL="342900" indent="-342900"/>
            <a:r>
              <a:rPr lang="en-US" sz="1200" dirty="0"/>
              <a:t>Lose their tail</a:t>
            </a:r>
          </a:p>
        </p:txBody>
      </p:sp>
      <p:sp>
        <p:nvSpPr>
          <p:cNvPr id="14" name="TextBox 13"/>
          <p:cNvSpPr txBox="1"/>
          <p:nvPr/>
        </p:nvSpPr>
        <p:spPr>
          <a:xfrm>
            <a:off x="9067800" y="5562601"/>
            <a:ext cx="1447800" cy="461665"/>
          </a:xfrm>
          <a:prstGeom prst="rect">
            <a:avLst/>
          </a:prstGeom>
          <a:solidFill>
            <a:schemeClr val="bg1"/>
          </a:solidFill>
          <a:ln>
            <a:solidFill>
              <a:schemeClr val="tx1"/>
            </a:solidFill>
          </a:ln>
        </p:spPr>
        <p:txBody>
          <a:bodyPr wrap="square" rtlCol="0">
            <a:spAutoFit/>
          </a:bodyPr>
          <a:lstStyle/>
          <a:p>
            <a:pPr marL="342900" indent="-342900"/>
            <a:r>
              <a:rPr lang="en-US" sz="1200" dirty="0"/>
              <a:t>Now you’re</a:t>
            </a:r>
          </a:p>
          <a:p>
            <a:pPr marL="342900" indent="-342900"/>
            <a:r>
              <a:rPr lang="en-US" sz="1200" dirty="0"/>
              <a:t> a frog</a:t>
            </a:r>
          </a:p>
        </p:txBody>
      </p:sp>
      <p:sp>
        <p:nvSpPr>
          <p:cNvPr id="16" name="Title 1"/>
          <p:cNvSpPr txBox="1">
            <a:spLocks/>
          </p:cNvSpPr>
          <p:nvPr/>
        </p:nvSpPr>
        <p:spPr>
          <a:xfrm>
            <a:off x="964504" y="0"/>
            <a:ext cx="10797436" cy="1417638"/>
          </a:xfrm>
          <a:prstGeom prst="rect">
            <a:avLst/>
          </a:prstGeom>
          <a:solidFill>
            <a:schemeClr val="tx1"/>
          </a:solidFill>
          <a:ln>
            <a:noFill/>
          </a:ln>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en-US" sz="4000" smtClean="0">
                <a:solidFill>
                  <a:schemeClr val="bg1"/>
                </a:solidFill>
              </a:rPr>
              <a:t>Successfully Teaching Informative Writing</a:t>
            </a:r>
            <a:endParaRPr lang="en-US" sz="2700" dirty="0">
              <a:solidFill>
                <a:schemeClr val="bg1"/>
              </a:solidFill>
            </a:endParaRPr>
          </a:p>
        </p:txBody>
      </p:sp>
    </p:spTree>
    <p:extLst>
      <p:ext uri="{BB962C8B-B14F-4D97-AF65-F5344CB8AC3E}">
        <p14:creationId xmlns:p14="http://schemas.microsoft.com/office/powerpoint/2010/main" val="304249630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4504" y="0"/>
            <a:ext cx="10797436" cy="1417638"/>
          </a:xfrm>
          <a:solidFill>
            <a:schemeClr val="tx1"/>
          </a:solidFill>
          <a:ln>
            <a:noFill/>
          </a:ln>
        </p:spPr>
        <p:txBody>
          <a:bodyPr>
            <a:normAutofit/>
          </a:bodyPr>
          <a:lstStyle/>
          <a:p>
            <a:r>
              <a:rPr lang="en-US" sz="4000" dirty="0">
                <a:solidFill>
                  <a:schemeClr val="bg1"/>
                </a:solidFill>
              </a:rPr>
              <a:t>Successfully Teaching Informative </a:t>
            </a:r>
            <a:r>
              <a:rPr lang="en-US" sz="4000" dirty="0" smtClean="0">
                <a:solidFill>
                  <a:schemeClr val="bg1"/>
                </a:solidFill>
              </a:rPr>
              <a:t>Writing</a:t>
            </a:r>
            <a:endParaRPr lang="en-US" sz="2700" dirty="0">
              <a:solidFill>
                <a:schemeClr val="bg1"/>
              </a:solidFill>
            </a:endParaRPr>
          </a:p>
        </p:txBody>
      </p:sp>
      <p:pic>
        <p:nvPicPr>
          <p:cNvPr id="193538" name="Picture 2"/>
          <p:cNvPicPr>
            <a:picLocks noChangeArrowheads="1"/>
          </p:cNvPicPr>
          <p:nvPr/>
        </p:nvPicPr>
        <p:blipFill>
          <a:blip r:embed="rId3" cstate="print"/>
          <a:srcRect l="30000" t="54222" r="28889" b="4889"/>
          <a:stretch>
            <a:fillRect/>
          </a:stretch>
        </p:blipFill>
        <p:spPr bwMode="auto">
          <a:xfrm rot="16200000">
            <a:off x="2654808" y="1993393"/>
            <a:ext cx="2212848" cy="1426464"/>
          </a:xfrm>
          <a:prstGeom prst="rect">
            <a:avLst/>
          </a:prstGeom>
          <a:noFill/>
          <a:ln w="9525">
            <a:solidFill>
              <a:schemeClr val="tx1"/>
            </a:solidFill>
            <a:miter lim="800000"/>
            <a:headEnd/>
            <a:tailEnd/>
          </a:ln>
        </p:spPr>
      </p:pic>
      <p:pic>
        <p:nvPicPr>
          <p:cNvPr id="193539" name="Picture 3"/>
          <p:cNvPicPr>
            <a:picLocks noChangeArrowheads="1"/>
          </p:cNvPicPr>
          <p:nvPr/>
        </p:nvPicPr>
        <p:blipFill>
          <a:blip r:embed="rId4" cstate="print"/>
          <a:srcRect l="30000" t="12445" r="28889" b="46666"/>
          <a:stretch>
            <a:fillRect/>
          </a:stretch>
        </p:blipFill>
        <p:spPr bwMode="auto">
          <a:xfrm rot="16200000">
            <a:off x="5169408" y="1993392"/>
            <a:ext cx="2212848" cy="1426464"/>
          </a:xfrm>
          <a:prstGeom prst="rect">
            <a:avLst/>
          </a:prstGeom>
          <a:noFill/>
          <a:ln w="9525">
            <a:solidFill>
              <a:schemeClr val="tx1"/>
            </a:solidFill>
            <a:miter lim="800000"/>
            <a:headEnd/>
            <a:tailEnd/>
          </a:ln>
        </p:spPr>
      </p:pic>
      <p:pic>
        <p:nvPicPr>
          <p:cNvPr id="19" name="Picture 3"/>
          <p:cNvPicPr>
            <a:picLocks noChangeArrowheads="1"/>
          </p:cNvPicPr>
          <p:nvPr/>
        </p:nvPicPr>
        <p:blipFill>
          <a:blip r:embed="rId4" cstate="print"/>
          <a:srcRect l="30000" t="54222" r="28889" b="4000"/>
          <a:stretch>
            <a:fillRect/>
          </a:stretch>
        </p:blipFill>
        <p:spPr bwMode="auto">
          <a:xfrm rot="16200000">
            <a:off x="7607808" y="1993393"/>
            <a:ext cx="2212848" cy="1426464"/>
          </a:xfrm>
          <a:prstGeom prst="rect">
            <a:avLst/>
          </a:prstGeom>
          <a:noFill/>
          <a:ln w="9525">
            <a:solidFill>
              <a:schemeClr val="tx1"/>
            </a:solidFill>
            <a:miter lim="800000"/>
            <a:headEnd/>
            <a:tailEnd/>
          </a:ln>
        </p:spPr>
      </p:pic>
      <p:pic>
        <p:nvPicPr>
          <p:cNvPr id="193540" name="Picture 4"/>
          <p:cNvPicPr>
            <a:picLocks noChangeArrowheads="1"/>
          </p:cNvPicPr>
          <p:nvPr/>
        </p:nvPicPr>
        <p:blipFill>
          <a:blip r:embed="rId5" cstate="print"/>
          <a:srcRect l="30000" t="10000" r="28333" b="46889"/>
          <a:stretch>
            <a:fillRect/>
          </a:stretch>
        </p:blipFill>
        <p:spPr bwMode="auto">
          <a:xfrm rot="16200000">
            <a:off x="2654808" y="4584192"/>
            <a:ext cx="2212848" cy="1426464"/>
          </a:xfrm>
          <a:prstGeom prst="rect">
            <a:avLst/>
          </a:prstGeom>
          <a:noFill/>
          <a:ln w="9525">
            <a:solidFill>
              <a:schemeClr val="tx1"/>
            </a:solidFill>
            <a:miter lim="800000"/>
            <a:headEnd/>
            <a:tailEnd/>
          </a:ln>
        </p:spPr>
      </p:pic>
      <p:pic>
        <p:nvPicPr>
          <p:cNvPr id="21" name="Picture 4"/>
          <p:cNvPicPr>
            <a:picLocks noChangeArrowheads="1"/>
          </p:cNvPicPr>
          <p:nvPr/>
        </p:nvPicPr>
        <p:blipFill>
          <a:blip r:embed="rId5" cstate="print"/>
          <a:srcRect l="30000" t="53555" r="28333" b="4667"/>
          <a:stretch>
            <a:fillRect/>
          </a:stretch>
        </p:blipFill>
        <p:spPr bwMode="auto">
          <a:xfrm rot="16200000">
            <a:off x="5169408" y="4584193"/>
            <a:ext cx="2212848" cy="1426464"/>
          </a:xfrm>
          <a:prstGeom prst="rect">
            <a:avLst/>
          </a:prstGeom>
          <a:noFill/>
          <a:ln w="9525">
            <a:solidFill>
              <a:schemeClr val="tx1"/>
            </a:solidFill>
            <a:miter lim="800000"/>
            <a:headEnd/>
            <a:tailEnd/>
          </a:ln>
        </p:spPr>
      </p:pic>
      <p:pic>
        <p:nvPicPr>
          <p:cNvPr id="193541" name="Picture 5"/>
          <p:cNvPicPr>
            <a:picLocks noChangeArrowheads="1"/>
          </p:cNvPicPr>
          <p:nvPr/>
        </p:nvPicPr>
        <p:blipFill>
          <a:blip r:embed="rId6" cstate="print"/>
          <a:srcRect l="30000" t="10000" r="28889" b="47333"/>
          <a:stretch>
            <a:fillRect/>
          </a:stretch>
        </p:blipFill>
        <p:spPr bwMode="auto">
          <a:xfrm rot="16200000">
            <a:off x="7684008" y="4584193"/>
            <a:ext cx="2212848" cy="1426464"/>
          </a:xfrm>
          <a:prstGeom prst="rect">
            <a:avLst/>
          </a:prstGeom>
          <a:noFill/>
          <a:ln w="9525">
            <a:solidFill>
              <a:schemeClr val="tx1"/>
            </a:solidFill>
            <a:miter lim="800000"/>
            <a:headEnd/>
            <a:tailEnd/>
          </a:ln>
        </p:spPr>
      </p:pic>
      <p:sp>
        <p:nvSpPr>
          <p:cNvPr id="9" name="TextBox 8"/>
          <p:cNvSpPr txBox="1"/>
          <p:nvPr/>
        </p:nvSpPr>
        <p:spPr>
          <a:xfrm>
            <a:off x="3962400" y="3124201"/>
            <a:ext cx="1447800" cy="276999"/>
          </a:xfrm>
          <a:prstGeom prst="rect">
            <a:avLst/>
          </a:prstGeom>
          <a:solidFill>
            <a:schemeClr val="bg1"/>
          </a:solidFill>
          <a:ln>
            <a:solidFill>
              <a:schemeClr val="tx1">
                <a:lumMod val="50000"/>
                <a:lumOff val="50000"/>
              </a:schemeClr>
            </a:solidFill>
          </a:ln>
        </p:spPr>
        <p:txBody>
          <a:bodyPr wrap="square" rtlCol="0">
            <a:spAutoFit/>
          </a:bodyPr>
          <a:lstStyle/>
          <a:p>
            <a:pPr marL="342900" indent="-342900"/>
            <a:r>
              <a:rPr lang="en-US" sz="1200" dirty="0"/>
              <a:t>1. Grow in the egg</a:t>
            </a:r>
          </a:p>
        </p:txBody>
      </p:sp>
      <p:sp>
        <p:nvSpPr>
          <p:cNvPr id="10" name="TextBox 9"/>
          <p:cNvSpPr txBox="1"/>
          <p:nvPr/>
        </p:nvSpPr>
        <p:spPr>
          <a:xfrm>
            <a:off x="6400800" y="3048001"/>
            <a:ext cx="1447800" cy="276999"/>
          </a:xfrm>
          <a:prstGeom prst="rect">
            <a:avLst/>
          </a:prstGeom>
          <a:solidFill>
            <a:schemeClr val="bg1"/>
          </a:solidFill>
          <a:ln>
            <a:solidFill>
              <a:schemeClr val="tx1">
                <a:lumMod val="50000"/>
                <a:lumOff val="50000"/>
              </a:schemeClr>
            </a:solidFill>
          </a:ln>
        </p:spPr>
        <p:txBody>
          <a:bodyPr wrap="square" rtlCol="0">
            <a:spAutoFit/>
          </a:bodyPr>
          <a:lstStyle/>
          <a:p>
            <a:pPr marL="342900" indent="-342900"/>
            <a:r>
              <a:rPr lang="en-US" sz="1200" dirty="0"/>
              <a:t>2. Hatch out the egg</a:t>
            </a:r>
          </a:p>
        </p:txBody>
      </p:sp>
      <p:sp>
        <p:nvSpPr>
          <p:cNvPr id="11" name="TextBox 10"/>
          <p:cNvSpPr txBox="1"/>
          <p:nvPr/>
        </p:nvSpPr>
        <p:spPr>
          <a:xfrm>
            <a:off x="9144000" y="3124201"/>
            <a:ext cx="1447800" cy="461665"/>
          </a:xfrm>
          <a:prstGeom prst="rect">
            <a:avLst/>
          </a:prstGeom>
          <a:solidFill>
            <a:schemeClr val="bg1"/>
          </a:solidFill>
          <a:ln>
            <a:solidFill>
              <a:schemeClr val="tx1">
                <a:lumMod val="50000"/>
                <a:lumOff val="50000"/>
              </a:schemeClr>
            </a:solidFill>
          </a:ln>
        </p:spPr>
        <p:txBody>
          <a:bodyPr wrap="square" rtlCol="0">
            <a:spAutoFit/>
          </a:bodyPr>
          <a:lstStyle/>
          <a:p>
            <a:pPr marL="342900" indent="-342900"/>
            <a:r>
              <a:rPr lang="en-US" sz="1200" dirty="0"/>
              <a:t>3. Eat water</a:t>
            </a:r>
          </a:p>
          <a:p>
            <a:pPr marL="342900" indent="-342900"/>
            <a:r>
              <a:rPr lang="en-US" sz="1200" dirty="0"/>
              <a:t> plants</a:t>
            </a:r>
          </a:p>
        </p:txBody>
      </p:sp>
      <p:sp>
        <p:nvSpPr>
          <p:cNvPr id="12" name="TextBox 11"/>
          <p:cNvSpPr txBox="1"/>
          <p:nvPr/>
        </p:nvSpPr>
        <p:spPr>
          <a:xfrm>
            <a:off x="4191000" y="5562601"/>
            <a:ext cx="1447800" cy="276999"/>
          </a:xfrm>
          <a:prstGeom prst="rect">
            <a:avLst/>
          </a:prstGeom>
          <a:solidFill>
            <a:schemeClr val="bg1"/>
          </a:solidFill>
          <a:ln>
            <a:solidFill>
              <a:schemeClr val="tx1">
                <a:lumMod val="50000"/>
                <a:lumOff val="50000"/>
              </a:schemeClr>
            </a:solidFill>
          </a:ln>
        </p:spPr>
        <p:txBody>
          <a:bodyPr wrap="square" rtlCol="0">
            <a:spAutoFit/>
          </a:bodyPr>
          <a:lstStyle/>
          <a:p>
            <a:pPr marL="342900" indent="-342900"/>
            <a:r>
              <a:rPr lang="en-US" sz="1200" dirty="0"/>
              <a:t>4. Grow legs</a:t>
            </a:r>
          </a:p>
        </p:txBody>
      </p:sp>
      <p:sp>
        <p:nvSpPr>
          <p:cNvPr id="13" name="TextBox 12"/>
          <p:cNvSpPr txBox="1"/>
          <p:nvPr/>
        </p:nvSpPr>
        <p:spPr>
          <a:xfrm>
            <a:off x="6400800" y="5867401"/>
            <a:ext cx="1447800" cy="276999"/>
          </a:xfrm>
          <a:prstGeom prst="rect">
            <a:avLst/>
          </a:prstGeom>
          <a:solidFill>
            <a:schemeClr val="bg1"/>
          </a:solidFill>
          <a:ln>
            <a:solidFill>
              <a:schemeClr val="tx1">
                <a:lumMod val="50000"/>
                <a:lumOff val="50000"/>
              </a:schemeClr>
            </a:solidFill>
          </a:ln>
        </p:spPr>
        <p:txBody>
          <a:bodyPr wrap="square" rtlCol="0">
            <a:spAutoFit/>
          </a:bodyPr>
          <a:lstStyle/>
          <a:p>
            <a:pPr marL="342900" indent="-342900"/>
            <a:r>
              <a:rPr lang="en-US" sz="1200" dirty="0"/>
              <a:t>5. Get rid of the tail</a:t>
            </a:r>
          </a:p>
        </p:txBody>
      </p:sp>
      <p:sp>
        <p:nvSpPr>
          <p:cNvPr id="14" name="TextBox 13"/>
          <p:cNvSpPr txBox="1"/>
          <p:nvPr/>
        </p:nvSpPr>
        <p:spPr>
          <a:xfrm>
            <a:off x="9067800" y="5862936"/>
            <a:ext cx="1447800" cy="276999"/>
          </a:xfrm>
          <a:prstGeom prst="rect">
            <a:avLst/>
          </a:prstGeom>
          <a:solidFill>
            <a:schemeClr val="bg1"/>
          </a:solidFill>
          <a:ln>
            <a:solidFill>
              <a:schemeClr val="tx1">
                <a:lumMod val="50000"/>
                <a:lumOff val="50000"/>
              </a:schemeClr>
            </a:solidFill>
          </a:ln>
        </p:spPr>
        <p:txBody>
          <a:bodyPr wrap="square" rtlCol="0">
            <a:spAutoFit/>
          </a:bodyPr>
          <a:lstStyle/>
          <a:p>
            <a:pPr marL="342900" indent="-342900"/>
            <a:r>
              <a:rPr lang="en-US" sz="1200" dirty="0"/>
              <a:t>Now you are a frog</a:t>
            </a:r>
          </a:p>
        </p:txBody>
      </p:sp>
    </p:spTree>
    <p:extLst>
      <p:ext uri="{BB962C8B-B14F-4D97-AF65-F5344CB8AC3E}">
        <p14:creationId xmlns:p14="http://schemas.microsoft.com/office/powerpoint/2010/main" val="330495211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52800" y="1828800"/>
            <a:ext cx="6858000" cy="4572000"/>
          </a:xfrm>
        </p:spPr>
        <p:txBody>
          <a:bodyPr>
            <a:normAutofit/>
          </a:bodyPr>
          <a:lstStyle/>
          <a:p>
            <a:r>
              <a:rPr lang="en-US" dirty="0" smtClean="0"/>
              <a:t>Select a Standard.</a:t>
            </a:r>
          </a:p>
          <a:p>
            <a:r>
              <a:rPr lang="en-US" dirty="0" smtClean="0"/>
              <a:t>Use a text that is an excellent model of that standard. </a:t>
            </a:r>
            <a:r>
              <a:rPr lang="en-US" i="1" dirty="0" smtClean="0"/>
              <a:t>(Group related information together, introduce a topic, …)</a:t>
            </a:r>
          </a:p>
          <a:p>
            <a:r>
              <a:rPr lang="en-US" dirty="0" smtClean="0"/>
              <a:t>Read and understand the text together.</a:t>
            </a:r>
          </a:p>
          <a:p>
            <a:r>
              <a:rPr lang="en-US" dirty="0" smtClean="0"/>
              <a:t>Analyze the text together. Create a map for the whole class to use.</a:t>
            </a:r>
          </a:p>
          <a:p>
            <a:r>
              <a:rPr lang="en-US" dirty="0" smtClean="0"/>
              <a:t>The teacher models writing with the map </a:t>
            </a:r>
            <a:r>
              <a:rPr lang="en-US" b="1" dirty="0" smtClean="0"/>
              <a:t>before</a:t>
            </a:r>
            <a:r>
              <a:rPr lang="en-US" dirty="0" smtClean="0"/>
              <a:t> the students write. </a:t>
            </a:r>
            <a:r>
              <a:rPr lang="en-US" i="1" dirty="0" smtClean="0"/>
              <a:t>(This gives students a second model.)</a:t>
            </a:r>
          </a:p>
          <a:p>
            <a:r>
              <a:rPr lang="en-US" dirty="0" smtClean="0"/>
              <a:t>Students follow the map to produce their own writing.</a:t>
            </a:r>
            <a:endParaRPr lang="en-US" dirty="0"/>
          </a:p>
        </p:txBody>
      </p:sp>
      <p:sp>
        <p:nvSpPr>
          <p:cNvPr id="2" name="Title 1"/>
          <p:cNvSpPr>
            <a:spLocks noGrp="1"/>
          </p:cNvSpPr>
          <p:nvPr>
            <p:ph type="title"/>
          </p:nvPr>
        </p:nvSpPr>
        <p:spPr>
          <a:xfrm>
            <a:off x="977030" y="0"/>
            <a:ext cx="10860066" cy="1417638"/>
          </a:xfrm>
          <a:solidFill>
            <a:schemeClr val="tx1"/>
          </a:solidFill>
          <a:ln>
            <a:noFill/>
          </a:ln>
        </p:spPr>
        <p:txBody>
          <a:bodyPr>
            <a:normAutofit fontScale="90000"/>
          </a:bodyPr>
          <a:lstStyle/>
          <a:p>
            <a:r>
              <a:rPr lang="en-US" dirty="0" smtClean="0">
                <a:solidFill>
                  <a:schemeClr val="bg1"/>
                </a:solidFill>
              </a:rPr>
              <a:t>Mentor Text Routine:</a:t>
            </a:r>
            <a:br>
              <a:rPr lang="en-US" dirty="0" smtClean="0">
                <a:solidFill>
                  <a:schemeClr val="bg1"/>
                </a:solidFill>
              </a:rPr>
            </a:br>
            <a:r>
              <a:rPr lang="en-US" dirty="0" smtClean="0">
                <a:solidFill>
                  <a:schemeClr val="bg1"/>
                </a:solidFill>
              </a:rPr>
              <a:t>Review of Key Points</a:t>
            </a:r>
            <a:endParaRPr lang="en-US" dirty="0">
              <a:solidFill>
                <a:schemeClr val="bg1"/>
              </a:solidFill>
            </a:endParaRPr>
          </a:p>
        </p:txBody>
      </p:sp>
    </p:spTree>
    <p:extLst>
      <p:ext uri="{BB962C8B-B14F-4D97-AF65-F5344CB8AC3E}">
        <p14:creationId xmlns:p14="http://schemas.microsoft.com/office/powerpoint/2010/main" val="376169348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Challenge Spelling Words</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300157198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Challenge Spelling Words</a:t>
            </a:r>
            <a:endParaRPr lang="en-US" dirty="0"/>
          </a:p>
        </p:txBody>
      </p:sp>
      <p:sp>
        <p:nvSpPr>
          <p:cNvPr id="2" name="Content Placeholder 1"/>
          <p:cNvSpPr>
            <a:spLocks noGrp="1"/>
          </p:cNvSpPr>
          <p:nvPr>
            <p:ph idx="1"/>
          </p:nvPr>
        </p:nvSpPr>
        <p:spPr/>
        <p:txBody>
          <a:bodyPr>
            <a:normAutofit/>
          </a:bodyPr>
          <a:lstStyle/>
          <a:p>
            <a:pPr marL="0" indent="0">
              <a:buNone/>
            </a:pPr>
            <a:r>
              <a:rPr lang="en-US" sz="3600" dirty="0" smtClean="0"/>
              <a:t>“Students who struggle mightily with spelling or worry unnecessarily about perfect spelling do not write fluently or easily.”</a:t>
            </a:r>
          </a:p>
          <a:p>
            <a:pPr marL="0" indent="0">
              <a:buNone/>
            </a:pPr>
            <a:r>
              <a:rPr lang="en-US" sz="3600" dirty="0" smtClean="0"/>
              <a:t>							- Shane Templeton</a:t>
            </a:r>
            <a:endParaRPr lang="en-US" sz="3600" dirty="0"/>
          </a:p>
        </p:txBody>
      </p:sp>
    </p:spTree>
    <p:extLst>
      <p:ext uri="{BB962C8B-B14F-4D97-AF65-F5344CB8AC3E}">
        <p14:creationId xmlns:p14="http://schemas.microsoft.com/office/powerpoint/2010/main" val="215954598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 Spelling Words</a:t>
            </a:r>
            <a:endParaRPr lang="en-US" dirty="0"/>
          </a:p>
        </p:txBody>
      </p:sp>
      <p:sp>
        <p:nvSpPr>
          <p:cNvPr id="3" name="Content Placeholder 2"/>
          <p:cNvSpPr>
            <a:spLocks noGrp="1"/>
          </p:cNvSpPr>
          <p:nvPr>
            <p:ph idx="1"/>
          </p:nvPr>
        </p:nvSpPr>
        <p:spPr>
          <a:xfrm>
            <a:off x="1251677" y="2286001"/>
            <a:ext cx="5980395" cy="4369894"/>
          </a:xfrm>
        </p:spPr>
        <p:txBody>
          <a:bodyPr>
            <a:noAutofit/>
          </a:bodyPr>
          <a:lstStyle/>
          <a:p>
            <a:pPr marL="457200" indent="-457200">
              <a:buFont typeface="+mj-lt"/>
              <a:buAutoNum type="arabicPeriod"/>
            </a:pPr>
            <a:r>
              <a:rPr lang="en-US" sz="2800" dirty="0" smtClean="0"/>
              <a:t>Say the word</a:t>
            </a:r>
          </a:p>
          <a:p>
            <a:pPr marL="457200" indent="-457200">
              <a:buFont typeface="+mj-lt"/>
              <a:buAutoNum type="arabicPeriod"/>
            </a:pPr>
            <a:r>
              <a:rPr lang="en-US" sz="2800" dirty="0" smtClean="0"/>
              <a:t>Stretch the word/Count the sounds</a:t>
            </a:r>
          </a:p>
          <a:p>
            <a:pPr marL="457200" indent="-457200">
              <a:buFont typeface="+mj-lt"/>
              <a:buAutoNum type="arabicPeriod"/>
            </a:pPr>
            <a:r>
              <a:rPr lang="en-US" sz="2800" dirty="0" smtClean="0"/>
              <a:t>Draw a line for each sound</a:t>
            </a:r>
          </a:p>
          <a:p>
            <a:pPr marL="457200" indent="-457200">
              <a:buFont typeface="+mj-lt"/>
              <a:buAutoNum type="arabicPeriod"/>
            </a:pPr>
            <a:r>
              <a:rPr lang="en-US" sz="2800" dirty="0" smtClean="0"/>
              <a:t>Write letter(s) for each sound</a:t>
            </a:r>
          </a:p>
          <a:p>
            <a:pPr marL="457200" indent="-457200">
              <a:buFont typeface="+mj-lt"/>
              <a:buAutoNum type="arabicPeriod"/>
            </a:pPr>
            <a:r>
              <a:rPr lang="en-US" sz="2800" dirty="0" smtClean="0"/>
              <a:t>Blend the sounds</a:t>
            </a:r>
          </a:p>
          <a:p>
            <a:pPr marL="0" indent="0">
              <a:buNone/>
            </a:pPr>
            <a:r>
              <a:rPr lang="en-US" sz="2800" dirty="0" smtClean="0"/>
              <a:t>Does it sound like the word?</a:t>
            </a:r>
          </a:p>
          <a:p>
            <a:pPr marL="0" indent="0">
              <a:buNone/>
            </a:pPr>
            <a:r>
              <a:rPr lang="en-US" sz="2800" dirty="0" smtClean="0"/>
              <a:t>Does the word look right?</a:t>
            </a:r>
          </a:p>
        </p:txBody>
      </p:sp>
      <p:pic>
        <p:nvPicPr>
          <p:cNvPr id="5" name="Picture 4"/>
          <p:cNvPicPr>
            <a:picLocks noChangeAspect="1"/>
          </p:cNvPicPr>
          <p:nvPr/>
        </p:nvPicPr>
        <p:blipFill>
          <a:blip r:embed="rId2"/>
          <a:stretch>
            <a:fillRect/>
          </a:stretch>
        </p:blipFill>
        <p:spPr>
          <a:xfrm>
            <a:off x="7531654" y="1509697"/>
            <a:ext cx="4069666" cy="514619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3466839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Challenge Spelling Words</a:t>
            </a:r>
            <a:endParaRPr lang="en-US" dirty="0"/>
          </a:p>
        </p:txBody>
      </p:sp>
      <p:pic>
        <p:nvPicPr>
          <p:cNvPr id="6" name="Content Placeholder 5">
            <a:hlinkClick r:id="rId3"/>
          </p:cNvPr>
          <p:cNvPicPr>
            <a:picLocks noGrp="1" noChangeAspect="1"/>
          </p:cNvPicPr>
          <p:nvPr>
            <p:ph idx="1"/>
          </p:nvPr>
        </p:nvPicPr>
        <p:blipFill>
          <a:blip r:embed="rId4"/>
          <a:stretch>
            <a:fillRect/>
          </a:stretch>
        </p:blipFill>
        <p:spPr>
          <a:xfrm>
            <a:off x="3093680" y="2124592"/>
            <a:ext cx="6494318" cy="44645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21198538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Modeled and Shared Writing</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372537295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a:t>MODEL: </a:t>
            </a:r>
            <a:r>
              <a:rPr lang="en-US" dirty="0"/>
              <a:t>shared writing</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548" y="1874517"/>
            <a:ext cx="4285681" cy="35229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9503" y="1352746"/>
            <a:ext cx="4052223" cy="3035992"/>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5627914" y="4526884"/>
            <a:ext cx="5339157" cy="2031325"/>
          </a:xfrm>
          <a:prstGeom prst="rect">
            <a:avLst/>
          </a:prstGeom>
        </p:spPr>
        <p:txBody>
          <a:bodyPr wrap="square">
            <a:spAutoFit/>
          </a:bodyPr>
          <a:lstStyle/>
          <a:p>
            <a:r>
              <a:rPr lang="en-US" dirty="0"/>
              <a:t>Young or inexperienced writers need to both observe knowledgeable writers at work and participate in writing events in authentic and well-supported ways. Shared writing lessons will allow you to both model and actively engage students in the writing processes that they most need in order to improve their writing.</a:t>
            </a:r>
          </a:p>
          <a:p>
            <a:r>
              <a:rPr lang="en-US" i="1" dirty="0">
                <a:latin typeface="Comic Sans MS" panose="030F0702030302020204" pitchFamily="66" charset="0"/>
              </a:rPr>
              <a:t>ILA/NCTE 2016</a:t>
            </a:r>
          </a:p>
        </p:txBody>
      </p:sp>
    </p:spTree>
    <p:extLst>
      <p:ext uri="{BB962C8B-B14F-4D97-AF65-F5344CB8AC3E}">
        <p14:creationId xmlns:p14="http://schemas.microsoft.com/office/powerpoint/2010/main" val="6823922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Foundational Skills in Writing</a:t>
            </a:r>
            <a:endParaRPr lang="en-US" dirty="0"/>
          </a:p>
        </p:txBody>
      </p:sp>
      <p:sp>
        <p:nvSpPr>
          <p:cNvPr id="5" name="Text Placeholder 4"/>
          <p:cNvSpPr>
            <a:spLocks noGrp="1"/>
          </p:cNvSpPr>
          <p:nvPr>
            <p:ph type="body" idx="1"/>
          </p:nvPr>
        </p:nvSpPr>
        <p:spPr>
          <a:xfrm>
            <a:off x="839788" y="1285472"/>
            <a:ext cx="5157787" cy="823912"/>
          </a:xfrm>
        </p:spPr>
        <p:txBody>
          <a:bodyPr>
            <a:normAutofit/>
          </a:bodyPr>
          <a:lstStyle/>
          <a:p>
            <a:r>
              <a:rPr lang="en-US" sz="2400" dirty="0" smtClean="0">
                <a:solidFill>
                  <a:schemeClr val="accent1">
                    <a:lumMod val="75000"/>
                  </a:schemeClr>
                </a:solidFill>
              </a:rPr>
              <a:t>Lower-Level </a:t>
            </a:r>
            <a:r>
              <a:rPr lang="en-US" sz="2400" dirty="0">
                <a:solidFill>
                  <a:schemeClr val="accent1">
                    <a:lumMod val="75000"/>
                  </a:schemeClr>
                </a:solidFill>
              </a:rPr>
              <a:t>Cognitive skills	</a:t>
            </a:r>
          </a:p>
        </p:txBody>
      </p:sp>
      <p:sp>
        <p:nvSpPr>
          <p:cNvPr id="6" name="Content Placeholder 5"/>
          <p:cNvSpPr>
            <a:spLocks noGrp="1"/>
          </p:cNvSpPr>
          <p:nvPr>
            <p:ph sz="half" idx="2"/>
          </p:nvPr>
        </p:nvSpPr>
        <p:spPr>
          <a:xfrm>
            <a:off x="1059815" y="2108848"/>
            <a:ext cx="4937760" cy="3378200"/>
          </a:xfrm>
        </p:spPr>
        <p:txBody>
          <a:bodyPr>
            <a:noAutofit/>
          </a:bodyPr>
          <a:lstStyle/>
          <a:p>
            <a:r>
              <a:rPr lang="en-US" sz="2000" dirty="0" smtClean="0"/>
              <a:t>Writing left to right.</a:t>
            </a:r>
          </a:p>
          <a:p>
            <a:r>
              <a:rPr lang="en-US" sz="2000" dirty="0" smtClean="0"/>
              <a:t>Physically forming the letters using pencil on paper.</a:t>
            </a:r>
          </a:p>
          <a:p>
            <a:r>
              <a:rPr lang="en-US" sz="2000" dirty="0" smtClean="0"/>
              <a:t>Spacing words on the page.</a:t>
            </a:r>
          </a:p>
          <a:p>
            <a:r>
              <a:rPr lang="en-US" sz="2000" dirty="0" smtClean="0"/>
              <a:t>Spelling high-frequency irregular words.</a:t>
            </a:r>
          </a:p>
          <a:p>
            <a:r>
              <a:rPr lang="en-US" sz="2000" dirty="0" smtClean="0"/>
              <a:t>Phonetically spelling unknown words.</a:t>
            </a:r>
          </a:p>
          <a:p>
            <a:r>
              <a:rPr lang="en-US" sz="2000" dirty="0" smtClean="0"/>
              <a:t>Using uppercase letters as appropriate.</a:t>
            </a:r>
          </a:p>
          <a:p>
            <a:r>
              <a:rPr lang="en-US" sz="2000" dirty="0" smtClean="0"/>
              <a:t>Using end punctuation.</a:t>
            </a:r>
          </a:p>
          <a:p>
            <a:r>
              <a:rPr lang="en-US" sz="2000" dirty="0" smtClean="0"/>
              <a:t>Indenting paragraphs.</a:t>
            </a:r>
            <a:endParaRPr lang="en-US" dirty="0"/>
          </a:p>
        </p:txBody>
      </p:sp>
      <p:sp>
        <p:nvSpPr>
          <p:cNvPr id="7" name="Text Placeholder 6"/>
          <p:cNvSpPr>
            <a:spLocks noGrp="1"/>
          </p:cNvSpPr>
          <p:nvPr>
            <p:ph type="body" sz="quarter" idx="3"/>
          </p:nvPr>
        </p:nvSpPr>
        <p:spPr>
          <a:xfrm>
            <a:off x="6172200" y="1302635"/>
            <a:ext cx="5183188" cy="823912"/>
          </a:xfrm>
        </p:spPr>
        <p:txBody>
          <a:bodyPr>
            <a:normAutofit/>
          </a:bodyPr>
          <a:lstStyle/>
          <a:p>
            <a:r>
              <a:rPr lang="en-US" sz="2400" dirty="0" smtClean="0">
                <a:solidFill>
                  <a:schemeClr val="accent1">
                    <a:lumMod val="75000"/>
                  </a:schemeClr>
                </a:solidFill>
              </a:rPr>
              <a:t>Higher-Level Cognitive Demands</a:t>
            </a:r>
            <a:endParaRPr lang="en-US" sz="2400" dirty="0">
              <a:solidFill>
                <a:schemeClr val="accent1">
                  <a:lumMod val="75000"/>
                </a:schemeClr>
              </a:solidFill>
            </a:endParaRPr>
          </a:p>
        </p:txBody>
      </p:sp>
      <p:sp>
        <p:nvSpPr>
          <p:cNvPr id="8" name="Content Placeholder 7"/>
          <p:cNvSpPr>
            <a:spLocks noGrp="1"/>
          </p:cNvSpPr>
          <p:nvPr>
            <p:ph sz="quarter" idx="4"/>
          </p:nvPr>
        </p:nvSpPr>
        <p:spPr>
          <a:xfrm>
            <a:off x="6217602" y="2126547"/>
            <a:ext cx="4937760" cy="3378200"/>
          </a:xfrm>
        </p:spPr>
        <p:txBody>
          <a:bodyPr>
            <a:noAutofit/>
          </a:bodyPr>
          <a:lstStyle/>
          <a:p>
            <a:r>
              <a:rPr lang="en-US" sz="2000" dirty="0" smtClean="0"/>
              <a:t>Using a story structure or expository structure.</a:t>
            </a:r>
          </a:p>
          <a:p>
            <a:r>
              <a:rPr lang="en-US" sz="2000" dirty="0" smtClean="0"/>
              <a:t>Varying sentence structure.</a:t>
            </a:r>
          </a:p>
          <a:p>
            <a:r>
              <a:rPr lang="en-US" sz="2000" dirty="0" smtClean="0"/>
              <a:t>Sticking to the plan.</a:t>
            </a:r>
          </a:p>
          <a:p>
            <a:r>
              <a:rPr lang="en-US" sz="2000" dirty="0" smtClean="0"/>
              <a:t>Using topic sentences in paragraphs.</a:t>
            </a:r>
          </a:p>
          <a:p>
            <a:r>
              <a:rPr lang="en-US" sz="2000" dirty="0" smtClean="0"/>
              <a:t>Keeping the goal of the composition in mind.</a:t>
            </a:r>
          </a:p>
          <a:p>
            <a:r>
              <a:rPr lang="en-US" sz="2000" dirty="0" smtClean="0"/>
              <a:t>Keeping the audience’s need in mind.</a:t>
            </a:r>
          </a:p>
          <a:p>
            <a:r>
              <a:rPr lang="en-US" sz="2000" dirty="0" smtClean="0"/>
              <a:t>Checking for insufficient or unnecessary detail.</a:t>
            </a:r>
          </a:p>
          <a:p>
            <a:r>
              <a:rPr lang="en-US" sz="2000" dirty="0" smtClean="0"/>
              <a:t>Choosing precise vocabulary to express ideas.</a:t>
            </a:r>
            <a:endParaRPr lang="en-US" sz="2000" dirty="0"/>
          </a:p>
        </p:txBody>
      </p:sp>
    </p:spTree>
    <p:extLst>
      <p:ext uri="{BB962C8B-B14F-4D97-AF65-F5344CB8AC3E}">
        <p14:creationId xmlns:p14="http://schemas.microsoft.com/office/powerpoint/2010/main" val="371817893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Quick Bursts of Writing</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282671474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296400" cy="1417638"/>
          </a:xfrm>
          <a:solidFill>
            <a:schemeClr val="tx1">
              <a:lumMod val="75000"/>
              <a:lumOff val="25000"/>
            </a:schemeClr>
          </a:solidFill>
        </p:spPr>
        <p:txBody>
          <a:bodyPr>
            <a:normAutofit fontScale="90000"/>
          </a:bodyPr>
          <a:lstStyle/>
          <a:p>
            <a:r>
              <a:rPr lang="en-US" b="1" dirty="0" smtClean="0">
                <a:solidFill>
                  <a:schemeClr val="bg1"/>
                </a:solidFill>
              </a:rPr>
              <a:t>Stop, Think, and Write Strategies</a:t>
            </a:r>
            <a:endParaRPr lang="en-US" b="1" dirty="0">
              <a:solidFill>
                <a:schemeClr val="bg1"/>
              </a:solidFill>
            </a:endParaRPr>
          </a:p>
        </p:txBody>
      </p:sp>
      <p:sp>
        <p:nvSpPr>
          <p:cNvPr id="4" name="Content Placeholder 3"/>
          <p:cNvSpPr>
            <a:spLocks noGrp="1"/>
          </p:cNvSpPr>
          <p:nvPr>
            <p:ph idx="1"/>
          </p:nvPr>
        </p:nvSpPr>
        <p:spPr>
          <a:xfrm>
            <a:off x="1981200" y="2178050"/>
            <a:ext cx="4114800" cy="4451350"/>
          </a:xfrm>
        </p:spPr>
        <p:txBody>
          <a:bodyPr/>
          <a:lstStyle/>
          <a:p>
            <a:pPr marL="858838" indent="-511175">
              <a:buFont typeface="+mj-lt"/>
              <a:buAutoNum type="arabicPeriod"/>
            </a:pPr>
            <a:r>
              <a:rPr lang="en-US" sz="4000" dirty="0"/>
              <a:t>Quick Jots</a:t>
            </a:r>
          </a:p>
          <a:p>
            <a:pPr marL="858838" indent="-511175">
              <a:buFont typeface="+mj-lt"/>
              <a:buAutoNum type="arabicPeriod"/>
            </a:pPr>
            <a:r>
              <a:rPr lang="en-US" sz="4000" dirty="0"/>
              <a:t>Quick Tries</a:t>
            </a:r>
          </a:p>
          <a:p>
            <a:pPr marL="858838" indent="-511175">
              <a:buFont typeface="+mj-lt"/>
              <a:buAutoNum type="arabicPeriod"/>
            </a:pPr>
            <a:r>
              <a:rPr lang="en-US" sz="4000" dirty="0"/>
              <a:t>Quick Writes</a:t>
            </a:r>
          </a:p>
          <a:p>
            <a:pPr marL="858838" indent="-511175">
              <a:buFont typeface="+mj-lt"/>
              <a:buAutoNum type="arabicPeriod"/>
            </a:pPr>
            <a:r>
              <a:rPr lang="en-US" sz="4000" dirty="0"/>
              <a:t>Thinking Boxes</a:t>
            </a:r>
          </a:p>
          <a:p>
            <a:endParaRPr lang="en-US" dirty="0"/>
          </a:p>
        </p:txBody>
      </p:sp>
      <p:pic>
        <p:nvPicPr>
          <p:cNvPr id="6" name="Picture 2" descr="F:\Quick Start to Writing Workshop\Quick Start Writing cover.jpg"/>
          <p:cNvPicPr>
            <a:picLocks noChangeAspect="1" noChangeArrowheads="1"/>
          </p:cNvPicPr>
          <p:nvPr/>
        </p:nvPicPr>
        <p:blipFill>
          <a:blip r:embed="rId3" cstate="print"/>
          <a:srcRect/>
          <a:stretch>
            <a:fillRect/>
          </a:stretch>
        </p:blipFill>
        <p:spPr bwMode="auto">
          <a:xfrm>
            <a:off x="6934201" y="1905000"/>
            <a:ext cx="3102595" cy="404888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686871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524000" y="-1"/>
            <a:ext cx="9144000" cy="1388845"/>
          </a:xfrm>
          <a:solidFill>
            <a:schemeClr val="tx1">
              <a:lumMod val="75000"/>
              <a:lumOff val="25000"/>
            </a:schemeClr>
          </a:solidFill>
        </p:spPr>
        <p:txBody>
          <a:bodyPr>
            <a:normAutofit/>
          </a:bodyPr>
          <a:lstStyle/>
          <a:p>
            <a:r>
              <a:rPr lang="en-US" dirty="0" smtClean="0">
                <a:solidFill>
                  <a:schemeClr val="bg1"/>
                </a:solidFill>
              </a:rPr>
              <a:t>Quick Jot</a:t>
            </a:r>
            <a:endParaRPr lang="en-US" dirty="0">
              <a:solidFill>
                <a:schemeClr val="bg1"/>
              </a:solidFill>
            </a:endParaRPr>
          </a:p>
        </p:txBody>
      </p:sp>
      <p:sp>
        <p:nvSpPr>
          <p:cNvPr id="2" name="Content Placeholder 1"/>
          <p:cNvSpPr>
            <a:spLocks noGrp="1"/>
          </p:cNvSpPr>
          <p:nvPr>
            <p:ph idx="1"/>
          </p:nvPr>
        </p:nvSpPr>
        <p:spPr>
          <a:xfrm>
            <a:off x="5791200" y="1508126"/>
            <a:ext cx="4648200" cy="5121274"/>
          </a:xfrm>
        </p:spPr>
        <p:txBody>
          <a:bodyPr>
            <a:normAutofit/>
          </a:bodyPr>
          <a:lstStyle/>
          <a:p>
            <a:r>
              <a:rPr lang="en-US" dirty="0" smtClean="0"/>
              <a:t>Activate prior knowledge, build or solidify knowledge</a:t>
            </a:r>
          </a:p>
          <a:p>
            <a:r>
              <a:rPr lang="en-US" dirty="0" smtClean="0"/>
              <a:t>1-3 min. writing</a:t>
            </a:r>
          </a:p>
          <a:p>
            <a:r>
              <a:rPr lang="en-US" dirty="0" smtClean="0"/>
              <a:t>2-3 min. sharing</a:t>
            </a:r>
          </a:p>
          <a:p>
            <a:r>
              <a:rPr lang="en-US" dirty="0" smtClean="0"/>
              <a:t>2-3 times per day</a:t>
            </a:r>
          </a:p>
          <a:p>
            <a:r>
              <a:rPr lang="en-US" dirty="0" smtClean="0"/>
              <a:t>Notes, lists, quick answers, short opinions, brainstorms, etc.</a:t>
            </a:r>
            <a:endParaRPr lang="en-US" dirty="0"/>
          </a:p>
        </p:txBody>
      </p:sp>
      <p:pic>
        <p:nvPicPr>
          <p:cNvPr id="8" name="Picture 3">
            <a:hlinkClick r:id="rId3"/>
          </p:cNvPr>
          <p:cNvPicPr>
            <a:picLocks noChangeAspect="1" noChangeArrowheads="1"/>
          </p:cNvPicPr>
          <p:nvPr/>
        </p:nvPicPr>
        <p:blipFill>
          <a:blip r:embed="rId4" cstate="print"/>
          <a:srcRect/>
          <a:stretch>
            <a:fillRect/>
          </a:stretch>
        </p:blipFill>
        <p:spPr bwMode="auto">
          <a:xfrm>
            <a:off x="1676400" y="1508126"/>
            <a:ext cx="3983214" cy="51212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7318101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003.jpg"/>
          <p:cNvPicPr>
            <a:picLocks noGrp="1" noChangeAspect="1"/>
          </p:cNvPicPr>
          <p:nvPr>
            <p:ph idx="1"/>
          </p:nvPr>
        </p:nvPicPr>
        <p:blipFill rotWithShape="1">
          <a:blip r:embed="rId3" cstate="print"/>
          <a:srcRect b="6186"/>
          <a:stretch/>
        </p:blipFill>
        <p:spPr>
          <a:xfrm rot="16200000">
            <a:off x="3411090" y="629790"/>
            <a:ext cx="5369820" cy="6934200"/>
          </a:xfrm>
          <a:prstGeom prst="rect">
            <a:avLst/>
          </a:prstGeom>
          <a:ln>
            <a:solidFill>
              <a:schemeClr val="tx1"/>
            </a:solidFill>
          </a:ln>
          <a:effectLst>
            <a:outerShdw blurRad="292100" dist="139700" dir="2700000" algn="tl" rotWithShape="0">
              <a:srgbClr val="333333">
                <a:alpha val="65000"/>
              </a:srgbClr>
            </a:outerShdw>
          </a:effectLst>
        </p:spPr>
      </p:pic>
      <p:sp>
        <p:nvSpPr>
          <p:cNvPr id="7" name="Title 1"/>
          <p:cNvSpPr>
            <a:spLocks noGrp="1"/>
          </p:cNvSpPr>
          <p:nvPr>
            <p:ph type="title"/>
          </p:nvPr>
        </p:nvSpPr>
        <p:spPr>
          <a:xfrm>
            <a:off x="1524000" y="-1"/>
            <a:ext cx="9144000" cy="1388845"/>
          </a:xfrm>
          <a:solidFill>
            <a:schemeClr val="tx1">
              <a:lumMod val="75000"/>
              <a:lumOff val="25000"/>
            </a:schemeClr>
          </a:solidFill>
        </p:spPr>
        <p:txBody>
          <a:bodyPr>
            <a:normAutofit/>
          </a:bodyPr>
          <a:lstStyle/>
          <a:p>
            <a:r>
              <a:rPr lang="en-US" dirty="0" smtClean="0">
                <a:solidFill>
                  <a:schemeClr val="bg1"/>
                </a:solidFill>
              </a:rPr>
              <a:t>Quick Jot</a:t>
            </a:r>
            <a:endParaRPr lang="en-US" dirty="0">
              <a:solidFill>
                <a:schemeClr val="bg1"/>
              </a:solidFill>
            </a:endParaRPr>
          </a:p>
        </p:txBody>
      </p:sp>
    </p:spTree>
    <p:extLst>
      <p:ext uri="{BB962C8B-B14F-4D97-AF65-F5344CB8AC3E}">
        <p14:creationId xmlns:p14="http://schemas.microsoft.com/office/powerpoint/2010/main" val="311701448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Third Grade Quick Jot 001.jpg"/>
          <p:cNvPicPr>
            <a:picLocks noGrp="1" noChangeAspect="1"/>
          </p:cNvPicPr>
          <p:nvPr>
            <p:ph idx="1"/>
          </p:nvPr>
        </p:nvPicPr>
        <p:blipFill>
          <a:blip r:embed="rId3" cstate="print">
            <a:lum contrast="-10000"/>
          </a:blip>
          <a:srcRect l="3651" t="35356"/>
          <a:stretch>
            <a:fillRect/>
          </a:stretch>
        </p:blipFill>
        <p:spPr>
          <a:xfrm>
            <a:off x="3134971" y="1476732"/>
            <a:ext cx="5922058" cy="5305069"/>
          </a:xfrm>
          <a:prstGeom prst="rect">
            <a:avLst/>
          </a:prstGeom>
          <a:ln>
            <a:solidFill>
              <a:schemeClr val="tx1"/>
            </a:solidFill>
          </a:ln>
          <a:effectLst>
            <a:outerShdw blurRad="292100" dist="139700" dir="2700000" algn="tl" rotWithShape="0">
              <a:srgbClr val="333333">
                <a:alpha val="65000"/>
              </a:srgbClr>
            </a:outerShdw>
          </a:effectLst>
        </p:spPr>
      </p:pic>
      <p:sp>
        <p:nvSpPr>
          <p:cNvPr id="7" name="Title 1"/>
          <p:cNvSpPr>
            <a:spLocks noGrp="1"/>
          </p:cNvSpPr>
          <p:nvPr>
            <p:ph type="title"/>
          </p:nvPr>
        </p:nvSpPr>
        <p:spPr>
          <a:xfrm>
            <a:off x="1524000" y="-1"/>
            <a:ext cx="9144000" cy="1388845"/>
          </a:xfrm>
          <a:solidFill>
            <a:schemeClr val="tx1">
              <a:lumMod val="75000"/>
              <a:lumOff val="25000"/>
            </a:schemeClr>
          </a:solidFill>
        </p:spPr>
        <p:txBody>
          <a:bodyPr>
            <a:normAutofit/>
          </a:bodyPr>
          <a:lstStyle/>
          <a:p>
            <a:r>
              <a:rPr lang="en-US" dirty="0" smtClean="0">
                <a:solidFill>
                  <a:schemeClr val="bg1"/>
                </a:solidFill>
              </a:rPr>
              <a:t>Quick Jot</a:t>
            </a:r>
            <a:endParaRPr lang="en-US" dirty="0">
              <a:solidFill>
                <a:schemeClr val="bg1"/>
              </a:solidFill>
            </a:endParaRPr>
          </a:p>
        </p:txBody>
      </p:sp>
    </p:spTree>
    <p:extLst>
      <p:ext uri="{BB962C8B-B14F-4D97-AF65-F5344CB8AC3E}">
        <p14:creationId xmlns:p14="http://schemas.microsoft.com/office/powerpoint/2010/main" val="270044572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524000" y="1"/>
            <a:ext cx="9144000" cy="1388845"/>
          </a:xfrm>
          <a:prstGeom prst="rect">
            <a:avLst/>
          </a:prstGeom>
          <a:solidFill>
            <a:schemeClr val="tx1">
              <a:lumMod val="75000"/>
              <a:lumOff val="25000"/>
            </a:scheme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solidFill>
                  <a:schemeClr val="bg1"/>
                </a:solidFill>
              </a:rPr>
              <a:t>Quick Try</a:t>
            </a:r>
          </a:p>
        </p:txBody>
      </p:sp>
      <p:sp>
        <p:nvSpPr>
          <p:cNvPr id="2" name="Content Placeholder 1"/>
          <p:cNvSpPr>
            <a:spLocks noGrp="1"/>
          </p:cNvSpPr>
          <p:nvPr>
            <p:ph idx="1"/>
          </p:nvPr>
        </p:nvSpPr>
        <p:spPr>
          <a:xfrm>
            <a:off x="1752600" y="1600200"/>
            <a:ext cx="4343400" cy="5115178"/>
          </a:xfrm>
        </p:spPr>
        <p:txBody>
          <a:bodyPr/>
          <a:lstStyle/>
          <a:p>
            <a:r>
              <a:rPr lang="en-US" dirty="0" smtClean="0"/>
              <a:t>Alternative to worksheet, a form of practice, try it out</a:t>
            </a:r>
          </a:p>
          <a:p>
            <a:r>
              <a:rPr lang="en-US" dirty="0" smtClean="0"/>
              <a:t>1-3 min. of writing</a:t>
            </a:r>
          </a:p>
          <a:p>
            <a:r>
              <a:rPr lang="en-US" dirty="0" smtClean="0"/>
              <a:t>3-4 min. of sharing </a:t>
            </a:r>
          </a:p>
          <a:p>
            <a:r>
              <a:rPr lang="en-US" dirty="0" smtClean="0"/>
              <a:t>2-3 times a day</a:t>
            </a:r>
          </a:p>
          <a:p>
            <a:r>
              <a:rPr lang="en-US" dirty="0" smtClean="0"/>
              <a:t>Jotting and sketching to solve a math problem, </a:t>
            </a:r>
            <a:endParaRPr lang="en-US" dirty="0"/>
          </a:p>
        </p:txBody>
      </p:sp>
      <p:pic>
        <p:nvPicPr>
          <p:cNvPr id="6" name="Picture 2">
            <a:hlinkClick r:id="rId3"/>
          </p:cNvPr>
          <p:cNvPicPr>
            <a:picLocks noChangeAspect="1" noChangeArrowheads="1"/>
          </p:cNvPicPr>
          <p:nvPr/>
        </p:nvPicPr>
        <p:blipFill>
          <a:blip r:embed="rId4" cstate="print"/>
          <a:srcRect/>
          <a:stretch>
            <a:fillRect/>
          </a:stretch>
        </p:blipFill>
        <p:spPr bwMode="auto">
          <a:xfrm>
            <a:off x="6217383" y="1600200"/>
            <a:ext cx="4274903" cy="51151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3804214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Quick Try K weather graph 001.jpg"/>
          <p:cNvPicPr>
            <a:picLocks noGrp="1" noChangeAspect="1"/>
          </p:cNvPicPr>
          <p:nvPr>
            <p:ph idx="1"/>
          </p:nvPr>
        </p:nvPicPr>
        <p:blipFill>
          <a:blip r:embed="rId3" cstate="print"/>
          <a:stretch>
            <a:fillRect/>
          </a:stretch>
        </p:blipFill>
        <p:spPr>
          <a:xfrm>
            <a:off x="4267200" y="1524001"/>
            <a:ext cx="3995056" cy="5181600"/>
          </a:xfrm>
          <a:prstGeom prst="rect">
            <a:avLst/>
          </a:prstGeom>
          <a:ln>
            <a:solidFill>
              <a:schemeClr val="tx1"/>
            </a:solidFill>
          </a:ln>
          <a:effectLst>
            <a:outerShdw blurRad="292100" dist="139700" dir="2700000" algn="tl" rotWithShape="0">
              <a:srgbClr val="333333">
                <a:alpha val="65000"/>
              </a:srgbClr>
            </a:outerShdw>
          </a:effectLst>
        </p:spPr>
      </p:pic>
      <p:sp>
        <p:nvSpPr>
          <p:cNvPr id="5" name="Title 1"/>
          <p:cNvSpPr txBox="1">
            <a:spLocks/>
          </p:cNvSpPr>
          <p:nvPr/>
        </p:nvSpPr>
        <p:spPr>
          <a:xfrm>
            <a:off x="1524000" y="1"/>
            <a:ext cx="9144000" cy="1388845"/>
          </a:xfrm>
          <a:prstGeom prst="rect">
            <a:avLst/>
          </a:prstGeom>
          <a:solidFill>
            <a:schemeClr val="tx1">
              <a:lumMod val="75000"/>
              <a:lumOff val="25000"/>
            </a:scheme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solidFill>
                  <a:schemeClr val="bg1"/>
                </a:solidFill>
              </a:rPr>
              <a:t>Quick Try</a:t>
            </a:r>
          </a:p>
        </p:txBody>
      </p:sp>
    </p:spTree>
    <p:extLst>
      <p:ext uri="{BB962C8B-B14F-4D97-AF65-F5344CB8AC3E}">
        <p14:creationId xmlns:p14="http://schemas.microsoft.com/office/powerpoint/2010/main" val="209011193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p:cNvPicPr>
            <a:picLocks/>
          </p:cNvPicPr>
          <p:nvPr/>
        </p:nvPicPr>
        <p:blipFill>
          <a:blip r:embed="rId3" cstate="print">
            <a:lum contrast="-20000"/>
          </a:blip>
          <a:srcRect/>
          <a:stretch>
            <a:fillRect/>
          </a:stretch>
        </p:blipFill>
        <p:spPr bwMode="auto">
          <a:xfrm>
            <a:off x="2971800" y="1600201"/>
            <a:ext cx="5892658" cy="4906963"/>
          </a:xfrm>
          <a:prstGeom prst="rect">
            <a:avLst/>
          </a:prstGeom>
          <a:ln>
            <a:solidFill>
              <a:schemeClr val="tx1"/>
            </a:solidFill>
          </a:ln>
          <a:effectLst>
            <a:outerShdw blurRad="292100" dist="139700" dir="2700000" algn="tl" rotWithShape="0">
              <a:srgbClr val="333333">
                <a:alpha val="65000"/>
              </a:srgbClr>
            </a:outerShdw>
          </a:effectLst>
        </p:spPr>
      </p:pic>
      <p:sp>
        <p:nvSpPr>
          <p:cNvPr id="6" name="Title 1"/>
          <p:cNvSpPr txBox="1">
            <a:spLocks/>
          </p:cNvSpPr>
          <p:nvPr/>
        </p:nvSpPr>
        <p:spPr>
          <a:xfrm>
            <a:off x="1524000" y="-18832"/>
            <a:ext cx="9144000" cy="1388845"/>
          </a:xfrm>
          <a:prstGeom prst="rect">
            <a:avLst/>
          </a:prstGeom>
          <a:solidFill>
            <a:schemeClr val="tx1">
              <a:lumMod val="75000"/>
              <a:lumOff val="25000"/>
            </a:scheme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solidFill>
                  <a:schemeClr val="bg1"/>
                </a:solidFill>
              </a:rPr>
              <a:t>Quick Try</a:t>
            </a:r>
          </a:p>
        </p:txBody>
      </p:sp>
    </p:spTree>
    <p:extLst>
      <p:ext uri="{BB962C8B-B14F-4D97-AF65-F5344CB8AC3E}">
        <p14:creationId xmlns:p14="http://schemas.microsoft.com/office/powerpoint/2010/main" val="419872800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524000" y="-18832"/>
            <a:ext cx="9144000" cy="1388845"/>
          </a:xfrm>
          <a:prstGeom prst="rect">
            <a:avLst/>
          </a:prstGeom>
          <a:solidFill>
            <a:schemeClr val="tx1">
              <a:lumMod val="75000"/>
              <a:lumOff val="25000"/>
            </a:scheme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solidFill>
                  <a:schemeClr val="bg1"/>
                </a:solidFill>
              </a:rPr>
              <a:t>Quick Write</a:t>
            </a:r>
          </a:p>
        </p:txBody>
      </p:sp>
      <p:sp>
        <p:nvSpPr>
          <p:cNvPr id="2" name="Content Placeholder 1"/>
          <p:cNvSpPr>
            <a:spLocks noGrp="1"/>
          </p:cNvSpPr>
          <p:nvPr>
            <p:ph idx="1"/>
          </p:nvPr>
        </p:nvSpPr>
        <p:spPr>
          <a:xfrm>
            <a:off x="1981200" y="1600200"/>
            <a:ext cx="4191000" cy="5086568"/>
          </a:xfrm>
        </p:spPr>
        <p:txBody>
          <a:bodyPr>
            <a:normAutofit/>
          </a:bodyPr>
          <a:lstStyle/>
          <a:p>
            <a:r>
              <a:rPr lang="en-US" dirty="0" smtClean="0"/>
              <a:t>Open-ended responses, provide reasons, evidence, examples to support thoughts</a:t>
            </a:r>
          </a:p>
          <a:p>
            <a:r>
              <a:rPr lang="en-US" dirty="0" smtClean="0"/>
              <a:t>7-10 min. writing</a:t>
            </a:r>
          </a:p>
          <a:p>
            <a:r>
              <a:rPr lang="en-US" dirty="0" smtClean="0"/>
              <a:t>5-10 min. sharing</a:t>
            </a:r>
          </a:p>
          <a:p>
            <a:r>
              <a:rPr lang="en-US" dirty="0" smtClean="0"/>
              <a:t>1-3 times per week</a:t>
            </a:r>
          </a:p>
          <a:p>
            <a:r>
              <a:rPr lang="en-US" dirty="0" smtClean="0"/>
              <a:t>Builds comfort and stamina with “on demand” writing </a:t>
            </a:r>
          </a:p>
          <a:p>
            <a:endParaRPr lang="en-US" dirty="0"/>
          </a:p>
        </p:txBody>
      </p:sp>
      <p:pic>
        <p:nvPicPr>
          <p:cNvPr id="8" name="Picture 2">
            <a:hlinkClick r:id="rId3"/>
          </p:cNvPr>
          <p:cNvPicPr>
            <a:picLocks noChangeAspect="1" noChangeArrowheads="1"/>
          </p:cNvPicPr>
          <p:nvPr/>
        </p:nvPicPr>
        <p:blipFill>
          <a:blip r:embed="rId4" cstate="print"/>
          <a:srcRect/>
          <a:stretch>
            <a:fillRect/>
          </a:stretch>
        </p:blipFill>
        <p:spPr bwMode="auto">
          <a:xfrm>
            <a:off x="6451109" y="1600200"/>
            <a:ext cx="3988460" cy="50865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5562516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1st grade Quick WRite 001.jpg"/>
          <p:cNvPicPr>
            <a:picLocks noGrp="1" noChangeAspect="1"/>
          </p:cNvPicPr>
          <p:nvPr>
            <p:ph idx="1"/>
          </p:nvPr>
        </p:nvPicPr>
        <p:blipFill rotWithShape="1">
          <a:blip r:embed="rId3" cstate="print"/>
          <a:srcRect l="-984" t="20203" b="4306"/>
          <a:stretch/>
        </p:blipFill>
        <p:spPr>
          <a:xfrm>
            <a:off x="3505200" y="1447801"/>
            <a:ext cx="5257800" cy="5273674"/>
          </a:xfrm>
          <a:prstGeom prst="rect">
            <a:avLst/>
          </a:prstGeom>
          <a:ln>
            <a:noFill/>
          </a:ln>
          <a:effectLst>
            <a:outerShdw blurRad="292100" dist="139700" dir="2700000" algn="tl" rotWithShape="0">
              <a:srgbClr val="333333">
                <a:alpha val="65000"/>
              </a:srgbClr>
            </a:outerShdw>
          </a:effectLst>
        </p:spPr>
      </p:pic>
      <p:sp>
        <p:nvSpPr>
          <p:cNvPr id="7" name="Title 1"/>
          <p:cNvSpPr txBox="1">
            <a:spLocks/>
          </p:cNvSpPr>
          <p:nvPr/>
        </p:nvSpPr>
        <p:spPr>
          <a:xfrm>
            <a:off x="1524000" y="-18832"/>
            <a:ext cx="9144000" cy="1388845"/>
          </a:xfrm>
          <a:prstGeom prst="rect">
            <a:avLst/>
          </a:prstGeom>
          <a:solidFill>
            <a:schemeClr val="tx1">
              <a:lumMod val="75000"/>
              <a:lumOff val="25000"/>
            </a:scheme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solidFill>
                  <a:schemeClr val="bg1"/>
                </a:solidFill>
              </a:rPr>
              <a:t>Quick Write</a:t>
            </a:r>
          </a:p>
        </p:txBody>
      </p:sp>
    </p:spTree>
    <p:extLst>
      <p:ext uri="{BB962C8B-B14F-4D97-AF65-F5344CB8AC3E}">
        <p14:creationId xmlns:p14="http://schemas.microsoft.com/office/powerpoint/2010/main" val="32896200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Stages of Writing</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313444832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p:cNvPicPr>
            <a:picLocks/>
          </p:cNvPicPr>
          <p:nvPr/>
        </p:nvPicPr>
        <p:blipFill>
          <a:blip r:embed="rId3" cstate="print">
            <a:lum contrast="-30000"/>
          </a:blip>
          <a:srcRect/>
          <a:stretch>
            <a:fillRect/>
          </a:stretch>
        </p:blipFill>
        <p:spPr bwMode="auto">
          <a:xfrm>
            <a:off x="3886200" y="1447800"/>
            <a:ext cx="4876800" cy="5257800"/>
          </a:xfrm>
          <a:prstGeom prst="rect">
            <a:avLst/>
          </a:prstGeom>
          <a:ln>
            <a:solidFill>
              <a:schemeClr val="tx1"/>
            </a:solidFill>
          </a:ln>
          <a:effectLst>
            <a:outerShdw blurRad="292100" dist="139700" dir="2700000" algn="tl" rotWithShape="0">
              <a:srgbClr val="333333">
                <a:alpha val="65000"/>
              </a:srgbClr>
            </a:outerShdw>
          </a:effectLst>
        </p:spPr>
      </p:pic>
      <p:sp>
        <p:nvSpPr>
          <p:cNvPr id="7" name="Title 1"/>
          <p:cNvSpPr txBox="1">
            <a:spLocks/>
          </p:cNvSpPr>
          <p:nvPr/>
        </p:nvSpPr>
        <p:spPr>
          <a:xfrm>
            <a:off x="1524000" y="-18832"/>
            <a:ext cx="9144000" cy="1388845"/>
          </a:xfrm>
          <a:prstGeom prst="rect">
            <a:avLst/>
          </a:prstGeom>
          <a:solidFill>
            <a:schemeClr val="tx1">
              <a:lumMod val="75000"/>
              <a:lumOff val="25000"/>
            </a:scheme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solidFill>
                  <a:schemeClr val="bg1"/>
                </a:solidFill>
              </a:rPr>
              <a:t>Quick Write</a:t>
            </a:r>
          </a:p>
        </p:txBody>
      </p:sp>
    </p:spTree>
    <p:extLst>
      <p:ext uri="{BB962C8B-B14F-4D97-AF65-F5344CB8AC3E}">
        <p14:creationId xmlns:p14="http://schemas.microsoft.com/office/powerpoint/2010/main" val="324129790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524000" y="-18832"/>
            <a:ext cx="9144000" cy="1388845"/>
          </a:xfrm>
          <a:prstGeom prst="rect">
            <a:avLst/>
          </a:prstGeom>
          <a:solidFill>
            <a:schemeClr val="tx1">
              <a:lumMod val="75000"/>
              <a:lumOff val="25000"/>
            </a:scheme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solidFill>
                  <a:schemeClr val="bg1"/>
                </a:solidFill>
              </a:rPr>
              <a:t>Thinking Boxes</a:t>
            </a:r>
          </a:p>
        </p:txBody>
      </p:sp>
      <p:sp>
        <p:nvSpPr>
          <p:cNvPr id="2" name="Content Placeholder 1"/>
          <p:cNvSpPr>
            <a:spLocks noGrp="1"/>
          </p:cNvSpPr>
          <p:nvPr>
            <p:ph idx="1"/>
          </p:nvPr>
        </p:nvSpPr>
        <p:spPr>
          <a:xfrm>
            <a:off x="6096000" y="1600200"/>
            <a:ext cx="4343400" cy="5070806"/>
          </a:xfrm>
        </p:spPr>
        <p:txBody>
          <a:bodyPr>
            <a:normAutofit/>
          </a:bodyPr>
          <a:lstStyle/>
          <a:p>
            <a:r>
              <a:rPr lang="en-US" dirty="0" smtClean="0"/>
              <a:t>Brief episodes of thinking, jotting, and sketching while working through material</a:t>
            </a:r>
          </a:p>
          <a:p>
            <a:r>
              <a:rPr lang="en-US" dirty="0" smtClean="0"/>
              <a:t>1-3 min. writing per box</a:t>
            </a:r>
          </a:p>
          <a:p>
            <a:r>
              <a:rPr lang="en-US" dirty="0" smtClean="0"/>
              <a:t>2-3 min. sharing per box</a:t>
            </a:r>
          </a:p>
          <a:p>
            <a:r>
              <a:rPr lang="en-US" dirty="0" smtClean="0"/>
              <a:t>Once or twice per week</a:t>
            </a:r>
          </a:p>
          <a:p>
            <a:r>
              <a:rPr lang="en-US" dirty="0" smtClean="0"/>
              <a:t>Connecting, summarizing, processing, questioning, etc.</a:t>
            </a:r>
            <a:endParaRPr lang="en-US" dirty="0"/>
          </a:p>
        </p:txBody>
      </p:sp>
      <p:pic>
        <p:nvPicPr>
          <p:cNvPr id="8" name="Picture 2">
            <a:hlinkClick r:id="rId3"/>
          </p:cNvPr>
          <p:cNvPicPr>
            <a:picLocks noChangeAspect="1" noChangeArrowheads="1"/>
          </p:cNvPicPr>
          <p:nvPr/>
        </p:nvPicPr>
        <p:blipFill>
          <a:blip r:embed="rId4" cstate="print"/>
          <a:srcRect/>
          <a:stretch>
            <a:fillRect/>
          </a:stretch>
        </p:blipFill>
        <p:spPr bwMode="auto">
          <a:xfrm>
            <a:off x="1728683" y="1600200"/>
            <a:ext cx="4019915" cy="50708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71576288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Documents and Settings\JanielWag.JANIELLT\Desktop\Quick Start to Writing Workshop\figures Writing book 2010\DSCN4216.JPG"/>
          <p:cNvPicPr>
            <a:picLocks noGrp="1"/>
          </p:cNvPicPr>
          <p:nvPr>
            <p:ph idx="1"/>
          </p:nvPr>
        </p:nvPicPr>
        <p:blipFill>
          <a:blip r:embed="rId3" cstate="print"/>
          <a:srcRect/>
          <a:stretch>
            <a:fillRect/>
          </a:stretch>
        </p:blipFill>
        <p:spPr bwMode="auto">
          <a:xfrm>
            <a:off x="3124200" y="1370013"/>
            <a:ext cx="6019800" cy="4877536"/>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2438400" y="6248401"/>
            <a:ext cx="8077200" cy="646331"/>
          </a:xfrm>
          <a:prstGeom prst="rect">
            <a:avLst/>
          </a:prstGeom>
          <a:noFill/>
        </p:spPr>
        <p:txBody>
          <a:bodyPr wrap="square" rtlCol="0">
            <a:spAutoFit/>
          </a:bodyPr>
          <a:lstStyle/>
          <a:p>
            <a:pPr marL="342900" indent="-342900">
              <a:buAutoNum type="arabicParenR"/>
            </a:pPr>
            <a:r>
              <a:rPr lang="en-US" dirty="0"/>
              <a:t>took notes on facts explicitly stated; 2) synthesize info and draw conclusion;</a:t>
            </a:r>
          </a:p>
          <a:p>
            <a:pPr marL="342900" indent="-342900"/>
            <a:r>
              <a:rPr lang="en-US" dirty="0"/>
              <a:t>3)  connect to personal experience and schema; 4) make an inference from quote</a:t>
            </a:r>
          </a:p>
        </p:txBody>
      </p:sp>
      <p:sp>
        <p:nvSpPr>
          <p:cNvPr id="7" name="Title 1"/>
          <p:cNvSpPr txBox="1">
            <a:spLocks/>
          </p:cNvSpPr>
          <p:nvPr/>
        </p:nvSpPr>
        <p:spPr>
          <a:xfrm>
            <a:off x="1524000" y="-18832"/>
            <a:ext cx="9144000" cy="1388845"/>
          </a:xfrm>
          <a:prstGeom prst="rect">
            <a:avLst/>
          </a:prstGeom>
          <a:solidFill>
            <a:schemeClr val="tx1">
              <a:lumMod val="75000"/>
              <a:lumOff val="25000"/>
            </a:scheme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solidFill>
                  <a:schemeClr val="bg1"/>
                </a:solidFill>
              </a:rPr>
              <a:t>Thinking Boxes</a:t>
            </a:r>
          </a:p>
        </p:txBody>
      </p:sp>
    </p:spTree>
    <p:extLst>
      <p:ext uri="{BB962C8B-B14F-4D97-AF65-F5344CB8AC3E}">
        <p14:creationId xmlns:p14="http://schemas.microsoft.com/office/powerpoint/2010/main" val="144090915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K Thinking Boxes Spring 001.jpg"/>
          <p:cNvPicPr>
            <a:picLocks noGrp="1" noChangeAspect="1"/>
          </p:cNvPicPr>
          <p:nvPr>
            <p:ph idx="1"/>
          </p:nvPr>
        </p:nvPicPr>
        <p:blipFill>
          <a:blip r:embed="rId3" cstate="print"/>
          <a:stretch>
            <a:fillRect/>
          </a:stretch>
        </p:blipFill>
        <p:spPr>
          <a:xfrm rot="16200000">
            <a:off x="3689874" y="501128"/>
            <a:ext cx="5029199" cy="6922544"/>
          </a:xfrm>
          <a:prstGeom prst="rect">
            <a:avLst/>
          </a:prstGeom>
          <a:ln>
            <a:solidFill>
              <a:schemeClr val="tx1"/>
            </a:solidFill>
          </a:ln>
          <a:effectLst>
            <a:outerShdw blurRad="292100" dist="139700" dir="2700000" algn="tl" rotWithShape="0">
              <a:srgbClr val="333333">
                <a:alpha val="65000"/>
              </a:srgbClr>
            </a:outerShdw>
          </a:effectLst>
        </p:spPr>
      </p:pic>
      <p:sp>
        <p:nvSpPr>
          <p:cNvPr id="7" name="Title 1"/>
          <p:cNvSpPr txBox="1">
            <a:spLocks/>
          </p:cNvSpPr>
          <p:nvPr/>
        </p:nvSpPr>
        <p:spPr>
          <a:xfrm>
            <a:off x="1524000" y="-18832"/>
            <a:ext cx="9144000" cy="1388845"/>
          </a:xfrm>
          <a:prstGeom prst="rect">
            <a:avLst/>
          </a:prstGeom>
          <a:solidFill>
            <a:schemeClr val="tx1">
              <a:lumMod val="75000"/>
              <a:lumOff val="25000"/>
            </a:scheme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solidFill>
                  <a:schemeClr val="bg1"/>
                </a:solidFill>
              </a:rPr>
              <a:t>Thinking Boxes</a:t>
            </a:r>
          </a:p>
        </p:txBody>
      </p:sp>
    </p:spTree>
    <p:extLst>
      <p:ext uri="{BB962C8B-B14F-4D97-AF65-F5344CB8AC3E}">
        <p14:creationId xmlns:p14="http://schemas.microsoft.com/office/powerpoint/2010/main" val="712904171"/>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encil-tip.jpg"/>
          <p:cNvPicPr/>
          <p:nvPr/>
        </p:nvPicPr>
        <p:blipFill>
          <a:blip r:embed="rId3" cstate="print">
            <a:extLst>
              <a:ext uri="{BEBA8EAE-BF5A-486C-A8C5-ECC9F3942E4B}">
                <a14:imgProps xmlns:a14="http://schemas.microsoft.com/office/drawing/2010/main">
                  <a14:imgLayer r:embed="rId4">
                    <a14:imgEffect>
                      <a14:backgroundRemoval t="4667" b="100000" l="10000" r="90000"/>
                    </a14:imgEffect>
                  </a14:imgLayer>
                </a14:imgProps>
              </a:ext>
              <a:ext uri="{28A0092B-C50C-407E-A947-70E740481C1C}">
                <a14:useLocalDpi xmlns:a14="http://schemas.microsoft.com/office/drawing/2010/main" val="0"/>
              </a:ext>
            </a:extLst>
          </a:blip>
          <a:stretch>
            <a:fillRect/>
          </a:stretch>
        </p:blipFill>
        <p:spPr>
          <a:xfrm rot="16200000">
            <a:off x="5329951" y="1428454"/>
            <a:ext cx="5045076" cy="8679023"/>
          </a:xfrm>
          <a:prstGeom prst="rect">
            <a:avLst/>
          </a:prstGeom>
        </p:spPr>
      </p:pic>
      <p:sp>
        <p:nvSpPr>
          <p:cNvPr id="2" name="Title 1"/>
          <p:cNvSpPr>
            <a:spLocks noGrp="1"/>
          </p:cNvSpPr>
          <p:nvPr>
            <p:ph type="title"/>
          </p:nvPr>
        </p:nvSpPr>
        <p:spPr/>
        <p:txBody>
          <a:bodyPr/>
          <a:lstStyle/>
          <a:p>
            <a:r>
              <a:rPr lang="en-US" dirty="0" smtClean="0"/>
              <a:t>Quick Write</a:t>
            </a:r>
            <a:endParaRPr lang="en-US" dirty="0"/>
          </a:p>
        </p:txBody>
      </p:sp>
      <p:sp>
        <p:nvSpPr>
          <p:cNvPr id="3" name="Content Placeholder 2"/>
          <p:cNvSpPr>
            <a:spLocks noGrp="1"/>
          </p:cNvSpPr>
          <p:nvPr>
            <p:ph idx="1"/>
          </p:nvPr>
        </p:nvSpPr>
        <p:spPr/>
        <p:txBody>
          <a:bodyPr>
            <a:normAutofit/>
          </a:bodyPr>
          <a:lstStyle/>
          <a:p>
            <a:pPr marL="0" indent="0">
              <a:buNone/>
            </a:pPr>
            <a:r>
              <a:rPr lang="en-US" sz="4400" dirty="0"/>
              <a:t>Have you used any of these strategies? How might this work in your classroom? What </a:t>
            </a:r>
            <a:r>
              <a:rPr lang="en-US" sz="4400" dirty="0" smtClean="0"/>
              <a:t>Quick Burst Writing Strategy </a:t>
            </a:r>
            <a:r>
              <a:rPr lang="en-US" sz="4400" dirty="0"/>
              <a:t>might you use?</a:t>
            </a:r>
          </a:p>
          <a:p>
            <a:pPr>
              <a:buNone/>
            </a:pPr>
            <a:endParaRPr lang="en-US" dirty="0"/>
          </a:p>
          <a:p>
            <a:pPr lvl="0">
              <a:buNone/>
            </a:pPr>
            <a:endParaRPr lang="en-US" dirty="0"/>
          </a:p>
        </p:txBody>
      </p:sp>
    </p:spTree>
    <p:extLst>
      <p:ext uri="{BB962C8B-B14F-4D97-AF65-F5344CB8AC3E}">
        <p14:creationId xmlns:p14="http://schemas.microsoft.com/office/powerpoint/2010/main" val="2974941382"/>
      </p:ext>
    </p:extLst>
  </p:cSld>
  <p:clrMapOvr>
    <a:masterClrMapping/>
  </p:clrMapOvr>
  <p:timing>
    <p:tnLst>
      <p:par>
        <p:cTn id="1" dur="indefinite" restart="never" nodeType="tmRoot"/>
      </p:par>
    </p:tnLst>
  </p:timing>
</p:sld>
</file>

<file path=ppt/theme/theme1.xml><?xml version="1.0" encoding="utf-8"?>
<a:theme xmlns:a="http://schemas.openxmlformats.org/drawingml/2006/main" name="Badge">
  <a:themeElements>
    <a:clrScheme name="Badge">
      <a:dk1>
        <a:sysClr val="windowText" lastClr="000000"/>
      </a:dk1>
      <a:lt1>
        <a:sysClr val="window" lastClr="FFFFFF"/>
      </a:lt1>
      <a:dk2>
        <a:srgbClr val="171312"/>
      </a:dk2>
      <a:lt2>
        <a:srgbClr val="F7F0DF"/>
      </a:lt2>
      <a:accent1>
        <a:srgbClr val="53AE6E"/>
      </a:accent1>
      <a:accent2>
        <a:srgbClr val="326267"/>
      </a:accent2>
      <a:accent3>
        <a:srgbClr val="C5C34A"/>
      </a:accent3>
      <a:accent4>
        <a:srgbClr val="BF6546"/>
      </a:accent4>
      <a:accent5>
        <a:srgbClr val="81B5A8"/>
      </a:accent5>
      <a:accent6>
        <a:srgbClr val="636455"/>
      </a:accent6>
      <a:hlink>
        <a:srgbClr val="81B5A8"/>
      </a:hlink>
      <a:folHlink>
        <a:srgbClr val="936888"/>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A1A3E1F0-B5EF-49C5-810A-B1B32AEDDC8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TM10001106[[fn=Badge]]</Template>
  <TotalTime>833</TotalTime>
  <Words>3892</Words>
  <Application>Microsoft Office PowerPoint</Application>
  <PresentationFormat>Widescreen</PresentationFormat>
  <Paragraphs>519</Paragraphs>
  <Slides>94</Slides>
  <Notes>58</Notes>
  <HiddenSlides>2</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94</vt:i4>
      </vt:variant>
    </vt:vector>
  </HeadingPairs>
  <TitlesOfParts>
    <vt:vector size="102" baseType="lpstr">
      <vt:lpstr>Arial</vt:lpstr>
      <vt:lpstr>Calibri</vt:lpstr>
      <vt:lpstr>Comic Sans MS</vt:lpstr>
      <vt:lpstr>Gill Sans MT</vt:lpstr>
      <vt:lpstr>Impact</vt:lpstr>
      <vt:lpstr>Wingdings 2</vt:lpstr>
      <vt:lpstr>Badge</vt:lpstr>
      <vt:lpstr>Acrobat Document</vt:lpstr>
      <vt:lpstr>K-1 Writing</vt:lpstr>
      <vt:lpstr>Introduction</vt:lpstr>
      <vt:lpstr>Introductions</vt:lpstr>
      <vt:lpstr>Agenda</vt:lpstr>
      <vt:lpstr>Benefits of Writing</vt:lpstr>
      <vt:lpstr>Table Discussion</vt:lpstr>
      <vt:lpstr>Skills in Writing</vt:lpstr>
      <vt:lpstr>Foundational Skills in Writing</vt:lpstr>
      <vt:lpstr>Stages of Writing</vt:lpstr>
      <vt:lpstr>Drawing</vt:lpstr>
      <vt:lpstr>Scribbling  </vt:lpstr>
      <vt:lpstr>Random strings of letters</vt:lpstr>
      <vt:lpstr>Beginning and ending consonant sounds</vt:lpstr>
      <vt:lpstr>Vowels, high frequency words, and sentence structure</vt:lpstr>
      <vt:lpstr>Most sounds represented within sentences</vt:lpstr>
      <vt:lpstr>Conventional writing </vt:lpstr>
      <vt:lpstr>Writing Stages</vt:lpstr>
      <vt:lpstr>Discussion</vt:lpstr>
      <vt:lpstr>Invented Spelling</vt:lpstr>
      <vt:lpstr>Stages of Spelling Development</vt:lpstr>
      <vt:lpstr>Precommunicative Stage </vt:lpstr>
      <vt:lpstr>Semiphonetic Stage </vt:lpstr>
      <vt:lpstr>Phonetic Stage </vt:lpstr>
      <vt:lpstr>Transitional Stage </vt:lpstr>
      <vt:lpstr>Correct Stage </vt:lpstr>
      <vt:lpstr>Invented Spelling</vt:lpstr>
      <vt:lpstr>3000 Words</vt:lpstr>
      <vt:lpstr>PowerPoint Presentation</vt:lpstr>
      <vt:lpstr>Letter Formation and Handwriting</vt:lpstr>
      <vt:lpstr>Why teach Handwriting?</vt:lpstr>
      <vt:lpstr>Effective and Efficient Handwriting instruction</vt:lpstr>
      <vt:lpstr>Provide Visual Models</vt:lpstr>
      <vt:lpstr>Lined Paper</vt:lpstr>
      <vt:lpstr>Sound/Spelling Card, Name &amp; Sound</vt:lpstr>
      <vt:lpstr>Using Language to Describe Strokes</vt:lpstr>
      <vt:lpstr>Using Language to Describe Strokes</vt:lpstr>
      <vt:lpstr>Building Transcription Fluency</vt:lpstr>
      <vt:lpstr>Vocabulary</vt:lpstr>
      <vt:lpstr>Vocabulary</vt:lpstr>
      <vt:lpstr>Definitions</vt:lpstr>
      <vt:lpstr>Academic Language</vt:lpstr>
      <vt:lpstr>Academic Language</vt:lpstr>
      <vt:lpstr>Students must learn 2,000-4,000 words every school year</vt:lpstr>
      <vt:lpstr>Direct Instruction of Vocabulary</vt:lpstr>
      <vt:lpstr>Direct Instruction of Vocabulary</vt:lpstr>
      <vt:lpstr>Direct Instruction of Vocabulary</vt:lpstr>
      <vt:lpstr>Writing Collection Project</vt:lpstr>
      <vt:lpstr>Elementary Rangefinding</vt:lpstr>
      <vt:lpstr>Writing Collection Project</vt:lpstr>
      <vt:lpstr>PowerPoint Presentation</vt:lpstr>
      <vt:lpstr>Opinion Writing Standards</vt:lpstr>
      <vt:lpstr>Informative Writing Standards</vt:lpstr>
      <vt:lpstr>K-1 Informative and Opinion Writing Rubrics</vt:lpstr>
      <vt:lpstr>The Day the Crayons QUit</vt:lpstr>
      <vt:lpstr>1st Grade Opinion Writing</vt:lpstr>
      <vt:lpstr>1st Grade Opinion Writing</vt:lpstr>
      <vt:lpstr>Writing Samples</vt:lpstr>
      <vt:lpstr>Rangefinding</vt:lpstr>
      <vt:lpstr>Mentor Text</vt:lpstr>
      <vt:lpstr>PowerPoint Presentation</vt:lpstr>
      <vt:lpstr>Successfully Teaching Informative Writing</vt:lpstr>
      <vt:lpstr>PowerPoint Presentation</vt:lpstr>
      <vt:lpstr>PowerPoint Presentation</vt:lpstr>
      <vt:lpstr>PowerPoint Presentation</vt:lpstr>
      <vt:lpstr>PowerPoint Presentation</vt:lpstr>
      <vt:lpstr>PowerPoint Presentation</vt:lpstr>
      <vt:lpstr>Use Mentor Texts to Teach the Components of Informative Writing </vt:lpstr>
      <vt:lpstr>PowerPoint Presentation</vt:lpstr>
      <vt:lpstr>PowerPoint Presentation</vt:lpstr>
      <vt:lpstr>PowerPoint Presentation</vt:lpstr>
      <vt:lpstr>PowerPoint Presentation</vt:lpstr>
      <vt:lpstr>Successfully Teaching Informative Writing</vt:lpstr>
      <vt:lpstr>Mentor Text Routine: Review of Key Points</vt:lpstr>
      <vt:lpstr>Challenge Spelling Words</vt:lpstr>
      <vt:lpstr>Challenge Spelling Words</vt:lpstr>
      <vt:lpstr>Challenge Spelling Words</vt:lpstr>
      <vt:lpstr>Challenge Spelling Words</vt:lpstr>
      <vt:lpstr>Modeled and Shared Writing</vt:lpstr>
      <vt:lpstr>MODEL: shared writing</vt:lpstr>
      <vt:lpstr>Quick Bursts of Writing</vt:lpstr>
      <vt:lpstr>Stop, Think, and Write Strategies</vt:lpstr>
      <vt:lpstr>Quick Jot</vt:lpstr>
      <vt:lpstr>Quick Jot</vt:lpstr>
      <vt:lpstr>Quick Jot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Quick Write</vt:lpstr>
    </vt:vector>
  </TitlesOfParts>
  <Company>Utah State Office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K-1 Writing</dc:title>
  <dc:creator>Carter, Cydnee</dc:creator>
  <cp:lastModifiedBy>Carter, Cydnee</cp:lastModifiedBy>
  <cp:revision>51</cp:revision>
  <dcterms:created xsi:type="dcterms:W3CDTF">2016-07-26T16:31:17Z</dcterms:created>
  <dcterms:modified xsi:type="dcterms:W3CDTF">2016-07-28T03:01:49Z</dcterms:modified>
</cp:coreProperties>
</file>