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9"/>
  </p:notesMasterIdLst>
  <p:handoutMasterIdLst>
    <p:handoutMasterId r:id="rId100"/>
  </p:handoutMasterIdLst>
  <p:sldIdLst>
    <p:sldId id="264" r:id="rId3"/>
    <p:sldId id="349" r:id="rId4"/>
    <p:sldId id="310" r:id="rId5"/>
    <p:sldId id="281" r:id="rId6"/>
    <p:sldId id="283" r:id="rId7"/>
    <p:sldId id="350" r:id="rId8"/>
    <p:sldId id="282" r:id="rId9"/>
    <p:sldId id="334" r:id="rId10"/>
    <p:sldId id="289" r:id="rId11"/>
    <p:sldId id="318" r:id="rId12"/>
    <p:sldId id="288" r:id="rId13"/>
    <p:sldId id="292" r:id="rId14"/>
    <p:sldId id="293" r:id="rId15"/>
    <p:sldId id="320" r:id="rId16"/>
    <p:sldId id="372" r:id="rId17"/>
    <p:sldId id="323" r:id="rId18"/>
    <p:sldId id="324" r:id="rId19"/>
    <p:sldId id="325" r:id="rId20"/>
    <p:sldId id="285" r:id="rId21"/>
    <p:sldId id="290" r:id="rId22"/>
    <p:sldId id="327" r:id="rId23"/>
    <p:sldId id="284" r:id="rId24"/>
    <p:sldId id="291" r:id="rId25"/>
    <p:sldId id="286" r:id="rId26"/>
    <p:sldId id="287" r:id="rId27"/>
    <p:sldId id="373" r:id="rId28"/>
    <p:sldId id="326" r:id="rId29"/>
    <p:sldId id="298" r:id="rId30"/>
    <p:sldId id="299" r:id="rId31"/>
    <p:sldId id="300" r:id="rId32"/>
    <p:sldId id="295" r:id="rId33"/>
    <p:sldId id="297" r:id="rId34"/>
    <p:sldId id="301" r:id="rId35"/>
    <p:sldId id="302" r:id="rId36"/>
    <p:sldId id="364" r:id="rId37"/>
    <p:sldId id="358" r:id="rId38"/>
    <p:sldId id="359" r:id="rId39"/>
    <p:sldId id="360" r:id="rId40"/>
    <p:sldId id="361" r:id="rId41"/>
    <p:sldId id="362" r:id="rId42"/>
    <p:sldId id="365" r:id="rId43"/>
    <p:sldId id="363" r:id="rId44"/>
    <p:sldId id="366" r:id="rId45"/>
    <p:sldId id="303" r:id="rId46"/>
    <p:sldId id="304" r:id="rId47"/>
    <p:sldId id="306" r:id="rId48"/>
    <p:sldId id="305" r:id="rId49"/>
    <p:sldId id="368" r:id="rId50"/>
    <p:sldId id="367" r:id="rId51"/>
    <p:sldId id="307" r:id="rId52"/>
    <p:sldId id="309" r:id="rId53"/>
    <p:sldId id="369" r:id="rId54"/>
    <p:sldId id="314" r:id="rId55"/>
    <p:sldId id="313" r:id="rId56"/>
    <p:sldId id="311" r:id="rId57"/>
    <p:sldId id="312" r:id="rId58"/>
    <p:sldId id="335" r:id="rId59"/>
    <p:sldId id="315" r:id="rId60"/>
    <p:sldId id="316" r:id="rId61"/>
    <p:sldId id="371" r:id="rId62"/>
    <p:sldId id="337" r:id="rId63"/>
    <p:sldId id="329" r:id="rId64"/>
    <p:sldId id="330" r:id="rId65"/>
    <p:sldId id="331" r:id="rId66"/>
    <p:sldId id="332" r:id="rId67"/>
    <p:sldId id="333" r:id="rId68"/>
    <p:sldId id="322" r:id="rId69"/>
    <p:sldId id="408" r:id="rId70"/>
    <p:sldId id="409" r:id="rId71"/>
    <p:sldId id="338" r:id="rId72"/>
    <p:sldId id="375" r:id="rId73"/>
    <p:sldId id="376" r:id="rId74"/>
    <p:sldId id="377" r:id="rId75"/>
    <p:sldId id="378" r:id="rId76"/>
    <p:sldId id="405" r:id="rId77"/>
    <p:sldId id="387" r:id="rId78"/>
    <p:sldId id="406" r:id="rId79"/>
    <p:sldId id="390" r:id="rId80"/>
    <p:sldId id="382" r:id="rId81"/>
    <p:sldId id="383" r:id="rId82"/>
    <p:sldId id="391" r:id="rId83"/>
    <p:sldId id="384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370" r:id="rId93"/>
    <p:sldId id="339" r:id="rId94"/>
    <p:sldId id="340" r:id="rId95"/>
    <p:sldId id="341" r:id="rId96"/>
    <p:sldId id="342" r:id="rId97"/>
    <p:sldId id="321" r:id="rId98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3620" autoAdjust="0"/>
  </p:normalViewPr>
  <p:slideViewPr>
    <p:cSldViewPr showGuides="1">
      <p:cViewPr varScale="1">
        <p:scale>
          <a:sx n="80" d="100"/>
          <a:sy n="80" d="100"/>
        </p:scale>
        <p:origin x="108" y="330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524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8/3/2016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8/3/2016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578B2-28AA-014A-8C2E-E5356F271B0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dirty="0"/>
              <a:t>The amount of evidence in support of this conclusion (52 studies meeting standards for scientific investigation) is overwhelming and has been accumulating for more than 30 years. </a:t>
            </a:r>
          </a:p>
          <a:p>
            <a:pPr marL="114300" indent="-114300">
              <a:buFontTx/>
              <a:buChar char="•"/>
            </a:pPr>
            <a:r>
              <a:rPr lang="en-US" dirty="0"/>
              <a:t>Studies that compare instruction with PA to instruction without PA have consistently shown that, with PA instruction, regular-class children learn to read better and faster, spell better, and are less likely to fall behind academically.</a:t>
            </a:r>
          </a:p>
          <a:p>
            <a:pPr marL="114300" indent="-1143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6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9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6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20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07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85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25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85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2 – pg.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65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4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148">
              <a:defRPr/>
            </a:pPr>
            <a:r>
              <a:rPr lang="en-US" dirty="0"/>
              <a:t>National Institute of Child Health and Human Development (NICHD)</a:t>
            </a:r>
          </a:p>
          <a:p>
            <a:pPr defTabSz="1242148">
              <a:defRPr/>
            </a:pPr>
            <a:r>
              <a:rPr lang="en-US" dirty="0"/>
              <a:t>Example: group of 25 struggling students, 22 of those students need PA &amp; phonics instruction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87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148">
              <a:defRPr/>
            </a:pPr>
            <a:r>
              <a:rPr lang="en-US" dirty="0" smtClean="0"/>
              <a:t>CLOSE EYES and LISTEN…</a:t>
            </a:r>
          </a:p>
          <a:p>
            <a:pPr defTabSz="1242148">
              <a:defRPr/>
            </a:pPr>
            <a:r>
              <a:rPr lang="en-US" dirty="0" smtClean="0"/>
              <a:t>I</a:t>
            </a:r>
            <a:r>
              <a:rPr lang="en-US" baseline="0" dirty="0" smtClean="0"/>
              <a:t>dentify h</a:t>
            </a:r>
            <a:r>
              <a:rPr lang="en-US" dirty="0" smtClean="0"/>
              <a:t>ow are these units segmented - Words (W), syllables (S), onset-rime (OR), and phonemes (P)</a:t>
            </a:r>
          </a:p>
          <a:p>
            <a:r>
              <a:rPr lang="en-US" dirty="0" smtClean="0"/>
              <a:t>p.18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46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42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9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p.26</a:t>
            </a:r>
          </a:p>
          <a:p>
            <a:r>
              <a:rPr lang="en-US" dirty="0" smtClean="0"/>
              <a:t>Even professional linguists</a:t>
            </a:r>
            <a:r>
              <a:rPr lang="en-US" baseline="0" dirty="0" smtClean="0"/>
              <a:t> do not agree on how many phonemes there are or how they are classified.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79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5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95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47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42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59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0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29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36</a:t>
            </a:r>
          </a:p>
          <a:p>
            <a:r>
              <a:rPr lang="en-US" dirty="0" smtClean="0"/>
              <a:t>Identify, say, and write the symbol for the beginning</a:t>
            </a:r>
            <a:r>
              <a:rPr lang="en-US" baseline="0" dirty="0" smtClean="0"/>
              <a:t> and ending consonant </a:t>
            </a:r>
            <a:r>
              <a:rPr lang="en-US" b="1" u="sng" baseline="0" dirty="0" smtClean="0"/>
              <a:t>sounds</a:t>
            </a:r>
            <a:r>
              <a:rPr lang="en-US" baseline="0" dirty="0" smtClean="0"/>
              <a:t> for each word.  </a:t>
            </a:r>
          </a:p>
          <a:p>
            <a:r>
              <a:rPr lang="en-US" baseline="0" dirty="0" smtClean="0"/>
              <a:t>Difficult for readers – they think of spelling (letter) not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6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36</a:t>
            </a:r>
          </a:p>
          <a:p>
            <a:r>
              <a:rPr lang="en-US" dirty="0" smtClean="0"/>
              <a:t>Identify, say, and write the symbol for the beginning</a:t>
            </a:r>
            <a:r>
              <a:rPr lang="en-US" baseline="0" dirty="0" smtClean="0"/>
              <a:t> and ending consonant </a:t>
            </a:r>
            <a:r>
              <a:rPr lang="en-US" b="1" u="sng" baseline="0" dirty="0" smtClean="0"/>
              <a:t>sounds</a:t>
            </a:r>
            <a:r>
              <a:rPr lang="en-US" baseline="0" dirty="0" smtClean="0"/>
              <a:t> for each word.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269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37</a:t>
            </a:r>
          </a:p>
          <a:p>
            <a:r>
              <a:rPr lang="en-US" dirty="0" smtClean="0"/>
              <a:t>Identify the reason for these misspellings (voiced/unvoiced/ location of mouth)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8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58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37</a:t>
            </a:r>
          </a:p>
          <a:p>
            <a:r>
              <a:rPr lang="en-US" dirty="0" smtClean="0"/>
              <a:t>Identify the reason for these misspellings (voiced/unvoiced/ location of mouth)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78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Vowels are open sounds distinguished</a:t>
            </a:r>
            <a:r>
              <a:rPr lang="en-US" baseline="0" dirty="0" smtClean="0"/>
              <a:t> by tongue position, height, and lip shape.</a:t>
            </a:r>
          </a:p>
          <a:p>
            <a:r>
              <a:rPr lang="en-US" baseline="0" dirty="0" smtClean="0"/>
              <a:t>Hand under chin while saying in order</a:t>
            </a:r>
            <a:endParaRPr lang="en-US" dirty="0" smtClean="0"/>
          </a:p>
          <a:p>
            <a:r>
              <a:rPr lang="en-US" dirty="0" smtClean="0"/>
              <a:t>Dialect, regional differences</a:t>
            </a:r>
          </a:p>
          <a:p>
            <a:r>
              <a:rPr lang="en-US" dirty="0" smtClean="0"/>
              <a:t>p. 39</a:t>
            </a:r>
          </a:p>
          <a:p>
            <a:r>
              <a:rPr lang="en-US" dirty="0" smtClean="0"/>
              <a:t>Don’t teach e &amp; i</a:t>
            </a:r>
            <a:r>
              <a:rPr lang="en-US" baseline="0" dirty="0" smtClean="0"/>
              <a:t> together, separate confusing phonemes when teaching – example a &amp; i are very different and could be taught near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19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Vowels are open sounds distinguished</a:t>
            </a:r>
            <a:r>
              <a:rPr lang="en-US" baseline="0" dirty="0" smtClean="0"/>
              <a:t> by tongue position, height, and lip shape.</a:t>
            </a:r>
          </a:p>
          <a:p>
            <a:r>
              <a:rPr lang="en-US" baseline="0" dirty="0" smtClean="0"/>
              <a:t>Hand under chin while saying in order</a:t>
            </a:r>
            <a:endParaRPr lang="en-US" dirty="0" smtClean="0"/>
          </a:p>
          <a:p>
            <a:r>
              <a:rPr lang="en-US" dirty="0" smtClean="0"/>
              <a:t>Dialect, regional differences</a:t>
            </a:r>
          </a:p>
          <a:p>
            <a:r>
              <a:rPr lang="en-US" dirty="0" smtClean="0"/>
              <a:t>p. 39</a:t>
            </a:r>
          </a:p>
          <a:p>
            <a:r>
              <a:rPr lang="en-US" dirty="0" smtClean="0"/>
              <a:t>Don’t teach e &amp; i</a:t>
            </a:r>
            <a:r>
              <a:rPr lang="en-US" baseline="0" dirty="0" smtClean="0"/>
              <a:t> together, separate confusing phonemes when teaching – example a &amp; i are very different and could be taught near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203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85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42148">
              <a:defRPr/>
            </a:pPr>
            <a:r>
              <a:rPr lang="en-US" dirty="0" smtClean="0"/>
              <a:t>(/</a:t>
            </a:r>
            <a:r>
              <a:rPr lang="en-US" dirty="0">
                <a:solidFill>
                  <a:schemeClr val="tx1"/>
                </a:solidFill>
              </a:rPr>
              <a:t>ī</a:t>
            </a:r>
            <a:r>
              <a:rPr lang="en-US" dirty="0" smtClean="0"/>
              <a:t>/ bite) sometimes considered a diphthong</a:t>
            </a:r>
          </a:p>
          <a:p>
            <a:r>
              <a:rPr lang="en-US" dirty="0" smtClean="0"/>
              <a:t>Macron</a:t>
            </a:r>
            <a:r>
              <a:rPr lang="en-US" baseline="0" dirty="0" smtClean="0"/>
              <a:t> (may kron)</a:t>
            </a:r>
          </a:p>
          <a:p>
            <a:r>
              <a:rPr lang="en-US" baseline="0" dirty="0" smtClean="0"/>
              <a:t>Breve (breeve)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7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520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picture matches the true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252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95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755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194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611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763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3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045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Eventually writing the word on top 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1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991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965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593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667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323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99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868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324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221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844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6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559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792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66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577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98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PA next to</a:t>
            </a:r>
            <a:r>
              <a:rPr lang="en-US" baseline="0" dirty="0" smtClean="0"/>
              <a:t> these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9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6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8/3/2016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8/3/2016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8/3/2016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8/3/2016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8/3/2016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8/3/2016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8/3/2016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8/3/2016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8/3/2016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8/3/2016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restandards.org/ELA-Literacy/RF/K/2/e/" TargetMode="External"/><Relationship Id="rId13" Type="http://schemas.openxmlformats.org/officeDocument/2006/relationships/hyperlink" Target="http://www.corestandards.org/ELA-Literacy/RF/1/2/d/" TargetMode="External"/><Relationship Id="rId3" Type="http://schemas.openxmlformats.org/officeDocument/2006/relationships/hyperlink" Target="http://www.corestandards.org/ELA-Literacy/RF/K/2/" TargetMode="External"/><Relationship Id="rId7" Type="http://schemas.openxmlformats.org/officeDocument/2006/relationships/hyperlink" Target="http://www.corestandards.org/ELA-Literacy/RF/K/2/d/" TargetMode="External"/><Relationship Id="rId12" Type="http://schemas.openxmlformats.org/officeDocument/2006/relationships/hyperlink" Target="http://www.corestandards.org/ELA-Literacy/RF/1/2/c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orestandards.org/ELA-Literacy/RF/K/2/c/" TargetMode="External"/><Relationship Id="rId11" Type="http://schemas.openxmlformats.org/officeDocument/2006/relationships/hyperlink" Target="http://www.corestandards.org/ELA-Literacy/RF/1/2/b/" TargetMode="External"/><Relationship Id="rId5" Type="http://schemas.openxmlformats.org/officeDocument/2006/relationships/hyperlink" Target="http://www.corestandards.org/ELA-Literacy/RF/K/2/b/" TargetMode="External"/><Relationship Id="rId10" Type="http://schemas.openxmlformats.org/officeDocument/2006/relationships/hyperlink" Target="http://www.corestandards.org/ELA-Literacy/RF/1/2/a/" TargetMode="External"/><Relationship Id="rId4" Type="http://schemas.openxmlformats.org/officeDocument/2006/relationships/hyperlink" Target="http://www.corestandards.org/ELA-Literacy/RF/K/2/a/" TargetMode="External"/><Relationship Id="rId9" Type="http://schemas.openxmlformats.org/officeDocument/2006/relationships/hyperlink" Target="http://www.corestandards.org/ELA-Literacy/RF/1/2/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rr.org/for-educators/sca.asp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Strengthening Your Core: </a:t>
            </a:r>
            <a:br>
              <a:rPr lang="en-US" dirty="0" smtClean="0"/>
            </a:br>
            <a:r>
              <a:rPr lang="en-US" dirty="0" smtClean="0"/>
              <a:t>Phonemic Awareness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Sara Wiebke</a:t>
            </a:r>
          </a:p>
          <a:p>
            <a:r>
              <a:rPr lang="en-US" dirty="0" smtClean="0"/>
              <a:t>K-3 Literacy Specialist</a:t>
            </a:r>
          </a:p>
          <a:p>
            <a:r>
              <a:rPr lang="en-US" dirty="0" smtClean="0"/>
              <a:t>USBE</a:t>
            </a:r>
          </a:p>
          <a:p>
            <a:r>
              <a:rPr lang="en-US" dirty="0"/>
              <a:t>s</a:t>
            </a:r>
            <a:r>
              <a:rPr lang="en-US" dirty="0" smtClean="0"/>
              <a:t>ara.wiebke@schools.utah.gov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52400"/>
            <a:ext cx="10666651" cy="6553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Word Awareness</a:t>
            </a:r>
          </a:p>
          <a:p>
            <a:r>
              <a:rPr lang="en-US" b="1" dirty="0" smtClean="0"/>
              <a:t>Rhyme and Alliteration</a:t>
            </a:r>
          </a:p>
          <a:p>
            <a:r>
              <a:rPr lang="en-US" b="1" dirty="0" smtClean="0"/>
              <a:t>Syllables</a:t>
            </a:r>
          </a:p>
          <a:p>
            <a:r>
              <a:rPr lang="en-US" b="1" dirty="0" smtClean="0"/>
              <a:t>Onset and Rime</a:t>
            </a:r>
          </a:p>
          <a:p>
            <a:r>
              <a:rPr lang="en-US" b="1" dirty="0" smtClean="0"/>
              <a:t>Phoneme Identity</a:t>
            </a:r>
          </a:p>
          <a:p>
            <a:r>
              <a:rPr lang="en-US" b="1" dirty="0" smtClean="0"/>
              <a:t>Phoneme Categorization</a:t>
            </a:r>
          </a:p>
          <a:p>
            <a:r>
              <a:rPr lang="en-US" b="1" dirty="0" smtClean="0"/>
              <a:t>Phoneme Isolation</a:t>
            </a:r>
          </a:p>
          <a:p>
            <a:r>
              <a:rPr lang="en-US" b="1" dirty="0" smtClean="0"/>
              <a:t>Phoneme Blending</a:t>
            </a:r>
          </a:p>
          <a:p>
            <a:r>
              <a:rPr lang="en-US" b="1" dirty="0" smtClean="0"/>
              <a:t>Phoneme Segmenting</a:t>
            </a:r>
          </a:p>
          <a:p>
            <a:r>
              <a:rPr lang="en-US" b="1" dirty="0" smtClean="0"/>
              <a:t>Phoneme Deletion</a:t>
            </a:r>
          </a:p>
          <a:p>
            <a:r>
              <a:rPr lang="en-US" b="1" dirty="0" smtClean="0"/>
              <a:t>Phoneme Addition</a:t>
            </a:r>
          </a:p>
          <a:p>
            <a:r>
              <a:rPr lang="en-US" b="1" dirty="0" smtClean="0"/>
              <a:t>Phoneme Substitution</a:t>
            </a:r>
          </a:p>
          <a:p>
            <a:r>
              <a:rPr lang="en-US" b="1" dirty="0" smtClean="0"/>
              <a:t>Phoneme Reversal</a:t>
            </a:r>
          </a:p>
          <a:p>
            <a:endParaRPr lang="en-US" dirty="0"/>
          </a:p>
        </p:txBody>
      </p:sp>
      <p:pic>
        <p:nvPicPr>
          <p:cNvPr id="4098" name="Picture 2" descr="http://www.slps.org/cms/lib03/MO01001157/Centricity/Domain/8182/head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76" y="4364966"/>
            <a:ext cx="405627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4418012" y="152400"/>
            <a:ext cx="228600" cy="6324600"/>
          </a:xfrm>
          <a:prstGeom prst="rightBrace">
            <a:avLst>
              <a:gd name="adj1" fmla="val 8333"/>
              <a:gd name="adj2" fmla="val 258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2812" y="1528465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Phonological Awareness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>
          <a:xfrm>
            <a:off x="4341812" y="2057400"/>
            <a:ext cx="609600" cy="4562476"/>
          </a:xfrm>
          <a:prstGeom prst="rightBrace">
            <a:avLst>
              <a:gd name="adj1" fmla="val 8333"/>
              <a:gd name="adj2" fmla="val 3203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7612" y="332907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Phonemic Awareness</a:t>
            </a:r>
            <a:endParaRPr lang="en-U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Phonemic Awareness is important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914400"/>
            <a:ext cx="10895251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 is necessary for learning and using the alphabetic code.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 predicts later outcomes in reading and spelling.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majority of poor readers have relative difficulty with phonemic awareness and other phonological skills.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Instruction in PA is beneficial for novice readers and spellers.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 interacts with and facilitates the development of vocabulary and word consciousness.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Students do not automatically or instinctively acquire phonemic awareness.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AutoShape 2" descr="Image result for phonemic awareness"/>
          <p:cNvSpPr>
            <a:spLocks noChangeAspect="1" noChangeArrowheads="1"/>
          </p:cNvSpPr>
          <p:nvPr/>
        </p:nvSpPr>
        <p:spPr bwMode="auto">
          <a:xfrm>
            <a:off x="7313612" y="5622925"/>
            <a:ext cx="190982" cy="1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4" name="Picture 6" descr="http://3.bp.blogspot.com/-H0Yblu5Uqak/VYs19GjR5sI/AAAAAAAASPU/EXnhvz-2r1Y/s1600/Sli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5287270"/>
            <a:ext cx="2895600" cy="10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61621"/>
          </a:xfrm>
        </p:spPr>
        <p:txBody>
          <a:bodyPr/>
          <a:lstStyle/>
          <a:p>
            <a:r>
              <a:rPr lang="en-US" dirty="0" smtClean="0"/>
              <a:t>Phonological Awareness (PreK-1)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46" y="1449386"/>
            <a:ext cx="8458583" cy="441801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Word awareness </a:t>
            </a:r>
            <a:r>
              <a:rPr lang="en-US" i="1" dirty="0" smtClean="0"/>
              <a:t>(How many words are in the following sentence?)</a:t>
            </a:r>
          </a:p>
          <a:p>
            <a:pPr lvl="1"/>
            <a:r>
              <a:rPr lang="en-US" i="1" dirty="0" smtClean="0"/>
              <a:t>Let’s go outside to play. – </a:t>
            </a:r>
            <a:r>
              <a:rPr lang="en-US" i="1" dirty="0" smtClean="0">
                <a:solidFill>
                  <a:srgbClr val="92D050"/>
                </a:solidFill>
              </a:rPr>
              <a:t>5 words</a:t>
            </a:r>
            <a:endParaRPr lang="en-US" i="1" u="sng" dirty="0" smtClean="0">
              <a:solidFill>
                <a:srgbClr val="92D050"/>
              </a:solidFill>
            </a:endParaRPr>
          </a:p>
          <a:p>
            <a:r>
              <a:rPr lang="en-US" b="1" dirty="0" smtClean="0"/>
              <a:t>Rhyme recognition &amp; alliteration </a:t>
            </a:r>
            <a:r>
              <a:rPr lang="en-US" i="1" dirty="0" smtClean="0"/>
              <a:t>(Do the following words rhyme?)</a:t>
            </a:r>
          </a:p>
          <a:p>
            <a:pPr lvl="1"/>
            <a:r>
              <a:rPr lang="en-US" i="1" dirty="0" smtClean="0"/>
              <a:t>Split/splat – </a:t>
            </a:r>
            <a:r>
              <a:rPr lang="en-US" i="1" dirty="0" smtClean="0">
                <a:solidFill>
                  <a:srgbClr val="92D050"/>
                </a:solidFill>
              </a:rPr>
              <a:t>no</a:t>
            </a:r>
            <a:r>
              <a:rPr lang="en-US" i="1" dirty="0" smtClean="0"/>
              <a:t>, pound/sound - </a:t>
            </a:r>
            <a:r>
              <a:rPr lang="en-US" i="1" dirty="0" smtClean="0">
                <a:solidFill>
                  <a:srgbClr val="92D050"/>
                </a:solidFill>
              </a:rPr>
              <a:t>yes</a:t>
            </a:r>
          </a:p>
          <a:p>
            <a:pPr lvl="1"/>
            <a:r>
              <a:rPr lang="en-US" i="1" dirty="0" smtClean="0"/>
              <a:t>*Don’t get stuck on rhyming!</a:t>
            </a:r>
          </a:p>
          <a:p>
            <a:r>
              <a:rPr lang="en-US" b="1" dirty="0" smtClean="0"/>
              <a:t>Syllables</a:t>
            </a:r>
            <a:r>
              <a:rPr lang="en-US" dirty="0" smtClean="0"/>
              <a:t> </a:t>
            </a:r>
            <a:r>
              <a:rPr lang="en-US" i="1" dirty="0" smtClean="0"/>
              <a:t>(How many syllables are there in the following words?)</a:t>
            </a:r>
          </a:p>
          <a:p>
            <a:pPr lvl="1"/>
            <a:r>
              <a:rPr lang="en-US" i="1" dirty="0" smtClean="0"/>
              <a:t>Amazing – </a:t>
            </a:r>
            <a:r>
              <a:rPr lang="en-US" i="1" dirty="0" smtClean="0">
                <a:solidFill>
                  <a:srgbClr val="92D050"/>
                </a:solidFill>
              </a:rPr>
              <a:t>3 syllables</a:t>
            </a:r>
          </a:p>
          <a:p>
            <a:r>
              <a:rPr lang="en-US" b="1" dirty="0" smtClean="0"/>
              <a:t>Onset </a:t>
            </a:r>
            <a:r>
              <a:rPr lang="en-US" i="1" dirty="0" smtClean="0"/>
              <a:t>(consonant sound(s) found at the beginning of a syllable in a one syllable word) </a:t>
            </a:r>
            <a:r>
              <a:rPr lang="en-US" b="1" dirty="0" smtClean="0"/>
              <a:t>and rime </a:t>
            </a:r>
            <a:r>
              <a:rPr lang="en-US" dirty="0" smtClean="0"/>
              <a:t>(</a:t>
            </a:r>
            <a:r>
              <a:rPr lang="en-US" i="1" dirty="0" smtClean="0"/>
              <a:t>from the vowel on</a:t>
            </a:r>
            <a:r>
              <a:rPr lang="en-US" dirty="0" smtClean="0"/>
              <a:t>) </a:t>
            </a:r>
            <a:r>
              <a:rPr lang="en-US" dirty="0"/>
              <a:t>manipulation </a:t>
            </a:r>
            <a:r>
              <a:rPr lang="en-US" i="1" dirty="0" smtClean="0"/>
              <a:t>(plants: </a:t>
            </a:r>
            <a:r>
              <a:rPr lang="en-US" i="1" dirty="0" smtClean="0">
                <a:solidFill>
                  <a:srgbClr val="92D050"/>
                </a:solidFill>
              </a:rPr>
              <a:t>onset /pl/, rime /ants/)</a:t>
            </a:r>
          </a:p>
          <a:p>
            <a:r>
              <a:rPr lang="en-US" b="1" i="1" dirty="0" smtClean="0"/>
              <a:t>Phonemes</a:t>
            </a:r>
            <a:r>
              <a:rPr lang="en-US" i="1" dirty="0" smtClean="0"/>
              <a:t> (phonemic awareness)</a:t>
            </a:r>
          </a:p>
          <a:p>
            <a:pPr lvl="1"/>
            <a:r>
              <a:rPr lang="en-US" i="1" dirty="0" smtClean="0"/>
              <a:t>The categories above should be mastered* before moving onto phonemic awareness.*</a:t>
            </a:r>
          </a:p>
          <a:p>
            <a:endParaRPr lang="en-US" i="1" dirty="0"/>
          </a:p>
        </p:txBody>
      </p:sp>
      <p:pic>
        <p:nvPicPr>
          <p:cNvPr id="3074" name="Picture 2" descr="http://i1144.photobucket.com/albums/o492/acrawfords2/Literacy%20Land/phonolog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2438400"/>
            <a:ext cx="3120288" cy="14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r>
              <a:rPr lang="en-US" dirty="0" smtClean="0"/>
              <a:t>Phonemic Awareness Skills (K-2)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990600"/>
            <a:ext cx="11277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Phoneme </a:t>
            </a:r>
            <a:r>
              <a:rPr lang="en-US" b="1" dirty="0" smtClean="0"/>
              <a:t>Identity </a:t>
            </a:r>
            <a:r>
              <a:rPr lang="en-US" i="1" dirty="0" smtClean="0"/>
              <a:t>(What is the first/last speech sound in the following words?)</a:t>
            </a:r>
          </a:p>
          <a:p>
            <a:pPr lvl="1"/>
            <a:r>
              <a:rPr lang="en-US" dirty="0" smtClean="0"/>
              <a:t>First – phone, fall, phenomenal - </a:t>
            </a:r>
            <a:r>
              <a:rPr lang="en-US" dirty="0" smtClean="0">
                <a:solidFill>
                  <a:srgbClr val="00B050"/>
                </a:solidFill>
              </a:rPr>
              <a:t>/f/</a:t>
            </a:r>
          </a:p>
          <a:p>
            <a:pPr lvl="1"/>
            <a:r>
              <a:rPr lang="en-US" dirty="0" smtClean="0"/>
              <a:t>Last – have, pave, prove - </a:t>
            </a:r>
            <a:r>
              <a:rPr lang="en-US" dirty="0" smtClean="0">
                <a:solidFill>
                  <a:srgbClr val="00B050"/>
                </a:solidFill>
              </a:rPr>
              <a:t>/v/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/>
              <a:t>Phoneme </a:t>
            </a:r>
            <a:r>
              <a:rPr lang="en-US" b="1" dirty="0" smtClean="0"/>
              <a:t>Categorization </a:t>
            </a:r>
            <a:r>
              <a:rPr lang="en-US" i="1" dirty="0" smtClean="0"/>
              <a:t>(what word does not belong here?)</a:t>
            </a:r>
          </a:p>
          <a:p>
            <a:pPr lvl="1"/>
            <a:r>
              <a:rPr lang="en-US" dirty="0" smtClean="0"/>
              <a:t>Flower, voice, phone - </a:t>
            </a:r>
            <a:r>
              <a:rPr lang="en-US" dirty="0" smtClean="0">
                <a:solidFill>
                  <a:srgbClr val="00B050"/>
                </a:solidFill>
              </a:rPr>
              <a:t>voice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/>
              <a:t>Phoneme </a:t>
            </a:r>
            <a:r>
              <a:rPr lang="en-US" b="1" dirty="0" smtClean="0"/>
              <a:t>Isolation </a:t>
            </a:r>
            <a:r>
              <a:rPr lang="en-US" i="1" dirty="0" smtClean="0"/>
              <a:t>(What is the first/last/second speech sound in the following words?)</a:t>
            </a:r>
          </a:p>
          <a:p>
            <a:pPr lvl="1"/>
            <a:r>
              <a:rPr lang="en-US" dirty="0" smtClean="0"/>
              <a:t>First – quiet - </a:t>
            </a:r>
            <a:r>
              <a:rPr lang="en-US" dirty="0" smtClean="0">
                <a:solidFill>
                  <a:srgbClr val="00B050"/>
                </a:solidFill>
              </a:rPr>
              <a:t>/k/</a:t>
            </a:r>
            <a:r>
              <a:rPr lang="en-US" dirty="0" smtClean="0"/>
              <a:t> * many will say /kw/, first sound is /k/</a:t>
            </a:r>
          </a:p>
          <a:p>
            <a:pPr lvl="1"/>
            <a:r>
              <a:rPr lang="en-US" dirty="0" smtClean="0"/>
              <a:t>Last – kissed - </a:t>
            </a:r>
            <a:r>
              <a:rPr lang="en-US" dirty="0" smtClean="0">
                <a:solidFill>
                  <a:srgbClr val="00B050"/>
                </a:solidFill>
              </a:rPr>
              <a:t>/t/</a:t>
            </a:r>
          </a:p>
          <a:p>
            <a:pPr lvl="1"/>
            <a:r>
              <a:rPr lang="en-US" dirty="0" smtClean="0"/>
              <a:t>Second – exit - </a:t>
            </a:r>
            <a:r>
              <a:rPr lang="en-US" dirty="0" smtClean="0">
                <a:solidFill>
                  <a:srgbClr val="00B050"/>
                </a:solidFill>
              </a:rPr>
              <a:t>/k/ </a:t>
            </a:r>
            <a:r>
              <a:rPr lang="en-US" dirty="0" smtClean="0"/>
              <a:t>* x=2 sounds /ks/</a:t>
            </a:r>
            <a:endParaRPr lang="en-US" dirty="0"/>
          </a:p>
          <a:p>
            <a:r>
              <a:rPr lang="en-US" b="1" dirty="0"/>
              <a:t>Phoneme </a:t>
            </a:r>
            <a:r>
              <a:rPr lang="en-US" b="1" dirty="0" smtClean="0"/>
              <a:t>Blending </a:t>
            </a:r>
            <a:r>
              <a:rPr lang="en-US" i="1" dirty="0" smtClean="0"/>
              <a:t>(Blend the following sounds to make a word: provide these sounds slowly)</a:t>
            </a:r>
          </a:p>
          <a:p>
            <a:pPr lvl="1"/>
            <a:r>
              <a:rPr lang="en-US" i="1" dirty="0" smtClean="0"/>
              <a:t>/</a:t>
            </a:r>
            <a:r>
              <a:rPr lang="en-US" dirty="0" smtClean="0"/>
              <a:t>sh/ /ar/ /k/ - </a:t>
            </a:r>
            <a:r>
              <a:rPr lang="en-US" dirty="0" smtClean="0">
                <a:solidFill>
                  <a:srgbClr val="00B050"/>
                </a:solidFill>
              </a:rPr>
              <a:t>shark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/>
              <a:t>Phoneme </a:t>
            </a:r>
            <a:r>
              <a:rPr lang="en-US" b="1" dirty="0" smtClean="0"/>
              <a:t>Segmenting </a:t>
            </a:r>
            <a:r>
              <a:rPr lang="en-US" i="1" dirty="0" smtClean="0"/>
              <a:t>(What are the individual speech sounds/phonemes in the following words?)</a:t>
            </a:r>
          </a:p>
          <a:p>
            <a:pPr lvl="1"/>
            <a:r>
              <a:rPr lang="en-US" dirty="0" smtClean="0"/>
              <a:t>Think - </a:t>
            </a:r>
            <a:r>
              <a:rPr lang="en-US" dirty="0" smtClean="0">
                <a:solidFill>
                  <a:srgbClr val="00B050"/>
                </a:solidFill>
              </a:rPr>
              <a:t>/th/ /ĭ/ /ng/ k/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6200"/>
            <a:ext cx="10742851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Phonemic Awareness Skills (K-2)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219200"/>
            <a:ext cx="112776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Phoneme Deletion </a:t>
            </a:r>
          </a:p>
          <a:p>
            <a:pPr lvl="1"/>
            <a:r>
              <a:rPr lang="en-US" dirty="0" smtClean="0"/>
              <a:t>Say </a:t>
            </a:r>
            <a:r>
              <a:rPr lang="en-US" b="1" dirty="0" smtClean="0"/>
              <a:t>spark</a:t>
            </a:r>
            <a:r>
              <a:rPr lang="en-US" dirty="0" smtClean="0"/>
              <a:t>.  Now say </a:t>
            </a:r>
            <a:r>
              <a:rPr lang="en-US" b="1" dirty="0" smtClean="0"/>
              <a:t>spark</a:t>
            </a:r>
            <a:r>
              <a:rPr lang="en-US" dirty="0" smtClean="0"/>
              <a:t> without /s/. - </a:t>
            </a:r>
            <a:r>
              <a:rPr lang="en-US" dirty="0" smtClean="0">
                <a:solidFill>
                  <a:srgbClr val="00B050"/>
                </a:solidFill>
              </a:rPr>
              <a:t>park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/>
              <a:t>Phoneme </a:t>
            </a:r>
            <a:r>
              <a:rPr lang="en-US" b="1" dirty="0" smtClean="0"/>
              <a:t>Addition</a:t>
            </a:r>
          </a:p>
          <a:p>
            <a:pPr lvl="1"/>
            <a:r>
              <a:rPr lang="en-US" dirty="0" smtClean="0"/>
              <a:t>What word would you have if you added /z/ to the end of the word </a:t>
            </a:r>
            <a:r>
              <a:rPr lang="en-US" b="1" dirty="0" smtClean="0"/>
              <a:t>frog</a:t>
            </a:r>
            <a:r>
              <a:rPr lang="en-US" dirty="0" smtClean="0"/>
              <a:t>? - </a:t>
            </a:r>
            <a:r>
              <a:rPr lang="en-US" dirty="0" smtClean="0">
                <a:solidFill>
                  <a:srgbClr val="00B050"/>
                </a:solidFill>
              </a:rPr>
              <a:t>frogs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/>
              <a:t>Phoneme </a:t>
            </a:r>
            <a:r>
              <a:rPr lang="en-US" b="1" dirty="0" smtClean="0"/>
              <a:t>Substitution</a:t>
            </a:r>
          </a:p>
          <a:p>
            <a:pPr lvl="1"/>
            <a:r>
              <a:rPr lang="en-US" dirty="0" smtClean="0"/>
              <a:t>Say </a:t>
            </a:r>
            <a:r>
              <a:rPr lang="en-US" b="1" dirty="0" smtClean="0"/>
              <a:t>splat</a:t>
            </a:r>
            <a:r>
              <a:rPr lang="en-US" dirty="0" smtClean="0"/>
              <a:t>. Change /t/ to /sh/.  What word would you get? - </a:t>
            </a:r>
            <a:r>
              <a:rPr lang="en-US" dirty="0" smtClean="0">
                <a:solidFill>
                  <a:srgbClr val="00B050"/>
                </a:solidFill>
              </a:rPr>
              <a:t>splash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/>
              <a:t>Phoneme </a:t>
            </a:r>
            <a:r>
              <a:rPr lang="en-US" b="1" dirty="0" smtClean="0"/>
              <a:t>Reversal</a:t>
            </a:r>
          </a:p>
          <a:p>
            <a:r>
              <a:rPr lang="en-US" dirty="0" smtClean="0"/>
              <a:t>Say </a:t>
            </a:r>
            <a:r>
              <a:rPr lang="en-US" b="1" dirty="0" smtClean="0"/>
              <a:t>flesh</a:t>
            </a:r>
            <a:r>
              <a:rPr lang="en-US" dirty="0" smtClean="0"/>
              <a:t>.  Now say the sounds of the word </a:t>
            </a:r>
            <a:r>
              <a:rPr lang="en-US" b="1" dirty="0" smtClean="0"/>
              <a:t>flesh</a:t>
            </a:r>
            <a:r>
              <a:rPr lang="en-US" dirty="0" smtClean="0"/>
              <a:t> backward. - </a:t>
            </a:r>
            <a:r>
              <a:rPr lang="en-US" dirty="0" smtClean="0">
                <a:solidFill>
                  <a:srgbClr val="00B050"/>
                </a:solidFill>
              </a:rPr>
              <a:t>shelf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 for Teaching Phonemic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Principles</a:t>
            </a:r>
          </a:p>
          <a:p>
            <a:pPr lvl="1"/>
            <a:r>
              <a:rPr lang="en-US" dirty="0" smtClean="0"/>
              <a:t>Follow the order of phonological skills development</a:t>
            </a:r>
          </a:p>
          <a:p>
            <a:pPr lvl="1"/>
            <a:r>
              <a:rPr lang="en-US" dirty="0" smtClean="0"/>
              <a:t>Focus on speech sounds before letters</a:t>
            </a:r>
          </a:p>
          <a:p>
            <a:pPr lvl="1"/>
            <a:r>
              <a:rPr lang="en-US" dirty="0" smtClean="0"/>
              <a:t>Encourage mouth awareness – use mirrors</a:t>
            </a:r>
          </a:p>
          <a:p>
            <a:pPr lvl="1"/>
            <a:r>
              <a:rPr lang="en-US" dirty="0" smtClean="0"/>
              <a:t>Include all English phonemes in instruction</a:t>
            </a:r>
          </a:p>
          <a:p>
            <a:pPr lvl="1"/>
            <a:r>
              <a:rPr lang="en-US" dirty="0" smtClean="0"/>
              <a:t>Think multisensory – involve hands, eyes, bodies, and mouths if possible</a:t>
            </a:r>
          </a:p>
          <a:p>
            <a:pPr lvl="1"/>
            <a:r>
              <a:rPr lang="en-US" dirty="0"/>
              <a:t>Brief instruction – 10 -15 </a:t>
            </a:r>
            <a:r>
              <a:rPr lang="en-US" dirty="0" smtClean="0"/>
              <a:t>minutes, 12 - 20 weeks (most students)</a:t>
            </a:r>
          </a:p>
          <a:p>
            <a:pPr lvl="1"/>
            <a:r>
              <a:rPr lang="en-US" dirty="0" smtClean="0"/>
              <a:t>Explicit instruction (I do, we do, you do)</a:t>
            </a:r>
          </a:p>
          <a:p>
            <a:pPr lvl="1"/>
            <a:r>
              <a:rPr lang="en-US" dirty="0" smtClean="0"/>
              <a:t>When ready, use letters to represent sounds</a:t>
            </a:r>
          </a:p>
          <a:p>
            <a:pPr lvl="1"/>
            <a:r>
              <a:rPr lang="en-US" dirty="0" smtClean="0"/>
              <a:t>Use the same instructional tools and strategies during intervention for cohesion </a:t>
            </a:r>
            <a:endParaRPr lang="en-US" dirty="0"/>
          </a:p>
        </p:txBody>
      </p:sp>
      <p:sp>
        <p:nvSpPr>
          <p:cNvPr id="4" name="AutoShape 2" descr="Image result for guide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cdn2.hubspot.net/hub/329265/file-2562240282-jpg/pic_guidel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80" y="1219200"/>
            <a:ext cx="2205037" cy="13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 for Teaching Phonemic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Grouping for Instruction</a:t>
            </a:r>
          </a:p>
          <a:p>
            <a:pPr lvl="1"/>
            <a:r>
              <a:rPr lang="en-US" dirty="0" smtClean="0"/>
              <a:t>Teach phonemic awareness in small groups – research indicates that this is most effective for helping students acquire phonemic awareness skills</a:t>
            </a:r>
          </a:p>
          <a:p>
            <a:pPr lvl="1"/>
            <a:r>
              <a:rPr lang="en-US" dirty="0" smtClean="0"/>
              <a:t>Students benefit from listening to peers and having more opportunities to participate</a:t>
            </a:r>
          </a:p>
          <a:p>
            <a:pPr lvl="1"/>
            <a:r>
              <a:rPr lang="en-US" dirty="0" smtClean="0"/>
              <a:t>Model proper pronunciation - critical</a:t>
            </a:r>
          </a:p>
          <a:p>
            <a:pPr lvl="1"/>
            <a:r>
              <a:rPr lang="en-US" dirty="0" smtClean="0"/>
              <a:t>Ask students to repeat new words, checking for proper pronunciation</a:t>
            </a:r>
          </a:p>
          <a:p>
            <a:pPr lvl="1"/>
            <a:r>
              <a:rPr lang="en-US" dirty="0" smtClean="0"/>
              <a:t>Listen to students speak, provide immediate, corrective feedback when necessary</a:t>
            </a:r>
            <a:endParaRPr lang="en-US" dirty="0"/>
          </a:p>
        </p:txBody>
      </p:sp>
      <p:pic>
        <p:nvPicPr>
          <p:cNvPr id="3076" name="Picture 4" descr="Image result for small group tea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2" y="609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 for Teaching Phonemic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473200"/>
            <a:ext cx="11277600" cy="5308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Explicit and Systematic Instruction</a:t>
            </a:r>
          </a:p>
          <a:p>
            <a:pPr lvl="1"/>
            <a:r>
              <a:rPr lang="en-US" dirty="0" smtClean="0"/>
              <a:t>Focus instruction on types on phonemic awareness most closely associated with beginning reading and spelling achievement by linking phoneme to print</a:t>
            </a:r>
          </a:p>
          <a:p>
            <a:pPr lvl="1"/>
            <a:r>
              <a:rPr lang="en-US" dirty="0" smtClean="0"/>
              <a:t>Explicitly teach phonemic awareness and regularly schedule instruction</a:t>
            </a:r>
          </a:p>
          <a:p>
            <a:pPr lvl="1"/>
            <a:r>
              <a:rPr lang="en-US" dirty="0" smtClean="0"/>
              <a:t>During a lesson, target only one type of phonemic awareness, such as blending phonemes or segmenting words into phonemes</a:t>
            </a:r>
          </a:p>
          <a:p>
            <a:pPr lvl="1"/>
            <a:r>
              <a:rPr lang="en-US" dirty="0" smtClean="0"/>
              <a:t>Follow scope and sequence (easier- more difficult).  Example: find the picture that start with /m/ is easier than a production task “What sounds do you hear in moon?”</a:t>
            </a:r>
          </a:p>
          <a:p>
            <a:pPr lvl="1"/>
            <a:r>
              <a:rPr lang="en-US" dirty="0" smtClean="0"/>
              <a:t>Use words that students know and that are easy to manipulate during phonemic awareness activities</a:t>
            </a:r>
          </a:p>
          <a:p>
            <a:pPr lvl="2"/>
            <a:r>
              <a:rPr lang="en-US" dirty="0" smtClean="0"/>
              <a:t>Consider the number of sounds in a word (2, 3, 4…)</a:t>
            </a:r>
          </a:p>
          <a:p>
            <a:pPr lvl="2"/>
            <a:r>
              <a:rPr lang="en-US" dirty="0" smtClean="0"/>
              <a:t>Phoneme position (initial, final, medial)</a:t>
            </a:r>
          </a:p>
          <a:p>
            <a:pPr lvl="2"/>
            <a:r>
              <a:rPr lang="en-US" dirty="0" smtClean="0"/>
              <a:t>Phonological properties of words (prolonged sounds are easier /m/ vs. /t/) – </a:t>
            </a:r>
            <a:r>
              <a:rPr lang="en-US" b="1" u="sng" dirty="0" smtClean="0"/>
              <a:t>clip schwas</a:t>
            </a:r>
          </a:p>
          <a:p>
            <a:pPr lvl="1"/>
            <a:r>
              <a:rPr lang="en-US" dirty="0" smtClean="0"/>
              <a:t>Model each activity when it is first introduced (explicitly)</a:t>
            </a:r>
          </a:p>
          <a:p>
            <a:pPr lvl="1"/>
            <a:r>
              <a:rPr lang="en-US" dirty="0" smtClean="0"/>
              <a:t>As soon as possible, help students make the connection between letters and sounds to read and to spell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 for Teaching Phonemic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473200"/>
            <a:ext cx="11277600" cy="5308600"/>
          </a:xfrm>
        </p:spPr>
        <p:txBody>
          <a:bodyPr>
            <a:normAutofit/>
          </a:bodyPr>
          <a:lstStyle/>
          <a:p>
            <a:r>
              <a:rPr lang="en-US" dirty="0" smtClean="0"/>
              <a:t>Ongoing Practice</a:t>
            </a:r>
          </a:p>
          <a:p>
            <a:pPr lvl="1"/>
            <a:r>
              <a:rPr lang="en-US" dirty="0" smtClean="0"/>
              <a:t>Provide opportunities  to practice phonemic awareness with teacher support</a:t>
            </a:r>
          </a:p>
          <a:p>
            <a:pPr lvl="1"/>
            <a:r>
              <a:rPr lang="en-US" dirty="0" smtClean="0"/>
              <a:t>In first grade, begin with phoneme blending, segmenting, and manipulating</a:t>
            </a:r>
          </a:p>
          <a:p>
            <a:pPr lvl="1"/>
            <a:r>
              <a:rPr lang="en-US" dirty="0" smtClean="0"/>
              <a:t>Some activities, like songs, games, and stories, are simply oral.  Others use concrete objects and manipulatives, such as fingers/arms, blocks, counters/chips, puppets, and pictures.</a:t>
            </a:r>
          </a:p>
          <a:p>
            <a:pPr lvl="1"/>
            <a:r>
              <a:rPr lang="en-US" dirty="0" smtClean="0"/>
              <a:t>Link sounds to print</a:t>
            </a:r>
          </a:p>
          <a:p>
            <a:pPr lvl="1"/>
            <a:r>
              <a:rPr lang="en-US" dirty="0" smtClean="0"/>
              <a:t>When students practice sounds along with the letters of the alphabet, they learn to blend sounds to read words and to segment sounds to spell words</a:t>
            </a:r>
            <a:endParaRPr lang="en-US" dirty="0"/>
          </a:p>
        </p:txBody>
      </p:sp>
      <p:pic>
        <p:nvPicPr>
          <p:cNvPr id="4" name="Picture 2" descr="http://www.evidencebasedteaching.org.au/wp-content/uploads/2015/08/IdoWedoYou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5257800"/>
            <a:ext cx="164685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"/>
            <a:ext cx="113538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Phonological/phonemic awareness activities can be done in the dark.  </a:t>
            </a:r>
            <a:endParaRPr lang="en-US" dirty="0"/>
          </a:p>
        </p:txBody>
      </p:sp>
      <p:pic>
        <p:nvPicPr>
          <p:cNvPr id="3074" name="Picture 2" descr="https://www.wired.com/images_blogs/wiredscience/2012/12/ey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2" y="2133600"/>
            <a:ext cx="71374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1117309" y="457200"/>
            <a:ext cx="10157354" cy="1447800"/>
          </a:xfrm>
          <a:noFill/>
          <a:ln/>
          <a:effectLst>
            <a:outerShdw blurRad="63500" dist="26940" dir="5400000" algn="ctr" rotWithShape="0">
              <a:srgbClr val="000000">
                <a:alpha val="74998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Phonological Awareness Is Research-Based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idx="1"/>
          </p:nvPr>
        </p:nvSpPr>
        <p:spPr>
          <a:xfrm>
            <a:off x="1117309" y="1676400"/>
            <a:ext cx="10157354" cy="35052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399" dirty="0"/>
          </a:p>
          <a:p>
            <a:pPr marL="0" indent="0">
              <a:buNone/>
            </a:pPr>
            <a:r>
              <a:rPr lang="en-US" sz="2399" dirty="0"/>
              <a:t>The </a:t>
            </a:r>
            <a:r>
              <a:rPr lang="en-US" sz="2399" b="1" dirty="0"/>
              <a:t>National Reading Panel</a:t>
            </a:r>
            <a:r>
              <a:rPr lang="en-US" sz="2399" dirty="0"/>
              <a:t> concluded that</a:t>
            </a:r>
          </a:p>
          <a:p>
            <a:pPr marL="0" indent="0">
              <a:buNone/>
            </a:pPr>
            <a:r>
              <a:rPr lang="en-US" sz="2399" dirty="0"/>
              <a:t> </a:t>
            </a:r>
            <a:r>
              <a:rPr lang="ja-JP" altLang="en-US" sz="2399" dirty="0">
                <a:latin typeface="Arial"/>
              </a:rPr>
              <a:t>“</a:t>
            </a:r>
            <a:r>
              <a:rPr lang="en-US" sz="2399" dirty="0"/>
              <a:t> . . . teaching children to manipulate phonemes</a:t>
            </a:r>
            <a:br>
              <a:rPr lang="en-US" sz="2399" dirty="0"/>
            </a:br>
            <a:r>
              <a:rPr lang="en-US" sz="2399" dirty="0"/>
              <a:t>in words was highly effective under a variety of teaching conditions with a variety of learners across a range of grade and age levels and that teaching phoneme awareness (PA) to children significantly improves their reading more than instruction that lacks any attention to PA.</a:t>
            </a:r>
            <a:r>
              <a:rPr lang="ja-JP" altLang="en-US" sz="2399" dirty="0">
                <a:latin typeface="Arial"/>
              </a:rPr>
              <a:t>”</a:t>
            </a:r>
            <a:endParaRPr lang="en-US" sz="2399" dirty="0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635509" y="5719914"/>
            <a:ext cx="7192703" cy="4615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399" b="1" dirty="0">
                <a:solidFill>
                  <a:schemeClr val="tx2"/>
                </a:solidFill>
              </a:rPr>
              <a:t>52 studies were found to support these findings!</a:t>
            </a:r>
          </a:p>
        </p:txBody>
      </p:sp>
    </p:spTree>
    <p:extLst>
      <p:ext uri="{BB962C8B-B14F-4D97-AF65-F5344CB8AC3E}">
        <p14:creationId xmlns:p14="http://schemas.microsoft.com/office/powerpoint/2010/main" val="85384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Assessing for PA</a:t>
            </a:r>
            <a:endParaRPr lang="en-US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2971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DIBELS Measures:</a:t>
            </a:r>
          </a:p>
          <a:p>
            <a:pPr lvl="1"/>
            <a:r>
              <a:rPr lang="en-US" dirty="0" smtClean="0"/>
              <a:t>First Sound Fluency</a:t>
            </a:r>
          </a:p>
          <a:p>
            <a:pPr lvl="1"/>
            <a:r>
              <a:rPr lang="en-US" dirty="0" smtClean="0"/>
              <a:t>Phoneme Segmentation Fluency</a:t>
            </a:r>
          </a:p>
          <a:p>
            <a:pPr marL="426645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Diagnostic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Quick Phonological Awareness Screening (QPAS)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CORE Phonological Segmentation Test (K-1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CORE Phoneme Deletion Test (K-3)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CORE Phoneme Segmentation Test (2-12)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7612" y="5029200"/>
            <a:ext cx="103873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Progress monitoring 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</a:rPr>
              <a:t>Regularly monitor each student’s phonemic awareness </a:t>
            </a:r>
            <a:r>
              <a:rPr lang="en-US" sz="2000" dirty="0" smtClean="0">
                <a:solidFill>
                  <a:schemeClr val="accent4"/>
                </a:solidFill>
              </a:rPr>
              <a:t>progress (WBB-weekly, BB – 2-4 weeks, BM – 4-6 weeks</a:t>
            </a: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/>
                </a:solidFill>
              </a:rPr>
              <a:t>Data used </a:t>
            </a:r>
            <a:r>
              <a:rPr lang="en-US" sz="2000" dirty="0">
                <a:solidFill>
                  <a:schemeClr val="accent4"/>
                </a:solidFill>
              </a:rPr>
              <a:t>to identify progress or </a:t>
            </a:r>
            <a:r>
              <a:rPr lang="en-US" sz="2000" dirty="0" smtClean="0">
                <a:solidFill>
                  <a:schemeClr val="accent4"/>
                </a:solidFill>
              </a:rPr>
              <a:t>necessity </a:t>
            </a:r>
            <a:r>
              <a:rPr lang="en-US" sz="2000" dirty="0">
                <a:solidFill>
                  <a:schemeClr val="accent4"/>
                </a:solidFill>
              </a:rPr>
              <a:t>of additional instruction of skills </a:t>
            </a:r>
            <a:r>
              <a:rPr lang="en-US" sz="2000" dirty="0" smtClean="0">
                <a:solidFill>
                  <a:schemeClr val="accent4"/>
                </a:solidFill>
              </a:rPr>
              <a:t>not yet </a:t>
            </a:r>
            <a:r>
              <a:rPr lang="en-US" sz="2000" dirty="0">
                <a:solidFill>
                  <a:schemeClr val="accent4"/>
                </a:solidFill>
              </a:rPr>
              <a:t>acquired </a:t>
            </a:r>
          </a:p>
          <a:p>
            <a:endParaRPr lang="en-US" dirty="0"/>
          </a:p>
        </p:txBody>
      </p:sp>
      <p:pic>
        <p:nvPicPr>
          <p:cNvPr id="5122" name="Picture 2" descr="http://virtualteambuilders.com/wp-content/uploads/2013/06/Assessment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218358"/>
            <a:ext cx="2102788" cy="9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5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PHONOLOGICAL AWARENESS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Phonological awareness is an umbrella term that includes the awareness of the larger parts of spoken language, such as words, syllables, and onsets and rimes – as well as the smaller parts, phonemes.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36253" y="2209800"/>
            <a:ext cx="409953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506200" cy="45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Awareness Activities by Language Units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498909"/>
              </p:ext>
            </p:extLst>
          </p:nvPr>
        </p:nvGraphicFramePr>
        <p:xfrm>
          <a:off x="303212" y="533400"/>
          <a:ext cx="11582400" cy="6156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91198"/>
                <a:gridCol w="5791202"/>
              </a:tblGrid>
              <a:tr h="3963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 Awareness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Sample Activity</a:t>
                      </a:r>
                      <a:endParaRPr lang="en-US" sz="1400" dirty="0"/>
                    </a:p>
                  </a:txBody>
                  <a:tcPr/>
                </a:tc>
              </a:tr>
              <a:tr h="9752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word has a consistent</a:t>
                      </a:r>
                      <a:r>
                        <a:rPr lang="en-US" sz="1400" baseline="0" dirty="0" smtClean="0"/>
                        <a:t> pronunciation and a consistent referent , or meaning and has a place within sentence structure. 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Orally say each word in a sentence</a:t>
                      </a:r>
                      <a:r>
                        <a:rPr lang="en-US" sz="1400" baseline="0" dirty="0" smtClean="0"/>
                        <a:t> while touching a chip/block that represents each word.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9638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Unit of Language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Sample Activity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9752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Syllable</a:t>
                      </a:r>
                    </a:p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unit of speech that is organized around a vowel sound.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dis-or-gan-i-za-tion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man-eu-ver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Tap your arm as you say each syllable.</a:t>
                      </a:r>
                    </a:p>
                    <a:p>
                      <a:pPr algn="ctr"/>
                      <a:r>
                        <a:rPr lang="en-US" sz="1400" b="1" dirty="0" smtClean="0"/>
                        <a:t>cer-e-al</a:t>
                      </a:r>
                    </a:p>
                    <a:p>
                      <a:pPr algn="ctr"/>
                      <a:r>
                        <a:rPr lang="en-US" sz="1400" b="1" dirty="0" smtClean="0"/>
                        <a:t>muf-fin</a:t>
                      </a:r>
                    </a:p>
                    <a:p>
                      <a:pPr algn="ctr"/>
                      <a:r>
                        <a:rPr lang="en-US" sz="1400" b="1" dirty="0" smtClean="0"/>
                        <a:t>choc-o-late</a:t>
                      </a:r>
                      <a:endParaRPr lang="en-US" sz="1400" b="1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Onset and Rime</a:t>
                      </a:r>
                    </a:p>
                    <a:p>
                      <a:r>
                        <a:rPr lang="en-US" sz="1400" dirty="0" smtClean="0"/>
                        <a:t>Two parts of any syllable.</a:t>
                      </a:r>
                      <a:r>
                        <a:rPr lang="en-US" sz="1400" baseline="0" dirty="0" smtClean="0"/>
                        <a:t>  The </a:t>
                      </a:r>
                      <a:r>
                        <a:rPr lang="en-US" sz="1400" i="1" baseline="0" dirty="0" smtClean="0"/>
                        <a:t>onset </a:t>
                      </a:r>
                      <a:r>
                        <a:rPr lang="en-US" sz="1400" i="0" baseline="0" dirty="0" smtClean="0"/>
                        <a:t>is the sound(s) that come before the vowel; the </a:t>
                      </a:r>
                      <a:r>
                        <a:rPr lang="en-US" sz="1400" i="1" baseline="0" dirty="0" smtClean="0"/>
                        <a:t>rime </a:t>
                      </a:r>
                      <a:r>
                        <a:rPr lang="en-US" sz="1400" i="0" baseline="0" dirty="0" smtClean="0"/>
                        <a:t>is the vowel plus the consonant(s) that follow.</a:t>
                      </a:r>
                    </a:p>
                    <a:p>
                      <a:r>
                        <a:rPr lang="en-US" sz="1400" b="1" i="0" baseline="0" dirty="0" smtClean="0"/>
                        <a:t>f-ish</a:t>
                      </a:r>
                    </a:p>
                    <a:p>
                      <a:r>
                        <a:rPr lang="en-US" sz="1400" b="1" i="0" baseline="0" dirty="0" smtClean="0"/>
                        <a:t>fr-esh</a:t>
                      </a:r>
                    </a:p>
                    <a:p>
                      <a:r>
                        <a:rPr lang="en-US" sz="1400" b="1" i="0" baseline="0" dirty="0" smtClean="0"/>
                        <a:t>squ-ish</a:t>
                      </a:r>
                    </a:p>
                    <a:p>
                      <a:r>
                        <a:rPr lang="en-US" sz="1400" b="1" i="0" baseline="0" dirty="0" smtClean="0"/>
                        <a:t>spl-ash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Orally blend the two pieces of a syllable together.</a:t>
                      </a:r>
                    </a:p>
                    <a:p>
                      <a:r>
                        <a:rPr lang="en-US" sz="1400" b="1" dirty="0" smtClean="0"/>
                        <a:t>cl + ean = clean</a:t>
                      </a:r>
                    </a:p>
                    <a:p>
                      <a:r>
                        <a:rPr lang="en-US" sz="1400" b="1" dirty="0" smtClean="0"/>
                        <a:t>h + am = ham</a:t>
                      </a:r>
                    </a:p>
                    <a:p>
                      <a:endParaRPr lang="en-US" sz="1400" b="1" dirty="0" smtClean="0"/>
                    </a:p>
                    <a:p>
                      <a:r>
                        <a:rPr lang="en-US" sz="1400" b="0" dirty="0" smtClean="0"/>
                        <a:t>Note</a:t>
                      </a:r>
                      <a:r>
                        <a:rPr lang="en-US" sz="1400" b="0" baseline="0" dirty="0" smtClean="0"/>
                        <a:t> that </a:t>
                      </a:r>
                      <a:r>
                        <a:rPr lang="en-US" sz="1400" b="0" i="1" baseline="0" dirty="0" smtClean="0"/>
                        <a:t>rhyming</a:t>
                      </a:r>
                      <a:r>
                        <a:rPr lang="en-US" sz="1400" b="0" baseline="0" dirty="0" smtClean="0"/>
                        <a:t> involves the manipulation of </a:t>
                      </a:r>
                      <a:r>
                        <a:rPr lang="en-US" sz="1400" b="0" i="1" baseline="0" dirty="0" smtClean="0"/>
                        <a:t>rimes</a:t>
                      </a:r>
                      <a:r>
                        <a:rPr lang="en-US" sz="1400" b="0" baseline="0" dirty="0" smtClean="0"/>
                        <a:t>.</a:t>
                      </a:r>
                      <a:endParaRPr lang="en-US" sz="1400" b="0" dirty="0"/>
                    </a:p>
                  </a:txBody>
                  <a:tcPr/>
                </a:tc>
              </a:tr>
              <a:tr h="3963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Phoneme</a:t>
                      </a:r>
                    </a:p>
                    <a:p>
                      <a:r>
                        <a:rPr lang="en-US" sz="1400" dirty="0" smtClean="0"/>
                        <a:t>The smallest segment of sound that differentiates words in a language system.</a:t>
                      </a:r>
                    </a:p>
                    <a:p>
                      <a:r>
                        <a:rPr lang="en-US" sz="1400" b="1" dirty="0" smtClean="0"/>
                        <a:t>chose = /ch/ /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</a:t>
                      </a:r>
                      <a:r>
                        <a:rPr lang="en-US" sz="1400" b="1" dirty="0" smtClean="0"/>
                        <a:t>/ /z/</a:t>
                      </a:r>
                    </a:p>
                    <a:p>
                      <a:r>
                        <a:rPr lang="en-US" sz="1400" b="1" dirty="0" smtClean="0"/>
                        <a:t>those</a:t>
                      </a:r>
                      <a:r>
                        <a:rPr lang="en-US" sz="1400" b="1" baseline="0" dirty="0" smtClean="0"/>
                        <a:t> = /</a:t>
                      </a:r>
                      <a:r>
                        <a:rPr lang="en-US" sz="1400" b="1" u="sng" baseline="0" dirty="0" smtClean="0"/>
                        <a:t>th</a:t>
                      </a:r>
                      <a:r>
                        <a:rPr lang="en-US" sz="1400" b="1" baseline="0" dirty="0" smtClean="0"/>
                        <a:t>/ /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</a:t>
                      </a:r>
                      <a:r>
                        <a:rPr lang="en-US" sz="1400" b="1" baseline="0" dirty="0" smtClean="0"/>
                        <a:t>/ /z/ (one sound change)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These = /</a:t>
                      </a:r>
                      <a:r>
                        <a:rPr lang="en-US" sz="1400" b="1" u="sng" baseline="0" dirty="0" smtClean="0"/>
                        <a:t>th</a:t>
                      </a:r>
                      <a:r>
                        <a:rPr lang="en-US" sz="1400" b="1" baseline="0" dirty="0" smtClean="0"/>
                        <a:t>/ /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1400" b="1" baseline="0" dirty="0" smtClean="0"/>
                        <a:t>/ /z/ (one sound change)</a:t>
                      </a:r>
                    </a:p>
                    <a:p>
                      <a:r>
                        <a:rPr lang="en-US" sz="1400" b="1" dirty="0" smtClean="0"/>
                        <a:t>Threes = /th/ /r/ /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1400" b="1" dirty="0" smtClean="0"/>
                        <a:t>/ /z/ (two sound changes)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Say all the sounds in these syllables as you raise a finger for each sound.</a:t>
                      </a:r>
                    </a:p>
                    <a:p>
                      <a:r>
                        <a:rPr lang="en-US" sz="1400" b="1" dirty="0" smtClean="0"/>
                        <a:t>each = /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1400" b="1" dirty="0" smtClean="0"/>
                        <a:t>/ /ch/</a:t>
                      </a:r>
                    </a:p>
                    <a:p>
                      <a:r>
                        <a:rPr lang="en-US" sz="1400" b="1" dirty="0" smtClean="0"/>
                        <a:t>know = /n/</a:t>
                      </a:r>
                      <a:r>
                        <a:rPr lang="en-US" sz="1400" b="1" baseline="0" dirty="0" smtClean="0"/>
                        <a:t> /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</a:t>
                      </a:r>
                      <a:r>
                        <a:rPr lang="en-US" sz="1400" b="1" baseline="0" dirty="0" smtClean="0"/>
                        <a:t>/ </a:t>
                      </a:r>
                    </a:p>
                    <a:p>
                      <a:r>
                        <a:rPr lang="en-US" sz="1400" b="1" baseline="0" dirty="0" smtClean="0"/>
                        <a:t>house = /h/ /ou/ /s/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69019"/>
              </p:ext>
            </p:extLst>
          </p:nvPr>
        </p:nvGraphicFramePr>
        <p:xfrm>
          <a:off x="6154987" y="1447800"/>
          <a:ext cx="5663144" cy="335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15786"/>
                <a:gridCol w="1415786"/>
                <a:gridCol w="1415786"/>
                <a:gridCol w="1415786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7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r>
              <a:rPr lang="en-US" dirty="0" smtClean="0"/>
              <a:t>Phonological Skills in Order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820498"/>
              </p:ext>
            </p:extLst>
          </p:nvPr>
        </p:nvGraphicFramePr>
        <p:xfrm>
          <a:off x="379412" y="914400"/>
          <a:ext cx="11430000" cy="5562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00"/>
                <a:gridCol w="5715000"/>
              </a:tblGrid>
              <a:tr h="4372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Phonological Skill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</a:tr>
              <a:tr h="4372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Word awareness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Tracking the words in a sentence.</a:t>
                      </a:r>
                      <a:endParaRPr lang="en-US" sz="1600" dirty="0"/>
                    </a:p>
                  </a:txBody>
                  <a:tcPr/>
                </a:tc>
              </a:tr>
              <a:tr h="8781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Responsiveness to rhyme and alliteration during word play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Enjoying the reciting learned rhyming words or alliterative phrases in familiar storybooks</a:t>
                      </a:r>
                      <a:r>
                        <a:rPr lang="en-US" sz="1600" baseline="0" dirty="0" smtClean="0"/>
                        <a:t> or nursery rhymes.</a:t>
                      </a:r>
                      <a:endParaRPr lang="en-US" sz="1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Syllable</a:t>
                      </a:r>
                      <a:r>
                        <a:rPr lang="en-US" sz="1600" baseline="0" dirty="0" smtClean="0"/>
                        <a:t> awareness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Counting, tapping,</a:t>
                      </a:r>
                      <a:r>
                        <a:rPr lang="en-US" sz="1600" baseline="0" dirty="0" smtClean="0"/>
                        <a:t> blending, or segmenting a word into syllables. (arm tap)</a:t>
                      </a:r>
                      <a:endParaRPr lang="en-US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Onset</a:t>
                      </a:r>
                      <a:r>
                        <a:rPr lang="en-US" sz="1600" baseline="0" dirty="0" smtClean="0"/>
                        <a:t> and rime manipulation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ability to produce a rhyming word</a:t>
                      </a:r>
                      <a:r>
                        <a:rPr lang="en-US" sz="1600" baseline="0" dirty="0" smtClean="0"/>
                        <a:t> depends on understanding that rhyming words have the same rime.  Recognizing a rhyme is easier than producing a rhyme.  </a:t>
                      </a:r>
                      <a:endParaRPr lang="en-US" sz="1600" dirty="0"/>
                    </a:p>
                  </a:txBody>
                  <a:tcPr/>
                </a:tc>
              </a:tr>
              <a:tr h="10780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Phonemic</a:t>
                      </a:r>
                      <a:r>
                        <a:rPr lang="en-US" sz="1600" baseline="0" dirty="0" smtClean="0"/>
                        <a:t> Awareness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/>
                        <a:t>Identify and match the initial</a:t>
                      </a:r>
                      <a:r>
                        <a:rPr lang="en-US" sz="1600" baseline="0" dirty="0" smtClean="0"/>
                        <a:t> sounds in words, then final, then middle sounds.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 smtClean="0"/>
                        <a:t>Segment and produce the initial sound, then final, then middle sounds.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/>
                        <a:t>Blend sounds into words.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/>
                        <a:t>Segment the phonemes in</a:t>
                      </a:r>
                      <a:r>
                        <a:rPr lang="en-US" sz="1600" baseline="0" dirty="0" smtClean="0"/>
                        <a:t> two- or three-sound words, moving to four- or five-sound words.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 smtClean="0"/>
                        <a:t>Manipulate phonemes by removing, adding, or substituting sounds.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3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96520"/>
            <a:ext cx="11277600" cy="13970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Exercise: </a:t>
            </a:r>
            <a:r>
              <a:rPr lang="en-US" sz="3100" i="1" dirty="0" smtClean="0"/>
              <a:t>Identify whether the items are segmented into words </a:t>
            </a:r>
            <a:r>
              <a:rPr lang="en-US" sz="3100" i="1" dirty="0"/>
              <a:t>(W), syllables (S), onset-rime (OR), and phonemes (P</a:t>
            </a:r>
            <a:r>
              <a:rPr lang="en-US" sz="3100" i="1" dirty="0" smtClean="0"/>
              <a:t>)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896861"/>
              </p:ext>
            </p:extLst>
          </p:nvPr>
        </p:nvGraphicFramePr>
        <p:xfrm>
          <a:off x="379412" y="1701800"/>
          <a:ext cx="11430000" cy="3901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7500"/>
                <a:gridCol w="2857500"/>
                <a:gridCol w="2857500"/>
                <a:gridCol w="2857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r>
                        <a:rPr lang="en-US" baseline="0" dirty="0" smtClean="0"/>
                        <a:t> of Segmentation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 of Segmentation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un-re-con-struct-ed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str-ing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Good morning,</a:t>
                      </a:r>
                      <a:r>
                        <a:rPr lang="en-US" sz="2000" baseline="0" dirty="0" smtClean="0"/>
                        <a:t> America!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side-walk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st-age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t-r-ee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s-p-l-a-t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pl-ate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fr-iend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po-ta-to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happ-y birth-day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th-u-mb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f-l-oa-t-s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sh-oe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9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Identify the Unit of Language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08273"/>
              </p:ext>
            </p:extLst>
          </p:nvPr>
        </p:nvGraphicFramePr>
        <p:xfrm>
          <a:off x="379412" y="1701800"/>
          <a:ext cx="11430000" cy="4206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7500"/>
                <a:gridCol w="2857500"/>
                <a:gridCol w="2857500"/>
                <a:gridCol w="2857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r>
                        <a:rPr lang="en-US" baseline="0" dirty="0" smtClean="0"/>
                        <a:t> of Segmentation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 of Segmentation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un-re-con-struct-ed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syllables</a:t>
                      </a:r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str-ing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onset-rimes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Good morning,</a:t>
                      </a:r>
                      <a:r>
                        <a:rPr lang="en-US" sz="2000" baseline="0" dirty="0" smtClean="0"/>
                        <a:t> America!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words</a:t>
                      </a:r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side-walk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words, syllables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st-age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onset-rimes</a:t>
                      </a:r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t-r-ee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phonemes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s-p-l-a-t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phonemes</a:t>
                      </a:r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pl-ate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onset-rimes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fr-iend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onset-rimes</a:t>
                      </a:r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po-ta-to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syllables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happ-y birth-day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syllables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th-u-mb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phonemes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f-l-oa-t-s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phonemes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sh-oe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</a:rPr>
                        <a:t>phonemes,</a:t>
                      </a:r>
                      <a:r>
                        <a:rPr lang="en-US" sz="2000" baseline="0" dirty="0" smtClean="0">
                          <a:solidFill>
                            <a:schemeClr val="accent4"/>
                          </a:solidFill>
                        </a:rPr>
                        <a:t> onset-rimes</a:t>
                      </a:r>
                      <a:endParaRPr lang="en-US" sz="2000" dirty="0" smtClean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9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PHONEMIC AWARENESS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Phonemic awareness is the ability to detect, identify, and manipulate phonemes in spoken words.  </a:t>
            </a:r>
          </a:p>
          <a:p>
            <a:endParaRPr lang="en-US" dirty="0"/>
          </a:p>
        </p:txBody>
      </p:sp>
      <p:pic>
        <p:nvPicPr>
          <p:cNvPr id="3074" name="Picture 2" descr="http://www.gemmlearning.com/wp-content/uploads/2014/09/board-phonemic-awarenes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58" y="2286000"/>
            <a:ext cx="457929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PHONEMIC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the phonological </a:t>
            </a:r>
            <a:r>
              <a:rPr lang="en-US" dirty="0"/>
              <a:t>a</a:t>
            </a:r>
            <a:r>
              <a:rPr lang="en-US" dirty="0" smtClean="0"/>
              <a:t>wareness umbrella</a:t>
            </a:r>
          </a:p>
          <a:p>
            <a:r>
              <a:rPr lang="en-US" dirty="0" smtClean="0"/>
              <a:t>Must be done orally; student must be able to hear the sounds</a:t>
            </a:r>
          </a:p>
          <a:p>
            <a:r>
              <a:rPr lang="en-US" dirty="0" smtClean="0"/>
              <a:t>Students need solid phonemic awareness instruction for phonics instruction to be effective.</a:t>
            </a:r>
          </a:p>
          <a:p>
            <a:r>
              <a:rPr lang="en-US" dirty="0" smtClean="0"/>
              <a:t>Approximately 20-40% of students have difficulty with phonemic awareness</a:t>
            </a:r>
          </a:p>
          <a:p>
            <a:r>
              <a:rPr lang="en-US" dirty="0" smtClean="0"/>
              <a:t>Focusing on 1-2 skills at a time is more effective than multiple skills (e.g. segmenting and blending phonemes)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the Phonemes?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Phonemes are coarticulated in spoken words, and therefore, difficult to separate.</a:t>
            </a:r>
          </a:p>
          <a:p>
            <a:r>
              <a:rPr lang="en-US" dirty="0" smtClean="0"/>
              <a:t>Adults pay attention to spelling more than to speech sounds, once they have learned to spell.</a:t>
            </a:r>
          </a:p>
          <a:p>
            <a:r>
              <a:rPr lang="en-US" dirty="0" smtClean="0"/>
              <a:t>Adults (especially teachers) have learned different ways to classify sounds.</a:t>
            </a:r>
          </a:p>
          <a:p>
            <a:r>
              <a:rPr lang="en-US" dirty="0" smtClean="0"/>
              <a:t>We have never studied the inventory of sounds.</a:t>
            </a:r>
            <a:endParaRPr lang="en-US" dirty="0"/>
          </a:p>
        </p:txBody>
      </p:sp>
      <p:pic>
        <p:nvPicPr>
          <p:cNvPr id="8194" name="Picture 2" descr="http://www.k5learning.com/sites/all/files/phone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36" y="5181600"/>
            <a:ext cx="3467100" cy="13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phoneme?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smallest segment of speech in a language system that can determine word meaning, or that can be combined with other speech sounds to make a new word.  </a:t>
            </a:r>
          </a:p>
          <a:p>
            <a:r>
              <a:rPr lang="en-US" dirty="0" smtClean="0"/>
              <a:t>English has about ____ phonemes.</a:t>
            </a:r>
            <a:endParaRPr lang="en-US" dirty="0"/>
          </a:p>
        </p:txBody>
      </p:sp>
      <p:pic>
        <p:nvPicPr>
          <p:cNvPr id="9218" name="Picture 2" descr="http://static1.squarespace.com/static/5382de75e4b092b699c496fd/t/54d82d9be4b0436df557b311/1423453599808/blending-header.jpg?format=5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36" y="3908245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89412" y="381000"/>
            <a:ext cx="7643945" cy="4546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National </a:t>
            </a:r>
            <a:r>
              <a:rPr lang="en-US" sz="3600" dirty="0"/>
              <a:t>Institute of Child Health and Human Development (</a:t>
            </a:r>
            <a:r>
              <a:rPr lang="en-US" sz="3600" dirty="0" smtClean="0"/>
              <a:t>NICHD)found </a:t>
            </a:r>
            <a:r>
              <a:rPr lang="en-US" sz="3600" dirty="0"/>
              <a:t>that of the students who struggle to learn to read during the elementary school years, </a:t>
            </a:r>
            <a:r>
              <a:rPr lang="en-US" sz="3600" b="1" u="sng" dirty="0"/>
              <a:t>86%</a:t>
            </a:r>
            <a:r>
              <a:rPr lang="en-US" sz="3600" dirty="0"/>
              <a:t> of those students need instruction in PA and phonics.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2383" y="5105400"/>
            <a:ext cx="7008574" cy="1066800"/>
          </a:xfrm>
        </p:spPr>
        <p:txBody>
          <a:bodyPr/>
          <a:lstStyle/>
          <a:p>
            <a:r>
              <a:rPr lang="en-US" dirty="0" smtClean="0"/>
              <a:t>-Tim Shanahan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phoneme?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smallest segment of speech in a language system that can determine word meaning, or that can be combined with other speech sounds to make a new word.  </a:t>
            </a:r>
          </a:p>
          <a:p>
            <a:r>
              <a:rPr lang="en-US" dirty="0" smtClean="0"/>
              <a:t>English has about </a:t>
            </a:r>
            <a:r>
              <a:rPr lang="en-US" u="sng" dirty="0" smtClean="0">
                <a:solidFill>
                  <a:schemeClr val="accent4"/>
                </a:solidFill>
              </a:rPr>
              <a:t>44</a:t>
            </a:r>
            <a:r>
              <a:rPr lang="en-US" dirty="0" smtClean="0"/>
              <a:t> phonemes.</a:t>
            </a:r>
            <a:endParaRPr lang="en-US" dirty="0"/>
          </a:p>
        </p:txBody>
      </p:sp>
      <p:pic>
        <p:nvPicPr>
          <p:cNvPr id="4" name="Picture 2" descr="http://static1.squarespace.com/static/5382de75e4b092b699c496fd/t/54d82d9be4b0436df557b311/1423453599808/blending-header.jpg?format=5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36" y="3935562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i="1" dirty="0" smtClean="0"/>
              <a:t>Count Phonemes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string 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joyless 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dodge 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mixed 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heard 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hippo 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although 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chew 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house 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few_____</a:t>
            </a:r>
          </a:p>
        </p:txBody>
      </p:sp>
    </p:spTree>
    <p:extLst>
      <p:ext uri="{BB962C8B-B14F-4D97-AF65-F5344CB8AC3E}">
        <p14:creationId xmlns:p14="http://schemas.microsoft.com/office/powerpoint/2010/main" val="17894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i="1" dirty="0" smtClean="0"/>
              <a:t>Count Phonemes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s/t/r/i/</a:t>
            </a:r>
            <a:r>
              <a:rPr lang="en-US" u="sng" dirty="0" smtClean="0"/>
              <a:t>ng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4"/>
                </a:solidFill>
              </a:rPr>
              <a:t>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j/</a:t>
            </a:r>
            <a:r>
              <a:rPr lang="en-US" u="sng" dirty="0" smtClean="0"/>
              <a:t>oy</a:t>
            </a:r>
            <a:r>
              <a:rPr lang="en-US" dirty="0" smtClean="0"/>
              <a:t>/l/e/</a:t>
            </a:r>
            <a:r>
              <a:rPr lang="en-US" u="sng" dirty="0" smtClean="0"/>
              <a:t>ss</a:t>
            </a:r>
            <a:r>
              <a:rPr lang="en-US" dirty="0" smtClean="0"/>
              <a:t> </a:t>
            </a:r>
            <a:r>
              <a:rPr lang="en-US" u="sng" dirty="0">
                <a:solidFill>
                  <a:schemeClr val="accent4"/>
                </a:solidFill>
              </a:rPr>
              <a:t>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d/o/</a:t>
            </a:r>
            <a:r>
              <a:rPr lang="en-US" u="sng" dirty="0" smtClean="0"/>
              <a:t>dge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4"/>
                </a:solidFill>
              </a:rPr>
              <a:t>3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m/i/k/s/</a:t>
            </a:r>
            <a:r>
              <a:rPr lang="en-US" u="sng" dirty="0" smtClean="0"/>
              <a:t>ed</a:t>
            </a:r>
            <a:r>
              <a:rPr lang="en-US" dirty="0" smtClean="0"/>
              <a:t>(t) </a:t>
            </a:r>
            <a:r>
              <a:rPr lang="en-US" u="sng" dirty="0" smtClean="0">
                <a:solidFill>
                  <a:schemeClr val="accent4"/>
                </a:solidFill>
              </a:rPr>
              <a:t>5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h/</a:t>
            </a:r>
            <a:r>
              <a:rPr lang="en-US" u="sng" dirty="0" smtClean="0"/>
              <a:t>ear</a:t>
            </a:r>
            <a:r>
              <a:rPr lang="en-US" dirty="0" smtClean="0"/>
              <a:t>/d </a:t>
            </a:r>
            <a:r>
              <a:rPr lang="en-US" u="sng" dirty="0">
                <a:solidFill>
                  <a:schemeClr val="accent4"/>
                </a:solidFill>
              </a:rPr>
              <a:t>3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h/i/</a:t>
            </a:r>
            <a:r>
              <a:rPr lang="en-US" u="sng" dirty="0" smtClean="0"/>
              <a:t>pp</a:t>
            </a:r>
            <a:r>
              <a:rPr lang="en-US" dirty="0" smtClean="0"/>
              <a:t>/o </a:t>
            </a:r>
            <a:r>
              <a:rPr lang="en-US" u="sng" dirty="0" smtClean="0">
                <a:solidFill>
                  <a:schemeClr val="accent4"/>
                </a:solidFill>
              </a:rPr>
              <a:t>4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a/l/</a:t>
            </a:r>
            <a:r>
              <a:rPr lang="en-US" u="sng" dirty="0" smtClean="0"/>
              <a:t>th</a:t>
            </a:r>
            <a:r>
              <a:rPr lang="en-US" dirty="0" smtClean="0"/>
              <a:t>/</a:t>
            </a:r>
            <a:r>
              <a:rPr lang="en-US" u="sng" dirty="0" smtClean="0"/>
              <a:t>ough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4"/>
                </a:solidFill>
              </a:rPr>
              <a:t>4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u="sng" dirty="0" smtClean="0"/>
              <a:t>ch</a:t>
            </a:r>
            <a:r>
              <a:rPr lang="en-US" dirty="0" smtClean="0"/>
              <a:t>/</a:t>
            </a:r>
            <a:r>
              <a:rPr lang="en-US" u="sng" dirty="0" smtClean="0"/>
              <a:t>ew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4"/>
                </a:solidFill>
              </a:rPr>
              <a:t>2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h/</a:t>
            </a:r>
            <a:r>
              <a:rPr lang="en-US" u="sng" dirty="0" smtClean="0"/>
              <a:t>ou</a:t>
            </a:r>
            <a:r>
              <a:rPr lang="en-US" dirty="0" smtClean="0"/>
              <a:t>/</a:t>
            </a:r>
            <a:r>
              <a:rPr lang="en-US" u="sng" dirty="0" smtClean="0"/>
              <a:t>se</a:t>
            </a:r>
            <a:r>
              <a:rPr lang="en-US" dirty="0" smtClean="0"/>
              <a:t> </a:t>
            </a:r>
            <a:r>
              <a:rPr lang="en-US" u="sng" dirty="0">
                <a:solidFill>
                  <a:schemeClr val="accent4"/>
                </a:solidFill>
              </a:rPr>
              <a:t>3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f/ew (/y/ /oo/) </a:t>
            </a:r>
            <a:r>
              <a:rPr lang="en-US" u="sng" dirty="0" smtClean="0">
                <a:solidFill>
                  <a:schemeClr val="accent4"/>
                </a:solidFill>
              </a:rPr>
              <a:t>3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04212" y="4191000"/>
            <a:ext cx="304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381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English Consonant Phonemes by Place and Manner of Articulation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002053"/>
              </p:ext>
            </p:extLst>
          </p:nvPr>
        </p:nvGraphicFramePr>
        <p:xfrm>
          <a:off x="303208" y="457199"/>
          <a:ext cx="11582408" cy="63080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4"/>
                <a:gridCol w="1371598"/>
                <a:gridCol w="1447801"/>
                <a:gridCol w="1447801"/>
                <a:gridCol w="1447801"/>
                <a:gridCol w="1447801"/>
                <a:gridCol w="1447801"/>
                <a:gridCol w="1447801"/>
              </a:tblGrid>
              <a:tr h="17626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Lips Together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Teeth on Lip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Tongue Between Teeth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Tongue on Ridge Behind Teeth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Tongue Pulled Back on Roof of Mouth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Back of Throat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Glottis</a:t>
                      </a:r>
                      <a:endParaRPr lang="en-US" sz="1800" dirty="0"/>
                    </a:p>
                  </a:txBody>
                  <a:tcPr/>
                </a:tc>
              </a:tr>
              <a:tr h="9805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Stops: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/p/</a:t>
                      </a:r>
                    </a:p>
                    <a:p>
                      <a:r>
                        <a:rPr lang="en-US" sz="1800" dirty="0" smtClean="0"/>
                        <a:t>/b/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/t/</a:t>
                      </a:r>
                    </a:p>
                    <a:p>
                      <a:r>
                        <a:rPr lang="en-US" sz="1800" dirty="0" smtClean="0"/>
                        <a:t>/d/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/k/</a:t>
                      </a:r>
                    </a:p>
                    <a:p>
                      <a:r>
                        <a:rPr lang="en-US" sz="1800" dirty="0" smtClean="0"/>
                        <a:t>/g/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Nasals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/m/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/n/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/ng/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Fricatives: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/f/</a:t>
                      </a:r>
                    </a:p>
                    <a:p>
                      <a:r>
                        <a:rPr lang="en-US" sz="1800" dirty="0" smtClean="0"/>
                        <a:t>/v/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/th/</a:t>
                      </a:r>
                    </a:p>
                    <a:p>
                      <a:r>
                        <a:rPr lang="en-US" sz="1800" dirty="0" smtClean="0"/>
                        <a:t>/</a:t>
                      </a:r>
                      <a:r>
                        <a:rPr lang="en-US" sz="1800" u="sng" dirty="0" smtClean="0"/>
                        <a:t>th</a:t>
                      </a:r>
                      <a:r>
                        <a:rPr lang="en-US" sz="1800" dirty="0" smtClean="0"/>
                        <a:t>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/s/</a:t>
                      </a:r>
                    </a:p>
                    <a:p>
                      <a:r>
                        <a:rPr lang="en-US" sz="1800" dirty="0" smtClean="0"/>
                        <a:t>/z/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/sh/</a:t>
                      </a:r>
                    </a:p>
                    <a:p>
                      <a:r>
                        <a:rPr lang="en-US" sz="1800" dirty="0" smtClean="0"/>
                        <a:t>/zh/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Affricatives: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/ch/</a:t>
                      </a:r>
                    </a:p>
                    <a:p>
                      <a:r>
                        <a:rPr lang="en-US" sz="1800" dirty="0" smtClean="0"/>
                        <a:t>/j/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Glides: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/y/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/wh/</a:t>
                      </a:r>
                    </a:p>
                    <a:p>
                      <a:r>
                        <a:rPr lang="en-US" sz="1800" dirty="0" smtClean="0"/>
                        <a:t>/w/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/h/</a:t>
                      </a:r>
                      <a:endParaRPr lang="en-US" sz="1800" dirty="0"/>
                    </a:p>
                  </a:txBody>
                  <a:tcPr/>
                </a:tc>
              </a:tr>
              <a:tr h="4406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Liquids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/l/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/r/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Stops, Nasals, Fricatives, Affricatives, Glides, and Liquids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608179"/>
              </p:ext>
            </p:extLst>
          </p:nvPr>
        </p:nvGraphicFramePr>
        <p:xfrm>
          <a:off x="303213" y="685800"/>
          <a:ext cx="11582400" cy="4648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8799"/>
                <a:gridCol w="9753601"/>
              </a:tblGrid>
              <a:tr h="55335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Stops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made with one burst of sound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5335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Nasals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made by sending the air stream through the nose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9960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Fricatives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are hissy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sounds created when air is forced through small spaces in the mouth during articulation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5335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Affricatives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stop air before releasing 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9960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Glides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consonants that are always followed by a vowel phoneme and that literally glides right into the vowel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9960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Liquids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seem to float in the mouth; influence the vowels that come before them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7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sounds with mirrors</a:t>
            </a:r>
            <a:endParaRPr lang="en-US" dirty="0"/>
          </a:p>
        </p:txBody>
      </p:sp>
      <p:pic>
        <p:nvPicPr>
          <p:cNvPr id="2054" name="Picture 6" descr="Image result for small  mirrors for classro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012" y="2209800"/>
            <a:ext cx="2797968" cy="27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Stops</a:t>
            </a:r>
          </a:p>
          <a:p>
            <a:r>
              <a:rPr lang="en-US" dirty="0" smtClean="0"/>
              <a:t>Nasals</a:t>
            </a:r>
          </a:p>
          <a:p>
            <a:r>
              <a:rPr lang="en-US" dirty="0" smtClean="0"/>
              <a:t>Fricatives</a:t>
            </a:r>
          </a:p>
          <a:p>
            <a:r>
              <a:rPr lang="en-US" dirty="0" smtClean="0"/>
              <a:t>Affricatives</a:t>
            </a:r>
          </a:p>
          <a:p>
            <a:r>
              <a:rPr lang="en-US" dirty="0" smtClean="0"/>
              <a:t>Glides</a:t>
            </a:r>
          </a:p>
          <a:p>
            <a:r>
              <a:rPr lang="en-US" dirty="0" smtClean="0"/>
              <a:t>Liquids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Made </a:t>
            </a:r>
            <a:r>
              <a:rPr lang="en-US" dirty="0"/>
              <a:t>with one burst of sound</a:t>
            </a:r>
          </a:p>
          <a:p>
            <a:r>
              <a:rPr lang="en-US" dirty="0" smtClean="0"/>
              <a:t>Unvoiced (vocal cords turned off) - </a:t>
            </a:r>
            <a:r>
              <a:rPr lang="en-US" dirty="0"/>
              <a:t>/p/, /t/, /k</a:t>
            </a:r>
            <a:r>
              <a:rPr lang="en-US" dirty="0" smtClean="0"/>
              <a:t>/</a:t>
            </a:r>
          </a:p>
          <a:p>
            <a:r>
              <a:rPr lang="en-US" dirty="0" smtClean="0"/>
              <a:t>Voiced (vocal cords engaged) - /b/, /d/, /g/</a:t>
            </a:r>
          </a:p>
          <a:p>
            <a:r>
              <a:rPr lang="en-US" dirty="0" smtClean="0"/>
              <a:t>Place your hands over your ears to hear the difference between voice and unvoiced</a:t>
            </a:r>
          </a:p>
          <a:p>
            <a:r>
              <a:rPr lang="en-US" dirty="0" smtClean="0"/>
              <a:t>With mirror - /p/ &amp; /b/ - lips together</a:t>
            </a:r>
          </a:p>
          <a:p>
            <a:r>
              <a:rPr lang="en-US" dirty="0"/>
              <a:t>With mirror </a:t>
            </a:r>
            <a:r>
              <a:rPr lang="en-US" dirty="0" smtClean="0"/>
              <a:t>- /t/ &amp; /d/ - tongue on </a:t>
            </a:r>
            <a:r>
              <a:rPr lang="en-US" dirty="0"/>
              <a:t>r</a:t>
            </a:r>
            <a:r>
              <a:rPr lang="en-US" dirty="0" smtClean="0"/>
              <a:t>idge behind teeth</a:t>
            </a:r>
          </a:p>
          <a:p>
            <a:r>
              <a:rPr lang="en-US" dirty="0"/>
              <a:t>With mirror </a:t>
            </a:r>
            <a:r>
              <a:rPr lang="en-US" dirty="0" smtClean="0"/>
              <a:t>- /k/ &amp; /g/ - back of throat</a:t>
            </a:r>
          </a:p>
          <a:p>
            <a:r>
              <a:rPr lang="en-US" dirty="0" smtClean="0"/>
              <a:t>What kind of confusion is happening if a student writes </a:t>
            </a:r>
            <a:r>
              <a:rPr lang="en-US" i="1" dirty="0" smtClean="0"/>
              <a:t>pasment</a:t>
            </a:r>
            <a:r>
              <a:rPr lang="en-US" dirty="0" smtClean="0"/>
              <a:t> for </a:t>
            </a:r>
            <a:r>
              <a:rPr lang="en-US" b="1" dirty="0" smtClean="0"/>
              <a:t>basement</a:t>
            </a:r>
            <a:r>
              <a:rPr lang="en-US" dirty="0" smtClean="0"/>
              <a:t> or </a:t>
            </a:r>
            <a:r>
              <a:rPr lang="en-US" i="1" dirty="0" smtClean="0"/>
              <a:t>sbidr</a:t>
            </a:r>
            <a:r>
              <a:rPr lang="en-US" dirty="0" smtClean="0"/>
              <a:t> for </a:t>
            </a:r>
            <a:r>
              <a:rPr lang="en-US" b="1" dirty="0" smtClean="0"/>
              <a:t>spider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6" descr="Image result for small  mirrors for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3812" y="228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r>
              <a:rPr lang="en-US" dirty="0" smtClean="0"/>
              <a:t>Nasals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838200"/>
            <a:ext cx="10895251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Made </a:t>
            </a:r>
            <a:r>
              <a:rPr lang="en-US" dirty="0"/>
              <a:t>by sending the air stream through the </a:t>
            </a:r>
            <a:r>
              <a:rPr lang="en-US" dirty="0" smtClean="0"/>
              <a:t>nose</a:t>
            </a:r>
          </a:p>
          <a:p>
            <a:r>
              <a:rPr lang="en-US" dirty="0" smtClean="0"/>
              <a:t>/m/,/n/, /ng/</a:t>
            </a:r>
          </a:p>
          <a:p>
            <a:r>
              <a:rPr lang="en-US" dirty="0" smtClean="0"/>
              <a:t>If you hold your nose and try to say these sounds, what happens?</a:t>
            </a:r>
          </a:p>
          <a:p>
            <a:r>
              <a:rPr lang="en-US" dirty="0" smtClean="0"/>
              <a:t>With mirror /m/ - lips together</a:t>
            </a:r>
          </a:p>
          <a:p>
            <a:r>
              <a:rPr lang="en-US" dirty="0" smtClean="0"/>
              <a:t>With mirror - /n/ - tongue on ridge behind teeth</a:t>
            </a:r>
          </a:p>
          <a:p>
            <a:r>
              <a:rPr lang="en-US" dirty="0" smtClean="0"/>
              <a:t>With mirror - /ng/ - back of throat</a:t>
            </a:r>
          </a:p>
          <a:p>
            <a:r>
              <a:rPr lang="en-US" dirty="0" smtClean="0"/>
              <a:t>Say the following consonants in sequence, noticing the similarity of place of articulation:</a:t>
            </a:r>
          </a:p>
          <a:p>
            <a:endParaRPr lang="en-US" dirty="0" smtClean="0"/>
          </a:p>
          <a:p>
            <a:r>
              <a:rPr lang="en-US" dirty="0" smtClean="0"/>
              <a:t>Student commonly confuse these phonemes when they occur at the ends of words such as </a:t>
            </a:r>
            <a:r>
              <a:rPr lang="en-US" b="1" dirty="0" smtClean="0"/>
              <a:t>sack, sag, </a:t>
            </a:r>
            <a:r>
              <a:rPr lang="en-US" dirty="0" smtClean="0"/>
              <a:t>and</a:t>
            </a:r>
            <a:r>
              <a:rPr lang="en-US" b="1" dirty="0" smtClean="0"/>
              <a:t> sang </a:t>
            </a:r>
            <a:r>
              <a:rPr lang="en-US" dirty="0" smtClean="0"/>
              <a:t>or </a:t>
            </a:r>
            <a:r>
              <a:rPr lang="en-US" b="1" dirty="0" smtClean="0"/>
              <a:t>back, bag, </a:t>
            </a:r>
            <a:r>
              <a:rPr lang="en-US" dirty="0" smtClean="0"/>
              <a:t>and</a:t>
            </a:r>
            <a:r>
              <a:rPr lang="en-US" b="1" dirty="0" smtClean="0"/>
              <a:t> bang</a:t>
            </a:r>
            <a:r>
              <a:rPr lang="en-US" dirty="0" smtClean="0"/>
              <a:t>.  Students who write </a:t>
            </a:r>
            <a:r>
              <a:rPr lang="en-US" i="1" dirty="0" smtClean="0"/>
              <a:t>sig</a:t>
            </a:r>
            <a:r>
              <a:rPr lang="en-US" dirty="0" smtClean="0"/>
              <a:t> for </a:t>
            </a:r>
            <a:r>
              <a:rPr lang="en-US" b="1" dirty="0" smtClean="0"/>
              <a:t>sing </a:t>
            </a:r>
            <a:r>
              <a:rPr lang="en-US" dirty="0" smtClean="0"/>
              <a:t>may be substituting one sound for another that is made in the same part of the mouth.</a:t>
            </a:r>
            <a:endParaRPr lang="en-US" dirty="0"/>
          </a:p>
        </p:txBody>
      </p:sp>
      <p:pic>
        <p:nvPicPr>
          <p:cNvPr id="4" name="Picture 6" descr="Image result for small  mirrors for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7212" y="179995"/>
            <a:ext cx="1740542" cy="17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63379"/>
              </p:ext>
            </p:extLst>
          </p:nvPr>
        </p:nvGraphicFramePr>
        <p:xfrm>
          <a:off x="2133044" y="4495800"/>
          <a:ext cx="8125884" cy="457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8628"/>
                <a:gridCol w="2708628"/>
                <a:gridCol w="27086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/p/, /b/, /m/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/t/, /d/, /n/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/k/, /g/,</a:t>
                      </a:r>
                      <a:r>
                        <a:rPr lang="en-US" baseline="0" dirty="0" smtClean="0"/>
                        <a:t> /ng/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2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r>
              <a:rPr lang="en-US" dirty="0" smtClean="0"/>
              <a:t>Fricatives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841074"/>
            <a:ext cx="9906000" cy="58645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hissy sounds created when air is forced through small spaces in the mouth during </a:t>
            </a:r>
            <a:r>
              <a:rPr lang="en-US" dirty="0" smtClean="0"/>
              <a:t>articulation</a:t>
            </a:r>
          </a:p>
          <a:p>
            <a:r>
              <a:rPr lang="en-US" dirty="0" smtClean="0"/>
              <a:t>All eight are continuants – we can say them until we run out of breath.</a:t>
            </a:r>
          </a:p>
          <a:p>
            <a:r>
              <a:rPr lang="en-US" dirty="0"/>
              <a:t>Unvoiced (vocal cords turned off)</a:t>
            </a:r>
            <a:r>
              <a:rPr lang="en-US" dirty="0" smtClean="0"/>
              <a:t> - /f/, /th/, /s/, /sh/</a:t>
            </a:r>
          </a:p>
          <a:p>
            <a:r>
              <a:rPr lang="en-US" dirty="0"/>
              <a:t>Voiced (vocal cords engaged)</a:t>
            </a:r>
            <a:r>
              <a:rPr lang="en-US" dirty="0" smtClean="0"/>
              <a:t> - /v/, /</a:t>
            </a:r>
            <a:r>
              <a:rPr lang="en-US" u="sng" dirty="0" smtClean="0"/>
              <a:t>th</a:t>
            </a:r>
            <a:r>
              <a:rPr lang="en-US" dirty="0" smtClean="0"/>
              <a:t>/, /z/, /zh/</a:t>
            </a:r>
          </a:p>
          <a:p>
            <a:r>
              <a:rPr lang="en-US" dirty="0" smtClean="0"/>
              <a:t>With mirror - /f/ &amp; /v/ - top teeth on bottom lip, put your hand on your throat to feel the difference between unvoiced and voiced</a:t>
            </a:r>
          </a:p>
          <a:p>
            <a:r>
              <a:rPr lang="en-US" dirty="0" smtClean="0"/>
              <a:t>With mirror - /th/ </a:t>
            </a:r>
            <a:r>
              <a:rPr lang="en-US" i="1" dirty="0" smtClean="0"/>
              <a:t>(thin, thick, death) </a:t>
            </a:r>
            <a:r>
              <a:rPr lang="en-US" dirty="0" smtClean="0"/>
              <a:t>&amp; /</a:t>
            </a:r>
            <a:r>
              <a:rPr lang="en-US" u="sng" dirty="0" smtClean="0"/>
              <a:t>th</a:t>
            </a:r>
            <a:r>
              <a:rPr lang="en-US" dirty="0" smtClean="0"/>
              <a:t>/ - </a:t>
            </a:r>
            <a:r>
              <a:rPr lang="en-US" i="1" dirty="0" smtClean="0"/>
              <a:t>(</a:t>
            </a:r>
            <a:r>
              <a:rPr lang="en-US" i="1" u="sng" dirty="0" smtClean="0"/>
              <a:t>th</a:t>
            </a:r>
            <a:r>
              <a:rPr lang="en-US" i="1" dirty="0" smtClean="0"/>
              <a:t>is, </a:t>
            </a:r>
            <a:r>
              <a:rPr lang="en-US" i="1" u="sng" dirty="0" smtClean="0"/>
              <a:t>th</a:t>
            </a:r>
            <a:r>
              <a:rPr lang="en-US" i="1" dirty="0" smtClean="0"/>
              <a:t>at, ba</a:t>
            </a:r>
            <a:r>
              <a:rPr lang="en-US" i="1" u="sng" dirty="0" smtClean="0"/>
              <a:t>th</a:t>
            </a:r>
            <a:r>
              <a:rPr lang="en-US" i="1" dirty="0" smtClean="0"/>
              <a:t>e) </a:t>
            </a:r>
            <a:r>
              <a:rPr lang="en-US" dirty="0" smtClean="0"/>
              <a:t>– tongue between teeth</a:t>
            </a:r>
          </a:p>
          <a:p>
            <a:r>
              <a:rPr lang="en-US" dirty="0" smtClean="0"/>
              <a:t>Subtle distinction, spelled with same digraph </a:t>
            </a:r>
            <a:r>
              <a:rPr lang="en-US" i="1" dirty="0" smtClean="0"/>
              <a:t>(breath, brea</a:t>
            </a:r>
            <a:r>
              <a:rPr lang="en-US" i="1" u="sng" dirty="0" smtClean="0"/>
              <a:t>th</a:t>
            </a:r>
            <a:r>
              <a:rPr lang="en-US" i="1" dirty="0" smtClean="0"/>
              <a:t>e)</a:t>
            </a:r>
            <a:endParaRPr lang="en-US" i="1" dirty="0"/>
          </a:p>
          <a:p>
            <a:r>
              <a:rPr lang="en-US" dirty="0" smtClean="0"/>
              <a:t>With mirror - /s/ &amp; /z/ - tongue on ridge behind teeth</a:t>
            </a:r>
          </a:p>
          <a:p>
            <a:r>
              <a:rPr lang="en-US" dirty="0" smtClean="0"/>
              <a:t>Tricky to hear, especially when the letter </a:t>
            </a:r>
            <a:r>
              <a:rPr lang="en-US" b="1" dirty="0" smtClean="0"/>
              <a:t>s </a:t>
            </a:r>
            <a:r>
              <a:rPr lang="en-US" dirty="0" smtClean="0"/>
              <a:t>is used for the sound /z/ </a:t>
            </a:r>
            <a:r>
              <a:rPr lang="en-US" i="1" dirty="0" smtClean="0"/>
              <a:t>(hogs, wings, rose)</a:t>
            </a:r>
          </a:p>
          <a:p>
            <a:r>
              <a:rPr lang="en-US" dirty="0" smtClean="0"/>
              <a:t>With mirror - /sh/ &amp; /zh/ </a:t>
            </a:r>
            <a:r>
              <a:rPr lang="en-US" i="1" dirty="0" smtClean="0"/>
              <a:t>(genre, treasure, garage) </a:t>
            </a:r>
            <a:r>
              <a:rPr lang="en-US" dirty="0" smtClean="0"/>
              <a:t>- tongue pulled back on roof of mouth</a:t>
            </a:r>
            <a:endParaRPr lang="en-US" dirty="0"/>
          </a:p>
        </p:txBody>
      </p:sp>
      <p:pic>
        <p:nvPicPr>
          <p:cNvPr id="4" name="Picture 6" descr="Image result for small  mirrors for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1612" y="152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Affricatives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</a:t>
            </a:r>
            <a:r>
              <a:rPr lang="en-US" dirty="0"/>
              <a:t>air before releasing </a:t>
            </a:r>
            <a:r>
              <a:rPr lang="en-US" dirty="0" smtClean="0"/>
              <a:t>it (combination of stop and fricative)</a:t>
            </a:r>
            <a:endParaRPr lang="en-US" dirty="0"/>
          </a:p>
          <a:p>
            <a:r>
              <a:rPr lang="en-US" dirty="0" smtClean="0"/>
              <a:t>Unvoiced - /ch/</a:t>
            </a:r>
          </a:p>
          <a:p>
            <a:r>
              <a:rPr lang="en-US" dirty="0" smtClean="0"/>
              <a:t>Voiced - /j/</a:t>
            </a:r>
          </a:p>
          <a:p>
            <a:r>
              <a:rPr lang="en-US" dirty="0" smtClean="0"/>
              <a:t>With mirror - /ch/ &amp; /j/ - tongue </a:t>
            </a:r>
            <a:r>
              <a:rPr lang="en-US" dirty="0"/>
              <a:t>pulled back on roof of mouth, lips </a:t>
            </a:r>
            <a:r>
              <a:rPr lang="en-US" dirty="0" smtClean="0"/>
              <a:t>puckered </a:t>
            </a:r>
            <a:r>
              <a:rPr lang="en-US" i="1" dirty="0" smtClean="0"/>
              <a:t>(cherry, Jerry, rich, ridge)</a:t>
            </a:r>
          </a:p>
          <a:p>
            <a:r>
              <a:rPr lang="en-US" dirty="0" smtClean="0"/>
              <a:t>What kind of confusion is represented by the spelling </a:t>
            </a:r>
            <a:r>
              <a:rPr lang="en-US" i="1" dirty="0" smtClean="0"/>
              <a:t>jili</a:t>
            </a:r>
            <a:r>
              <a:rPr lang="en-US" dirty="0" smtClean="0"/>
              <a:t> for </a:t>
            </a:r>
            <a:r>
              <a:rPr lang="en-US" b="1" dirty="0" smtClean="0"/>
              <a:t>chile</a:t>
            </a:r>
            <a:r>
              <a:rPr lang="en-US" dirty="0" smtClean="0"/>
              <a:t> and </a:t>
            </a:r>
            <a:r>
              <a:rPr lang="en-US" i="1" dirty="0" smtClean="0"/>
              <a:t>jokalet</a:t>
            </a:r>
            <a:r>
              <a:rPr lang="en-US" dirty="0" smtClean="0"/>
              <a:t> for </a:t>
            </a:r>
            <a:r>
              <a:rPr lang="en-US" b="1" dirty="0" smtClean="0"/>
              <a:t>chocolate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Image result for small  mirrors for class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3012" y="152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1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Two Domains and Five Essential Components of Reading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89012" y="1836821"/>
            <a:ext cx="3581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PRINTED WORD RECOGNITION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94612" y="1836821"/>
            <a:ext cx="3352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 smtClean="0"/>
              <a:t>LANGUAGE COMPREHENSION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03912" y="213961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65712" y="3441030"/>
            <a:ext cx="213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Fluency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3212" y="5486400"/>
            <a:ext cx="213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Phonemic Awareness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98812" y="5488405"/>
            <a:ext cx="213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Phonics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0212" y="5486400"/>
            <a:ext cx="2144044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675812" y="5486400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Reading Comprehension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18012" y="2827421"/>
            <a:ext cx="1371600" cy="613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75412" y="2827421"/>
            <a:ext cx="1376822" cy="613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2"/>
          </p:cNvCxnSpPr>
          <p:nvPr/>
        </p:nvCxnSpPr>
        <p:spPr>
          <a:xfrm>
            <a:off x="2779712" y="2827421"/>
            <a:ext cx="0" cy="2125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3812" y="4953000"/>
            <a:ext cx="3124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93812" y="4953000"/>
            <a:ext cx="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8012" y="4953000"/>
            <a:ext cx="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</p:cNvCxnSpPr>
          <p:nvPr/>
        </p:nvCxnSpPr>
        <p:spPr>
          <a:xfrm>
            <a:off x="9371012" y="2827421"/>
            <a:ext cx="0" cy="2125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52234" y="4953000"/>
            <a:ext cx="29665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0" idx="0"/>
          </p:cNvCxnSpPr>
          <p:nvPr/>
        </p:nvCxnSpPr>
        <p:spPr>
          <a:xfrm>
            <a:off x="7852234" y="4953000"/>
            <a:ext cx="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818812" y="4953000"/>
            <a:ext cx="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4612" y="5181600"/>
            <a:ext cx="2590800" cy="14478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r>
              <a:rPr lang="en-US" dirty="0" smtClean="0"/>
              <a:t>Glides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984370"/>
            <a:ext cx="10895251" cy="51878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Consonants </a:t>
            </a:r>
            <a:r>
              <a:rPr lang="en-US" dirty="0"/>
              <a:t>that are always followed by a vowel phoneme and that literally glides right into the </a:t>
            </a:r>
            <a:r>
              <a:rPr lang="en-US" dirty="0" smtClean="0"/>
              <a:t>vowel</a:t>
            </a:r>
          </a:p>
          <a:p>
            <a:r>
              <a:rPr lang="en-US" dirty="0" smtClean="0"/>
              <a:t>Unvoiced – /wh/, /h/</a:t>
            </a:r>
          </a:p>
          <a:p>
            <a:r>
              <a:rPr lang="en-US" dirty="0" smtClean="0"/>
              <a:t>Voiced - /y/, /w/</a:t>
            </a:r>
          </a:p>
          <a:p>
            <a:r>
              <a:rPr lang="en-US" dirty="0" smtClean="0"/>
              <a:t>Try this with the mirrors: say </a:t>
            </a:r>
            <a:r>
              <a:rPr lang="en-US" b="1" dirty="0" smtClean="0"/>
              <a:t>yell</a:t>
            </a:r>
            <a:r>
              <a:rPr lang="en-US" dirty="0" smtClean="0"/>
              <a:t> and </a:t>
            </a:r>
            <a:r>
              <a:rPr lang="en-US" b="1" dirty="0" smtClean="0"/>
              <a:t>well</a:t>
            </a:r>
            <a:r>
              <a:rPr lang="en-US" dirty="0" smtClean="0"/>
              <a:t>, </a:t>
            </a:r>
            <a:r>
              <a:rPr lang="en-US" b="1" dirty="0" smtClean="0"/>
              <a:t>help</a:t>
            </a:r>
            <a:r>
              <a:rPr lang="en-US" dirty="0" smtClean="0"/>
              <a:t> and </a:t>
            </a:r>
            <a:r>
              <a:rPr lang="en-US" b="1" dirty="0" smtClean="0"/>
              <a:t>whelp</a:t>
            </a:r>
            <a:r>
              <a:rPr lang="en-US" dirty="0" smtClean="0"/>
              <a:t>, </a:t>
            </a:r>
            <a:r>
              <a:rPr lang="en-US" b="1" dirty="0" smtClean="0"/>
              <a:t>wile</a:t>
            </a:r>
            <a:r>
              <a:rPr lang="en-US" dirty="0" smtClean="0"/>
              <a:t> and </a:t>
            </a:r>
            <a:r>
              <a:rPr lang="en-US" b="1" dirty="0" smtClean="0"/>
              <a:t>while</a:t>
            </a:r>
            <a:r>
              <a:rPr lang="en-US" dirty="0" smtClean="0"/>
              <a:t>.  Did you say the first sounds of any of these words the same way? </a:t>
            </a:r>
            <a:endParaRPr lang="en-US" dirty="0"/>
          </a:p>
          <a:p>
            <a:r>
              <a:rPr lang="en-US" dirty="0" smtClean="0"/>
              <a:t>America vs. Britain - /w/ and /wh/ are a difficult distinction in America – weather &amp; whether</a:t>
            </a:r>
          </a:p>
          <a:p>
            <a:r>
              <a:rPr lang="en-US" dirty="0" smtClean="0"/>
              <a:t>The glide /y/ is often placed in front of the vowel </a:t>
            </a:r>
            <a:r>
              <a:rPr lang="en-US" dirty="0"/>
              <a:t>/ū</a:t>
            </a:r>
            <a:r>
              <a:rPr lang="en-US" dirty="0" smtClean="0"/>
              <a:t>/.  </a:t>
            </a:r>
            <a:r>
              <a:rPr lang="en-US" b="1" dirty="0" smtClean="0"/>
              <a:t>Usual</a:t>
            </a:r>
            <a:r>
              <a:rPr lang="en-US" dirty="0" smtClean="0"/>
              <a:t> and </a:t>
            </a:r>
            <a:r>
              <a:rPr lang="en-US" b="1" dirty="0" smtClean="0"/>
              <a:t>unicorn </a:t>
            </a:r>
            <a:r>
              <a:rPr lang="en-US" dirty="0" smtClean="0"/>
              <a:t>begin with /y/, just like </a:t>
            </a:r>
            <a:r>
              <a:rPr lang="en-US" b="1" dirty="0" smtClean="0"/>
              <a:t>you</a:t>
            </a:r>
            <a:r>
              <a:rPr lang="en-US" dirty="0" smtClean="0"/>
              <a:t> and </a:t>
            </a:r>
            <a:r>
              <a:rPr lang="en-US" b="1" dirty="0" smtClean="0"/>
              <a:t>Yule</a:t>
            </a:r>
            <a:r>
              <a:rPr lang="en-US" dirty="0" smtClean="0"/>
              <a:t>.  Words such as </a:t>
            </a:r>
            <a:r>
              <a:rPr lang="en-US" b="1" dirty="0" smtClean="0"/>
              <a:t>cute</a:t>
            </a:r>
            <a:r>
              <a:rPr lang="en-US" dirty="0" smtClean="0"/>
              <a:t> and </a:t>
            </a:r>
            <a:r>
              <a:rPr lang="en-US" b="1" dirty="0" smtClean="0"/>
              <a:t>funeral</a:t>
            </a:r>
            <a:r>
              <a:rPr lang="en-US" dirty="0" smtClean="0"/>
              <a:t> have the hidden glide /y/ before </a:t>
            </a:r>
            <a:r>
              <a:rPr lang="en-US" dirty="0"/>
              <a:t>/ū/. </a:t>
            </a:r>
            <a:r>
              <a:rPr lang="en-US" dirty="0" smtClean="0"/>
              <a:t>This gets tricky during spelling.</a:t>
            </a:r>
          </a:p>
          <a:p>
            <a:r>
              <a:rPr lang="en-US" dirty="0" smtClean="0"/>
              <a:t>Say </a:t>
            </a:r>
            <a:r>
              <a:rPr lang="en-US" b="1" dirty="0" smtClean="0"/>
              <a:t>ooze</a:t>
            </a:r>
            <a:r>
              <a:rPr lang="en-US" dirty="0" smtClean="0"/>
              <a:t> and </a:t>
            </a:r>
            <a:r>
              <a:rPr lang="en-US" b="1" dirty="0" smtClean="0"/>
              <a:t>use</a:t>
            </a:r>
            <a:r>
              <a:rPr lang="en-US" dirty="0" smtClean="0"/>
              <a:t>.  Which one begins with /y/?</a:t>
            </a:r>
          </a:p>
          <a:p>
            <a:r>
              <a:rPr lang="en-US" dirty="0" smtClean="0"/>
              <a:t>Which words have /y/ + </a:t>
            </a:r>
            <a:r>
              <a:rPr lang="en-US" dirty="0"/>
              <a:t>/ū</a:t>
            </a:r>
            <a:r>
              <a:rPr lang="en-US" dirty="0" smtClean="0"/>
              <a:t>/? duke, educate, moon, immune, coup, cute, lampoon, puny, tune</a:t>
            </a:r>
          </a:p>
        </p:txBody>
      </p:sp>
      <p:pic>
        <p:nvPicPr>
          <p:cNvPr id="4" name="Picture 6" descr="Image result for small  mirrors for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7412" y="7332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r>
              <a:rPr lang="en-US" dirty="0" smtClean="0"/>
              <a:t>Glides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984370"/>
            <a:ext cx="10895251" cy="5187830"/>
          </a:xfrm>
        </p:spPr>
        <p:txBody>
          <a:bodyPr>
            <a:normAutofit/>
          </a:bodyPr>
          <a:lstStyle/>
          <a:p>
            <a:r>
              <a:rPr lang="en-US" dirty="0" smtClean="0"/>
              <a:t>Which words have /y/ + </a:t>
            </a:r>
            <a:r>
              <a:rPr lang="en-US" dirty="0"/>
              <a:t>/ū</a:t>
            </a:r>
            <a:r>
              <a:rPr lang="en-US" dirty="0" smtClean="0"/>
              <a:t>/? duke, </a:t>
            </a:r>
            <a:r>
              <a:rPr lang="en-US" b="1" dirty="0" smtClean="0"/>
              <a:t>educate</a:t>
            </a:r>
            <a:r>
              <a:rPr lang="en-US" dirty="0" smtClean="0"/>
              <a:t>, moon, </a:t>
            </a:r>
            <a:r>
              <a:rPr lang="en-US" b="1" dirty="0" smtClean="0"/>
              <a:t>immune</a:t>
            </a:r>
            <a:r>
              <a:rPr lang="en-US" dirty="0" smtClean="0"/>
              <a:t>, coup, </a:t>
            </a:r>
            <a:r>
              <a:rPr lang="en-US" b="1" dirty="0" smtClean="0"/>
              <a:t>cute</a:t>
            </a:r>
            <a:r>
              <a:rPr lang="en-US" dirty="0" smtClean="0"/>
              <a:t>, lampoon, </a:t>
            </a:r>
            <a:r>
              <a:rPr lang="en-US" b="1" dirty="0" smtClean="0"/>
              <a:t>puny</a:t>
            </a:r>
            <a:r>
              <a:rPr lang="en-US" dirty="0" smtClean="0"/>
              <a:t>, tune</a:t>
            </a:r>
          </a:p>
          <a:p>
            <a:r>
              <a:rPr lang="en-US" dirty="0" smtClean="0"/>
              <a:t>The glottal sound for /h/ is formed with the throat open and no other obstruction of air stream and it always followed by a vowel.</a:t>
            </a:r>
          </a:p>
          <a:p>
            <a:r>
              <a:rPr lang="en-US" dirty="0" smtClean="0"/>
              <a:t>With mirror - /h/ - say “Harry ran home”</a:t>
            </a:r>
          </a:p>
          <a:p>
            <a:endParaRPr lang="en-US" dirty="0" smtClean="0"/>
          </a:p>
        </p:txBody>
      </p:sp>
      <p:pic>
        <p:nvPicPr>
          <p:cNvPr id="4" name="Picture 6" descr="Image result for small  mirrors for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6212" y="34290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Seem </a:t>
            </a:r>
            <a:r>
              <a:rPr lang="en-US" dirty="0"/>
              <a:t>to float in the mouth; influence the vowels that come before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/l/ - </a:t>
            </a:r>
            <a:r>
              <a:rPr lang="en-US" i="1" dirty="0" smtClean="0"/>
              <a:t>(league, whole) </a:t>
            </a:r>
            <a:r>
              <a:rPr lang="en-US" dirty="0" smtClean="0"/>
              <a:t>tip on tongue lifted to touch the top of the mouth</a:t>
            </a:r>
          </a:p>
          <a:p>
            <a:r>
              <a:rPr lang="en-US" dirty="0" smtClean="0"/>
              <a:t>/r/ - </a:t>
            </a:r>
            <a:r>
              <a:rPr lang="en-US" i="1" dirty="0" smtClean="0"/>
              <a:t>(rouge, there, motorcycle) </a:t>
            </a:r>
            <a:r>
              <a:rPr lang="en-US" dirty="0" smtClean="0"/>
              <a:t>both sides of the tongue touching the top of the mouth, and the tongue retracted</a:t>
            </a:r>
          </a:p>
          <a:p>
            <a:r>
              <a:rPr lang="en-US" dirty="0" smtClean="0"/>
              <a:t>When liquids follow vowels, they change the vowels.  Try these: </a:t>
            </a:r>
            <a:r>
              <a:rPr lang="en-US" b="1" dirty="0" smtClean="0"/>
              <a:t>scored, scold, scour, scowl</a:t>
            </a:r>
            <a:r>
              <a:rPr lang="en-US" dirty="0" smtClean="0"/>
              <a:t>.  The vowels are shaped by the mouth to blend with the /r/ or /l/.  </a:t>
            </a:r>
            <a:endParaRPr lang="en-US" dirty="0"/>
          </a:p>
        </p:txBody>
      </p:sp>
      <p:pic>
        <p:nvPicPr>
          <p:cNvPr id="4" name="Picture 6" descr="Image result for small  mirrors for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9212" y="9201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381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English Consonant Phonemes by Place and Manner of Articulation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311671"/>
              </p:ext>
            </p:extLst>
          </p:nvPr>
        </p:nvGraphicFramePr>
        <p:xfrm>
          <a:off x="303208" y="457199"/>
          <a:ext cx="11582408" cy="63080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4"/>
                <a:gridCol w="1371598"/>
                <a:gridCol w="1447801"/>
                <a:gridCol w="1447801"/>
                <a:gridCol w="1447801"/>
                <a:gridCol w="1447801"/>
                <a:gridCol w="1447801"/>
                <a:gridCol w="1447801"/>
              </a:tblGrid>
              <a:tr h="17626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Lips Together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Teeth on Lip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Tongue Between Teeth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Tongue on Ridge Behind Teeth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Tongue Pulled Back on Roof of Mouth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Back of Throat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Glottis</a:t>
                      </a:r>
                      <a:endParaRPr lang="en-US" sz="1800" dirty="0"/>
                    </a:p>
                  </a:txBody>
                  <a:tcPr/>
                </a:tc>
              </a:tr>
              <a:tr h="9805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Stops: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/p/</a:t>
                      </a:r>
                    </a:p>
                    <a:p>
                      <a:r>
                        <a:rPr lang="en-US" sz="1800" dirty="0" smtClean="0"/>
                        <a:t>/b/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/t/</a:t>
                      </a:r>
                    </a:p>
                    <a:p>
                      <a:r>
                        <a:rPr lang="en-US" sz="1800" dirty="0" smtClean="0"/>
                        <a:t>/d/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/k/</a:t>
                      </a:r>
                    </a:p>
                    <a:p>
                      <a:r>
                        <a:rPr lang="en-US" sz="1800" dirty="0" smtClean="0"/>
                        <a:t>/g/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Nasals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/m/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/n/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/ng/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Fricatives: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/f/</a:t>
                      </a:r>
                    </a:p>
                    <a:p>
                      <a:r>
                        <a:rPr lang="en-US" sz="1800" dirty="0" smtClean="0"/>
                        <a:t>/v/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/th/</a:t>
                      </a:r>
                    </a:p>
                    <a:p>
                      <a:r>
                        <a:rPr lang="en-US" sz="1800" dirty="0" smtClean="0"/>
                        <a:t>/</a:t>
                      </a:r>
                      <a:r>
                        <a:rPr lang="en-US" sz="1800" u="sng" dirty="0" smtClean="0"/>
                        <a:t>th</a:t>
                      </a:r>
                      <a:r>
                        <a:rPr lang="en-US" sz="1800" dirty="0" smtClean="0"/>
                        <a:t>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/s/</a:t>
                      </a:r>
                    </a:p>
                    <a:p>
                      <a:r>
                        <a:rPr lang="en-US" sz="1800" dirty="0" smtClean="0"/>
                        <a:t>/z/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/sh/</a:t>
                      </a:r>
                    </a:p>
                    <a:p>
                      <a:r>
                        <a:rPr lang="en-US" sz="1800" dirty="0" smtClean="0"/>
                        <a:t>/zh/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Affricatives: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/ch/</a:t>
                      </a:r>
                    </a:p>
                    <a:p>
                      <a:r>
                        <a:rPr lang="en-US" sz="1800" dirty="0" smtClean="0"/>
                        <a:t>/j/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Glides: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/y/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/wh/</a:t>
                      </a:r>
                    </a:p>
                    <a:p>
                      <a:r>
                        <a:rPr lang="en-US" sz="1800" dirty="0" smtClean="0"/>
                        <a:t>/w/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/h/</a:t>
                      </a:r>
                      <a:endParaRPr lang="en-US" sz="1800" dirty="0"/>
                    </a:p>
                  </a:txBody>
                  <a:tcPr/>
                </a:tc>
              </a:tr>
              <a:tr h="4406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Liquids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/l/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/r/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2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Consonant Articulation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based on Sander, 1972</a:t>
            </a:r>
            <a:endParaRPr lang="en-US" i="1" dirty="0"/>
          </a:p>
        </p:txBody>
      </p:sp>
      <p:pic>
        <p:nvPicPr>
          <p:cNvPr id="4100" name="Picture 4" descr="http://dinocavekids.com/images/parents/dev-soundacquis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76200"/>
            <a:ext cx="5679926" cy="66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412" y="76200"/>
            <a:ext cx="114300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Exercise: </a:t>
            </a:r>
            <a:r>
              <a:rPr lang="en-US" sz="3200" i="1" dirty="0" smtClean="0"/>
              <a:t>Identify Beginning and Ending Sounds</a:t>
            </a:r>
            <a:endParaRPr lang="en-US" sz="32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5594812"/>
              </p:ext>
            </p:extLst>
          </p:nvPr>
        </p:nvGraphicFramePr>
        <p:xfrm>
          <a:off x="1117600" y="762000"/>
          <a:ext cx="4976814" cy="5831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8938"/>
                <a:gridCol w="1658938"/>
                <a:gridCol w="16589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Beginning Sound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Ending Sound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seethe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crave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rhyme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white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gnat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hymn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queen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league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whole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rose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south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5665242"/>
              </p:ext>
            </p:extLst>
          </p:nvPr>
        </p:nvGraphicFramePr>
        <p:xfrm>
          <a:off x="6297613" y="762000"/>
          <a:ext cx="4976811" cy="5461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8937"/>
                <a:gridCol w="1658937"/>
                <a:gridCol w="16589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Beginning Sound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Ending Sound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bridge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knob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young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cache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wrinkle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phone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united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thresh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psychic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rouge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giant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wage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there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3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412" y="76200"/>
            <a:ext cx="114300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Exercise: </a:t>
            </a:r>
            <a:r>
              <a:rPr lang="en-US" sz="3200" i="1" dirty="0" smtClean="0"/>
              <a:t>Identify Beginning and Ending Sounds</a:t>
            </a:r>
            <a:endParaRPr lang="en-US" sz="32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1720806"/>
              </p:ext>
            </p:extLst>
          </p:nvPr>
        </p:nvGraphicFramePr>
        <p:xfrm>
          <a:off x="1117600" y="762000"/>
          <a:ext cx="4976814" cy="5831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8938"/>
                <a:gridCol w="1658938"/>
                <a:gridCol w="16589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Beginning Sound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Ending Sound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/k/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/m/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seethe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/s/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</a:t>
                      </a:r>
                      <a:r>
                        <a:rPr lang="en-US" sz="1800" u="sng" dirty="0" smtClean="0"/>
                        <a:t>th</a:t>
                      </a:r>
                      <a:r>
                        <a:rPr lang="en-US" sz="1800" dirty="0" smtClean="0"/>
                        <a:t>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crave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/k/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/v/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/k/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/j/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rhyme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/r/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/m/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white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/wh/ or /w/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/t/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/w/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/n/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gnat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/n/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/t/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hymn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/h/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/m/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queen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/k/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/n/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league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/l/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/g/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whole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/h/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/l/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rose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/r/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/z/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south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/s/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/th/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9051800"/>
              </p:ext>
            </p:extLst>
          </p:nvPr>
        </p:nvGraphicFramePr>
        <p:xfrm>
          <a:off x="6297613" y="762000"/>
          <a:ext cx="4976811" cy="5461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8937"/>
                <a:gridCol w="1658937"/>
                <a:gridCol w="16589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Words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Beginning Sound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Ending Sound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bridge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/b/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/j/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knob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/n/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/b/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young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/y/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/ng/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cache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/k/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/sh/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wrinkle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/r/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/l/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phone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/f/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/n/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united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/y/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/d/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thresh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/th/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/sh/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psychic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/s/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/k/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rouge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/r/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/zh/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giant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/j/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/t/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wage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/w/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/j/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there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</a:t>
                      </a:r>
                      <a:r>
                        <a:rPr lang="en-US" sz="1800" u="sng" dirty="0" smtClean="0"/>
                        <a:t>th</a:t>
                      </a:r>
                      <a:r>
                        <a:rPr lang="en-US" sz="1800" dirty="0" smtClean="0"/>
                        <a:t>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/r/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7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i="1" dirty="0" smtClean="0"/>
              <a:t>Analyze Spelling Errors</a:t>
            </a:r>
            <a:endParaRPr lang="en-US" i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382438"/>
              </p:ext>
            </p:extLst>
          </p:nvPr>
        </p:nvGraphicFramePr>
        <p:xfrm>
          <a:off x="4113212" y="482600"/>
          <a:ext cx="7620000" cy="585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1200"/>
                <a:gridCol w="18288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Word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Misspelling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van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voiced</a:t>
                      </a:r>
                      <a:r>
                        <a:rPr lang="en-US" baseline="0" dirty="0" smtClean="0"/>
                        <a:t> for voiceless consonant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charp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brak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md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vis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grat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inems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Consonant confusions may occur because consonants share features and students may not fully differentiate the phonemes in spoken words.  A student’s spelling can give you insight as to his/her understanding of the sounds in language.</a:t>
            </a:r>
            <a:endParaRPr lang="en-US" dirty="0"/>
          </a:p>
        </p:txBody>
      </p:sp>
      <p:pic>
        <p:nvPicPr>
          <p:cNvPr id="10242" name="Picture 2" descr="https://memoriesofatime.files.wordpress.com/2013/06/spel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1828800"/>
            <a:ext cx="2476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381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English Consonant Phonemes by Place and Manner of Articulation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001692"/>
              </p:ext>
            </p:extLst>
          </p:nvPr>
        </p:nvGraphicFramePr>
        <p:xfrm>
          <a:off x="303208" y="457199"/>
          <a:ext cx="11582408" cy="63080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4"/>
                <a:gridCol w="1371598"/>
                <a:gridCol w="1447801"/>
                <a:gridCol w="1447801"/>
                <a:gridCol w="1447801"/>
                <a:gridCol w="1447801"/>
                <a:gridCol w="1447801"/>
                <a:gridCol w="1447801"/>
              </a:tblGrid>
              <a:tr h="17626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Lips Together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Teeth on Lip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Tongue Between Teeth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Tongue on Ridge Behind Teeth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Tongue Pulled Back on Roof of Mouth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Back of Throat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Glottis</a:t>
                      </a:r>
                      <a:endParaRPr lang="en-US" sz="1800" dirty="0"/>
                    </a:p>
                  </a:txBody>
                  <a:tcPr/>
                </a:tc>
              </a:tr>
              <a:tr h="9805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Stops: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/p/</a:t>
                      </a:r>
                    </a:p>
                    <a:p>
                      <a:r>
                        <a:rPr lang="en-US" sz="1800" dirty="0" smtClean="0"/>
                        <a:t>/b/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/t/</a:t>
                      </a:r>
                    </a:p>
                    <a:p>
                      <a:r>
                        <a:rPr lang="en-US" sz="1800" dirty="0" smtClean="0"/>
                        <a:t>/d/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/k/</a:t>
                      </a:r>
                    </a:p>
                    <a:p>
                      <a:r>
                        <a:rPr lang="en-US" sz="1800" dirty="0" smtClean="0"/>
                        <a:t>/g/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Nasals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/m/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/n/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/ng/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Fricatives: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/f/</a:t>
                      </a:r>
                    </a:p>
                    <a:p>
                      <a:r>
                        <a:rPr lang="en-US" sz="1800" dirty="0" smtClean="0"/>
                        <a:t>/v/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/th/</a:t>
                      </a:r>
                    </a:p>
                    <a:p>
                      <a:r>
                        <a:rPr lang="en-US" sz="1800" dirty="0" smtClean="0"/>
                        <a:t>/</a:t>
                      </a:r>
                      <a:r>
                        <a:rPr lang="en-US" sz="1800" u="sng" dirty="0" smtClean="0"/>
                        <a:t>th</a:t>
                      </a:r>
                      <a:r>
                        <a:rPr lang="en-US" sz="1800" dirty="0" smtClean="0"/>
                        <a:t>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/s/</a:t>
                      </a:r>
                    </a:p>
                    <a:p>
                      <a:r>
                        <a:rPr lang="en-US" sz="1800" dirty="0" smtClean="0"/>
                        <a:t>/z/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/sh/</a:t>
                      </a:r>
                    </a:p>
                    <a:p>
                      <a:r>
                        <a:rPr lang="en-US" sz="1800" dirty="0" smtClean="0"/>
                        <a:t>/zh/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Affricatives: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/ch/</a:t>
                      </a:r>
                    </a:p>
                    <a:p>
                      <a:r>
                        <a:rPr lang="en-US" sz="1800" dirty="0" smtClean="0"/>
                        <a:t>/j/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Glides:</a:t>
                      </a:r>
                    </a:p>
                    <a:p>
                      <a:r>
                        <a:rPr lang="en-US" sz="1800" dirty="0" smtClean="0"/>
                        <a:t>Unvoiced</a:t>
                      </a:r>
                    </a:p>
                    <a:p>
                      <a:r>
                        <a:rPr lang="en-US" sz="1800" dirty="0" smtClean="0"/>
                        <a:t>Voiced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/y/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/wh/</a:t>
                      </a:r>
                    </a:p>
                    <a:p>
                      <a:r>
                        <a:rPr lang="en-US" sz="1800" dirty="0" smtClean="0"/>
                        <a:t>/w/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/h/</a:t>
                      </a:r>
                      <a:endParaRPr lang="en-US" sz="1800" dirty="0"/>
                    </a:p>
                  </a:txBody>
                  <a:tcPr/>
                </a:tc>
              </a:tr>
              <a:tr h="4406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Liquids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/l/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/r/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7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r>
              <a:rPr lang="en-US" i="1" dirty="0" smtClean="0"/>
              <a:t>Analyze Spelling Errors</a:t>
            </a:r>
            <a:endParaRPr lang="en-US" i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5417"/>
              </p:ext>
            </p:extLst>
          </p:nvPr>
        </p:nvGraphicFramePr>
        <p:xfrm>
          <a:off x="4113212" y="482600"/>
          <a:ext cx="7620000" cy="6217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1200"/>
                <a:gridCol w="18288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Word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Misspelling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van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voiced</a:t>
                      </a:r>
                      <a:r>
                        <a:rPr lang="en-US" baseline="0" dirty="0" smtClean="0"/>
                        <a:t> for voiceless consonant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charp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fricative/affricative</a:t>
                      </a:r>
                      <a:r>
                        <a:rPr lang="en-US" baseline="0" dirty="0" smtClean="0"/>
                        <a:t> confusion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brak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voiceless</a:t>
                      </a:r>
                      <a:r>
                        <a:rPr lang="en-US" baseline="0" dirty="0" smtClean="0"/>
                        <a:t> for voiced consonants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md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both /b/ and /m/ are made with the lips together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vis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u="sng" dirty="0" smtClean="0"/>
                        <a:t>th</a:t>
                      </a:r>
                      <a:r>
                        <a:rPr lang="en-US" dirty="0" smtClean="0"/>
                        <a:t>/ and /v/ are voiced fricatives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grat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/d/ and /t/ differ in voicing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inems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Nasal/stop</a:t>
                      </a:r>
                      <a:r>
                        <a:rPr lang="en-US" baseline="0" dirty="0" smtClean="0"/>
                        <a:t> confusion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Consonant confusions may occur because consonants share features and students may not fully differentiate the phonemes in spoken words.  A student’s spelling can give you insight as to his/her understanding of the sounds in language.</a:t>
            </a:r>
            <a:endParaRPr lang="en-US" dirty="0"/>
          </a:p>
        </p:txBody>
      </p:sp>
      <p:pic>
        <p:nvPicPr>
          <p:cNvPr id="10242" name="Picture 2" descr="https://memoriesofatime.files.wordpress.com/2013/06/spel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1828800"/>
            <a:ext cx="2476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0895251" cy="139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Phonological Awareness vs. Phonemic Awareness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701800"/>
            <a:ext cx="5638801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Phonological awareness is an umbrella term that includes the awareness of the larger parts of spoken language, such as words, syllables, and onsets and rimes – as well as the smaller parts, phonemes.</a:t>
            </a:r>
          </a:p>
          <a:p>
            <a:r>
              <a:rPr lang="en-US" dirty="0" smtClean="0"/>
              <a:t>Phonemic awareness is the ability to detect, identify, and manipulate phonemes in spoken words.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http://www.readingrockets.org/images/articles/art28653_hour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4" y="1043056"/>
            <a:ext cx="5756362" cy="55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4612" y="1066800"/>
            <a:ext cx="1524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Phonological Awareness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94612" y="61722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Orthography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0285412" y="51816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Phonics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285412" y="21336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Phonological Awareness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786111" y="3352800"/>
            <a:ext cx="157550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361612" y="3124200"/>
            <a:ext cx="145450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Connect letters and sounds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7847012" y="1676400"/>
            <a:ext cx="1143000" cy="1295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285412" y="25908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Phonemic Awareness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8786111" y="2781300"/>
            <a:ext cx="1499301" cy="254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Phonemes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vowel phonemes in the English language?</a:t>
            </a:r>
            <a:endParaRPr lang="en-US" dirty="0"/>
          </a:p>
        </p:txBody>
      </p:sp>
      <p:sp>
        <p:nvSpPr>
          <p:cNvPr id="7" name="AutoShape 2" descr="Image result for numb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2" name="Picture 4" descr="http://thumbs.dreamstime.com/x/d-heap-numeric-numbers-illustration-abstract-background-33931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35433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pPr algn="ctr"/>
            <a:r>
              <a:rPr lang="en-US" dirty="0" smtClean="0"/>
              <a:t>18 Vowel </a:t>
            </a:r>
            <a:r>
              <a:rPr lang="en-US" dirty="0"/>
              <a:t>P</a:t>
            </a:r>
            <a:r>
              <a:rPr lang="en-US" dirty="0" smtClean="0"/>
              <a:t>honemes</a:t>
            </a:r>
            <a:endParaRPr lang="en-US" dirty="0"/>
          </a:p>
        </p:txBody>
      </p:sp>
      <p:pic>
        <p:nvPicPr>
          <p:cNvPr id="1026" name="Picture 2" descr="http://sopriswest.http.internapcdn.net/sopriswest_vitalstream_com/Elearning/LETRS/LETRS_Mod2Chp2/html/images/image_1_313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53" y="762000"/>
            <a:ext cx="786786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6812" y="16002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ee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122612" y="21336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i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579812" y="26670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a</a:t>
            </a:r>
            <a:r>
              <a:rPr lang="en-US" sz="1100" dirty="0" smtClean="0"/>
              <a:t>t</a:t>
            </a:r>
            <a:r>
              <a:rPr lang="en-US" sz="1100" u="sng" dirty="0" smtClean="0"/>
              <a:t>e</a:t>
            </a:r>
            <a:endParaRPr lang="en-US" sz="11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265612" y="32004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e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799012" y="37338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a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408612" y="42672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i</a:t>
            </a:r>
            <a:r>
              <a:rPr lang="en-US" sz="1100" dirty="0" smtClean="0"/>
              <a:t>t</a:t>
            </a:r>
            <a:r>
              <a:rPr lang="en-US" sz="1100" u="sng" dirty="0" smtClean="0"/>
              <a:t>e</a:t>
            </a:r>
            <a:endParaRPr lang="en-US" sz="11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865812" y="48006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</a:t>
            </a:r>
            <a:r>
              <a:rPr lang="en-US" sz="1100" u="sng" dirty="0" smtClean="0"/>
              <a:t>o</a:t>
            </a:r>
            <a:r>
              <a:rPr lang="en-US" sz="1100" dirty="0" smtClean="0"/>
              <a:t>t(tle)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7812" y="4268638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u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5012" y="3743116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ough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4612" y="3217594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oa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3869" y="26670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oo</a:t>
            </a:r>
            <a:r>
              <a:rPr lang="en-US" sz="1100" dirty="0"/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0212" y="56388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oy</a:t>
            </a:r>
            <a:endParaRPr lang="en-US" sz="11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2970212" y="62103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ou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9371012" y="51054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er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9371012" y="568199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ar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9371012" y="6212543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i="1" dirty="0" smtClean="0"/>
              <a:t>a</a:t>
            </a:r>
            <a:r>
              <a:rPr lang="en-US" sz="1100" dirty="0" smtClean="0"/>
              <a:t>)b</a:t>
            </a:r>
            <a:r>
              <a:rPr lang="en-US" sz="1100" u="sng" dirty="0" smtClean="0"/>
              <a:t>or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890102" y="1621795"/>
            <a:ext cx="661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rgbClr val="00B050"/>
                </a:solidFill>
              </a:rPr>
              <a:t>schwa</a:t>
            </a:r>
            <a:endParaRPr lang="en-US" sz="1100" b="1" i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7612" y="2170349"/>
            <a:ext cx="609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</a:t>
            </a:r>
            <a:r>
              <a:rPr lang="en-US" sz="1100" u="sng" dirty="0" smtClean="0"/>
              <a:t>ew</a:t>
            </a:r>
            <a:endParaRPr lang="en-US" sz="11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9523412" y="2171787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y</a:t>
            </a:r>
            <a:r>
              <a:rPr lang="en-US" sz="1100" u="sng" dirty="0" smtClean="0"/>
              <a:t>ou</a:t>
            </a:r>
            <a:endParaRPr lang="en-US" sz="11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2284412" y="5059306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diphthongs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609012" y="4617346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</a:t>
            </a:r>
            <a:r>
              <a:rPr lang="en-US" sz="1100" b="1" dirty="0" smtClean="0"/>
              <a:t>-controlled</a:t>
            </a:r>
            <a:endParaRPr lang="en-US" sz="11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513012" y="2057400"/>
            <a:ext cx="3048000" cy="282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3012" y="346201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outh gradually opening</a:t>
            </a:r>
            <a:endParaRPr lang="en-US" sz="1200" i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2612" y="2743200"/>
            <a:ext cx="2362200" cy="2135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56611" y="3545754"/>
            <a:ext cx="144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mouth gradually closing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68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Use mirrors with hand under chin</a:t>
            </a:r>
            <a:endParaRPr lang="en-US" sz="4000" dirty="0"/>
          </a:p>
        </p:txBody>
      </p:sp>
      <p:pic>
        <p:nvPicPr>
          <p:cNvPr id="1026" name="Picture 2" descr="http://sopriswest.http.internapcdn.net/sopriswest_vitalstream_com/Elearning/LETRS/LETRS_Mod2Chp2/html/images/image_1_313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53" y="762000"/>
            <a:ext cx="786786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6812" y="16002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ee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122612" y="21336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i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579812" y="26670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a</a:t>
            </a:r>
            <a:r>
              <a:rPr lang="en-US" sz="1100" dirty="0" smtClean="0"/>
              <a:t>t</a:t>
            </a:r>
            <a:r>
              <a:rPr lang="en-US" sz="1100" u="sng" dirty="0" smtClean="0"/>
              <a:t>e</a:t>
            </a:r>
            <a:endParaRPr lang="en-US" sz="11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265612" y="32004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e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799012" y="37338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a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408612" y="42672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i</a:t>
            </a:r>
            <a:r>
              <a:rPr lang="en-US" sz="1100" dirty="0" smtClean="0"/>
              <a:t>t</a:t>
            </a:r>
            <a:r>
              <a:rPr lang="en-US" sz="1100" u="sng" dirty="0" smtClean="0"/>
              <a:t>e</a:t>
            </a:r>
            <a:endParaRPr lang="en-US" sz="11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865812" y="48006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</a:t>
            </a:r>
            <a:r>
              <a:rPr lang="en-US" sz="1100" u="sng" dirty="0" smtClean="0"/>
              <a:t>o</a:t>
            </a:r>
            <a:r>
              <a:rPr lang="en-US" sz="1100" dirty="0" smtClean="0"/>
              <a:t>t(tle)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7812" y="4268638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u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5012" y="3743116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ough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4612" y="3217594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oa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3869" y="26670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oo</a:t>
            </a:r>
            <a:r>
              <a:rPr lang="en-US" sz="1100" dirty="0"/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0212" y="56388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oy</a:t>
            </a:r>
            <a:endParaRPr lang="en-US" sz="11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2970212" y="62103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ou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9371012" y="51054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er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9371012" y="568199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  <a:r>
              <a:rPr lang="en-US" sz="1100" u="sng" dirty="0" smtClean="0"/>
              <a:t>ar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9371012" y="6212543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i="1" dirty="0" smtClean="0"/>
              <a:t>a</a:t>
            </a:r>
            <a:r>
              <a:rPr lang="en-US" sz="1100" dirty="0" smtClean="0"/>
              <a:t>)b</a:t>
            </a:r>
            <a:r>
              <a:rPr lang="en-US" sz="1100" u="sng" dirty="0" smtClean="0"/>
              <a:t>or</a:t>
            </a:r>
            <a:r>
              <a:rPr lang="en-US" sz="1100" dirty="0" smtClean="0"/>
              <a:t>t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890102" y="1621795"/>
            <a:ext cx="661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rgbClr val="00B050"/>
                </a:solidFill>
              </a:rPr>
              <a:t>schwa</a:t>
            </a:r>
            <a:endParaRPr lang="en-US" sz="1100" b="1" i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7612" y="2170349"/>
            <a:ext cx="609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</a:t>
            </a:r>
            <a:r>
              <a:rPr lang="en-US" sz="1100" u="sng" dirty="0" smtClean="0"/>
              <a:t>ew</a:t>
            </a:r>
            <a:endParaRPr lang="en-US" sz="11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9523412" y="2171787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y</a:t>
            </a:r>
            <a:r>
              <a:rPr lang="en-US" sz="1100" u="sng" dirty="0" smtClean="0"/>
              <a:t>ou</a:t>
            </a:r>
            <a:endParaRPr lang="en-US" sz="11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2284412" y="5059306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diphthongs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609012" y="4617346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</a:t>
            </a:r>
            <a:r>
              <a:rPr lang="en-US" sz="1100" b="1" dirty="0" smtClean="0"/>
              <a:t>-controlled</a:t>
            </a:r>
            <a:endParaRPr lang="en-US" sz="11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513012" y="2057400"/>
            <a:ext cx="3048000" cy="282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3012" y="346201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outh gradually opening</a:t>
            </a:r>
            <a:endParaRPr lang="en-US" sz="1200" i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2612" y="2743200"/>
            <a:ext cx="2362200" cy="2135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56611" y="3545754"/>
            <a:ext cx="144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mouth gradually closing</a:t>
            </a:r>
            <a:endParaRPr lang="en-US" sz="1200" i="1" dirty="0"/>
          </a:p>
        </p:txBody>
      </p:sp>
      <p:pic>
        <p:nvPicPr>
          <p:cNvPr id="31" name="Picture 6" descr="Image result for small  mirrors for classr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3036" y="6185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e result for small  mirrors for classr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49" y="9779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6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ĕ and ĭ 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233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Just remember, only a fingernail could fit between the line and dot of an i.</a:t>
            </a:r>
          </a:p>
          <a:p>
            <a:r>
              <a:rPr lang="en-US" dirty="0"/>
              <a:t>i</a:t>
            </a:r>
            <a:r>
              <a:rPr lang="en-US" dirty="0" smtClean="0"/>
              <a:t>     only a fingernail</a:t>
            </a:r>
          </a:p>
          <a:p>
            <a:r>
              <a:rPr lang="en-US" dirty="0"/>
              <a:t>e</a:t>
            </a:r>
            <a:r>
              <a:rPr lang="en-US" dirty="0" smtClean="0"/>
              <a:t> - mouth is open about a finger space</a:t>
            </a:r>
          </a:p>
          <a:p>
            <a:r>
              <a:rPr lang="en-US" dirty="0" smtClean="0"/>
              <a:t>Use mirrors with students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598612" y="2819400"/>
            <a:ext cx="3810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8212" y="4419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pit         pet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 &amp; </a:t>
            </a:r>
            <a:r>
              <a:rPr lang="en-US" dirty="0"/>
              <a:t>S</a:t>
            </a:r>
            <a:r>
              <a:rPr lang="en-US" dirty="0" smtClean="0"/>
              <a:t>hort </a:t>
            </a:r>
            <a:r>
              <a:rPr lang="en-US" dirty="0"/>
              <a:t>V</a:t>
            </a:r>
            <a:r>
              <a:rPr lang="en-US" dirty="0" smtClean="0"/>
              <a:t>owels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030071"/>
              </p:ext>
            </p:extLst>
          </p:nvPr>
        </p:nvGraphicFramePr>
        <p:xfrm>
          <a:off x="2810378" y="1676400"/>
          <a:ext cx="6771216" cy="3657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85608"/>
                <a:gridCol w="3385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dirty="0" smtClean="0"/>
                        <a:t>/ beet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ĭ</a:t>
                      </a:r>
                      <a:r>
                        <a:rPr lang="en-US" dirty="0" smtClean="0"/>
                        <a:t>/ bit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</a:t>
                      </a:r>
                      <a:r>
                        <a:rPr lang="en-US" dirty="0" smtClean="0"/>
                        <a:t>/ bait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ĕ</a:t>
                      </a:r>
                      <a:r>
                        <a:rPr lang="en-US" dirty="0" smtClean="0"/>
                        <a:t>/ bet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</a:t>
                      </a:r>
                      <a:r>
                        <a:rPr lang="en-US" dirty="0" smtClean="0"/>
                        <a:t>/ boat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dirty="0" smtClean="0"/>
                        <a:t>/ bat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en-US" dirty="0" smtClean="0"/>
                        <a:t>/ boot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ŏ</a:t>
                      </a:r>
                      <a:r>
                        <a:rPr lang="en-US" dirty="0" smtClean="0"/>
                        <a:t>/ pot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/y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en-US" dirty="0" smtClean="0"/>
                        <a:t>/ beauty*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ŭ</a:t>
                      </a:r>
                      <a:r>
                        <a:rPr lang="en-US" dirty="0" smtClean="0"/>
                        <a:t>/ but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r>
                        <a:rPr lang="en-US" dirty="0" smtClean="0"/>
                        <a:t>/ bite)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/aw/ bought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o͝o</a:t>
                      </a:r>
                      <a:r>
                        <a:rPr lang="en-US" dirty="0" smtClean="0"/>
                        <a:t>/ book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59634" y="5638800"/>
            <a:ext cx="787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*long </a:t>
            </a:r>
            <a:r>
              <a:rPr lang="en-US" sz="2000" b="1" dirty="0" smtClean="0"/>
              <a:t>u </a:t>
            </a:r>
            <a:r>
              <a:rPr lang="en-US" sz="2000" dirty="0" smtClean="0"/>
              <a:t>is often preceded by the glide /y/, as in </a:t>
            </a:r>
            <a:r>
              <a:rPr lang="en-US" sz="2000" u="sng" dirty="0" smtClean="0"/>
              <a:t>u</a:t>
            </a:r>
            <a:r>
              <a:rPr lang="en-US" sz="2000" dirty="0" smtClean="0"/>
              <a:t>se, c</a:t>
            </a:r>
            <a:r>
              <a:rPr lang="en-US" sz="2000" u="sng" dirty="0" smtClean="0"/>
              <a:t>u</a:t>
            </a:r>
            <a:r>
              <a:rPr lang="en-US" sz="2000" dirty="0" smtClean="0"/>
              <a:t>te, f</a:t>
            </a:r>
            <a:r>
              <a:rPr lang="en-US" sz="2000" u="sng" dirty="0" smtClean="0"/>
              <a:t>eu</a:t>
            </a:r>
            <a:r>
              <a:rPr lang="en-US" sz="2000" dirty="0" smtClean="0"/>
              <a:t>d.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1812" y="2057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ā</a:t>
            </a:r>
            <a:r>
              <a:rPr lang="en-US" dirty="0" smtClean="0"/>
              <a:t>cron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3412" y="2286000"/>
            <a:ext cx="2133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360025" y="20551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</a:t>
            </a:r>
            <a:r>
              <a:rPr lang="en-US" dirty="0"/>
              <a:t>ē</a:t>
            </a:r>
            <a:r>
              <a:rPr lang="en-US" dirty="0" smtClean="0"/>
              <a:t>ve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7694612" y="2286000"/>
            <a:ext cx="2665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Indistinct, neutral vowel sound that occurs only in unaccented syllables</a:t>
            </a:r>
          </a:p>
          <a:p>
            <a:r>
              <a:rPr lang="en-US" dirty="0" smtClean="0"/>
              <a:t>Like a /ŭ/, but is not accented</a:t>
            </a:r>
          </a:p>
          <a:p>
            <a:r>
              <a:rPr lang="en-US" dirty="0" smtClean="0"/>
              <a:t>At times, sounds more like a /</a:t>
            </a:r>
            <a:r>
              <a:rPr lang="en-US" dirty="0"/>
              <a:t> </a:t>
            </a:r>
            <a:r>
              <a:rPr lang="en-US" dirty="0" smtClean="0"/>
              <a:t>ĭ/, as in def</a:t>
            </a:r>
            <a:r>
              <a:rPr lang="en-US" u="sng" dirty="0" smtClean="0"/>
              <a:t>i</a:t>
            </a:r>
            <a:r>
              <a:rPr lang="en-US" dirty="0" smtClean="0"/>
              <a:t>nition and surf</a:t>
            </a:r>
            <a:r>
              <a:rPr lang="en-US" u="sng" dirty="0" smtClean="0"/>
              <a:t>a</a:t>
            </a:r>
            <a:r>
              <a:rPr lang="en-US" dirty="0" smtClean="0"/>
              <a:t>ce</a:t>
            </a:r>
          </a:p>
          <a:p>
            <a:r>
              <a:rPr lang="en-US" dirty="0" smtClean="0"/>
              <a:t>Schwa is spelled in many ways: wag</a:t>
            </a:r>
            <a:r>
              <a:rPr lang="en-US" u="sng" dirty="0" smtClean="0"/>
              <a:t>o</a:t>
            </a:r>
            <a:r>
              <a:rPr lang="en-US" dirty="0" smtClean="0"/>
              <a:t>n, </a:t>
            </a:r>
            <a:r>
              <a:rPr lang="en-US" u="sng" dirty="0" smtClean="0"/>
              <a:t>e</a:t>
            </a:r>
            <a:r>
              <a:rPr lang="en-US" dirty="0" smtClean="0"/>
              <a:t>ffect, c</a:t>
            </a:r>
            <a:r>
              <a:rPr lang="en-US" u="sng" dirty="0" smtClean="0"/>
              <a:t>o</a:t>
            </a:r>
            <a:r>
              <a:rPr lang="en-US" dirty="0" smtClean="0"/>
              <a:t>mpare, </a:t>
            </a:r>
            <a:r>
              <a:rPr lang="en-US" u="sng" dirty="0" smtClean="0"/>
              <a:t>a</a:t>
            </a:r>
            <a:r>
              <a:rPr lang="en-US" dirty="0" smtClean="0"/>
              <a:t>ware, circ</a:t>
            </a:r>
            <a:r>
              <a:rPr lang="en-US" u="sng" dirty="0" smtClean="0"/>
              <a:t>ui</a:t>
            </a:r>
            <a:r>
              <a:rPr lang="en-US" dirty="0" smtClean="0"/>
              <a:t>t</a:t>
            </a:r>
          </a:p>
          <a:p>
            <a:r>
              <a:rPr lang="en-US" dirty="0" smtClean="0"/>
              <a:t>One way to recognize a schwa is that it cannot easily be sounded out for spelling</a:t>
            </a:r>
            <a:endParaRPr lang="en-US" dirty="0"/>
          </a:p>
        </p:txBody>
      </p:sp>
      <p:pic>
        <p:nvPicPr>
          <p:cNvPr id="12290" name="Picture 2" descr="http://www.inglesnosupermercado.com.br/wp-content/uploads/2012/05/sch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2" y="5486400"/>
            <a:ext cx="2209800" cy="109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</a:t>
            </a:r>
            <a:r>
              <a:rPr lang="en-US" b="1" u="sng" dirty="0" smtClean="0"/>
              <a:t>ph</a:t>
            </a:r>
            <a:r>
              <a:rPr lang="en-US" dirty="0" smtClean="0"/>
              <a:t>thongs not dipthongs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Vowels that do not fit in the step-by-step sequence /oi/ and /ou/</a:t>
            </a:r>
          </a:p>
          <a:p>
            <a:r>
              <a:rPr lang="en-US" dirty="0" smtClean="0"/>
              <a:t>Single vowel phonemes that glide in the middle</a:t>
            </a:r>
          </a:p>
          <a:p>
            <a:r>
              <a:rPr lang="en-US" dirty="0"/>
              <a:t>M</a:t>
            </a:r>
            <a:r>
              <a:rPr lang="en-US" dirty="0" smtClean="0"/>
              <a:t>outh position shifts during production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ay /oi/ (</a:t>
            </a:r>
            <a:r>
              <a:rPr lang="en-US" i="1" dirty="0" smtClean="0"/>
              <a:t>spoil</a:t>
            </a:r>
            <a:r>
              <a:rPr lang="en-US" dirty="0" smtClean="0"/>
              <a:t>) &amp; /ou</a:t>
            </a:r>
            <a:r>
              <a:rPr lang="en-US" dirty="0"/>
              <a:t>/</a:t>
            </a:r>
            <a:r>
              <a:rPr lang="en-US" dirty="0" smtClean="0"/>
              <a:t> (</a:t>
            </a:r>
            <a:r>
              <a:rPr lang="en-US" i="1" dirty="0" smtClean="0"/>
              <a:t>sow</a:t>
            </a:r>
            <a:r>
              <a:rPr lang="en-US" dirty="0" smtClean="0"/>
              <a:t>) slowly – mouth shifts</a:t>
            </a:r>
            <a:endParaRPr lang="en-US" dirty="0"/>
          </a:p>
        </p:txBody>
      </p:sp>
      <p:pic>
        <p:nvPicPr>
          <p:cNvPr id="13314" name="Picture 2" descr="https://www.readinga-z.com/newfiles/images/phonics/d_o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4419600"/>
            <a:ext cx="8572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.readinga-z.com/newfiles/images/phonics/d_o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4419600"/>
            <a:ext cx="8572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pPr algn="ctr"/>
            <a:r>
              <a:rPr lang="en-US" dirty="0" smtClean="0"/>
              <a:t>Importance of True Vowel Sounds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584484"/>
              </p:ext>
            </p:extLst>
          </p:nvPr>
        </p:nvGraphicFramePr>
        <p:xfrm>
          <a:off x="2464548" y="914400"/>
          <a:ext cx="7462875" cy="576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Acrobat Document" r:id="rId4" imgW="7543623" imgH="5829300" progId="Acrobat.Document.11">
                  <p:embed/>
                </p:oleObj>
              </mc:Choice>
              <mc:Fallback>
                <p:oleObj name="Acrobat Document" r:id="rId4" imgW="7543623" imgH="58293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4548" y="914400"/>
                        <a:ext cx="7462875" cy="576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0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Match Words to Vowels on Your Vowel Phonemes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087418"/>
              </p:ext>
            </p:extLst>
          </p:nvPr>
        </p:nvGraphicFramePr>
        <p:xfrm>
          <a:off x="1117308" y="1752600"/>
          <a:ext cx="10157118" cy="2819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2853"/>
                <a:gridCol w="1692853"/>
                <a:gridCol w="1692853"/>
                <a:gridCol w="1692853"/>
                <a:gridCol w="1692853"/>
                <a:gridCol w="1692853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moose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heard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staff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vein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ride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cute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heart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chief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out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calm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dove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scald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dread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choice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hymn</a:t>
                      </a:r>
                      <a:r>
                        <a:rPr lang="en-US" sz="23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could </a:t>
                      </a:r>
                      <a:endParaRPr lang="en-US" sz="24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pour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most </a:t>
                      </a:r>
                      <a:endParaRPr lang="en-US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7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Match Words to Vowels on Your Vowel Phonemes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273625"/>
              </p:ext>
            </p:extLst>
          </p:nvPr>
        </p:nvGraphicFramePr>
        <p:xfrm>
          <a:off x="531812" y="1752600"/>
          <a:ext cx="11073102" cy="3505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45517"/>
                <a:gridCol w="1845517"/>
                <a:gridCol w="1845517"/>
                <a:gridCol w="1845517"/>
                <a:gridCol w="1845517"/>
                <a:gridCol w="1845517"/>
              </a:tblGrid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moose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3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heard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/er/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staff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4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vein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4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ride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4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cute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/y</a:t>
                      </a:r>
                      <a:r>
                        <a:rPr lang="en-US" sz="24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heart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/ar/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chief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3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out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/ou/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calm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4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ŏ/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dove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4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ŭ/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scald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/aw/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dread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3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ĕ/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choice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/oi/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hymn</a:t>
                      </a:r>
                      <a:r>
                        <a:rPr lang="en-US" sz="23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300" b="0" baseline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4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ĭ/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could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4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o͝o/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pour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/or/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chemeClr val="bg1"/>
                          </a:solidFill>
                        </a:rPr>
                        <a:t>most </a:t>
                      </a:r>
                      <a:r>
                        <a:rPr lang="en-US" sz="2300" b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400" b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ō/</a:t>
                      </a:r>
                      <a:endParaRPr lang="en-US" sz="23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pPr algn="ctr"/>
            <a:r>
              <a:rPr lang="en-US" dirty="0" smtClean="0"/>
              <a:t>Phonological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536" y="2367369"/>
            <a:ext cx="10361127" cy="34232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949" y="914400"/>
            <a:ext cx="5894299" cy="56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is especially </a:t>
            </a:r>
            <a:r>
              <a:rPr lang="en-US" dirty="0" smtClean="0"/>
              <a:t>important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Students who aren’t scoring well on FSF and PSF on DIBELS</a:t>
            </a:r>
          </a:p>
          <a:p>
            <a:r>
              <a:rPr lang="en-US" dirty="0" smtClean="0"/>
              <a:t>Students who do not carefully attend to the sounds of language</a:t>
            </a:r>
          </a:p>
          <a:p>
            <a:r>
              <a:rPr lang="en-US" dirty="0" smtClean="0"/>
              <a:t>Students who cannot break words apart into sound segments</a:t>
            </a:r>
          </a:p>
          <a:p>
            <a:r>
              <a:rPr lang="en-US" dirty="0" smtClean="0"/>
              <a:t>Students who cannot hear or produce rhymes*</a:t>
            </a:r>
          </a:p>
          <a:p>
            <a:r>
              <a:rPr lang="en-US" dirty="0" smtClean="0"/>
              <a:t>Students who have limited experience with text</a:t>
            </a:r>
          </a:p>
          <a:p>
            <a:r>
              <a:rPr lang="en-US" dirty="0" smtClean="0"/>
              <a:t>EL students</a:t>
            </a:r>
          </a:p>
          <a:p>
            <a:r>
              <a:rPr lang="en-US" dirty="0" smtClean="0"/>
              <a:t>Students with chronic ear infections, tubes, or difficulty hearing</a:t>
            </a:r>
          </a:p>
          <a:p>
            <a:r>
              <a:rPr lang="en-US" dirty="0" smtClean="0"/>
              <a:t>Students who have a parent or other relative who experiences difficulty learning to read or spell OR a parent or relative who is speech impaired</a:t>
            </a:r>
          </a:p>
          <a:p>
            <a:r>
              <a:rPr lang="en-US" dirty="0" smtClean="0"/>
              <a:t>Students who mispronounce or confuse similar sounding words </a:t>
            </a:r>
            <a:r>
              <a:rPr lang="en-US" i="1" dirty="0" smtClean="0"/>
              <a:t>(Pacific and specific)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0"/>
            <a:ext cx="6870700" cy="1295400"/>
          </a:xfrm>
        </p:spPr>
        <p:txBody>
          <a:bodyPr/>
          <a:lstStyle/>
          <a:p>
            <a:r>
              <a:rPr lang="en-US" altLang="en-US" sz="4000" dirty="0"/>
              <a:t>Phonological Awareness </a:t>
            </a:r>
            <a:br>
              <a:rPr lang="en-US" altLang="en-US" sz="4000" dirty="0"/>
            </a:br>
            <a:r>
              <a:rPr lang="en-US" altLang="en-US" sz="4000" dirty="0"/>
              <a:t>&amp; Phonics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5812" y="1143000"/>
            <a:ext cx="78486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Make phonological awareness instruction explicit. Use concrete objects to assist with mental manipulation of sounds – use a marker while saying the phoneme and with students who know their letters use letters in manipulation tasks.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Show me the sounds in </a:t>
            </a:r>
            <a:r>
              <a:rPr lang="en-US" altLang="en-US" sz="2800" i="1" dirty="0"/>
              <a:t>cat…</a:t>
            </a:r>
          </a:p>
          <a:p>
            <a:pPr>
              <a:lnSpc>
                <a:spcPct val="90000"/>
              </a:lnSpc>
            </a:pPr>
            <a:endParaRPr lang="en-US" altLang="en-US" sz="2800" i="1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lvl="3">
              <a:lnSpc>
                <a:spcPct val="90000"/>
              </a:lnSpc>
            </a:pPr>
            <a:r>
              <a:rPr lang="en-US" altLang="en-US" sz="2800" dirty="0"/>
              <a:t>Show me the letters you hear in </a:t>
            </a:r>
            <a:r>
              <a:rPr lang="en-US" altLang="en-US" sz="2800" i="1" dirty="0"/>
              <a:t>cat</a:t>
            </a:r>
            <a:r>
              <a:rPr lang="en-US" altLang="en-US" sz="2800" dirty="0"/>
              <a:t>…       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 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265612" y="4038600"/>
            <a:ext cx="762000" cy="762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180012" y="4038600"/>
            <a:ext cx="762000" cy="76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094412" y="4038600"/>
            <a:ext cx="838200" cy="762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951412" y="5486401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332412" y="5181600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7200" dirty="0"/>
              <a:t>c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70612" y="5181600"/>
            <a:ext cx="129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7200" dirty="0"/>
              <a:t>a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161212" y="5181600"/>
            <a:ext cx="2286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7200" dirty="0"/>
              <a:t>t</a:t>
            </a:r>
          </a:p>
        </p:txBody>
      </p:sp>
      <p:pic>
        <p:nvPicPr>
          <p:cNvPr id="20492" name="Picture 12" descr="MPj031440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3124200"/>
            <a:ext cx="1635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36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8" grpId="0"/>
      <p:bldP spid="20489" grpId="0"/>
      <p:bldP spid="2049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Phonemic Awareness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Phoneme Isolation</a:t>
            </a:r>
          </a:p>
          <a:p>
            <a:pPr lvl="1"/>
            <a:r>
              <a:rPr lang="en-US" dirty="0" smtClean="0"/>
              <a:t>Say kick (kick). </a:t>
            </a:r>
            <a:r>
              <a:rPr lang="en-US" dirty="0"/>
              <a:t>Say kick (kick). </a:t>
            </a:r>
            <a:r>
              <a:rPr lang="en-US" dirty="0" smtClean="0"/>
              <a:t>What’s the first* sound in kick? </a:t>
            </a:r>
            <a:r>
              <a:rPr lang="en-US" dirty="0" smtClean="0">
                <a:solidFill>
                  <a:schemeClr val="accent4"/>
                </a:solidFill>
              </a:rPr>
              <a:t>/k/</a:t>
            </a:r>
          </a:p>
          <a:p>
            <a:pPr lvl="1"/>
            <a:r>
              <a:rPr lang="en-US" dirty="0" smtClean="0"/>
              <a:t>Say kid (kid). </a:t>
            </a:r>
            <a:r>
              <a:rPr lang="en-US" dirty="0"/>
              <a:t>Say kid (kid). </a:t>
            </a:r>
            <a:r>
              <a:rPr lang="en-US" dirty="0" smtClean="0"/>
              <a:t>What’s the last* sound in kid? </a:t>
            </a:r>
            <a:r>
              <a:rPr lang="en-US" dirty="0" smtClean="0">
                <a:solidFill>
                  <a:schemeClr val="accent4"/>
                </a:solidFill>
              </a:rPr>
              <a:t>/d/</a:t>
            </a:r>
          </a:p>
          <a:p>
            <a:pPr lvl="1"/>
            <a:r>
              <a:rPr lang="en-US" dirty="0" smtClean="0"/>
              <a:t>Say cap (cap). </a:t>
            </a:r>
            <a:r>
              <a:rPr lang="en-US" dirty="0"/>
              <a:t>Say cap (cap). </a:t>
            </a:r>
            <a:r>
              <a:rPr lang="en-US" dirty="0" smtClean="0"/>
              <a:t>What’s the middle sound of cap? </a:t>
            </a:r>
            <a:r>
              <a:rPr lang="en-US" dirty="0" smtClean="0">
                <a:solidFill>
                  <a:schemeClr val="accent4"/>
                </a:solidFill>
              </a:rPr>
              <a:t>/ă/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i="1" dirty="0"/>
          </a:p>
          <a:p>
            <a:pPr lvl="2"/>
            <a:r>
              <a:rPr lang="en-US" i="1" dirty="0"/>
              <a:t>*this could be a vocabulary </a:t>
            </a:r>
            <a:r>
              <a:rPr lang="en-US" i="1" dirty="0" smtClean="0"/>
              <a:t>issue, especially for EL students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Use arm and hand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i="1" dirty="0" smtClean="0"/>
          </a:p>
          <a:p>
            <a:pPr marL="853290" lvl="2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14338" name="Picture 2" descr="http://www.electrowattcontrols.com/images1/Activity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4800725"/>
            <a:ext cx="2433637" cy="1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Phonemic Awareness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Phoneme Segmentation and Counting (spelling the sounds)</a:t>
            </a:r>
          </a:p>
          <a:p>
            <a:pPr lvl="1"/>
            <a:r>
              <a:rPr lang="en-US" dirty="0" smtClean="0"/>
              <a:t>Say sick (sick). </a:t>
            </a:r>
            <a:r>
              <a:rPr lang="en-US" dirty="0"/>
              <a:t>Say </a:t>
            </a:r>
            <a:r>
              <a:rPr lang="en-US" dirty="0" smtClean="0"/>
              <a:t>sick (sick</a:t>
            </a:r>
            <a:r>
              <a:rPr lang="en-US" dirty="0"/>
              <a:t>). </a:t>
            </a:r>
            <a:r>
              <a:rPr lang="en-US" dirty="0" smtClean="0"/>
              <a:t>Say the sounds in sick? </a:t>
            </a:r>
            <a:r>
              <a:rPr lang="en-US" dirty="0" smtClean="0">
                <a:solidFill>
                  <a:schemeClr val="accent4"/>
                </a:solidFill>
              </a:rPr>
              <a:t>/s/ /ĭ/ /k/</a:t>
            </a:r>
          </a:p>
          <a:p>
            <a:pPr lvl="1"/>
            <a:r>
              <a:rPr lang="en-US" dirty="0" smtClean="0"/>
              <a:t>Say big (big). </a:t>
            </a:r>
            <a:r>
              <a:rPr lang="en-US" dirty="0"/>
              <a:t>Say big (big). </a:t>
            </a:r>
            <a:r>
              <a:rPr lang="en-US" dirty="0" smtClean="0"/>
              <a:t>Say the sounds in big? </a:t>
            </a:r>
            <a:r>
              <a:rPr lang="en-US" dirty="0" smtClean="0">
                <a:solidFill>
                  <a:schemeClr val="accent4"/>
                </a:solidFill>
              </a:rPr>
              <a:t>/b/</a:t>
            </a:r>
            <a:r>
              <a:rPr lang="en-US" dirty="0">
                <a:solidFill>
                  <a:schemeClr val="accent4"/>
                </a:solidFill>
              </a:rPr>
              <a:t>/ĭ/ </a:t>
            </a:r>
            <a:r>
              <a:rPr lang="en-US" dirty="0" smtClean="0">
                <a:solidFill>
                  <a:schemeClr val="accent4"/>
                </a:solidFill>
              </a:rPr>
              <a:t>/g/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i="1" dirty="0"/>
          </a:p>
          <a:p>
            <a:pPr lvl="2"/>
            <a:r>
              <a:rPr lang="en-US" i="1" dirty="0"/>
              <a:t>*this could be a vocabulary </a:t>
            </a:r>
            <a:r>
              <a:rPr lang="en-US" i="1" dirty="0" smtClean="0"/>
              <a:t>issue, especially for EL students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Use arm and hand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i="1" dirty="0" smtClean="0"/>
          </a:p>
          <a:p>
            <a:pPr marL="853290" lvl="2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Phonemic Awareness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Phoneme Blending</a:t>
            </a:r>
          </a:p>
          <a:p>
            <a:pPr lvl="1"/>
            <a:r>
              <a:rPr lang="en-US" dirty="0" smtClean="0"/>
              <a:t>(Touch ear) Listen and (touch mouth) repeat.  /b/ /a/ /k/ Repeat phoneme series 3 times.  /b/ /a/ /k/, /b/ /a/ /k/, /b/ /a/ /k/ - </a:t>
            </a:r>
            <a:r>
              <a:rPr lang="en-US" dirty="0" smtClean="0">
                <a:solidFill>
                  <a:schemeClr val="accent4"/>
                </a:solidFill>
              </a:rPr>
              <a:t>bak</a:t>
            </a:r>
          </a:p>
          <a:p>
            <a:pPr lvl="1"/>
            <a:r>
              <a:rPr lang="en-US" dirty="0"/>
              <a:t>(Touch ear) Listen and (touch mouth) repeat.  </a:t>
            </a:r>
            <a:r>
              <a:rPr lang="en-US" dirty="0" smtClean="0"/>
              <a:t>/t/ </a:t>
            </a:r>
            <a:r>
              <a:rPr lang="en-US" dirty="0"/>
              <a:t>/a/ </a:t>
            </a:r>
            <a:r>
              <a:rPr lang="en-US" dirty="0" smtClean="0"/>
              <a:t>/p/ </a:t>
            </a:r>
            <a:r>
              <a:rPr lang="en-US" dirty="0"/>
              <a:t>Repeat phoneme series 3 times.  </a:t>
            </a:r>
            <a:r>
              <a:rPr lang="en-US" dirty="0" smtClean="0"/>
              <a:t>/t/ </a:t>
            </a:r>
            <a:r>
              <a:rPr lang="en-US" dirty="0"/>
              <a:t>/a/ </a:t>
            </a:r>
            <a:r>
              <a:rPr lang="en-US" dirty="0" smtClean="0"/>
              <a:t>/p/, /t/ </a:t>
            </a:r>
            <a:r>
              <a:rPr lang="en-US" dirty="0"/>
              <a:t>/a/ </a:t>
            </a:r>
            <a:r>
              <a:rPr lang="en-US" dirty="0" smtClean="0"/>
              <a:t>/p/, /t/ </a:t>
            </a:r>
            <a:r>
              <a:rPr lang="en-US" dirty="0"/>
              <a:t>/a/ </a:t>
            </a:r>
            <a:r>
              <a:rPr lang="en-US" dirty="0" smtClean="0"/>
              <a:t>/p/ </a:t>
            </a:r>
            <a:r>
              <a:rPr lang="en-US" dirty="0"/>
              <a:t>- </a:t>
            </a:r>
            <a:r>
              <a:rPr lang="en-US" dirty="0" smtClean="0">
                <a:solidFill>
                  <a:schemeClr val="accent4"/>
                </a:solidFill>
              </a:rPr>
              <a:t>tap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7170" name="Picture 2" descr="Image result for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433938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ngall.com/wp-content/uploads/2016/04/Ear-PNG-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407268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Phonemic Awareness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Phoneme Deletion</a:t>
            </a:r>
          </a:p>
          <a:p>
            <a:pPr lvl="1"/>
            <a:r>
              <a:rPr lang="en-US" dirty="0" smtClean="0"/>
              <a:t>Say sick. (Repeat sick). Say sick. (Repeat sick). Say sick without the /s/? </a:t>
            </a:r>
            <a:r>
              <a:rPr lang="en-US" dirty="0" smtClean="0">
                <a:solidFill>
                  <a:schemeClr val="accent4"/>
                </a:solidFill>
              </a:rPr>
              <a:t>/ik/</a:t>
            </a:r>
            <a:endParaRPr lang="en-US" dirty="0" smtClean="0"/>
          </a:p>
          <a:p>
            <a:pPr lvl="1"/>
            <a:r>
              <a:rPr lang="en-US" dirty="0" smtClean="0"/>
              <a:t>Say sit. (Repeat sit). Say sit. (Repeat sit). Say sit without the /t/? </a:t>
            </a:r>
            <a:r>
              <a:rPr lang="en-US" dirty="0" smtClean="0">
                <a:solidFill>
                  <a:schemeClr val="accent4"/>
                </a:solidFill>
              </a:rPr>
              <a:t>/si/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Use arm and hand</a:t>
            </a:r>
          </a:p>
          <a:p>
            <a:pPr lvl="1"/>
            <a:endParaRPr lang="en-US" dirty="0" smtClean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Phonemic Awareness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Phoneme Substitution</a:t>
            </a:r>
          </a:p>
          <a:p>
            <a:pPr lvl="1"/>
            <a:r>
              <a:rPr lang="en-US" dirty="0" smtClean="0"/>
              <a:t>Say kick. (Repeat kick). Say kick. (Repeat kick). Now change the first sound in kick to /t/.  </a:t>
            </a:r>
            <a:r>
              <a:rPr lang="en-US" dirty="0" smtClean="0">
                <a:solidFill>
                  <a:schemeClr val="accent4"/>
                </a:solidFill>
              </a:rPr>
              <a:t>/tick/</a:t>
            </a:r>
            <a:endParaRPr lang="en-US" dirty="0"/>
          </a:p>
          <a:p>
            <a:pPr lvl="1"/>
            <a:r>
              <a:rPr lang="en-US" dirty="0" smtClean="0"/>
              <a:t>Say dim. (Repeat dim). Say dim. (Repeat dim). Now change the last sound in dim to /g/.  </a:t>
            </a:r>
            <a:r>
              <a:rPr lang="en-US" dirty="0" smtClean="0">
                <a:solidFill>
                  <a:schemeClr val="accent4"/>
                </a:solidFill>
              </a:rPr>
              <a:t>/dig/</a:t>
            </a:r>
            <a:endParaRPr lang="en-US" dirty="0"/>
          </a:p>
          <a:p>
            <a:pPr lvl="1"/>
            <a:r>
              <a:rPr lang="en-US" dirty="0" smtClean="0"/>
              <a:t>Say sick. (Repeat sick). Say sick. (Repeat sick).  Now change the middle sound in sick to /a/.  </a:t>
            </a:r>
            <a:r>
              <a:rPr lang="en-US" dirty="0" smtClean="0">
                <a:solidFill>
                  <a:schemeClr val="accent4"/>
                </a:solidFill>
              </a:rPr>
              <a:t>/sack/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Use arm and hand</a:t>
            </a:r>
          </a:p>
          <a:p>
            <a:pPr lvl="1"/>
            <a:endParaRPr lang="en-US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Activities to Support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2 phoneme words first, then move to 3 phoneme words</a:t>
            </a:r>
          </a:p>
          <a:p>
            <a:pPr lvl="1"/>
            <a:r>
              <a:rPr lang="en-US" dirty="0" smtClean="0"/>
              <a:t>Finger Stretching</a:t>
            </a:r>
          </a:p>
          <a:p>
            <a:pPr lvl="1"/>
            <a:r>
              <a:rPr lang="en-US" dirty="0" smtClean="0"/>
              <a:t>Slinkies </a:t>
            </a:r>
          </a:p>
          <a:p>
            <a:pPr lvl="1"/>
            <a:r>
              <a:rPr lang="en-US" dirty="0" smtClean="0"/>
              <a:t>Elkonin/sound boxes</a:t>
            </a:r>
          </a:p>
          <a:p>
            <a:pPr lvl="1"/>
            <a:r>
              <a:rPr lang="en-US" dirty="0"/>
              <a:t>Say it and move it </a:t>
            </a:r>
            <a:r>
              <a:rPr lang="en-US" dirty="0" smtClean="0"/>
              <a:t>card</a:t>
            </a:r>
          </a:p>
          <a:p>
            <a:pPr lvl="1"/>
            <a:r>
              <a:rPr lang="en-US" dirty="0" smtClean="0"/>
              <a:t>Tracking mat and sound chaining</a:t>
            </a:r>
          </a:p>
          <a:p>
            <a:pPr lvl="1"/>
            <a:r>
              <a:rPr lang="en-US" dirty="0"/>
              <a:t>Say it, tap it, map it, graph </a:t>
            </a:r>
            <a:r>
              <a:rPr lang="en-US" dirty="0" smtClean="0"/>
              <a:t>it</a:t>
            </a:r>
            <a:endParaRPr lang="en-US" dirty="0"/>
          </a:p>
        </p:txBody>
      </p:sp>
      <p:pic>
        <p:nvPicPr>
          <p:cNvPr id="4100" name="Picture 4" descr="http://4.bp.blogspot.com/-bq8iLqJdC8k/ThyhOfkWtnI/AAAAAAAAAQQ/s-RvZuNXQtQ/s1600/shark+phone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4648200"/>
            <a:ext cx="2780431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Finger-Stretching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Direction is key!</a:t>
            </a:r>
          </a:p>
          <a:p>
            <a:pPr lvl="1"/>
            <a:r>
              <a:rPr lang="en-US" dirty="0" smtClean="0"/>
              <a:t>Hold a fist in front of your body</a:t>
            </a:r>
          </a:p>
          <a:p>
            <a:pPr lvl="1"/>
            <a:r>
              <a:rPr lang="en-US" dirty="0" smtClean="0"/>
              <a:t>Say a word with three phonemes, such as moon</a:t>
            </a:r>
          </a:p>
          <a:p>
            <a:pPr lvl="1"/>
            <a:r>
              <a:rPr lang="en-US" dirty="0" smtClean="0"/>
              <a:t>Beginning with the thumb, put up one digit as you say each sound in the word.  For example, moon, the thumb would represent /m/, the forefinger would represent /ū/, and the middle finger would represent /n/</a:t>
            </a:r>
          </a:p>
          <a:p>
            <a:pPr lvl="1"/>
            <a:r>
              <a:rPr lang="en-US" dirty="0" smtClean="0"/>
              <a:t>Blend the sounds together as your close your fist, pulling it toward your body.  For students who struggle with left-to-right orientation , move the arm across the body left to right when pulling together the sounds.  </a:t>
            </a:r>
          </a:p>
          <a:p>
            <a:pPr lvl="1"/>
            <a:endParaRPr lang="en-US" dirty="0" smtClean="0"/>
          </a:p>
        </p:txBody>
      </p:sp>
      <p:sp>
        <p:nvSpPr>
          <p:cNvPr id="4" name="AutoShape 2" descr="Image result for finger stret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8" name="Picture 4" descr="http://www.suitqaisdiaries.com/wp-content/uploads/2013/07/count-numbers-on-hand-suitqais-diaries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214037"/>
            <a:ext cx="3352800" cy="12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Slinkies		</a:t>
            </a:r>
            <a:endParaRPr lang="en-US" dirty="0"/>
          </a:p>
        </p:txBody>
      </p:sp>
      <p:pic>
        <p:nvPicPr>
          <p:cNvPr id="5122" name="Picture 2" descr="https://encrypted-tbn0.gstatic.com/images?q=tbn:ANd9GcSSfrUpEThVwgcEr3kqhqf87QnC7qlhcK0PC3t4KkHHsyF2yGaT_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321" y="1905000"/>
            <a:ext cx="4371277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1701799"/>
            <a:ext cx="4977104" cy="4470400"/>
          </a:xfrm>
        </p:spPr>
        <p:txBody>
          <a:bodyPr/>
          <a:lstStyle/>
          <a:p>
            <a:pPr marL="304747" lvl="1">
              <a:spcBef>
                <a:spcPts val="1866"/>
              </a:spcBef>
              <a:buFont typeface="Arial" pitchFamily="34" charset="0"/>
              <a:buChar char="•"/>
            </a:pPr>
            <a:r>
              <a:rPr lang="en-US" dirty="0" smtClean="0"/>
              <a:t>pull </a:t>
            </a:r>
            <a:r>
              <a:rPr lang="en-US" dirty="0"/>
              <a:t>out </a:t>
            </a:r>
            <a:r>
              <a:rPr lang="en-US" dirty="0" smtClean="0"/>
              <a:t>to segment </a:t>
            </a:r>
            <a:r>
              <a:rPr lang="en-US" dirty="0"/>
              <a:t>each </a:t>
            </a:r>
            <a:r>
              <a:rPr lang="en-US" dirty="0" smtClean="0"/>
              <a:t>phoneme</a:t>
            </a:r>
            <a:endParaRPr lang="en-US" dirty="0"/>
          </a:p>
          <a:p>
            <a:pPr marL="304747" lvl="1">
              <a:spcBef>
                <a:spcPts val="1866"/>
              </a:spcBef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ush together when blending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Instruction Components Typically Emphasized at Each Grade Level</a:t>
            </a:r>
            <a:endParaRPr lang="en-US" dirty="0"/>
          </a:p>
        </p:txBody>
      </p:sp>
      <p:pic>
        <p:nvPicPr>
          <p:cNvPr id="1026" name="Picture 2" descr="http://www.readingrockets.org/images/articles/art28654_component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1946275"/>
            <a:ext cx="79248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4412" y="5410200"/>
            <a:ext cx="1600200" cy="4572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Use Elkonin or Sound Boxes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34149" name="Picture 5" descr="elko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1676400"/>
            <a:ext cx="3886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475412" y="1600200"/>
            <a:ext cx="3886200" cy="464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4154" name="Picture 10" descr="MPj031440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981200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6932612" y="4267200"/>
            <a:ext cx="3124200" cy="1066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>
            <a:off x="7847012" y="4267200"/>
            <a:ext cx="0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8990012" y="4267200"/>
            <a:ext cx="0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158" name="Oval 14"/>
          <p:cNvSpPr>
            <a:spLocks noChangeArrowheads="1"/>
          </p:cNvSpPr>
          <p:nvPr/>
        </p:nvSpPr>
        <p:spPr bwMode="auto">
          <a:xfrm>
            <a:off x="3275012" y="2971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59" name="Oval 15"/>
          <p:cNvSpPr>
            <a:spLocks noChangeArrowheads="1"/>
          </p:cNvSpPr>
          <p:nvPr/>
        </p:nvSpPr>
        <p:spPr bwMode="auto">
          <a:xfrm>
            <a:off x="3808412" y="2590800"/>
            <a:ext cx="5334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4570412" y="2895600"/>
            <a:ext cx="457200" cy="4572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7389812" y="2895600"/>
            <a:ext cx="609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8304212" y="2362200"/>
            <a:ext cx="6096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8913812" y="3200400"/>
            <a:ext cx="6096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5555 L -0.08334 0.2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6667 L -0.0125 0.25556 " pathEditMode="relative" ptsTypes="AA">
                                      <p:cBhvr>
                                        <p:cTn id="10" dur="20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444 L 0.03334 0.21111 " pathEditMode="relative" ptsTypes="AA">
                                      <p:cBhvr>
                                        <p:cTn id="14" dur="20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8889 L -0.03334 0.22222 " pathEditMode="relative" ptsTypes="AA">
                                      <p:cBhvr>
                                        <p:cTn id="18" dur="20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 L -0.025 0.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7222 L 0.04166 0.19444 " pathEditMode="relative" ptsTypes="AA">
                                      <p:cBhvr>
                                        <p:cTn id="26" dur="20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8" grpId="0" animBg="1"/>
      <p:bldP spid="134159" grpId="0" animBg="1"/>
      <p:bldP spid="134160" grpId="0" animBg="1"/>
      <p:bldP spid="134161" grpId="0" animBg="1"/>
      <p:bldP spid="134162" grpId="0" animBg="1"/>
      <p:bldP spid="13416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 and Move It Card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</a:t>
            </a:r>
          </a:p>
          <a:p>
            <a:r>
              <a:rPr lang="en-US" dirty="0" smtClean="0"/>
              <a:t>ape</a:t>
            </a:r>
          </a:p>
          <a:p>
            <a:r>
              <a:rPr lang="en-US" dirty="0" smtClean="0"/>
              <a:t>each</a:t>
            </a:r>
          </a:p>
          <a:p>
            <a:r>
              <a:rPr lang="en-US" dirty="0" smtClean="0"/>
              <a:t>in</a:t>
            </a:r>
          </a:p>
          <a:p>
            <a:r>
              <a:rPr lang="en-US" dirty="0" smtClean="0"/>
              <a:t>*tip – make chips the same color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64262"/>
            <a:ext cx="5181600" cy="67558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551930" y="5183038"/>
            <a:ext cx="9906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075294" y="5183038"/>
            <a:ext cx="9906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 and Move It Card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</a:t>
            </a:r>
          </a:p>
          <a:p>
            <a:r>
              <a:rPr lang="en-US" dirty="0" smtClean="0"/>
              <a:t>ape</a:t>
            </a:r>
          </a:p>
          <a:p>
            <a:r>
              <a:rPr lang="en-US" dirty="0" smtClean="0"/>
              <a:t>each</a:t>
            </a:r>
          </a:p>
          <a:p>
            <a:r>
              <a:rPr lang="en-US" dirty="0" smtClean="0"/>
              <a:t>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64262"/>
            <a:ext cx="5181600" cy="67558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75412" y="2514600"/>
            <a:ext cx="9906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075294" y="5183038"/>
            <a:ext cx="9906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932612" y="3810000"/>
            <a:ext cx="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 and Move It Card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</a:t>
            </a:r>
          </a:p>
          <a:p>
            <a:r>
              <a:rPr lang="en-US" dirty="0" smtClean="0"/>
              <a:t>ape</a:t>
            </a:r>
          </a:p>
          <a:p>
            <a:r>
              <a:rPr lang="en-US" dirty="0" smtClean="0"/>
              <a:t>each</a:t>
            </a:r>
          </a:p>
          <a:p>
            <a:r>
              <a:rPr lang="en-US" dirty="0" smtClean="0"/>
              <a:t>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64262"/>
            <a:ext cx="5181600" cy="67558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75412" y="2514600"/>
            <a:ext cx="9906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031694" y="2514600"/>
            <a:ext cx="9906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685212" y="3810000"/>
            <a:ext cx="762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 and Move It Card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</a:t>
            </a:r>
          </a:p>
          <a:p>
            <a:r>
              <a:rPr lang="en-US" dirty="0" smtClean="0"/>
              <a:t>ape</a:t>
            </a:r>
          </a:p>
          <a:p>
            <a:r>
              <a:rPr lang="en-US" dirty="0" smtClean="0"/>
              <a:t>each</a:t>
            </a:r>
          </a:p>
          <a:p>
            <a:r>
              <a:rPr lang="en-US" dirty="0" smtClean="0"/>
              <a:t>in</a:t>
            </a:r>
          </a:p>
          <a:p>
            <a:r>
              <a:rPr lang="en-US" dirty="0" smtClean="0"/>
              <a:t>*top line – picture card and eventually write the word</a:t>
            </a:r>
          </a:p>
          <a:p>
            <a:r>
              <a:rPr lang="en-US" dirty="0" smtClean="0"/>
              <a:t>*can use wand and magnetic chips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64262"/>
            <a:ext cx="5181600" cy="67558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75412" y="2514600"/>
            <a:ext cx="9906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031694" y="2514600"/>
            <a:ext cx="9906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65812" y="3962400"/>
            <a:ext cx="3733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7212" y="4267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finger under while saying sounds and word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66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228600"/>
            <a:ext cx="3351927" cy="762000"/>
          </a:xfrm>
        </p:spPr>
        <p:txBody>
          <a:bodyPr/>
          <a:lstStyle/>
          <a:p>
            <a:r>
              <a:rPr lang="en-US" dirty="0" smtClean="0"/>
              <a:t>Tracking Mat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S</a:t>
            </a:r>
            <a:r>
              <a:rPr lang="en-US" dirty="0" smtClean="0"/>
              <a:t>ound </a:t>
            </a:r>
            <a:r>
              <a:rPr lang="en-US" dirty="0"/>
              <a:t>C</a:t>
            </a:r>
            <a:r>
              <a:rPr lang="en-US" dirty="0" smtClean="0"/>
              <a:t>haining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46088" y="50859"/>
            <a:ext cx="3591924" cy="474974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12" y="1066800"/>
            <a:ext cx="5638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*tile colors in order, start from bottom</a:t>
            </a:r>
          </a:p>
          <a:p>
            <a:r>
              <a:rPr lang="en-US" dirty="0" smtClean="0"/>
              <a:t>*moving from easier to more difficult (VC-a/t, CVC-s/i/p, CCVC-g/r/ow/l, CCVCC-f/l/a/sh/ed (/t/), CCCVCC-s/t/r/i/pp/ed (/t/))</a:t>
            </a:r>
          </a:p>
        </p:txBody>
      </p:sp>
      <p:sp>
        <p:nvSpPr>
          <p:cNvPr id="7" name="Rectangle 6"/>
          <p:cNvSpPr/>
          <p:nvPr/>
        </p:nvSpPr>
        <p:spPr>
          <a:xfrm>
            <a:off x="8609012" y="609600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50904"/>
              </p:ext>
            </p:extLst>
          </p:nvPr>
        </p:nvGraphicFramePr>
        <p:xfrm>
          <a:off x="167915" y="2391317"/>
          <a:ext cx="3657600" cy="4114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8800"/>
                <a:gridCol w="1828800"/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tap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pat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pet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sel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609012" y="1168341"/>
            <a:ext cx="5334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09012" y="1727082"/>
            <a:ext cx="5334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09012" y="2285823"/>
            <a:ext cx="533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609012" y="2871881"/>
            <a:ext cx="5334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89412" y="2391317"/>
            <a:ext cx="42566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Show me the sounds in __________.</a:t>
            </a:r>
          </a:p>
          <a:p>
            <a:r>
              <a:rPr lang="en-US" sz="1800" dirty="0" smtClean="0"/>
              <a:t>If this says ______, show me ______.</a:t>
            </a:r>
          </a:p>
          <a:p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 smtClean="0"/>
              <a:t>Say the old word.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Say the new word.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Point to each tile and say each sound in old word.</a:t>
            </a:r>
          </a:p>
          <a:p>
            <a:pPr marL="342900" indent="-342900">
              <a:buFontTx/>
              <a:buAutoNum type="arabicPeriod"/>
            </a:pPr>
            <a:r>
              <a:rPr lang="en-US" sz="1800" dirty="0"/>
              <a:t>Point to each tile and say each sound in </a:t>
            </a:r>
            <a:r>
              <a:rPr lang="en-US" sz="1800" dirty="0" smtClean="0"/>
              <a:t>new </a:t>
            </a:r>
            <a:r>
              <a:rPr lang="en-US" sz="1800" dirty="0"/>
              <a:t>word</a:t>
            </a:r>
            <a:r>
              <a:rPr lang="en-US" sz="18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800" dirty="0" smtClean="0"/>
              <a:t>Change the tile that corresponds to the changed sound.</a:t>
            </a:r>
          </a:p>
          <a:p>
            <a:pPr marL="342900" indent="-342900">
              <a:buFontTx/>
              <a:buAutoNum type="arabicPeriod"/>
            </a:pPr>
            <a:r>
              <a:rPr lang="en-US" sz="1800" dirty="0" smtClean="0"/>
              <a:t>Repeat.</a:t>
            </a:r>
            <a:endParaRPr lang="en-US" sz="1800" dirty="0"/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96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508000"/>
          </a:xfrm>
        </p:spPr>
        <p:txBody>
          <a:bodyPr/>
          <a:lstStyle/>
          <a:p>
            <a:r>
              <a:rPr lang="en-US" dirty="0" smtClean="0"/>
              <a:t>Tracking Mat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412" y="35623"/>
            <a:ext cx="5105400" cy="67510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2362200"/>
            <a:ext cx="3351927" cy="4013200"/>
          </a:xfrm>
        </p:spPr>
        <p:txBody>
          <a:bodyPr/>
          <a:lstStyle/>
          <a:p>
            <a:r>
              <a:rPr lang="en-US" b="1" dirty="0" smtClean="0"/>
              <a:t>fan</a:t>
            </a:r>
            <a:r>
              <a:rPr lang="en-US" dirty="0" smtClean="0"/>
              <a:t> – </a:t>
            </a:r>
            <a:r>
              <a:rPr lang="en-US" b="1" dirty="0" smtClean="0"/>
              <a:t>man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Say the old word.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Say the new word.</a:t>
            </a:r>
          </a:p>
          <a:p>
            <a:pPr marL="342900" indent="-342900">
              <a:buAutoNum type="arabicPeriod"/>
            </a:pPr>
            <a:r>
              <a:rPr lang="en-US" b="1" dirty="0"/>
              <a:t>Point to each tile and say each sound in old word.</a:t>
            </a:r>
          </a:p>
          <a:p>
            <a:pPr marL="342900" indent="-342900">
              <a:buFontTx/>
              <a:buAutoNum type="arabicPeriod"/>
            </a:pPr>
            <a:r>
              <a:rPr lang="en-US" b="1" dirty="0"/>
              <a:t>Point to each tile and say each sound in new word.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37212" y="914400"/>
            <a:ext cx="685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7212" y="1658588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56612" y="43434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0212" y="4343400"/>
            <a:ext cx="685800" cy="609600"/>
          </a:xfrm>
          <a:prstGeom prst="rect">
            <a:avLst/>
          </a:prstGeom>
          <a:solidFill>
            <a:srgbClr val="EA6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18412" y="4343400"/>
            <a:ext cx="685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508000"/>
          </a:xfrm>
        </p:spPr>
        <p:txBody>
          <a:bodyPr/>
          <a:lstStyle/>
          <a:p>
            <a:r>
              <a:rPr lang="en-US" dirty="0" smtClean="0"/>
              <a:t>Tracking Mat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412" y="35623"/>
            <a:ext cx="5105400" cy="67510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2362200"/>
            <a:ext cx="3351927" cy="4013200"/>
          </a:xfrm>
        </p:spPr>
        <p:txBody>
          <a:bodyPr>
            <a:normAutofit/>
          </a:bodyPr>
          <a:lstStyle/>
          <a:p>
            <a:r>
              <a:rPr lang="en-US" b="1" dirty="0" smtClean="0"/>
              <a:t>fan</a:t>
            </a:r>
            <a:r>
              <a:rPr lang="en-US" dirty="0" smtClean="0"/>
              <a:t> – </a:t>
            </a:r>
            <a:r>
              <a:rPr lang="en-US" b="1" dirty="0" smtClean="0"/>
              <a:t>man</a:t>
            </a:r>
          </a:p>
          <a:p>
            <a:pPr marL="342900" indent="-342900">
              <a:buAutoNum type="arabicPeriod"/>
            </a:pPr>
            <a:r>
              <a:rPr lang="en-US" dirty="0" smtClean="0"/>
              <a:t>Say the old word.</a:t>
            </a:r>
          </a:p>
          <a:p>
            <a:pPr marL="342900" indent="-342900">
              <a:buAutoNum type="arabicPeriod"/>
            </a:pPr>
            <a:r>
              <a:rPr lang="en-US" dirty="0" smtClean="0"/>
              <a:t>Say the new word.</a:t>
            </a:r>
          </a:p>
          <a:p>
            <a:pPr marL="342900" indent="-342900">
              <a:buAutoNum type="arabicPeriod"/>
            </a:pPr>
            <a:r>
              <a:rPr lang="en-US" dirty="0"/>
              <a:t>Point to each tile and say each sound in old word.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Point to each tile and say each sound in new word</a:t>
            </a:r>
            <a:r>
              <a:rPr lang="en-US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b="1" dirty="0"/>
              <a:t>Change the tile that corresponds to the changed sound.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75312" y="3411157"/>
            <a:ext cx="685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75312" y="41910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56612" y="43434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75162" y="2631314"/>
            <a:ext cx="685800" cy="609600"/>
          </a:xfrm>
          <a:prstGeom prst="rect">
            <a:avLst/>
          </a:prstGeom>
          <a:solidFill>
            <a:srgbClr val="EA6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18412" y="4343400"/>
            <a:ext cx="685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399212" y="3124200"/>
            <a:ext cx="7620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412" y="35623"/>
            <a:ext cx="5105400" cy="67510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 *change fan</a:t>
            </a:r>
            <a:r>
              <a:rPr lang="en-US" dirty="0" smtClean="0"/>
              <a:t> – </a:t>
            </a:r>
            <a:r>
              <a:rPr lang="en-US" b="1" dirty="0" smtClean="0"/>
              <a:t>man</a:t>
            </a:r>
          </a:p>
          <a:p>
            <a:r>
              <a:rPr lang="en-US" b="1" dirty="0"/>
              <a:t>Change the tile that corresponds to the changed sound.</a:t>
            </a:r>
          </a:p>
          <a:p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60066" y="3276600"/>
            <a:ext cx="685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44118" y="4343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56612" y="43434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60066" y="2435525"/>
            <a:ext cx="685800" cy="609600"/>
          </a:xfrm>
          <a:prstGeom prst="rect">
            <a:avLst/>
          </a:prstGeom>
          <a:solidFill>
            <a:srgbClr val="EA6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18412" y="4343400"/>
            <a:ext cx="685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42012" y="46482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9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412" y="35623"/>
            <a:ext cx="5105400" cy="67510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fan – </a:t>
            </a:r>
            <a:r>
              <a:rPr lang="en-US" b="1" dirty="0" smtClean="0"/>
              <a:t>man</a:t>
            </a:r>
          </a:p>
          <a:p>
            <a:r>
              <a:rPr lang="en-US" dirty="0" smtClean="0"/>
              <a:t>*tile colors in order, start from bottom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8628" y="4114800"/>
            <a:ext cx="685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2612" y="4343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37612" y="43434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58628" y="3276600"/>
            <a:ext cx="685800" cy="609600"/>
          </a:xfrm>
          <a:prstGeom prst="rect">
            <a:avLst/>
          </a:prstGeom>
          <a:solidFill>
            <a:srgbClr val="EA6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5112" y="4343400"/>
            <a:ext cx="685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Suggested Instructional Minutes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429976"/>
            <a:ext cx="3000709" cy="596555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Phonemic Awareness</a:t>
            </a:r>
            <a:endParaRPr lang="en-US" dirty="0"/>
          </a:p>
        </p:txBody>
      </p:sp>
      <p:pic>
        <p:nvPicPr>
          <p:cNvPr id="1026" name="Picture 2" descr="http://3.bp.blogspot.com/-x8EESSaIFSc/UGD1354_S1I/AAAAAAAABRA/FGz2TuIN_lU/s1600/instructional+ti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8100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431800"/>
          </a:xfrm>
        </p:spPr>
        <p:txBody>
          <a:bodyPr/>
          <a:lstStyle/>
          <a:p>
            <a:r>
              <a:rPr lang="en-US" dirty="0" smtClean="0"/>
              <a:t>Tracking Mat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412" y="35623"/>
            <a:ext cx="5105400" cy="67510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2286000"/>
            <a:ext cx="3351927" cy="4089400"/>
          </a:xfrm>
        </p:spPr>
        <p:txBody>
          <a:bodyPr>
            <a:normAutofit/>
          </a:bodyPr>
          <a:lstStyle/>
          <a:p>
            <a:r>
              <a:rPr lang="en-US" b="1" dirty="0" smtClean="0"/>
              <a:t>mast</a:t>
            </a:r>
            <a:r>
              <a:rPr lang="en-US" dirty="0" smtClean="0"/>
              <a:t> – </a:t>
            </a:r>
            <a:r>
              <a:rPr lang="en-US" b="1" dirty="0" smtClean="0"/>
              <a:t>mat</a:t>
            </a:r>
          </a:p>
          <a:p>
            <a:r>
              <a:rPr lang="en-US" dirty="0" smtClean="0"/>
              <a:t>*tile colors in order, start from bottom</a:t>
            </a:r>
          </a:p>
          <a:p>
            <a:pPr marL="342900" indent="-342900">
              <a:buAutoNum type="arabicPeriod"/>
            </a:pPr>
            <a:r>
              <a:rPr lang="en-US" dirty="0"/>
              <a:t>Say the old word.</a:t>
            </a:r>
          </a:p>
          <a:p>
            <a:pPr marL="342900" indent="-342900">
              <a:buAutoNum type="arabicPeriod"/>
            </a:pPr>
            <a:r>
              <a:rPr lang="en-US" dirty="0"/>
              <a:t>Say the new word.</a:t>
            </a:r>
          </a:p>
          <a:p>
            <a:pPr marL="342900" indent="-342900">
              <a:buAutoNum type="arabicPeriod"/>
            </a:pPr>
            <a:r>
              <a:rPr lang="en-US" dirty="0"/>
              <a:t>Point to each tile and say each sound in old word.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Point to each tile and say each sound in new word.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9266201" y="4418162"/>
            <a:ext cx="685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04330" y="4418162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12244" y="4418162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58628" y="3276600"/>
            <a:ext cx="685800" cy="609600"/>
          </a:xfrm>
          <a:prstGeom prst="rect">
            <a:avLst/>
          </a:prstGeom>
          <a:solidFill>
            <a:srgbClr val="EA6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58287" y="4418162"/>
            <a:ext cx="685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412" y="35623"/>
            <a:ext cx="5105400" cy="67510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*change mast – mat</a:t>
            </a:r>
          </a:p>
          <a:p>
            <a:r>
              <a:rPr lang="en-US" b="1" dirty="0" smtClean="0"/>
              <a:t>5. </a:t>
            </a:r>
            <a:r>
              <a:rPr lang="en-US" b="1" dirty="0"/>
              <a:t>Change the tile that corresponds to the changed sound.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9266201" y="4418162"/>
            <a:ext cx="685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04330" y="4418162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32812" y="20574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58628" y="3276600"/>
            <a:ext cx="685800" cy="609600"/>
          </a:xfrm>
          <a:prstGeom prst="rect">
            <a:avLst/>
          </a:prstGeom>
          <a:solidFill>
            <a:srgbClr val="EA6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58287" y="4418162"/>
            <a:ext cx="685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761412" y="2895600"/>
            <a:ext cx="762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2412" y="35623"/>
            <a:ext cx="5105400" cy="67510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 – </a:t>
            </a:r>
            <a:r>
              <a:rPr lang="en-US" b="1" dirty="0" smtClean="0"/>
              <a:t>mat</a:t>
            </a:r>
          </a:p>
          <a:p>
            <a:r>
              <a:rPr lang="en-US" dirty="0" smtClean="0"/>
              <a:t>*tile colors in order, start from bottom</a:t>
            </a:r>
          </a:p>
        </p:txBody>
      </p:sp>
      <p:sp>
        <p:nvSpPr>
          <p:cNvPr id="7" name="Rectangle 6"/>
          <p:cNvSpPr/>
          <p:nvPr/>
        </p:nvSpPr>
        <p:spPr>
          <a:xfrm>
            <a:off x="8419148" y="4418162"/>
            <a:ext cx="685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04330" y="4418162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70187" y="19050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58628" y="3276600"/>
            <a:ext cx="685800" cy="609600"/>
          </a:xfrm>
          <a:prstGeom prst="rect">
            <a:avLst/>
          </a:prstGeom>
          <a:solidFill>
            <a:srgbClr val="EA6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58287" y="4418162"/>
            <a:ext cx="685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255987" y="4724400"/>
            <a:ext cx="648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2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It, Tap it, Map It, Graph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3251" y="482600"/>
            <a:ext cx="4696736" cy="589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SAY IT</a:t>
            </a:r>
            <a:r>
              <a:rPr lang="en-US" dirty="0" smtClean="0"/>
              <a:t>– /m/ /a/ /t/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706570" y="121896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06570" y="243864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06570" y="182880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It, Tap it, Map It, Graph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3251" y="482600"/>
            <a:ext cx="4696736" cy="589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TAP IT with fingers in boxes (second row) – /m/ /a/ /t/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706570" y="121896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06570" y="243864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06570" y="182880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It, Tap it, Map It, Graph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3251" y="482600"/>
            <a:ext cx="4696736" cy="589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Map It – /m/ /a/ /t/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94412" y="1827362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06570" y="243864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06570" y="182880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It, Tap it, Map It, Graph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3251" y="482600"/>
            <a:ext cx="4696736" cy="589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Map It – /m/ /a/ /t/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94412" y="1827362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06570" y="243864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85012" y="1827362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It, Tap it, Map It, Graph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3251" y="482600"/>
            <a:ext cx="4696736" cy="589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Map It – /m/ /a/ /t/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94412" y="1827362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75612" y="180292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85012" y="1827362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It, Tap it, Map It, Graph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3251" y="482600"/>
            <a:ext cx="4696736" cy="589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Graph It – /m/ /a/ /t/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94412" y="121920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75612" y="180292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85012" y="1827362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2012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It, Tap it, Map It, Graph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3251" y="482600"/>
            <a:ext cx="4696736" cy="589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Graph It – /m/ /a/ /t/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94412" y="121920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75612" y="180292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85012" y="121920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2012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2612" y="19049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Phonological Awareness in the Standards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9967" y="1446362"/>
            <a:ext cx="5562601" cy="673100"/>
          </a:xfrm>
        </p:spPr>
        <p:txBody>
          <a:bodyPr/>
          <a:lstStyle/>
          <a:p>
            <a:r>
              <a:rPr lang="en-US" sz="1800" dirty="0"/>
              <a:t>Kindergarten: Phonological Awareness: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" y="1943100"/>
            <a:ext cx="5638801" cy="4762500"/>
          </a:xfrm>
        </p:spPr>
        <p:txBody>
          <a:bodyPr>
            <a:normAutofit fontScale="47500" lnSpcReduction="20000"/>
          </a:bodyPr>
          <a:lstStyle/>
          <a:p>
            <a:r>
              <a:rPr lang="en-US" sz="3200" cap="all" dirty="0" smtClean="0">
                <a:hlinkClick r:id="rId3"/>
              </a:rPr>
              <a:t>CCSS.ELA-LITERACY.RF.K.2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Demonstrate understanding of spoken words, syllables, and sounds (phonemes).</a:t>
            </a:r>
          </a:p>
          <a:p>
            <a:r>
              <a:rPr lang="en-US" sz="3200" cap="all" dirty="0">
                <a:hlinkClick r:id="rId4"/>
              </a:rPr>
              <a:t>CCSS.ELA-LITERACY.RF.K.2.A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Recognize and produce rhyming words.</a:t>
            </a:r>
          </a:p>
          <a:p>
            <a:r>
              <a:rPr lang="en-US" sz="3200" cap="all" dirty="0">
                <a:hlinkClick r:id="rId5"/>
              </a:rPr>
              <a:t>CCSS.ELA-LITERACY.RF.K.2.B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Count, pronounce, blend, and segment syllables in spoken words.</a:t>
            </a:r>
          </a:p>
          <a:p>
            <a:r>
              <a:rPr lang="en-US" sz="3200" cap="all" dirty="0">
                <a:hlinkClick r:id="rId6"/>
              </a:rPr>
              <a:t>CCSS.ELA-LITERACY.RF.K.2.C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Blend and segment onsets and rimes of single-syllable spoken words.</a:t>
            </a:r>
          </a:p>
          <a:p>
            <a:r>
              <a:rPr lang="en-US" sz="3200" cap="all" dirty="0">
                <a:hlinkClick r:id="rId7"/>
              </a:rPr>
              <a:t>CCSS.ELA-LITERACY.RF.K.2.D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Isolate and pronounce the initial, medial vowel, and final sounds (phonemes) in three-phoneme (consonant-vowel-consonant, or CVC) words.</a:t>
            </a:r>
            <a:r>
              <a:rPr lang="en-US" sz="3200" baseline="30000" dirty="0"/>
              <a:t>1</a:t>
            </a:r>
            <a:r>
              <a:rPr lang="en-US" sz="3200" dirty="0"/>
              <a:t> (This does not include CVCs ending with /l/, /r/, or /x/.)</a:t>
            </a:r>
          </a:p>
          <a:p>
            <a:r>
              <a:rPr lang="en-US" sz="3200" cap="all" dirty="0">
                <a:hlinkClick r:id="rId8"/>
              </a:rPr>
              <a:t>CCSS.ELA-LITERACY.RF.K.2.E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Add or substitute individual sounds (phonemes) in simple, one-syllable words to make new words.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01622" y="1219200"/>
            <a:ext cx="4973041" cy="901700"/>
          </a:xfrm>
        </p:spPr>
        <p:txBody>
          <a:bodyPr/>
          <a:lstStyle/>
          <a:p>
            <a:r>
              <a:rPr lang="en-US" sz="1800" dirty="0" smtClean="0"/>
              <a:t>Grade 1: </a:t>
            </a:r>
            <a:r>
              <a:rPr lang="en-US" sz="1800" dirty="0"/>
              <a:t>Phonological Awareness: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297558" y="1943100"/>
            <a:ext cx="5435653" cy="4762500"/>
          </a:xfrm>
        </p:spPr>
        <p:txBody>
          <a:bodyPr>
            <a:normAutofit fontScale="92500" lnSpcReduction="10000"/>
          </a:bodyPr>
          <a:lstStyle/>
          <a:p>
            <a:r>
              <a:rPr lang="en-US" sz="1600" cap="all" dirty="0" smtClean="0">
                <a:hlinkClick r:id="rId9"/>
              </a:rPr>
              <a:t>CCSS.ELA-LITERACY.RF.1.2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Demonstrate understanding of spoken words, syllables, and sounds (phonemes).</a:t>
            </a:r>
          </a:p>
          <a:p>
            <a:r>
              <a:rPr lang="en-US" sz="1600" cap="all" dirty="0">
                <a:hlinkClick r:id="rId10"/>
              </a:rPr>
              <a:t>CCSS.ELA-LITERACY.RF.1.2.A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Distinguish long from short vowel sounds in spoken single-syllable words.</a:t>
            </a:r>
          </a:p>
          <a:p>
            <a:r>
              <a:rPr lang="en-US" sz="1600" cap="all" dirty="0">
                <a:hlinkClick r:id="rId11"/>
              </a:rPr>
              <a:t>CCSS.ELA-LITERACY.RF.1.2.B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Orally produce single-syllable words by blending sounds (phonemes), including consonant blends.</a:t>
            </a:r>
          </a:p>
          <a:p>
            <a:r>
              <a:rPr lang="en-US" sz="1600" cap="all" dirty="0">
                <a:hlinkClick r:id="rId12"/>
              </a:rPr>
              <a:t>CCSS.ELA-LITERACY.RF.1.2.C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Isolate and pronounce initial, medial vowel, and final sounds (phonemes) in spoken single-syllable words.</a:t>
            </a:r>
          </a:p>
          <a:p>
            <a:r>
              <a:rPr lang="en-US" sz="1600" cap="all" dirty="0">
                <a:hlinkClick r:id="rId13"/>
              </a:rPr>
              <a:t>CCSS.ELA-LITERACY.RF.1.2.D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Segment spoken single-syllable words into their complete sequence of individual sounds (phonemes).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9967" y="1405986"/>
            <a:ext cx="459204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31913" y="1406944"/>
            <a:ext cx="4064054" cy="375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It, Tap it, Map It, Graph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3251" y="482600"/>
            <a:ext cx="4696736" cy="589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Graph It – /m/ /a/ /t/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94412" y="121920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81213" y="121920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85012" y="1219200"/>
            <a:ext cx="533400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2012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2612" y="19049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66073" y="19049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42012" y="2514600"/>
            <a:ext cx="26726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 			         Phonics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and phonics in action</a:t>
            </a:r>
          </a:p>
          <a:p>
            <a:r>
              <a:rPr lang="en-US" dirty="0" smtClean="0"/>
              <a:t>Model thinking and routinize strategies so students can eventually do it on their own, without support</a:t>
            </a:r>
          </a:p>
          <a:p>
            <a:r>
              <a:rPr lang="en-US" dirty="0" smtClean="0"/>
              <a:t>Sound by sound blending example (shape):</a:t>
            </a:r>
          </a:p>
          <a:p>
            <a:pPr lvl="1"/>
            <a:r>
              <a:rPr lang="en-US" dirty="0" smtClean="0"/>
              <a:t>Step 1 - PA say /sh/, phonics write sh</a:t>
            </a:r>
          </a:p>
          <a:p>
            <a:pPr lvl="1"/>
            <a:r>
              <a:rPr lang="en-US" dirty="0" smtClean="0"/>
              <a:t>Step 2 – PA say /ā/, phonics write a_e </a:t>
            </a:r>
          </a:p>
          <a:p>
            <a:pPr lvl="1"/>
            <a:r>
              <a:rPr lang="en-US" dirty="0" smtClean="0"/>
              <a:t>Step 3 – PA say /p/, phonics write p</a:t>
            </a:r>
          </a:p>
          <a:p>
            <a:pPr lvl="1"/>
            <a:r>
              <a:rPr lang="en-US" dirty="0" smtClean="0"/>
              <a:t>After sounds, blend /sh/ </a:t>
            </a:r>
            <a:r>
              <a:rPr lang="en-US" dirty="0"/>
              <a:t>/ā/ /p</a:t>
            </a:r>
            <a:r>
              <a:rPr lang="en-US" dirty="0" smtClean="0"/>
              <a:t>/, while writing shape </a:t>
            </a:r>
          </a:p>
          <a:p>
            <a:pPr lvl="1"/>
            <a:r>
              <a:rPr lang="en-US" dirty="0" smtClean="0"/>
              <a:t>Phonics – writing letters that connect to those phonemes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2012" y="1066800"/>
            <a:ext cx="3886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847012" y="4953000"/>
            <a:ext cx="1524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999412" y="4953000"/>
            <a:ext cx="1524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94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Phoneme-Grapheme Correspondences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178870"/>
              </p:ext>
            </p:extLst>
          </p:nvPr>
        </p:nvGraphicFramePr>
        <p:xfrm>
          <a:off x="3960812" y="147042"/>
          <a:ext cx="8077200" cy="622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472"/>
                <a:gridCol w="3933328"/>
                <a:gridCol w="2692400"/>
              </a:tblGrid>
              <a:tr h="76721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Phoneme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Word Examples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Common spellings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/p/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pit, spider, stop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/b/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bit, brat, bubble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/m/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mitt,</a:t>
                      </a:r>
                      <a:r>
                        <a:rPr lang="en-US" sz="2200" baseline="0" dirty="0" smtClean="0"/>
                        <a:t> comb, hymn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m,</a:t>
                      </a:r>
                      <a:r>
                        <a:rPr lang="en-US" sz="2200" baseline="0" dirty="0" smtClean="0"/>
                        <a:t> mb, mn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/t/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tickle</a:t>
                      </a:r>
                      <a:r>
                        <a:rPr lang="en-US" sz="2200" baseline="0" dirty="0" smtClean="0"/>
                        <a:t> mitt, sipped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t,</a:t>
                      </a:r>
                      <a:r>
                        <a:rPr lang="en-US" sz="2200" baseline="0" dirty="0" smtClean="0"/>
                        <a:t> tt, ed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/d/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die,</a:t>
                      </a:r>
                      <a:r>
                        <a:rPr lang="en-US" sz="2200" baseline="0" dirty="0" smtClean="0"/>
                        <a:t> loved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d,</a:t>
                      </a:r>
                      <a:r>
                        <a:rPr lang="en-US" sz="2200" baseline="0" dirty="0" smtClean="0"/>
                        <a:t> ed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/n/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nice, knight,</a:t>
                      </a:r>
                      <a:r>
                        <a:rPr lang="en-US" sz="2200" baseline="0" dirty="0" smtClean="0"/>
                        <a:t> gnat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n,</a:t>
                      </a:r>
                      <a:r>
                        <a:rPr lang="en-US" sz="2200" baseline="0" dirty="0" smtClean="0"/>
                        <a:t> kn, gn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76721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/k/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cup, kite, duck, chorus, folk,</a:t>
                      </a:r>
                      <a:r>
                        <a:rPr lang="en-US" sz="2200" baseline="0" dirty="0" smtClean="0"/>
                        <a:t> quiet </a:t>
                      </a:r>
                      <a:endParaRPr lang="en-US" sz="2200" dirty="0" smtClean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k,</a:t>
                      </a:r>
                      <a:r>
                        <a:rPr lang="en-US" sz="2200" baseline="0" dirty="0" smtClean="0"/>
                        <a:t> c, ck, ch, lk, q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/g/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girl, Pittsburgh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g, gh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/ng/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sing,</a:t>
                      </a:r>
                      <a:r>
                        <a:rPr lang="en-US" sz="2200" baseline="0" dirty="0" smtClean="0"/>
                        <a:t> bank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ng,</a:t>
                      </a:r>
                      <a:r>
                        <a:rPr lang="en-US" sz="2200" baseline="0" dirty="0" smtClean="0"/>
                        <a:t> n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/f/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fluff,</a:t>
                      </a:r>
                      <a:r>
                        <a:rPr lang="en-US" sz="2200" baseline="0" dirty="0" smtClean="0"/>
                        <a:t> sphere, tough, calf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f,</a:t>
                      </a:r>
                      <a:r>
                        <a:rPr lang="en-US" sz="2200" baseline="0" dirty="0" smtClean="0"/>
                        <a:t> ff, ph, lf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/v/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van,</a:t>
                      </a:r>
                      <a:r>
                        <a:rPr lang="en-US" sz="2200" baseline="0" dirty="0" smtClean="0"/>
                        <a:t> dove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v, ve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 marL="75618" marR="75618"/>
                </a:tc>
              </a:tr>
              <a:tr h="42623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/s/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sit,</a:t>
                      </a:r>
                      <a:r>
                        <a:rPr lang="en-US" sz="2200" baseline="0" dirty="0" smtClean="0"/>
                        <a:t> pass, science, psychic</a:t>
                      </a:r>
                      <a:endParaRPr lang="en-US" sz="22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s, ss, sc, ps</a:t>
                      </a:r>
                      <a:endParaRPr lang="en-US" sz="2200" dirty="0"/>
                    </a:p>
                  </a:txBody>
                  <a:tcPr marL="75618" marR="75618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Phoneme-Grapheme Correspondence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163029"/>
              </p:ext>
            </p:extLst>
          </p:nvPr>
        </p:nvGraphicFramePr>
        <p:xfrm>
          <a:off x="3960812" y="218440"/>
          <a:ext cx="7924800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911600"/>
                <a:gridCol w="2641600"/>
              </a:tblGrid>
              <a:tr h="3330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Phoneme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Word Examples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Common spellings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/z/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zoo, jazz,</a:t>
                      </a:r>
                      <a:r>
                        <a:rPr lang="en-US" sz="2000" baseline="0" dirty="0" smtClean="0"/>
                        <a:t> nose, as, xylophone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z,</a:t>
                      </a:r>
                      <a:r>
                        <a:rPr lang="en-US" sz="2000" baseline="0" dirty="0" smtClean="0"/>
                        <a:t> zz, se, s, x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/th/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thin, breath,</a:t>
                      </a:r>
                      <a:r>
                        <a:rPr lang="en-US" sz="2000" baseline="0" dirty="0" smtClean="0"/>
                        <a:t> ether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</a:t>
                      </a:r>
                      <a:r>
                        <a:rPr lang="en-US" sz="2000" u="sng" dirty="0" smtClean="0"/>
                        <a:t>th</a:t>
                      </a:r>
                      <a:r>
                        <a:rPr lang="en-US" sz="2000" dirty="0" smtClean="0"/>
                        <a:t>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this,</a:t>
                      </a:r>
                      <a:r>
                        <a:rPr lang="en-US" sz="2000" baseline="0" dirty="0" smtClean="0"/>
                        <a:t> breathe, either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5828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/sh/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shoe, mission, sure, charade, precious, notion, mission, special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sh,</a:t>
                      </a:r>
                      <a:r>
                        <a:rPr lang="en-US" sz="2000" baseline="0" dirty="0" smtClean="0"/>
                        <a:t> ss, s, ch, sc, ti, si, ci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/zh/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measure,</a:t>
                      </a:r>
                      <a:r>
                        <a:rPr lang="en-US" sz="2000" baseline="0" dirty="0" smtClean="0"/>
                        <a:t> azure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s,</a:t>
                      </a:r>
                      <a:r>
                        <a:rPr lang="en-US" sz="2000" baseline="0" dirty="0" smtClean="0"/>
                        <a:t> z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/ch/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cheap, future,</a:t>
                      </a:r>
                      <a:r>
                        <a:rPr lang="en-US" sz="2000" baseline="0" dirty="0" smtClean="0"/>
                        <a:t> etch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ch,</a:t>
                      </a:r>
                      <a:r>
                        <a:rPr lang="en-US" sz="2000" baseline="0" dirty="0" smtClean="0"/>
                        <a:t> tch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/j/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judge, wage </a:t>
                      </a:r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j,</a:t>
                      </a:r>
                      <a:r>
                        <a:rPr lang="en-US" sz="2000" baseline="0" dirty="0" smtClean="0"/>
                        <a:t> dge, ge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/l/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lamb, call,</a:t>
                      </a:r>
                      <a:r>
                        <a:rPr lang="en-US" sz="2000" baseline="0" dirty="0" smtClean="0"/>
                        <a:t> single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l, ll, le 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/r/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reach, wrap, her, fur,</a:t>
                      </a:r>
                      <a:r>
                        <a:rPr lang="en-US" sz="2000" baseline="0" dirty="0" smtClean="0"/>
                        <a:t> stir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r,</a:t>
                      </a:r>
                      <a:r>
                        <a:rPr lang="en-US" sz="2000" baseline="0" dirty="0" smtClean="0"/>
                        <a:t> wr, er/ur/ir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/y/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you,</a:t>
                      </a:r>
                      <a:r>
                        <a:rPr lang="en-US" sz="2000" baseline="0" dirty="0" smtClean="0"/>
                        <a:t> use, feud, onion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</a:t>
                      </a:r>
                      <a:r>
                        <a:rPr lang="en-US" sz="2000" baseline="0" dirty="0" smtClean="0"/>
                        <a:t> (u, eu), i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/w/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witch,</a:t>
                      </a:r>
                      <a:r>
                        <a:rPr lang="en-US" sz="2000" baseline="0" dirty="0" smtClean="0"/>
                        <a:t> queen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w, (q)u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/wh/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where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</a:t>
                      </a:r>
                      <a:endParaRPr lang="en-US" sz="2000" dirty="0"/>
                    </a:p>
                  </a:txBody>
                  <a:tcPr marL="76474" marR="76474"/>
                </a:tc>
              </a:tr>
              <a:tr h="337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/h/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house,</a:t>
                      </a:r>
                      <a:r>
                        <a:rPr lang="en-US" sz="2000" baseline="0" dirty="0" smtClean="0"/>
                        <a:t> whole</a:t>
                      </a:r>
                      <a:endParaRPr lang="en-US" sz="2000" dirty="0"/>
                    </a:p>
                  </a:txBody>
                  <a:tcPr marL="76474" marR="764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h, wh</a:t>
                      </a:r>
                      <a:endParaRPr lang="en-US" sz="2000" dirty="0"/>
                    </a:p>
                  </a:txBody>
                  <a:tcPr marL="76474" marR="76474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Phoneme-Grapheme Correspondence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880609"/>
              </p:ext>
            </p:extLst>
          </p:nvPr>
        </p:nvGraphicFramePr>
        <p:xfrm>
          <a:off x="3960812" y="152400"/>
          <a:ext cx="7924799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835399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Phoneme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Word Examples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Common spellings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/ē/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see,</a:t>
                      </a:r>
                      <a:r>
                        <a:rPr lang="en-US" sz="2000" baseline="0" dirty="0" smtClean="0"/>
                        <a:t> these me, eat, key, happy, chief, either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ee,</a:t>
                      </a:r>
                      <a:r>
                        <a:rPr lang="en-US" sz="2000" baseline="0" dirty="0" smtClean="0"/>
                        <a:t> e__e, -e, ea, ey, -y, ie, ei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/ĭ/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sit,</a:t>
                      </a:r>
                      <a:r>
                        <a:rPr lang="en-US" sz="2000" baseline="0" dirty="0" smtClean="0"/>
                        <a:t> gym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i,</a:t>
                      </a:r>
                      <a:r>
                        <a:rPr lang="en-US" sz="2000" baseline="0" dirty="0" smtClean="0"/>
                        <a:t> y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/ā/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make,</a:t>
                      </a:r>
                      <a:r>
                        <a:rPr lang="en-US" sz="2000" baseline="0" dirty="0" smtClean="0"/>
                        <a:t> rain, play, great, baby, eight, vein, they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a__e,</a:t>
                      </a:r>
                      <a:r>
                        <a:rPr lang="en-US" sz="2000" baseline="0" dirty="0" smtClean="0"/>
                        <a:t> ai, ay, ea, -y, eigh, ei, ey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/ě/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bed, breath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e,</a:t>
                      </a:r>
                      <a:r>
                        <a:rPr lang="en-US" sz="2000" baseline="0" dirty="0" smtClean="0"/>
                        <a:t> ea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/ă/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/ī/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time,</a:t>
                      </a:r>
                      <a:r>
                        <a:rPr lang="en-US" sz="2000" baseline="0" dirty="0" smtClean="0"/>
                        <a:t> pie, cry, right, rifle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i__e,</a:t>
                      </a:r>
                      <a:r>
                        <a:rPr lang="en-US" sz="2000" baseline="0" dirty="0" smtClean="0"/>
                        <a:t> ie, -y, igh, -i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/ŏ/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fox,</a:t>
                      </a:r>
                      <a:r>
                        <a:rPr lang="en-US" sz="2000" baseline="0" dirty="0" smtClean="0"/>
                        <a:t> swap, palm</a:t>
                      </a:r>
                      <a:endParaRPr lang="en-US" sz="2000" dirty="0" smtClean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o,</a:t>
                      </a:r>
                      <a:r>
                        <a:rPr lang="en-US" sz="2000" baseline="0" dirty="0" smtClean="0"/>
                        <a:t> wa, al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/ŭ/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cup,</a:t>
                      </a:r>
                      <a:r>
                        <a:rPr lang="en-US" sz="2000" baseline="0" dirty="0" smtClean="0"/>
                        <a:t> cover, flood, tough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u, o, oo, ou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/aw/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saw</a:t>
                      </a:r>
                      <a:r>
                        <a:rPr lang="en-US" sz="2000" baseline="0" dirty="0" smtClean="0"/>
                        <a:t>, pause, call, water, brought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aw,</a:t>
                      </a:r>
                      <a:r>
                        <a:rPr lang="en-US" sz="2000" baseline="0" dirty="0" smtClean="0"/>
                        <a:t> au, all, w, ough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/ō/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vote,</a:t>
                      </a:r>
                      <a:r>
                        <a:rPr lang="en-US" sz="2000" baseline="0" dirty="0" smtClean="0"/>
                        <a:t> boat, toe, snow, open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o_e</a:t>
                      </a:r>
                      <a:r>
                        <a:rPr lang="en-US" sz="2000" baseline="0" dirty="0" smtClean="0"/>
                        <a:t>. oa, oe, ow, o-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/ŏŏ/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took,</a:t>
                      </a:r>
                      <a:r>
                        <a:rPr lang="en-US" sz="2000" baseline="0" dirty="0" smtClean="0"/>
                        <a:t> put, could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oo,</a:t>
                      </a:r>
                      <a:r>
                        <a:rPr lang="en-US" sz="2000" baseline="0" dirty="0" smtClean="0"/>
                        <a:t> u, ou</a:t>
                      </a:r>
                      <a:endParaRPr lang="en-US" sz="2000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/ū/ [ōō]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moo,</a:t>
                      </a:r>
                      <a:r>
                        <a:rPr lang="en-US" sz="2000" baseline="0" dirty="0" smtClean="0"/>
                        <a:t> tube, blue, chew, suit, soup</a:t>
                      </a:r>
                      <a:endParaRPr lang="en-US" sz="2000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oo,</a:t>
                      </a:r>
                      <a:r>
                        <a:rPr lang="en-US" sz="2000" baseline="0" dirty="0" smtClean="0"/>
                        <a:t> u_e, ue, ew, ui, ou</a:t>
                      </a:r>
                      <a:endParaRPr lang="en-US" sz="2000" dirty="0"/>
                    </a:p>
                  </a:txBody>
                  <a:tcPr marL="75618" marR="75618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Phoneme-Grapheme Correspondence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382558"/>
              </p:ext>
            </p:extLst>
          </p:nvPr>
        </p:nvGraphicFramePr>
        <p:xfrm>
          <a:off x="3960812" y="482600"/>
          <a:ext cx="79247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606799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Phoneme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 Examples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spellings</a:t>
                      </a:r>
                      <a:endParaRPr lang="en-US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/y/ /ū/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use,</a:t>
                      </a:r>
                      <a:r>
                        <a:rPr lang="en-US" baseline="0" dirty="0" smtClean="0"/>
                        <a:t> few, cute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u,</a:t>
                      </a:r>
                      <a:r>
                        <a:rPr lang="en-US" baseline="0" dirty="0" smtClean="0"/>
                        <a:t> ew, u_e</a:t>
                      </a:r>
                      <a:endParaRPr lang="en-US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/oi/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boil,</a:t>
                      </a:r>
                      <a:r>
                        <a:rPr lang="en-US" baseline="0" dirty="0" smtClean="0"/>
                        <a:t> boy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oi,</a:t>
                      </a:r>
                      <a:r>
                        <a:rPr lang="en-US" baseline="0" dirty="0" smtClean="0"/>
                        <a:t> oy</a:t>
                      </a:r>
                      <a:endParaRPr lang="en-US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/ow/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out,</a:t>
                      </a:r>
                      <a:r>
                        <a:rPr lang="en-US" baseline="0" dirty="0" smtClean="0"/>
                        <a:t> cow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ou,</a:t>
                      </a:r>
                      <a:r>
                        <a:rPr lang="en-US" baseline="0" dirty="0" smtClean="0"/>
                        <a:t> ow</a:t>
                      </a:r>
                      <a:endParaRPr lang="en-US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/er/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her, fur, sir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er,</a:t>
                      </a:r>
                      <a:r>
                        <a:rPr lang="en-US" baseline="0" dirty="0" smtClean="0"/>
                        <a:t> ur, ir</a:t>
                      </a:r>
                      <a:endParaRPr lang="en-US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/ar/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cart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 marL="75618" marR="756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/or/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</a:t>
                      </a:r>
                      <a:endParaRPr lang="en-US" dirty="0"/>
                    </a:p>
                  </a:txBody>
                  <a:tcPr marL="75618" marR="756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 marL="75618" marR="75618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012" y="2819400"/>
            <a:ext cx="8229600" cy="3886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-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http://www.fcrr.org/for-educators/sca.asp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Phonemic Awareness in Young Children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by Adams, Foorman, Lundberg, Beeler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Road to the Code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by Blachman, Ball, Black, and Tangel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Teaching Reading Sourcebook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(2</a:t>
            </a:r>
            <a:r>
              <a:rPr lang="en-US" sz="2400" baseline="30000" dirty="0" smtClean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edition) by Honig, Diamond, and Gutlohn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4212" y="2209800"/>
            <a:ext cx="7008574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Resources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6873</Words>
  <Application>Microsoft Office PowerPoint</Application>
  <PresentationFormat>Custom</PresentationFormat>
  <Paragraphs>1302</Paragraphs>
  <Slides>96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ＭＳ ゴシック</vt:lpstr>
      <vt:lpstr>Arial</vt:lpstr>
      <vt:lpstr>Century Gothic</vt:lpstr>
      <vt:lpstr>Wingdings</vt:lpstr>
      <vt:lpstr>Books 16x9</vt:lpstr>
      <vt:lpstr>Acrobat Document</vt:lpstr>
      <vt:lpstr>Strengthening Your Core:  Phonemic Awareness</vt:lpstr>
      <vt:lpstr>Phonological Awareness Is Research-Based</vt:lpstr>
      <vt:lpstr>The National Institute of Child Health and Human Development (NICHD)found that of the students who struggle to learn to read during the elementary school years, 86% of those students need instruction in PA and phonics.</vt:lpstr>
      <vt:lpstr>Two Domains and Five Essential Components of Reading</vt:lpstr>
      <vt:lpstr>Phonological Awareness vs. Phonemic Awareness</vt:lpstr>
      <vt:lpstr>Phonological Awareness</vt:lpstr>
      <vt:lpstr>Reading Instruction Components Typically Emphasized at Each Grade Level</vt:lpstr>
      <vt:lpstr>Suggested Instructional Minutes</vt:lpstr>
      <vt:lpstr>Phonological Awareness in the Standards</vt:lpstr>
      <vt:lpstr>PowerPoint Presentation</vt:lpstr>
      <vt:lpstr>Why Phonemic Awareness is important</vt:lpstr>
      <vt:lpstr>Phonological Awareness (PreK-1)</vt:lpstr>
      <vt:lpstr>Phonemic Awareness Skills (K-2)</vt:lpstr>
      <vt:lpstr>Phonemic Awareness Skills (K-2) continued</vt:lpstr>
      <vt:lpstr>Guideline for Teaching Phonemic Awareness</vt:lpstr>
      <vt:lpstr>Guideline for Teaching Phonemic Awareness</vt:lpstr>
      <vt:lpstr>Guideline for Teaching Phonemic Awareness</vt:lpstr>
      <vt:lpstr>Guideline for Teaching Phonemic Awareness</vt:lpstr>
      <vt:lpstr>Phonological/phonemic awareness activities can be done in the dark.  </vt:lpstr>
      <vt:lpstr>Assessing for PA</vt:lpstr>
      <vt:lpstr>PHONOLOGICAL AWARENESS</vt:lpstr>
      <vt:lpstr>Awareness Activities by Language Units</vt:lpstr>
      <vt:lpstr>Phonological Skills in Order</vt:lpstr>
      <vt:lpstr>Exercise: Identify whether the items are segmented into words (W), syllables (S), onset-rime (OR), and phonemes (P)</vt:lpstr>
      <vt:lpstr>Exercise: Identify the Unit of Language</vt:lpstr>
      <vt:lpstr>PHONEMIC AWARENESS</vt:lpstr>
      <vt:lpstr>PHONEMIC AWARENESS</vt:lpstr>
      <vt:lpstr>Why Learn the Phonemes?</vt:lpstr>
      <vt:lpstr>What is a phoneme?</vt:lpstr>
      <vt:lpstr>What is a phoneme?</vt:lpstr>
      <vt:lpstr>Exercise: Count Phonemes</vt:lpstr>
      <vt:lpstr>Exercise: Count Phonemes</vt:lpstr>
      <vt:lpstr>English Consonant Phonemes by Place and Manner of Articulation</vt:lpstr>
      <vt:lpstr>Stops, Nasals, Fricatives, Affricatives, Glides, and Liquids</vt:lpstr>
      <vt:lpstr>Practice sounds with mirrors</vt:lpstr>
      <vt:lpstr>Stops</vt:lpstr>
      <vt:lpstr>Nasals</vt:lpstr>
      <vt:lpstr>Fricatives</vt:lpstr>
      <vt:lpstr>Affricatives</vt:lpstr>
      <vt:lpstr>Glides</vt:lpstr>
      <vt:lpstr>Glides continued</vt:lpstr>
      <vt:lpstr>Liquids</vt:lpstr>
      <vt:lpstr>English Consonant Phonemes by Place and Manner of Articulation</vt:lpstr>
      <vt:lpstr>Development of Consonant Articulation</vt:lpstr>
      <vt:lpstr>Exercise: Identify Beginning and Ending Sounds</vt:lpstr>
      <vt:lpstr>Exercise: Identify Beginning and Ending Sounds</vt:lpstr>
      <vt:lpstr>Exercise: Analyze Spelling Errors</vt:lpstr>
      <vt:lpstr>English Consonant Phonemes by Place and Manner of Articulation</vt:lpstr>
      <vt:lpstr>Exercise: Analyze Spelling Errors</vt:lpstr>
      <vt:lpstr>Vowel Phonemes</vt:lpstr>
      <vt:lpstr>18 Vowel Phonemes</vt:lpstr>
      <vt:lpstr>Use mirrors with hand under chin</vt:lpstr>
      <vt:lpstr>ĕ and ĭ confusion</vt:lpstr>
      <vt:lpstr>Long &amp; Short Vowels</vt:lpstr>
      <vt:lpstr>Schwa</vt:lpstr>
      <vt:lpstr>Diphthongs not dipthongs</vt:lpstr>
      <vt:lpstr>Importance of True Vowel Sounds</vt:lpstr>
      <vt:lpstr>Exercise: Match Words to Vowels on Your Vowel Phonemes Chart</vt:lpstr>
      <vt:lpstr>Exercise: Match Words to Vowels on Your Vowel Phonemes Chart</vt:lpstr>
      <vt:lpstr>PA is especially important for…</vt:lpstr>
      <vt:lpstr>Phonological Awareness  &amp; Phonics</vt:lpstr>
      <vt:lpstr>Phonemic Awareness Activities</vt:lpstr>
      <vt:lpstr>Phonemic Awareness Activities</vt:lpstr>
      <vt:lpstr>Phonemic Awareness Activities</vt:lpstr>
      <vt:lpstr>Phonemic Awareness Activities</vt:lpstr>
      <vt:lpstr>Phonemic Awareness Activities</vt:lpstr>
      <vt:lpstr>Classroom Activities to Support PA</vt:lpstr>
      <vt:lpstr>Finger-Stretching</vt:lpstr>
      <vt:lpstr>Slinkies  </vt:lpstr>
      <vt:lpstr>Use Elkonin or Sound Boxes</vt:lpstr>
      <vt:lpstr>Say it and Move It Card</vt:lpstr>
      <vt:lpstr>Say it and Move It Card</vt:lpstr>
      <vt:lpstr>Say it and Move It Card</vt:lpstr>
      <vt:lpstr>Say it and Move It Card</vt:lpstr>
      <vt:lpstr>Tracking Mat With Sound Chaining</vt:lpstr>
      <vt:lpstr>Tracking Mat</vt:lpstr>
      <vt:lpstr>Tracking Mat</vt:lpstr>
      <vt:lpstr>Tracking Mat</vt:lpstr>
      <vt:lpstr>Tracking Mat</vt:lpstr>
      <vt:lpstr>Tracking Mat</vt:lpstr>
      <vt:lpstr>Tracking Mat</vt:lpstr>
      <vt:lpstr>Tracking Mat</vt:lpstr>
      <vt:lpstr>Say It, Tap it, Map It, Graph It</vt:lpstr>
      <vt:lpstr>Say It, Tap it, Map It, Graph It</vt:lpstr>
      <vt:lpstr>Say It, Tap it, Map It, Graph It</vt:lpstr>
      <vt:lpstr>Say It, Tap it, Map It, Graph It</vt:lpstr>
      <vt:lpstr>Say It, Tap it, Map It, Graph It</vt:lpstr>
      <vt:lpstr>Say It, Tap it, Map It, Graph It</vt:lpstr>
      <vt:lpstr>Say It, Tap it, Map It, Graph It</vt:lpstr>
      <vt:lpstr>Say It, Tap it, Map It, Graph It</vt:lpstr>
      <vt:lpstr>PA              Phonics</vt:lpstr>
      <vt:lpstr>Phoneme-Grapheme Correspondences</vt:lpstr>
      <vt:lpstr>Phoneme-Grapheme Correspondence</vt:lpstr>
      <vt:lpstr>Phoneme-Grapheme Correspondence</vt:lpstr>
      <vt:lpstr>Phoneme-Grapheme Correspondence</vt:lpstr>
      <vt:lpstr>-http://www.fcrr.org/for-educators/sca.asp  -Phonemic Awareness in Young Children by Adams, Foorman, Lundberg, Beeler  -Road to the Code by Blachman, Ball, Black, and Tangel  -Teaching Reading Sourcebook (2nd edition) by Honig, Diamond, and Gutlohn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2016-06-07T18:27:29Z</dcterms:created>
  <dcterms:modified xsi:type="dcterms:W3CDTF">2016-08-03T21:40:35Z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