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72" r:id="rId3"/>
    <p:sldId id="282" r:id="rId4"/>
    <p:sldId id="256" r:id="rId5"/>
    <p:sldId id="260" r:id="rId6"/>
    <p:sldId id="263" r:id="rId7"/>
    <p:sldId id="258" r:id="rId8"/>
    <p:sldId id="307" r:id="rId9"/>
    <p:sldId id="283" r:id="rId10"/>
    <p:sldId id="265" r:id="rId11"/>
    <p:sldId id="267" r:id="rId12"/>
    <p:sldId id="268" r:id="rId13"/>
    <p:sldId id="269" r:id="rId14"/>
    <p:sldId id="270" r:id="rId15"/>
    <p:sldId id="273" r:id="rId16"/>
    <p:sldId id="271" r:id="rId17"/>
    <p:sldId id="275" r:id="rId18"/>
    <p:sldId id="276" r:id="rId19"/>
    <p:sldId id="277" r:id="rId20"/>
    <p:sldId id="278" r:id="rId21"/>
    <p:sldId id="279" r:id="rId22"/>
    <p:sldId id="280" r:id="rId23"/>
    <p:sldId id="285" r:id="rId24"/>
    <p:sldId id="286" r:id="rId25"/>
    <p:sldId id="287"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8" r:id="rId39"/>
    <p:sldId id="284" r:id="rId40"/>
    <p:sldId id="288" r:id="rId41"/>
    <p:sldId id="290" r:id="rId42"/>
    <p:sldId id="313" r:id="rId43"/>
    <p:sldId id="305" r:id="rId44"/>
    <p:sldId id="274" r:id="rId45"/>
    <p:sldId id="310" r:id="rId46"/>
    <p:sldId id="311" r:id="rId47"/>
    <p:sldId id="312" r:id="rId48"/>
    <p:sldId id="291" r:id="rId49"/>
    <p:sldId id="309" r:id="rId50"/>
    <p:sldId id="306" r:id="rId51"/>
    <p:sldId id="262" r:id="rId52"/>
    <p:sldId id="26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5403" autoAdjust="0"/>
  </p:normalViewPr>
  <p:slideViewPr>
    <p:cSldViewPr snapToGrid="0">
      <p:cViewPr varScale="1">
        <p:scale>
          <a:sx n="50" d="100"/>
          <a:sy n="50" d="100"/>
        </p:scale>
        <p:origin x="46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82130-EDC8-4BB4-BD6A-3A13CBD53F32}" type="datetimeFigureOut">
              <a:rPr lang="en-US" smtClean="0"/>
              <a:t>7/25/2016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D459F-1928-4095-B9F6-232792539439}" type="slidenum">
              <a:rPr lang="en-US" smtClean="0"/>
              <a:t>‹#›</a:t>
            </a:fld>
            <a:endParaRPr lang="en-US"/>
          </a:p>
        </p:txBody>
      </p:sp>
    </p:spTree>
    <p:extLst>
      <p:ext uri="{BB962C8B-B14F-4D97-AF65-F5344CB8AC3E}">
        <p14:creationId xmlns:p14="http://schemas.microsoft.com/office/powerpoint/2010/main" val="205185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me—ask</a:t>
            </a:r>
            <a:r>
              <a:rPr lang="en-US" baseline="0" dirty="0" smtClean="0"/>
              <a:t> questions like 2</a:t>
            </a:r>
            <a:r>
              <a:rPr lang="en-US" baseline="30000" dirty="0" smtClean="0"/>
              <a:t>nd</a:t>
            </a:r>
            <a:r>
              <a:rPr lang="en-US" baseline="0" dirty="0" smtClean="0"/>
              <a:t> grade teacher, 3</a:t>
            </a:r>
            <a:r>
              <a:rPr lang="en-US" baseline="30000" dirty="0" smtClean="0"/>
              <a:t>rd</a:t>
            </a:r>
            <a:r>
              <a:rPr lang="en-US" baseline="0" dirty="0" smtClean="0"/>
              <a:t> grade…less than 5 years experience, more than 5 etc.</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5</a:t>
            </a:fld>
            <a:endParaRPr lang="en-US"/>
          </a:p>
        </p:txBody>
      </p:sp>
    </p:spTree>
    <p:extLst>
      <p:ext uri="{BB962C8B-B14F-4D97-AF65-F5344CB8AC3E}">
        <p14:creationId xmlns:p14="http://schemas.microsoft.com/office/powerpoint/2010/main" val="719013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review these to ensure participants have the key ideas </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18</a:t>
            </a:fld>
            <a:endParaRPr lang="en-US"/>
          </a:p>
        </p:txBody>
      </p:sp>
    </p:spTree>
    <p:extLst>
      <p:ext uri="{BB962C8B-B14F-4D97-AF65-F5344CB8AC3E}">
        <p14:creationId xmlns:p14="http://schemas.microsoft.com/office/powerpoint/2010/main" val="125648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page 14 in The</a:t>
            </a:r>
            <a:r>
              <a:rPr lang="en-US" baseline="0" dirty="0" smtClean="0"/>
              <a:t> Kid Who Invented the Popsicle, Model for participants how to evaluate the text on the 5 elements of challenge: vocabulary, sentence structure, coherence, organization, background knowledge.  </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23</a:t>
            </a:fld>
            <a:endParaRPr lang="en-US"/>
          </a:p>
        </p:txBody>
      </p:sp>
    </p:spTree>
    <p:extLst>
      <p:ext uri="{BB962C8B-B14F-4D97-AF65-F5344CB8AC3E}">
        <p14:creationId xmlns:p14="http://schemas.microsoft.com/office/powerpoint/2010/main" val="3729349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p. 22 Chewing Gum, have participants apply</a:t>
            </a:r>
            <a:r>
              <a:rPr lang="en-US" baseline="0" dirty="0" smtClean="0"/>
              <a:t> the same routine just modeled with Blue Jeans to the Chewing Gum text.  Ask participants to evaluate the text on the 5 elements of challenge: vocabulary, sentence structure, coherence, organization, background knowledge….they can record their observations on the back of the four square </a:t>
            </a:r>
          </a:p>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24</a:t>
            </a:fld>
            <a:endParaRPr lang="en-US"/>
          </a:p>
        </p:txBody>
      </p:sp>
    </p:spTree>
    <p:extLst>
      <p:ext uri="{BB962C8B-B14F-4D97-AF65-F5344CB8AC3E}">
        <p14:creationId xmlns:p14="http://schemas.microsoft.com/office/powerpoint/2010/main" val="183500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10-15 minute break—when we come back we</a:t>
            </a:r>
            <a:r>
              <a:rPr lang="en-US" baseline="0" dirty="0" smtClean="0"/>
              <a:t> will look at instructional strategies you can use to overcome these 5 challenges </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25</a:t>
            </a:fld>
            <a:endParaRPr lang="en-US"/>
          </a:p>
        </p:txBody>
      </p:sp>
    </p:spTree>
    <p:extLst>
      <p:ext uri="{BB962C8B-B14F-4D97-AF65-F5344CB8AC3E}">
        <p14:creationId xmlns:p14="http://schemas.microsoft.com/office/powerpoint/2010/main" val="374613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a:t>
            </a:r>
            <a:r>
              <a:rPr lang="en-US" baseline="0" dirty="0" smtClean="0"/>
              <a:t> or clarify purpose for reading</a:t>
            </a:r>
          </a:p>
          <a:p>
            <a:r>
              <a:rPr lang="en-US" baseline="0" dirty="0" smtClean="0"/>
              <a:t>-How is the text organized? </a:t>
            </a:r>
          </a:p>
          <a:p>
            <a:r>
              <a:rPr lang="en-US" baseline="0" dirty="0" smtClean="0"/>
              <a:t>-Previewing the headers, subheadings, introductory material</a:t>
            </a:r>
          </a:p>
          <a:p>
            <a:r>
              <a:rPr lang="en-US" baseline="0" dirty="0" smtClean="0"/>
              <a:t>-Skimming to get an overview of the content and organization of the text</a:t>
            </a:r>
          </a:p>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27</a:t>
            </a:fld>
            <a:endParaRPr lang="en-US"/>
          </a:p>
        </p:txBody>
      </p:sp>
    </p:spTree>
    <p:extLst>
      <p:ext uri="{BB962C8B-B14F-4D97-AF65-F5344CB8AC3E}">
        <p14:creationId xmlns:p14="http://schemas.microsoft.com/office/powerpoint/2010/main" val="326610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Before doing an activity, teaching content, or reading a story in class, pre-teaching vocabulary is always helpful, especially for ELLs. This gives students a the chance to identify words and then be able to place them in context and remember them.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Strategies</a:t>
            </a:r>
            <a:r>
              <a:rPr lang="en-US" sz="1200" b="0" i="0" kern="1200" baseline="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Role playing or pantomiming</a:t>
            </a:r>
          </a:p>
          <a:p>
            <a:r>
              <a:rPr lang="en-US" sz="1200" b="0" i="0" kern="1200" dirty="0" smtClean="0">
                <a:solidFill>
                  <a:schemeClr val="tx1"/>
                </a:solidFill>
                <a:effectLst/>
                <a:latin typeface="+mn-lt"/>
                <a:ea typeface="+mn-ea"/>
                <a:cs typeface="+mn-cs"/>
              </a:rPr>
              <a:t>Using gestures</a:t>
            </a:r>
          </a:p>
          <a:p>
            <a:r>
              <a:rPr lang="en-US" sz="1200" b="0" i="0" kern="1200" dirty="0" smtClean="0">
                <a:solidFill>
                  <a:schemeClr val="tx1"/>
                </a:solidFill>
                <a:effectLst/>
                <a:latin typeface="+mn-lt"/>
                <a:ea typeface="+mn-ea"/>
                <a:cs typeface="+mn-cs"/>
              </a:rPr>
              <a:t>Showing real objects</a:t>
            </a:r>
          </a:p>
          <a:p>
            <a:r>
              <a:rPr lang="en-US" sz="1200" b="0" i="0" kern="1200" dirty="0" smtClean="0">
                <a:solidFill>
                  <a:schemeClr val="tx1"/>
                </a:solidFill>
                <a:effectLst/>
                <a:latin typeface="+mn-lt"/>
                <a:ea typeface="+mn-ea"/>
                <a:cs typeface="+mn-cs"/>
              </a:rPr>
              <a:t>Pointing to pictures</a:t>
            </a:r>
          </a:p>
          <a:p>
            <a:r>
              <a:rPr lang="en-US" sz="1200" b="0" i="0" kern="1200" dirty="0" smtClean="0">
                <a:solidFill>
                  <a:schemeClr val="tx1"/>
                </a:solidFill>
                <a:effectLst/>
                <a:latin typeface="+mn-lt"/>
                <a:ea typeface="+mn-ea"/>
                <a:cs typeface="+mn-cs"/>
              </a:rPr>
              <a:t>Doing quick drawings on the board</a:t>
            </a:r>
          </a:p>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28</a:t>
            </a:fld>
            <a:endParaRPr lang="en-US"/>
          </a:p>
        </p:txBody>
      </p:sp>
    </p:spTree>
    <p:extLst>
      <p:ext uri="{BB962C8B-B14F-4D97-AF65-F5344CB8AC3E}">
        <p14:creationId xmlns:p14="http://schemas.microsoft.com/office/powerpoint/2010/main" val="2001414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a:t>
            </a:r>
            <a:r>
              <a:rPr lang="en-US" baseline="0" dirty="0" smtClean="0"/>
              <a:t> fluent reading</a:t>
            </a:r>
          </a:p>
          <a:p>
            <a:r>
              <a:rPr lang="en-US" baseline="0" dirty="0" smtClean="0"/>
              <a:t>Exposes them to the text so that they will know what is about when they attempt to read it</a:t>
            </a:r>
          </a:p>
          <a:p>
            <a:r>
              <a:rPr lang="en-US" baseline="0" dirty="0" smtClean="0"/>
              <a:t>Helps students learn new words==if they follow the teacher with their finger as they are read to</a:t>
            </a:r>
            <a:endParaRPr lang="en-US" dirty="0" smtClean="0"/>
          </a:p>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29</a:t>
            </a:fld>
            <a:endParaRPr lang="en-US"/>
          </a:p>
        </p:txBody>
      </p:sp>
    </p:spTree>
    <p:extLst>
      <p:ext uri="{BB962C8B-B14F-4D97-AF65-F5344CB8AC3E}">
        <p14:creationId xmlns:p14="http://schemas.microsoft.com/office/powerpoint/2010/main" val="351913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30</a:t>
            </a:fld>
            <a:endParaRPr lang="en-US"/>
          </a:p>
        </p:txBody>
      </p:sp>
    </p:spTree>
    <p:extLst>
      <p:ext uri="{BB962C8B-B14F-4D97-AF65-F5344CB8AC3E}">
        <p14:creationId xmlns:p14="http://schemas.microsoft.com/office/powerpoint/2010/main" val="1892869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Breaking</a:t>
            </a:r>
            <a:r>
              <a:rPr lang="en-US" sz="1200" b="0" i="0" kern="1200" baseline="0" dirty="0" smtClean="0">
                <a:solidFill>
                  <a:schemeClr val="tx1"/>
                </a:solidFill>
                <a:effectLst/>
                <a:latin typeface="+mn-lt"/>
                <a:ea typeface="+mn-ea"/>
                <a:cs typeface="+mn-cs"/>
              </a:rPr>
              <a:t> long passages into shorter sections or even paragraphs into sentences or phrases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chunk the text and read and discuss as you go</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Chunking is an example of a strategy that helps students breakdown difficult text into more manageable pieces. Dividing content into smaller parts helps students identify key words and ideas, develops students’ ability to paraphrase, and makes it easier for students to organize and synthesize information.</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31</a:t>
            </a:fld>
            <a:endParaRPr lang="en-US"/>
          </a:p>
        </p:txBody>
      </p:sp>
    </p:spTree>
    <p:extLst>
      <p:ext uri="{BB962C8B-B14F-4D97-AF65-F5344CB8AC3E}">
        <p14:creationId xmlns:p14="http://schemas.microsoft.com/office/powerpoint/2010/main" val="479051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Allows students to process their thinking prior</a:t>
            </a:r>
            <a:r>
              <a:rPr lang="en-US" baseline="0" dirty="0" smtClean="0"/>
              <a:t> to the whole group discussion</a:t>
            </a:r>
          </a:p>
          <a:p>
            <a:r>
              <a:rPr lang="en-US" baseline="0" dirty="0" smtClean="0"/>
              <a:t>Can provide students who aren’t sure with a better understanding from listening to their peers</a:t>
            </a:r>
          </a:p>
          <a:p>
            <a:r>
              <a:rPr lang="en-US" baseline="0" dirty="0" smtClean="0"/>
              <a:t>Allows the teacher to monitor students’ understanding—can hear more students in the small group discussion than might be able to do during a whole group discussion</a:t>
            </a:r>
          </a:p>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32</a:t>
            </a:fld>
            <a:endParaRPr lang="en-US"/>
          </a:p>
        </p:txBody>
      </p:sp>
    </p:spTree>
    <p:extLst>
      <p:ext uri="{BB962C8B-B14F-4D97-AF65-F5344CB8AC3E}">
        <p14:creationId xmlns:p14="http://schemas.microsoft.com/office/powerpoint/2010/main" val="52742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taking guide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 participants to define what scaffolding means to them—pre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1: Written</a:t>
            </a:r>
            <a:r>
              <a:rPr lang="en-US" baseline="0" dirty="0" smtClean="0"/>
              <a:t> reflection first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2: Share with colleagues at table; add to</a:t>
            </a:r>
            <a:r>
              <a:rPr lang="en-US" baseline="0" dirty="0" smtClean="0"/>
              <a:t> your own definition as appropriate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Step 3:  Pick 2-3 keywords/phrases to share out with the group that represent the big ideas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Step 4:  Call on each table and have them share out—record on chart paper</a:t>
            </a:r>
            <a:endParaRPr lang="en-US" dirty="0" smtClean="0"/>
          </a:p>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7</a:t>
            </a:fld>
            <a:endParaRPr lang="en-US"/>
          </a:p>
        </p:txBody>
      </p:sp>
    </p:spTree>
    <p:extLst>
      <p:ext uri="{BB962C8B-B14F-4D97-AF65-F5344CB8AC3E}">
        <p14:creationId xmlns:p14="http://schemas.microsoft.com/office/powerpoint/2010/main" val="2169556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Text-dependent questioning</a:t>
            </a:r>
            <a:r>
              <a:rPr lang="en-US" baseline="0" dirty="0" smtClean="0"/>
              <a:t> frame the extended discussion of a text and invite children to co-construct knowledge in the company of their teacher.  These types of questions advance students through a process of more deeply understanding a text. </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33</a:t>
            </a:fld>
            <a:endParaRPr lang="en-US"/>
          </a:p>
        </p:txBody>
      </p:sp>
    </p:spTree>
    <p:extLst>
      <p:ext uri="{BB962C8B-B14F-4D97-AF65-F5344CB8AC3E}">
        <p14:creationId xmlns:p14="http://schemas.microsoft.com/office/powerpoint/2010/main" val="3205481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Point out connections between the text at hand and something else they’ve studied in your class.</a:t>
            </a:r>
          </a:p>
          <a:p>
            <a:r>
              <a:rPr lang="en-US" sz="1200" b="0" i="0" kern="1200" dirty="0" smtClean="0">
                <a:solidFill>
                  <a:schemeClr val="tx1"/>
                </a:solidFill>
                <a:effectLst/>
                <a:latin typeface="+mn-lt"/>
                <a:ea typeface="+mn-ea"/>
                <a:cs typeface="+mn-cs"/>
              </a:rPr>
              <a:t>Questions can encourage students to make connections to their previous reading or class discussion, evaluate arguments, or apply the concepts they read about to other scenarios. </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34</a:t>
            </a:fld>
            <a:endParaRPr lang="en-US"/>
          </a:p>
        </p:txBody>
      </p:sp>
    </p:spTree>
    <p:extLst>
      <p:ext uri="{BB962C8B-B14F-4D97-AF65-F5344CB8AC3E}">
        <p14:creationId xmlns:p14="http://schemas.microsoft.com/office/powerpoint/2010/main" val="103422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go along</a:t>
            </a:r>
            <a:r>
              <a:rPr lang="en-US" baseline="0" dirty="0" smtClean="0"/>
              <a:t> with the Blue Jeans text, this partially completed graphic organizer is one example of how to accomplish this scaffolding support. </a:t>
            </a:r>
          </a:p>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35</a:t>
            </a:fld>
            <a:endParaRPr lang="en-US"/>
          </a:p>
        </p:txBody>
      </p:sp>
    </p:spTree>
    <p:extLst>
      <p:ext uri="{BB962C8B-B14F-4D97-AF65-F5344CB8AC3E}">
        <p14:creationId xmlns:p14="http://schemas.microsoft.com/office/powerpoint/2010/main" val="361125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Scaffolding Planning Template</a:t>
            </a:r>
          </a:p>
          <a:p>
            <a:r>
              <a:rPr lang="en-US" dirty="0" smtClean="0"/>
              <a:t>Note there are more strategies on this template than those that I covered…some</a:t>
            </a:r>
            <a:r>
              <a:rPr lang="en-US" baseline="0" dirty="0" smtClean="0"/>
              <a:t> should be self-explanatory</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38</a:t>
            </a:fld>
            <a:endParaRPr lang="en-US"/>
          </a:p>
        </p:txBody>
      </p:sp>
    </p:spTree>
    <p:extLst>
      <p:ext uri="{BB962C8B-B14F-4D97-AF65-F5344CB8AC3E}">
        <p14:creationId xmlns:p14="http://schemas.microsoft.com/office/powerpoint/2010/main" val="2457515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they have completed filling in their chart…have them read “Should</a:t>
            </a:r>
            <a:r>
              <a:rPr lang="en-US" baseline="0" dirty="0" smtClean="0"/>
              <a:t> we teach students at their reading levels?”</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41</a:t>
            </a:fld>
            <a:endParaRPr lang="en-US"/>
          </a:p>
        </p:txBody>
      </p:sp>
    </p:spTree>
    <p:extLst>
      <p:ext uri="{BB962C8B-B14F-4D97-AF65-F5344CB8AC3E}">
        <p14:creationId xmlns:p14="http://schemas.microsoft.com/office/powerpoint/2010/main" val="1717768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they have completed filling in their chart…have them read “Should</a:t>
            </a:r>
            <a:r>
              <a:rPr lang="en-US" baseline="0" dirty="0" smtClean="0"/>
              <a:t> we teach students at their reading levels?”</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42</a:t>
            </a:fld>
            <a:endParaRPr lang="en-US"/>
          </a:p>
        </p:txBody>
      </p:sp>
    </p:spTree>
    <p:extLst>
      <p:ext uri="{BB962C8B-B14F-4D97-AF65-F5344CB8AC3E}">
        <p14:creationId xmlns:p14="http://schemas.microsoft.com/office/powerpoint/2010/main" val="3853158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blank space on note taking guide have participants record 3</a:t>
            </a:r>
            <a:r>
              <a:rPr lang="en-US" baseline="0" dirty="0" smtClean="0"/>
              <a:t> key ideas and 2 questions.  After, have participants get up and find someone with the same shoe color to pair with.  Have them share their 3 key ideas—add to their list as needed—and their 2 questions.  Colleagues can try to answer their questions.  Bring the group back together and ask what questions do you still need answers to?  Brief Q&amp;A time for about 5 minutes. </a:t>
            </a:r>
          </a:p>
          <a:p>
            <a:endParaRPr lang="en-US" baseline="0" dirty="0" smtClean="0"/>
          </a:p>
          <a:p>
            <a:r>
              <a:rPr lang="en-US" baseline="0" dirty="0" smtClean="0"/>
              <a:t>After Q &amp; A, have participants record 1 thing they want to remember about the text and conversation. </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43</a:t>
            </a:fld>
            <a:endParaRPr lang="en-US"/>
          </a:p>
        </p:txBody>
      </p:sp>
    </p:spTree>
    <p:extLst>
      <p:ext uri="{BB962C8B-B14F-4D97-AF65-F5344CB8AC3E}">
        <p14:creationId xmlns:p14="http://schemas.microsoft.com/office/powerpoint/2010/main" val="3822280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Handout—Range</a:t>
            </a:r>
            <a:r>
              <a:rPr lang="en-US" baseline="0" dirty="0" smtClean="0"/>
              <a:t> of Reading and Text Complexity</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45</a:t>
            </a:fld>
            <a:endParaRPr lang="en-US"/>
          </a:p>
        </p:txBody>
      </p:sp>
    </p:spTree>
    <p:extLst>
      <p:ext uri="{BB962C8B-B14F-4D97-AF65-F5344CB8AC3E}">
        <p14:creationId xmlns:p14="http://schemas.microsoft.com/office/powerpoint/2010/main" val="2986324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Ideas in </a:t>
            </a:r>
            <a:r>
              <a:rPr lang="en-US" dirty="0" err="1" smtClean="0"/>
              <a:t>scaffolded</a:t>
            </a:r>
            <a:r>
              <a:rPr lang="en-US" baseline="0" dirty="0" smtClean="0"/>
              <a:t> reading instruction in the content areas article by fisher and </a:t>
            </a:r>
            <a:r>
              <a:rPr lang="en-US" baseline="0" dirty="0" err="1" smtClean="0"/>
              <a:t>frey</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48</a:t>
            </a:fld>
            <a:endParaRPr lang="en-US"/>
          </a:p>
        </p:txBody>
      </p:sp>
    </p:spTree>
    <p:extLst>
      <p:ext uri="{BB962C8B-B14F-4D97-AF65-F5344CB8AC3E}">
        <p14:creationId xmlns:p14="http://schemas.microsoft.com/office/powerpoint/2010/main" val="2084121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Ideas in </a:t>
            </a:r>
            <a:r>
              <a:rPr lang="en-US" dirty="0" err="1" smtClean="0"/>
              <a:t>scaffolded</a:t>
            </a:r>
            <a:r>
              <a:rPr lang="en-US" baseline="0" dirty="0" smtClean="0"/>
              <a:t> reading instruction in the content areas article by fisher and </a:t>
            </a:r>
            <a:r>
              <a:rPr lang="en-US" baseline="0" dirty="0" err="1" smtClean="0"/>
              <a:t>frey</a:t>
            </a:r>
            <a:r>
              <a:rPr lang="en-US" baseline="0" dirty="0" smtClean="0"/>
              <a:t> </a:t>
            </a:r>
          </a:p>
          <a:p>
            <a:endParaRPr lang="en-US" dirty="0" smtClean="0"/>
          </a:p>
          <a:p>
            <a:r>
              <a:rPr lang="en-US" dirty="0" smtClean="0"/>
              <a:t>P.350 gives examples</a:t>
            </a:r>
            <a:r>
              <a:rPr lang="en-US" baseline="0" dirty="0" smtClean="0"/>
              <a:t> of the three purposes</a:t>
            </a:r>
          </a:p>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49</a:t>
            </a:fld>
            <a:endParaRPr lang="en-US"/>
          </a:p>
        </p:txBody>
      </p:sp>
    </p:spTree>
    <p:extLst>
      <p:ext uri="{BB962C8B-B14F-4D97-AF65-F5344CB8AC3E}">
        <p14:creationId xmlns:p14="http://schemas.microsoft.com/office/powerpoint/2010/main" val="424707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read these scaffolding definitions…adjust their definitions</a:t>
            </a:r>
            <a:r>
              <a:rPr lang="en-US" baseline="0" dirty="0" smtClean="0"/>
              <a:t> as desired.</a:t>
            </a:r>
          </a:p>
          <a:p>
            <a:r>
              <a:rPr lang="en-US" baseline="0" dirty="0" smtClean="0"/>
              <a:t>Purpose—build a common language and understanding of what scaffolding is.</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8</a:t>
            </a:fld>
            <a:endParaRPr lang="en-US"/>
          </a:p>
        </p:txBody>
      </p:sp>
    </p:spTree>
    <p:extLst>
      <p:ext uri="{BB962C8B-B14F-4D97-AF65-F5344CB8AC3E}">
        <p14:creationId xmlns:p14="http://schemas.microsoft.com/office/powerpoint/2010/main" val="2174493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52</a:t>
            </a:fld>
            <a:endParaRPr lang="en-US"/>
          </a:p>
        </p:txBody>
      </p:sp>
    </p:spTree>
    <p:extLst>
      <p:ext uri="{BB962C8B-B14F-4D97-AF65-F5344CB8AC3E}">
        <p14:creationId xmlns:p14="http://schemas.microsoft.com/office/powerpoint/2010/main" val="427578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10</a:t>
            </a:fld>
            <a:endParaRPr lang="en-US"/>
          </a:p>
        </p:txBody>
      </p:sp>
    </p:spTree>
    <p:extLst>
      <p:ext uri="{BB962C8B-B14F-4D97-AF65-F5344CB8AC3E}">
        <p14:creationId xmlns:p14="http://schemas.microsoft.com/office/powerpoint/2010/main" val="170866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Ideas</a:t>
            </a:r>
          </a:p>
          <a:p>
            <a:endParaRPr lang="en-US" dirty="0" smtClean="0"/>
          </a:p>
          <a:p>
            <a:r>
              <a:rPr lang="en-US" dirty="0" smtClean="0"/>
              <a:t>Use the video in which Kate</a:t>
            </a:r>
            <a:r>
              <a:rPr lang="en-US" baseline="0" dirty="0" smtClean="0"/>
              <a:t> models this</a:t>
            </a:r>
          </a:p>
          <a:p>
            <a:r>
              <a:rPr lang="en-US" baseline="0" dirty="0" smtClean="0"/>
              <a:t>Then, do it with them with a simple text</a:t>
            </a:r>
          </a:p>
          <a:p>
            <a:r>
              <a:rPr lang="en-US" baseline="0" dirty="0" smtClean="0"/>
              <a:t>Then, have them do a segment on their own and identify the key words they would leave out. </a:t>
            </a:r>
          </a:p>
          <a:p>
            <a:endParaRPr lang="en-US" dirty="0"/>
          </a:p>
        </p:txBody>
      </p:sp>
      <p:sp>
        <p:nvSpPr>
          <p:cNvPr id="4" name="Slide Number Placeholder 3"/>
          <p:cNvSpPr>
            <a:spLocks noGrp="1"/>
          </p:cNvSpPr>
          <p:nvPr>
            <p:ph type="sldNum" sz="quarter" idx="10"/>
          </p:nvPr>
        </p:nvSpPr>
        <p:spPr/>
        <p:txBody>
          <a:bodyPr/>
          <a:lstStyle/>
          <a:p>
            <a:fld id="{D4E5CA12-5271-42A0-A0FA-2F7AB43BFF16}" type="slidenum">
              <a:rPr lang="en-US" smtClean="0"/>
              <a:t>13</a:t>
            </a:fld>
            <a:endParaRPr lang="en-US"/>
          </a:p>
        </p:txBody>
      </p:sp>
    </p:spTree>
    <p:extLst>
      <p:ext uri="{BB962C8B-B14F-4D97-AF65-F5344CB8AC3E}">
        <p14:creationId xmlns:p14="http://schemas.microsoft.com/office/powerpoint/2010/main" val="24012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r>
              <a:rPr lang="en-US" dirty="0" smtClean="0"/>
              <a:t> Alaska</a:t>
            </a:r>
            <a:r>
              <a:rPr lang="en-US" baseline="0" dirty="0" smtClean="0"/>
              <a:t> Adventure</a:t>
            </a:r>
            <a:endParaRPr lang="en-US" dirty="0"/>
          </a:p>
        </p:txBody>
      </p:sp>
      <p:sp>
        <p:nvSpPr>
          <p:cNvPr id="4" name="Slide Number Placeholder 3"/>
          <p:cNvSpPr>
            <a:spLocks noGrp="1"/>
          </p:cNvSpPr>
          <p:nvPr>
            <p:ph type="sldNum" sz="quarter" idx="10"/>
          </p:nvPr>
        </p:nvSpPr>
        <p:spPr/>
        <p:txBody>
          <a:bodyPr/>
          <a:lstStyle/>
          <a:p>
            <a:fld id="{D4E5CA12-5271-42A0-A0FA-2F7AB43BFF16}" type="slidenum">
              <a:rPr lang="en-US" smtClean="0"/>
              <a:t>14</a:t>
            </a:fld>
            <a:endParaRPr lang="en-US"/>
          </a:p>
        </p:txBody>
      </p:sp>
    </p:spTree>
    <p:extLst>
      <p:ext uri="{BB962C8B-B14F-4D97-AF65-F5344CB8AC3E}">
        <p14:creationId xmlns:p14="http://schemas.microsoft.com/office/powerpoint/2010/main" val="318642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r>
              <a:rPr lang="en-US" dirty="0" smtClean="0"/>
              <a:t> Alaska</a:t>
            </a:r>
            <a:r>
              <a:rPr lang="en-US" baseline="0" dirty="0" smtClean="0"/>
              <a:t> Adventure</a:t>
            </a:r>
            <a:endParaRPr lang="en-US" dirty="0"/>
          </a:p>
        </p:txBody>
      </p:sp>
      <p:sp>
        <p:nvSpPr>
          <p:cNvPr id="4" name="Slide Number Placeholder 3"/>
          <p:cNvSpPr>
            <a:spLocks noGrp="1"/>
          </p:cNvSpPr>
          <p:nvPr>
            <p:ph type="sldNum" sz="quarter" idx="10"/>
          </p:nvPr>
        </p:nvSpPr>
        <p:spPr/>
        <p:txBody>
          <a:bodyPr/>
          <a:lstStyle/>
          <a:p>
            <a:fld id="{D4E5CA12-5271-42A0-A0FA-2F7AB43BFF16}" type="slidenum">
              <a:rPr lang="en-US" smtClean="0"/>
              <a:t>15</a:t>
            </a:fld>
            <a:endParaRPr lang="en-US"/>
          </a:p>
        </p:txBody>
      </p:sp>
    </p:spTree>
    <p:extLst>
      <p:ext uri="{BB962C8B-B14F-4D97-AF65-F5344CB8AC3E}">
        <p14:creationId xmlns:p14="http://schemas.microsoft.com/office/powerpoint/2010/main" val="44577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these</a:t>
            </a:r>
            <a:r>
              <a:rPr lang="en-US" baseline="0" dirty="0" smtClean="0"/>
              <a:t> strategies with the other paragraphs in the Alaska Adventure text</a:t>
            </a:r>
          </a:p>
          <a:p>
            <a:r>
              <a:rPr lang="en-US" baseline="0" dirty="0" smtClean="0"/>
              <a:t>Handout: Active Reading Strategies poster</a:t>
            </a:r>
          </a:p>
          <a:p>
            <a:endParaRPr lang="en-US" dirty="0"/>
          </a:p>
        </p:txBody>
      </p:sp>
      <p:sp>
        <p:nvSpPr>
          <p:cNvPr id="4" name="Slide Number Placeholder 3"/>
          <p:cNvSpPr>
            <a:spLocks noGrp="1"/>
          </p:cNvSpPr>
          <p:nvPr>
            <p:ph type="sldNum" sz="quarter" idx="10"/>
          </p:nvPr>
        </p:nvSpPr>
        <p:spPr/>
        <p:txBody>
          <a:bodyPr/>
          <a:lstStyle/>
          <a:p>
            <a:fld id="{D4E5CA12-5271-42A0-A0FA-2F7AB43BFF16}" type="slidenum">
              <a:rPr lang="en-US" smtClean="0"/>
              <a:t>16</a:t>
            </a:fld>
            <a:endParaRPr lang="en-US"/>
          </a:p>
        </p:txBody>
      </p:sp>
    </p:spTree>
    <p:extLst>
      <p:ext uri="{BB962C8B-B14F-4D97-AF65-F5344CB8AC3E}">
        <p14:creationId xmlns:p14="http://schemas.microsoft.com/office/powerpoint/2010/main" val="278206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Jigsaw</a:t>
            </a:r>
            <a:r>
              <a:rPr lang="en-US" baseline="0" dirty="0" smtClean="0"/>
              <a:t> this text:  Assign each of them one of the components that may need scaffolding. </a:t>
            </a:r>
          </a:p>
          <a:p>
            <a:r>
              <a:rPr lang="en-US" baseline="0" dirty="0" smtClean="0"/>
              <a:t>Then, have them teach one another about their topic and suggestions for  </a:t>
            </a:r>
          </a:p>
          <a:p>
            <a:endParaRPr lang="en-US" baseline="0" dirty="0" smtClean="0"/>
          </a:p>
          <a:p>
            <a:r>
              <a:rPr lang="en-US" baseline="0" dirty="0" smtClean="0"/>
              <a:t>Four square—need color paper</a:t>
            </a:r>
            <a:endParaRPr lang="en-US" dirty="0"/>
          </a:p>
        </p:txBody>
      </p:sp>
      <p:sp>
        <p:nvSpPr>
          <p:cNvPr id="4" name="Slide Number Placeholder 3"/>
          <p:cNvSpPr>
            <a:spLocks noGrp="1"/>
          </p:cNvSpPr>
          <p:nvPr>
            <p:ph type="sldNum" sz="quarter" idx="10"/>
          </p:nvPr>
        </p:nvSpPr>
        <p:spPr/>
        <p:txBody>
          <a:bodyPr/>
          <a:lstStyle/>
          <a:p>
            <a:fld id="{F240730A-83D3-4678-9A8A-87836D82C9AE}" type="slidenum">
              <a:rPr lang="en-US" smtClean="0"/>
              <a:t>17</a:t>
            </a:fld>
            <a:endParaRPr lang="en-US"/>
          </a:p>
        </p:txBody>
      </p:sp>
    </p:spTree>
    <p:extLst>
      <p:ext uri="{BB962C8B-B14F-4D97-AF65-F5344CB8AC3E}">
        <p14:creationId xmlns:p14="http://schemas.microsoft.com/office/powerpoint/2010/main" val="334072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7E6D3B-8FC4-4A4F-B2F3-BB16BEBFE3F1}"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103091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E6D3B-8FC4-4A4F-B2F3-BB16BEBFE3F1}"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67229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E6D3B-8FC4-4A4F-B2F3-BB16BEBFE3F1}"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35797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E6D3B-8FC4-4A4F-B2F3-BB16BEBFE3F1}"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340955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E6D3B-8FC4-4A4F-B2F3-BB16BEBFE3F1}"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38633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7E6D3B-8FC4-4A4F-B2F3-BB16BEBFE3F1}"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335191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7E6D3B-8FC4-4A4F-B2F3-BB16BEBFE3F1}" type="datetimeFigureOut">
              <a:rPr lang="en-US" smtClean="0"/>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58059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E6D3B-8FC4-4A4F-B2F3-BB16BEBFE3F1}" type="datetimeFigureOut">
              <a:rPr lang="en-US" smtClean="0"/>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70596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E6D3B-8FC4-4A4F-B2F3-BB16BEBFE3F1}" type="datetimeFigureOut">
              <a:rPr lang="en-US" smtClean="0"/>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426494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E6D3B-8FC4-4A4F-B2F3-BB16BEBFE3F1}"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204259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E6D3B-8FC4-4A4F-B2F3-BB16BEBFE3F1}"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0915A-9A73-45DB-B06F-E0F92202AC39}" type="slidenum">
              <a:rPr lang="en-US" smtClean="0"/>
              <a:t>‹#›</a:t>
            </a:fld>
            <a:endParaRPr lang="en-US"/>
          </a:p>
        </p:txBody>
      </p:sp>
    </p:spTree>
    <p:extLst>
      <p:ext uri="{BB962C8B-B14F-4D97-AF65-F5344CB8AC3E}">
        <p14:creationId xmlns:p14="http://schemas.microsoft.com/office/powerpoint/2010/main" val="52664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E6D3B-8FC4-4A4F-B2F3-BB16BEBFE3F1}" type="datetimeFigureOut">
              <a:rPr lang="en-US" smtClean="0"/>
              <a:t>7/25/2016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0915A-9A73-45DB-B06F-E0F92202AC39}" type="slidenum">
              <a:rPr lang="en-US" smtClean="0"/>
              <a:t>‹#›</a:t>
            </a:fld>
            <a:endParaRPr lang="en-US"/>
          </a:p>
        </p:txBody>
      </p:sp>
    </p:spTree>
    <p:extLst>
      <p:ext uri="{BB962C8B-B14F-4D97-AF65-F5344CB8AC3E}">
        <p14:creationId xmlns:p14="http://schemas.microsoft.com/office/powerpoint/2010/main" val="2787675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mailto:jennifer.throndsen@schools.utah.gov"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b="1" dirty="0"/>
              <a:t>Scaffolded Reading (Jennifer)</a:t>
            </a:r>
            <a:endParaRPr lang="en-US" dirty="0"/>
          </a:p>
          <a:p>
            <a:pPr lvl="0"/>
            <a:r>
              <a:rPr lang="en-US" dirty="0"/>
              <a:t>Different scaffolds for difficulty and aspects of the text</a:t>
            </a:r>
          </a:p>
          <a:p>
            <a:pPr lvl="0"/>
            <a:r>
              <a:rPr lang="en-US" dirty="0"/>
              <a:t>I do, we do, you do (not enough practice)</a:t>
            </a:r>
          </a:p>
          <a:p>
            <a:pPr lvl="0"/>
            <a:r>
              <a:rPr lang="en-US" dirty="0"/>
              <a:t>Active reading strategies</a:t>
            </a:r>
          </a:p>
          <a:p>
            <a:pPr lvl="0"/>
            <a:r>
              <a:rPr lang="en-US" dirty="0"/>
              <a:t>Different scaffolds for difficulty and aspects of the text</a:t>
            </a:r>
          </a:p>
          <a:p>
            <a:pPr lvl="0"/>
            <a:r>
              <a:rPr lang="en-US" dirty="0"/>
              <a:t>Scaffolded reading article by Fisher &amp; Frey vs. Guided Reading</a:t>
            </a:r>
          </a:p>
          <a:p>
            <a:pPr marL="0" indent="0">
              <a:buNone/>
            </a:pPr>
            <a:endParaRPr lang="en-US" dirty="0" smtClean="0"/>
          </a:p>
          <a:p>
            <a:pPr marL="0" indent="0">
              <a:buNone/>
            </a:pPr>
            <a:r>
              <a:rPr lang="en-US" dirty="0"/>
              <a:t>Toys: Amazing Stories (paperback version) for </a:t>
            </a:r>
            <a:r>
              <a:rPr lang="en-US" dirty="0" smtClean="0"/>
              <a:t>Cori and </a:t>
            </a:r>
            <a:r>
              <a:rPr lang="en-US" dirty="0" err="1"/>
              <a:t>Cyd’s</a:t>
            </a:r>
            <a:r>
              <a:rPr lang="en-US" dirty="0"/>
              <a:t> </a:t>
            </a:r>
            <a:r>
              <a:rPr lang="en-US" dirty="0" smtClean="0"/>
              <a:t>sessions</a:t>
            </a:r>
            <a:endParaRPr lang="en-US" dirty="0"/>
          </a:p>
          <a:p>
            <a:pPr marL="0" indent="0">
              <a:buNone/>
            </a:pPr>
            <a:r>
              <a:rPr lang="en-US" dirty="0"/>
              <a:t>The Kid Who Invented the Popsicle: And Other Surprising Stories about Inventions </a:t>
            </a:r>
          </a:p>
          <a:p>
            <a:pPr marL="0" indent="0">
              <a:buNone/>
            </a:pPr>
            <a:endParaRPr lang="en-US" dirty="0"/>
          </a:p>
        </p:txBody>
      </p:sp>
    </p:spTree>
    <p:extLst>
      <p:ext uri="{BB962C8B-B14F-4D97-AF65-F5344CB8AC3E}">
        <p14:creationId xmlns:p14="http://schemas.microsoft.com/office/powerpoint/2010/main" val="188242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049807"/>
            <a:ext cx="10515600" cy="2852737"/>
          </a:xfrm>
        </p:spPr>
        <p:txBody>
          <a:bodyPr/>
          <a:lstStyle/>
          <a:p>
            <a:pPr algn="ctr"/>
            <a:r>
              <a:rPr lang="en-US" dirty="0" smtClean="0"/>
              <a:t>Whole Group Strategies</a:t>
            </a:r>
            <a:endParaRPr lang="en-US" dirty="0"/>
          </a:p>
        </p:txBody>
      </p:sp>
      <p:sp>
        <p:nvSpPr>
          <p:cNvPr id="4" name="Text Placeholder 3"/>
          <p:cNvSpPr>
            <a:spLocks noGrp="1"/>
          </p:cNvSpPr>
          <p:nvPr>
            <p:ph type="body" idx="1"/>
          </p:nvPr>
        </p:nvSpPr>
        <p:spPr/>
        <p:txBody>
          <a:bodyPr/>
          <a:lstStyle/>
          <a:p>
            <a:endParaRPr lang="en-US"/>
          </a:p>
        </p:txBody>
      </p:sp>
      <p:pic>
        <p:nvPicPr>
          <p:cNvPr id="3074" name="Picture 2" descr="http://www.edutopia.org/sites/default/files/styles/responsive_620px/public/cover_media/stw-mesquite-5strategies.jpg?itok=n0NobH2T&amp;timestamp=14283448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182" y="444841"/>
            <a:ext cx="7362936" cy="414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1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Routine #1: Building Fluency</a:t>
            </a:r>
            <a:endParaRPr lang="en-US" dirty="0"/>
          </a:p>
        </p:txBody>
      </p:sp>
      <p:sp>
        <p:nvSpPr>
          <p:cNvPr id="3" name="Content Placeholder 2"/>
          <p:cNvSpPr>
            <a:spLocks noGrp="1"/>
          </p:cNvSpPr>
          <p:nvPr>
            <p:ph idx="1"/>
          </p:nvPr>
        </p:nvSpPr>
        <p:spPr/>
        <p:txBody>
          <a:bodyPr>
            <a:normAutofit/>
          </a:bodyPr>
          <a:lstStyle/>
          <a:p>
            <a:r>
              <a:rPr lang="en-US" sz="3600" dirty="0" smtClean="0"/>
              <a:t>A fluent reader reads with…</a:t>
            </a:r>
          </a:p>
          <a:p>
            <a:pPr lvl="1"/>
            <a:r>
              <a:rPr lang="en-US" sz="3200" b="1" dirty="0" smtClean="0">
                <a:solidFill>
                  <a:schemeClr val="accent6">
                    <a:lumMod val="60000"/>
                    <a:lumOff val="40000"/>
                  </a:schemeClr>
                </a:solidFill>
              </a:rPr>
              <a:t>accuracy: </a:t>
            </a:r>
            <a:r>
              <a:rPr lang="en-US" sz="3200" dirty="0" smtClean="0"/>
              <a:t>pronounces words correctly</a:t>
            </a:r>
          </a:p>
          <a:p>
            <a:pPr lvl="1"/>
            <a:r>
              <a:rPr lang="en-US" sz="3200" b="1" dirty="0" smtClean="0">
                <a:solidFill>
                  <a:schemeClr val="accent6">
                    <a:lumMod val="60000"/>
                    <a:lumOff val="40000"/>
                  </a:schemeClr>
                </a:solidFill>
              </a:rPr>
              <a:t>rate: </a:t>
            </a:r>
            <a:r>
              <a:rPr lang="en-US" sz="3200" dirty="0" smtClean="0"/>
              <a:t>an appropriate pace, not too slow or fast, pausing at meaningful intervals</a:t>
            </a:r>
          </a:p>
          <a:p>
            <a:pPr lvl="1"/>
            <a:r>
              <a:rPr lang="en-US" sz="3200" b="1" dirty="0" smtClean="0">
                <a:solidFill>
                  <a:schemeClr val="accent6">
                    <a:lumMod val="60000"/>
                    <a:lumOff val="40000"/>
                  </a:schemeClr>
                </a:solidFill>
              </a:rPr>
              <a:t>expression: </a:t>
            </a:r>
            <a:r>
              <a:rPr lang="en-US" sz="3200" dirty="0" smtClean="0"/>
              <a:t>emotion, emphasizing key words in phrases</a:t>
            </a:r>
          </a:p>
          <a:p>
            <a:pPr lvl="1"/>
            <a:r>
              <a:rPr lang="en-US" sz="3200" b="1" dirty="0" smtClean="0">
                <a:solidFill>
                  <a:schemeClr val="accent6">
                    <a:lumMod val="60000"/>
                    <a:lumOff val="40000"/>
                  </a:schemeClr>
                </a:solidFill>
              </a:rPr>
              <a:t>punctuation: </a:t>
            </a:r>
            <a:r>
              <a:rPr lang="en-US" sz="3200" dirty="0" smtClean="0"/>
              <a:t>interprets punctuation such as commas and question marks </a:t>
            </a:r>
            <a:endParaRPr lang="en-US" sz="3200" dirty="0"/>
          </a:p>
        </p:txBody>
      </p:sp>
    </p:spTree>
    <p:extLst>
      <p:ext uri="{BB962C8B-B14F-4D97-AF65-F5344CB8AC3E}">
        <p14:creationId xmlns:p14="http://schemas.microsoft.com/office/powerpoint/2010/main" val="3611998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Instructional Routine #1 Building Fluency</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accent6">
                    <a:lumMod val="60000"/>
                    <a:lumOff val="40000"/>
                  </a:schemeClr>
                </a:solidFill>
              </a:rPr>
              <a:t>Build fluency: </a:t>
            </a:r>
            <a:r>
              <a:rPr lang="en-US" sz="3600" dirty="0" smtClean="0"/>
              <a:t>for challenging level text before partner reading or silent independent reading</a:t>
            </a:r>
          </a:p>
          <a:p>
            <a:r>
              <a:rPr lang="en-US" sz="3600" b="1" dirty="0" smtClean="0">
                <a:solidFill>
                  <a:schemeClr val="accent6">
                    <a:lumMod val="60000"/>
                    <a:lumOff val="40000"/>
                  </a:schemeClr>
                </a:solidFill>
              </a:rPr>
              <a:t>Structure engagement: </a:t>
            </a:r>
            <a:r>
              <a:rPr lang="en-US" sz="3600" dirty="0" smtClean="0"/>
              <a:t>ensure students are reading, not just passively listening to you read </a:t>
            </a:r>
            <a:endParaRPr lang="en-US" sz="3600" dirty="0"/>
          </a:p>
        </p:txBody>
      </p:sp>
    </p:spTree>
    <p:extLst>
      <p:ext uri="{BB962C8B-B14F-4D97-AF65-F5344CB8AC3E}">
        <p14:creationId xmlns:p14="http://schemas.microsoft.com/office/powerpoint/2010/main" val="1210192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Routine #1: Building Fluency</a:t>
            </a:r>
            <a:endParaRPr lang="en-US" dirty="0"/>
          </a:p>
        </p:txBody>
      </p:sp>
      <p:sp>
        <p:nvSpPr>
          <p:cNvPr id="3" name="Content Placeholder 2"/>
          <p:cNvSpPr>
            <a:spLocks noGrp="1"/>
          </p:cNvSpPr>
          <p:nvPr>
            <p:ph idx="1"/>
          </p:nvPr>
        </p:nvSpPr>
        <p:spPr/>
        <p:txBody>
          <a:bodyPr>
            <a:normAutofit/>
          </a:bodyPr>
          <a:lstStyle/>
          <a:p>
            <a:r>
              <a:rPr lang="en-US" sz="3200" dirty="0" smtClean="0"/>
              <a:t>What is it?  Reading with appropriate rate, accuracy, pronunciation, and expression/prosody. </a:t>
            </a:r>
          </a:p>
          <a:p>
            <a:r>
              <a:rPr lang="en-US" sz="3200" dirty="0" smtClean="0"/>
              <a:t>Preparation:</a:t>
            </a:r>
          </a:p>
          <a:p>
            <a:pPr lvl="1"/>
            <a:r>
              <a:rPr lang="en-US" sz="2800" dirty="0" smtClean="0"/>
              <a:t>Chunk text into manageable segments.</a:t>
            </a:r>
          </a:p>
          <a:p>
            <a:pPr lvl="1"/>
            <a:r>
              <a:rPr lang="en-US" sz="2800" dirty="0" smtClean="0"/>
              <a:t>Direct students to number the text segments in pencil.</a:t>
            </a:r>
          </a:p>
          <a:p>
            <a:pPr lvl="1"/>
            <a:r>
              <a:rPr lang="en-US" sz="2800" dirty="0" smtClean="0"/>
              <a:t>Select 3-5 words per segment to omit as you read aloud.  Select words you have pre-taught, strong words that carry familiar meaning, and words that come at the end of phrases. </a:t>
            </a:r>
            <a:endParaRPr lang="en-US" sz="2800" dirty="0"/>
          </a:p>
        </p:txBody>
      </p:sp>
    </p:spTree>
    <p:extLst>
      <p:ext uri="{BB962C8B-B14F-4D97-AF65-F5344CB8AC3E}">
        <p14:creationId xmlns:p14="http://schemas.microsoft.com/office/powerpoint/2010/main" val="1272176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Fluency: Practice Task</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444658" y="1327086"/>
            <a:ext cx="4398225" cy="6310797"/>
          </a:xfrm>
          <a:prstGeom prst="rect">
            <a:avLst/>
          </a:prstGeom>
        </p:spPr>
      </p:pic>
    </p:spTree>
    <p:extLst>
      <p:ext uri="{BB962C8B-B14F-4D97-AF65-F5344CB8AC3E}">
        <p14:creationId xmlns:p14="http://schemas.microsoft.com/office/powerpoint/2010/main" val="879391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723621" y="0"/>
            <a:ext cx="8744757" cy="12547422"/>
          </a:xfrm>
          <a:prstGeom prst="rect">
            <a:avLst/>
          </a:prstGeom>
        </p:spPr>
      </p:pic>
    </p:spTree>
    <p:extLst>
      <p:ext uri="{BB962C8B-B14F-4D97-AF65-F5344CB8AC3E}">
        <p14:creationId xmlns:p14="http://schemas.microsoft.com/office/powerpoint/2010/main" val="4089446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Fluency: Other Active Reading Strategies </a:t>
            </a:r>
            <a:endParaRPr lang="en-US" dirty="0"/>
          </a:p>
        </p:txBody>
      </p:sp>
      <p:sp>
        <p:nvSpPr>
          <p:cNvPr id="3" name="Content Placeholder 2"/>
          <p:cNvSpPr>
            <a:spLocks noGrp="1"/>
          </p:cNvSpPr>
          <p:nvPr>
            <p:ph idx="1"/>
          </p:nvPr>
        </p:nvSpPr>
        <p:spPr/>
        <p:txBody>
          <a:bodyPr>
            <a:normAutofit/>
          </a:bodyPr>
          <a:lstStyle/>
          <a:p>
            <a:r>
              <a:rPr lang="en-US" sz="2800" dirty="0" smtClean="0"/>
              <a:t>Choral </a:t>
            </a:r>
          </a:p>
          <a:p>
            <a:r>
              <a:rPr lang="en-US" sz="2800" dirty="0" smtClean="0"/>
              <a:t>Echo</a:t>
            </a:r>
          </a:p>
          <a:p>
            <a:r>
              <a:rPr lang="en-US" sz="2800" dirty="0" smtClean="0"/>
              <a:t>Whisper</a:t>
            </a:r>
          </a:p>
          <a:p>
            <a:r>
              <a:rPr lang="en-US" sz="2800" dirty="0" smtClean="0"/>
              <a:t>Strategic Partners </a:t>
            </a:r>
          </a:p>
          <a:p>
            <a:pPr lvl="1"/>
            <a:r>
              <a:rPr lang="en-US" sz="2600" dirty="0" smtClean="0"/>
              <a:t>Duet (stronger student with weaker student)</a:t>
            </a:r>
          </a:p>
          <a:p>
            <a:pPr lvl="1"/>
            <a:r>
              <a:rPr lang="en-US" sz="2600" dirty="0" smtClean="0"/>
              <a:t>Partner (stronger student reads first; </a:t>
            </a:r>
            <a:br>
              <a:rPr lang="en-US" sz="2600" dirty="0" smtClean="0"/>
            </a:br>
            <a:r>
              <a:rPr lang="en-US" sz="2600" dirty="0" smtClean="0"/>
              <a:t>weaker reader rereads next)</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8260979" y="1079419"/>
            <a:ext cx="3388227" cy="5765729"/>
          </a:xfrm>
          <a:prstGeom prst="rect">
            <a:avLst/>
          </a:prstGeom>
        </p:spPr>
      </p:pic>
    </p:spTree>
    <p:extLst>
      <p:ext uri="{BB962C8B-B14F-4D97-AF65-F5344CB8AC3E}">
        <p14:creationId xmlns:p14="http://schemas.microsoft.com/office/powerpoint/2010/main" val="4235636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of Challenging Text</a:t>
            </a:r>
            <a:endParaRPr lang="en-US" dirty="0"/>
          </a:p>
        </p:txBody>
      </p:sp>
      <p:sp>
        <p:nvSpPr>
          <p:cNvPr id="3" name="Content Placeholder 2"/>
          <p:cNvSpPr>
            <a:spLocks noGrp="1"/>
          </p:cNvSpPr>
          <p:nvPr>
            <p:ph idx="1"/>
          </p:nvPr>
        </p:nvSpPr>
        <p:spPr>
          <a:xfrm>
            <a:off x="2114550" y="2690876"/>
            <a:ext cx="10515600" cy="4351338"/>
          </a:xfrm>
        </p:spPr>
        <p:txBody>
          <a:bodyPr>
            <a:normAutofit/>
          </a:bodyPr>
          <a:lstStyle/>
          <a:p>
            <a:r>
              <a:rPr lang="en-US" sz="3200" dirty="0" smtClean="0"/>
              <a:t>Vocabulary</a:t>
            </a:r>
          </a:p>
          <a:p>
            <a:r>
              <a:rPr lang="en-US" sz="3200" dirty="0" smtClean="0"/>
              <a:t>Sentence Structure</a:t>
            </a:r>
          </a:p>
          <a:p>
            <a:r>
              <a:rPr lang="en-US" sz="3200" dirty="0" smtClean="0"/>
              <a:t>Coherence</a:t>
            </a:r>
          </a:p>
          <a:p>
            <a:r>
              <a:rPr lang="en-US" sz="3200" dirty="0" smtClean="0"/>
              <a:t>Organization</a:t>
            </a:r>
          </a:p>
          <a:p>
            <a:r>
              <a:rPr lang="en-US" sz="3200" dirty="0" smtClean="0"/>
              <a:t>Background Knowledge</a:t>
            </a:r>
            <a:endParaRPr lang="en-US" sz="3200" dirty="0"/>
          </a:p>
        </p:txBody>
      </p:sp>
      <p:pic>
        <p:nvPicPr>
          <p:cNvPr id="4" name="Picture 3"/>
          <p:cNvPicPr>
            <a:picLocks noChangeAspect="1"/>
          </p:cNvPicPr>
          <p:nvPr/>
        </p:nvPicPr>
        <p:blipFill>
          <a:blip r:embed="rId3"/>
          <a:stretch>
            <a:fillRect/>
          </a:stretch>
        </p:blipFill>
        <p:spPr>
          <a:xfrm>
            <a:off x="6919150" y="1365313"/>
            <a:ext cx="4333875" cy="5114925"/>
          </a:xfrm>
          <a:prstGeom prst="rect">
            <a:avLst/>
          </a:prstGeom>
        </p:spPr>
      </p:pic>
    </p:spTree>
    <p:extLst>
      <p:ext uri="{BB962C8B-B14F-4D97-AF65-F5344CB8AC3E}">
        <p14:creationId xmlns:p14="http://schemas.microsoft.com/office/powerpoint/2010/main" val="1440204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Higher-order thinking in reading heavily depends on knowledge of word meanings</a:t>
            </a:r>
          </a:p>
          <a:p>
            <a:r>
              <a:rPr lang="en-US" dirty="0" smtClean="0"/>
              <a:t>Often instruction emphasizes domain-specific words (e.g., erosion, rhombus, metaphor) </a:t>
            </a:r>
          </a:p>
          <a:p>
            <a:r>
              <a:rPr lang="en-US" dirty="0" smtClean="0"/>
              <a:t>Need to provide instruction on the essential but more general academic terms </a:t>
            </a:r>
          </a:p>
          <a:p>
            <a:r>
              <a:rPr lang="en-US" dirty="0" smtClean="0"/>
              <a:t>“Students’ ability to comprehend a piece of text depends on the number of unfamiliar domain-specific words and new general academic terms they encounter.”</a:t>
            </a:r>
            <a:endParaRPr lang="en-US" dirty="0"/>
          </a:p>
        </p:txBody>
      </p:sp>
    </p:spTree>
    <p:extLst>
      <p:ext uri="{BB962C8B-B14F-4D97-AF65-F5344CB8AC3E}">
        <p14:creationId xmlns:p14="http://schemas.microsoft.com/office/powerpoint/2010/main" val="3567985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Structure</a:t>
            </a:r>
            <a:endParaRPr lang="en-US" dirty="0"/>
          </a:p>
        </p:txBody>
      </p:sp>
      <p:sp>
        <p:nvSpPr>
          <p:cNvPr id="3" name="Content Placeholder 2"/>
          <p:cNvSpPr>
            <a:spLocks noGrp="1"/>
          </p:cNvSpPr>
          <p:nvPr>
            <p:ph idx="1"/>
          </p:nvPr>
        </p:nvSpPr>
        <p:spPr/>
        <p:txBody>
          <a:bodyPr/>
          <a:lstStyle/>
          <a:p>
            <a:r>
              <a:rPr lang="en-US" sz="3600" dirty="0" smtClean="0"/>
              <a:t>Determines how words operate together </a:t>
            </a:r>
          </a:p>
          <a:p>
            <a:r>
              <a:rPr lang="en-US" sz="3600" dirty="0" smtClean="0"/>
              <a:t>“The stork was walking in the beautiful cornfield”</a:t>
            </a:r>
          </a:p>
          <a:p>
            <a:pPr lvl="1"/>
            <a:r>
              <a:rPr lang="en-US" sz="3200" dirty="0" smtClean="0"/>
              <a:t>More than just being able to define individual words</a:t>
            </a:r>
          </a:p>
          <a:p>
            <a:pPr lvl="1"/>
            <a:r>
              <a:rPr lang="en-US" sz="3200" dirty="0" smtClean="0"/>
              <a:t>How the words fit together (Which stork? Where was the stork? What was it doing?)</a:t>
            </a:r>
          </a:p>
          <a:p>
            <a:r>
              <a:rPr lang="en-US" sz="3600" dirty="0" smtClean="0"/>
              <a:t>Length: short vs. long</a:t>
            </a:r>
          </a:p>
          <a:p>
            <a:endParaRPr lang="en-US" dirty="0"/>
          </a:p>
        </p:txBody>
      </p:sp>
    </p:spTree>
    <p:extLst>
      <p:ext uri="{BB962C8B-B14F-4D97-AF65-F5344CB8AC3E}">
        <p14:creationId xmlns:p14="http://schemas.microsoft.com/office/powerpoint/2010/main" val="398991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Copies	</a:t>
            </a:r>
            <a:endParaRPr lang="en-US" dirty="0"/>
          </a:p>
        </p:txBody>
      </p:sp>
      <p:sp>
        <p:nvSpPr>
          <p:cNvPr id="3" name="Content Placeholder 2"/>
          <p:cNvSpPr>
            <a:spLocks noGrp="1"/>
          </p:cNvSpPr>
          <p:nvPr>
            <p:ph idx="1"/>
          </p:nvPr>
        </p:nvSpPr>
        <p:spPr/>
        <p:txBody>
          <a:bodyPr>
            <a:normAutofit/>
          </a:bodyPr>
          <a:lstStyle/>
          <a:p>
            <a:r>
              <a:rPr lang="en-US" dirty="0" smtClean="0"/>
              <a:t>Active Reading Strategies Poster—Card Stock—11 x 14</a:t>
            </a:r>
            <a:endParaRPr lang="en-US" dirty="0"/>
          </a:p>
          <a:p>
            <a:r>
              <a:rPr lang="en-US" b="1" dirty="0" smtClean="0"/>
              <a:t>Handout 1 Note Taking Guide</a:t>
            </a:r>
          </a:p>
          <a:p>
            <a:r>
              <a:rPr lang="en-US" b="1" dirty="0" smtClean="0"/>
              <a:t>Handout 2 Alaska Adventure text</a:t>
            </a:r>
          </a:p>
          <a:p>
            <a:r>
              <a:rPr lang="en-US" b="1" dirty="0" smtClean="0"/>
              <a:t>Handout 3 Scaffolding Strategy Guide</a:t>
            </a:r>
          </a:p>
          <a:p>
            <a:r>
              <a:rPr lang="en-US" b="1" dirty="0" smtClean="0"/>
              <a:t>Handout </a:t>
            </a:r>
            <a:r>
              <a:rPr lang="en-US" b="1" dirty="0"/>
              <a:t>4</a:t>
            </a:r>
            <a:r>
              <a:rPr lang="en-US" b="1" dirty="0" smtClean="0"/>
              <a:t> Scaffolding Planning </a:t>
            </a:r>
            <a:r>
              <a:rPr lang="en-US" b="1" dirty="0"/>
              <a:t>Template</a:t>
            </a:r>
            <a:endParaRPr lang="en-US" b="1" dirty="0" smtClean="0"/>
          </a:p>
          <a:p>
            <a:r>
              <a:rPr lang="en-US" b="1" dirty="0" smtClean="0"/>
              <a:t>Handout 5 Should We Teach Students at Their Reading Levels?</a:t>
            </a:r>
          </a:p>
          <a:p>
            <a:r>
              <a:rPr lang="en-US" b="1" dirty="0" smtClean="0"/>
              <a:t>Handout 6 Range of Reading and Text Complexity</a:t>
            </a:r>
          </a:p>
          <a:p>
            <a:r>
              <a:rPr lang="en-US" b="1" dirty="0" smtClean="0"/>
              <a:t>Handout 7 The Challenge of Challenging Text </a:t>
            </a:r>
          </a:p>
          <a:p>
            <a:endParaRPr lang="en-US" b="1" dirty="0"/>
          </a:p>
        </p:txBody>
      </p:sp>
    </p:spTree>
    <p:extLst>
      <p:ext uri="{BB962C8B-B14F-4D97-AF65-F5344CB8AC3E}">
        <p14:creationId xmlns:p14="http://schemas.microsoft.com/office/powerpoint/2010/main" val="246414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Coherence</a:t>
            </a:r>
            <a:endParaRPr lang="en-US" dirty="0"/>
          </a:p>
        </p:txBody>
      </p:sp>
      <p:sp>
        <p:nvSpPr>
          <p:cNvPr id="3" name="Content Placeholder 2"/>
          <p:cNvSpPr>
            <a:spLocks noGrp="1"/>
          </p:cNvSpPr>
          <p:nvPr>
            <p:ph idx="1"/>
          </p:nvPr>
        </p:nvSpPr>
        <p:spPr/>
        <p:txBody>
          <a:bodyPr>
            <a:normAutofit/>
          </a:bodyPr>
          <a:lstStyle/>
          <a:p>
            <a:r>
              <a:rPr lang="en-US" sz="3600" dirty="0" smtClean="0"/>
              <a:t>How particular words, ideas, and sentences in text connect with one another</a:t>
            </a:r>
          </a:p>
          <a:p>
            <a:pPr lvl="1"/>
            <a:r>
              <a:rPr lang="en-US" sz="3200" dirty="0" smtClean="0"/>
              <a:t>John and Mary went to space camp. They liked it there. Of course, boys often like rockets, but Mary, too, enjoyed it.  </a:t>
            </a:r>
            <a:endParaRPr lang="en-US" sz="3200" dirty="0"/>
          </a:p>
        </p:txBody>
      </p:sp>
      <p:pic>
        <p:nvPicPr>
          <p:cNvPr id="5122" name="Picture 2" descr="http://3.bp.blogspot.com/_88SkHAhQIN8/TPqPVSK1X3I/AAAAAAAABbI/4jm3n_9TEyI/s320/Picture%2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4" y="3922457"/>
            <a:ext cx="3666617" cy="263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050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lstStyle/>
          <a:p>
            <a:r>
              <a:rPr lang="en-US" sz="3200" dirty="0" smtClean="0"/>
              <a:t>Sequence (e.g., time, flashbacks)</a:t>
            </a:r>
          </a:p>
          <a:p>
            <a:r>
              <a:rPr lang="en-US" sz="3200" dirty="0" smtClean="0"/>
              <a:t>Compare and Contrast (e.g., alligators and crocodiles)</a:t>
            </a:r>
          </a:p>
          <a:p>
            <a:r>
              <a:rPr lang="en-US" sz="3200" dirty="0" smtClean="0"/>
              <a:t>Problem-Solution (e.g., causes of water pollution)</a:t>
            </a:r>
          </a:p>
          <a:p>
            <a:r>
              <a:rPr lang="en-US" sz="3200" dirty="0" smtClean="0"/>
              <a:t>Text features</a:t>
            </a:r>
          </a:p>
          <a:p>
            <a:endParaRPr lang="en-US" dirty="0" smtClean="0"/>
          </a:p>
          <a:p>
            <a:endParaRPr lang="en-US" dirty="0" smtClean="0"/>
          </a:p>
          <a:p>
            <a:endParaRPr lang="en-US" dirty="0"/>
          </a:p>
        </p:txBody>
      </p:sp>
      <p:pic>
        <p:nvPicPr>
          <p:cNvPr id="4098" name="Picture 2" descr="http://www.languagearts-worksheets.com/wp-content/uploads/2013/11/textstructure-450x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550" y="3562539"/>
            <a:ext cx="5650865" cy="307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728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Knowledge</a:t>
            </a:r>
            <a:endParaRPr lang="en-US" dirty="0"/>
          </a:p>
        </p:txBody>
      </p:sp>
      <p:sp>
        <p:nvSpPr>
          <p:cNvPr id="3" name="Content Placeholder 2"/>
          <p:cNvSpPr>
            <a:spLocks noGrp="1"/>
          </p:cNvSpPr>
          <p:nvPr>
            <p:ph idx="1"/>
          </p:nvPr>
        </p:nvSpPr>
        <p:spPr/>
        <p:txBody>
          <a:bodyPr/>
          <a:lstStyle/>
          <a:p>
            <a:r>
              <a:rPr lang="en-US" sz="3200" dirty="0" smtClean="0"/>
              <a:t>Reader’s prior knowledge</a:t>
            </a:r>
          </a:p>
          <a:p>
            <a:r>
              <a:rPr lang="en-US" sz="3200" dirty="0" smtClean="0"/>
              <a:t>Developmental</a:t>
            </a:r>
          </a:p>
          <a:p>
            <a:r>
              <a:rPr lang="en-US" sz="3200" dirty="0" smtClean="0"/>
              <a:t>Experiential</a:t>
            </a:r>
          </a:p>
          <a:p>
            <a:r>
              <a:rPr lang="en-US" sz="3200" dirty="0" smtClean="0"/>
              <a:t>Cognitive Factors</a:t>
            </a:r>
          </a:p>
          <a:p>
            <a:endParaRPr lang="en-US" dirty="0" smtClean="0"/>
          </a:p>
          <a:p>
            <a:endParaRPr lang="en-US" dirty="0"/>
          </a:p>
        </p:txBody>
      </p:sp>
      <p:pic>
        <p:nvPicPr>
          <p:cNvPr id="3076" name="Picture 4" descr="https://becomingatranslator.files.wordpress.com/2013/11/background-knowle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63" y="145160"/>
            <a:ext cx="5105400" cy="665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017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I Do </a:t>
            </a:r>
            <a:endParaRPr lang="en-US" dirty="0"/>
          </a:p>
        </p:txBody>
      </p:sp>
      <p:sp>
        <p:nvSpPr>
          <p:cNvPr id="3" name="Content Placeholder 2"/>
          <p:cNvSpPr>
            <a:spLocks noGrp="1"/>
          </p:cNvSpPr>
          <p:nvPr>
            <p:ph idx="1"/>
          </p:nvPr>
        </p:nvSpPr>
        <p:spPr/>
        <p:txBody>
          <a:bodyPr>
            <a:normAutofit lnSpcReduction="10000"/>
          </a:bodyPr>
          <a:lstStyle/>
          <a:p>
            <a:r>
              <a:rPr lang="en-US" dirty="0" smtClean="0"/>
              <a:t>The Kid Who Invented the Popsicle</a:t>
            </a:r>
            <a:br>
              <a:rPr lang="en-US" dirty="0" smtClean="0"/>
            </a:br>
            <a:r>
              <a:rPr lang="en-US" dirty="0" smtClean="0"/>
              <a:t>p. 14 Blue Jeans</a:t>
            </a:r>
          </a:p>
          <a:p>
            <a:endParaRPr lang="en-US" dirty="0" smtClean="0"/>
          </a:p>
          <a:p>
            <a:r>
              <a:rPr lang="en-US" sz="3600" dirty="0" smtClean="0"/>
              <a:t>Evaluate </a:t>
            </a:r>
          </a:p>
          <a:p>
            <a:pPr lvl="1"/>
            <a:r>
              <a:rPr lang="en-US" sz="3200" dirty="0" smtClean="0"/>
              <a:t>Vocabulary</a:t>
            </a:r>
          </a:p>
          <a:p>
            <a:pPr lvl="1"/>
            <a:r>
              <a:rPr lang="en-US" sz="3200" dirty="0" smtClean="0"/>
              <a:t>Sentence Structure</a:t>
            </a:r>
          </a:p>
          <a:p>
            <a:pPr lvl="1"/>
            <a:r>
              <a:rPr lang="en-US" sz="3200" dirty="0" smtClean="0"/>
              <a:t>Coherence</a:t>
            </a:r>
          </a:p>
          <a:p>
            <a:pPr lvl="1"/>
            <a:r>
              <a:rPr lang="en-US" sz="3200" dirty="0" smtClean="0"/>
              <a:t>Organization</a:t>
            </a:r>
          </a:p>
          <a:p>
            <a:pPr lvl="1"/>
            <a:r>
              <a:rPr lang="en-US" sz="3200" dirty="0" smtClean="0"/>
              <a:t>Background Knowledge</a:t>
            </a:r>
            <a:endParaRPr lang="en-US" sz="3200" dirty="0"/>
          </a:p>
        </p:txBody>
      </p:sp>
      <p:pic>
        <p:nvPicPr>
          <p:cNvPr id="4" name="Picture 3"/>
          <p:cNvPicPr>
            <a:picLocks noChangeAspect="1"/>
          </p:cNvPicPr>
          <p:nvPr/>
        </p:nvPicPr>
        <p:blipFill>
          <a:blip r:embed="rId3"/>
          <a:stretch>
            <a:fillRect/>
          </a:stretch>
        </p:blipFill>
        <p:spPr>
          <a:xfrm>
            <a:off x="7105650" y="547688"/>
            <a:ext cx="4248150" cy="5629275"/>
          </a:xfrm>
          <a:prstGeom prst="rect">
            <a:avLst/>
          </a:prstGeom>
        </p:spPr>
      </p:pic>
    </p:spTree>
    <p:extLst>
      <p:ext uri="{BB962C8B-B14F-4D97-AF65-F5344CB8AC3E}">
        <p14:creationId xmlns:p14="http://schemas.microsoft.com/office/powerpoint/2010/main" val="1561577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onfectionerynews.com/var/plain_site/storage/images/publications/food-beverage-nutrition/confectionerynews.com/formulation/stevia-chewing-gum-appeals-to-natural-ingredients-trend-says-cargill/7704723-1-eng-GB/Stevia-chewing-gum-appeals-to-natural-ingredients-trend-says-Cargi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290" y="2370137"/>
            <a:ext cx="6731710" cy="3941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Application – We Do </a:t>
            </a:r>
            <a:endParaRPr lang="en-US" dirty="0"/>
          </a:p>
        </p:txBody>
      </p:sp>
      <p:sp>
        <p:nvSpPr>
          <p:cNvPr id="3" name="Content Placeholder 2"/>
          <p:cNvSpPr>
            <a:spLocks noGrp="1"/>
          </p:cNvSpPr>
          <p:nvPr>
            <p:ph idx="1"/>
          </p:nvPr>
        </p:nvSpPr>
        <p:spPr/>
        <p:txBody>
          <a:bodyPr>
            <a:normAutofit lnSpcReduction="10000"/>
          </a:bodyPr>
          <a:lstStyle/>
          <a:p>
            <a:r>
              <a:rPr lang="en-US" dirty="0"/>
              <a:t>The Kid Who Invented the Popsicle</a:t>
            </a:r>
            <a:br>
              <a:rPr lang="en-US" dirty="0"/>
            </a:br>
            <a:r>
              <a:rPr lang="en-US" dirty="0"/>
              <a:t>p. </a:t>
            </a:r>
            <a:r>
              <a:rPr lang="en-US" dirty="0" smtClean="0"/>
              <a:t>22 Chewing Gum </a:t>
            </a:r>
            <a:endParaRPr lang="en-US" dirty="0"/>
          </a:p>
          <a:p>
            <a:endParaRPr lang="en-US" dirty="0"/>
          </a:p>
          <a:p>
            <a:r>
              <a:rPr lang="en-US" sz="3600" dirty="0"/>
              <a:t>Evaluate </a:t>
            </a:r>
          </a:p>
          <a:p>
            <a:pPr lvl="1"/>
            <a:r>
              <a:rPr lang="en-US" sz="3200" dirty="0"/>
              <a:t>Vocabulary</a:t>
            </a:r>
          </a:p>
          <a:p>
            <a:pPr lvl="1"/>
            <a:r>
              <a:rPr lang="en-US" sz="3200" dirty="0"/>
              <a:t>Sentence Structure</a:t>
            </a:r>
          </a:p>
          <a:p>
            <a:pPr lvl="1"/>
            <a:r>
              <a:rPr lang="en-US" sz="3200" dirty="0"/>
              <a:t>Coherence</a:t>
            </a:r>
          </a:p>
          <a:p>
            <a:pPr lvl="1"/>
            <a:r>
              <a:rPr lang="en-US" sz="3200" dirty="0"/>
              <a:t>Organization</a:t>
            </a:r>
          </a:p>
          <a:p>
            <a:pPr lvl="1"/>
            <a:r>
              <a:rPr lang="en-US" sz="3200" dirty="0"/>
              <a:t>Background Knowledge</a:t>
            </a:r>
          </a:p>
          <a:p>
            <a:endParaRPr lang="en-US" dirty="0"/>
          </a:p>
        </p:txBody>
      </p:sp>
    </p:spTree>
    <p:extLst>
      <p:ext uri="{BB962C8B-B14F-4D97-AF65-F5344CB8AC3E}">
        <p14:creationId xmlns:p14="http://schemas.microsoft.com/office/powerpoint/2010/main" val="2811156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562225" y="-256667"/>
            <a:ext cx="7067550" cy="7114667"/>
          </a:xfrm>
          <a:prstGeom prst="rect">
            <a:avLst/>
          </a:prstGeom>
        </p:spPr>
      </p:pic>
    </p:spTree>
    <p:extLst>
      <p:ext uri="{BB962C8B-B14F-4D97-AF65-F5344CB8AC3E}">
        <p14:creationId xmlns:p14="http://schemas.microsoft.com/office/powerpoint/2010/main" val="1380984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Strategies</a:t>
            </a:r>
            <a:endParaRPr lang="en-US" dirty="0"/>
          </a:p>
        </p:txBody>
      </p:sp>
      <p:sp>
        <p:nvSpPr>
          <p:cNvPr id="4" name="Content Placeholder 3"/>
          <p:cNvSpPr>
            <a:spLocks noGrp="1"/>
          </p:cNvSpPr>
          <p:nvPr>
            <p:ph sz="half" idx="1"/>
          </p:nvPr>
        </p:nvSpPr>
        <p:spPr/>
        <p:txBody>
          <a:bodyPr/>
          <a:lstStyle/>
          <a:p>
            <a:r>
              <a:rPr lang="en-US" dirty="0" smtClean="0"/>
              <a:t>Preview the text</a:t>
            </a:r>
          </a:p>
          <a:p>
            <a:r>
              <a:rPr lang="en-US" dirty="0" smtClean="0"/>
              <a:t>Preteach vocabulary</a:t>
            </a:r>
          </a:p>
          <a:p>
            <a:r>
              <a:rPr lang="en-US" dirty="0" smtClean="0"/>
              <a:t>Teacher reads aloud the text</a:t>
            </a:r>
          </a:p>
          <a:p>
            <a:r>
              <a:rPr lang="en-US" dirty="0" smtClean="0"/>
              <a:t>Active reading strategies</a:t>
            </a:r>
          </a:p>
          <a:p>
            <a:r>
              <a:rPr lang="en-US" dirty="0" smtClean="0"/>
              <a:t>Chunking text</a:t>
            </a:r>
          </a:p>
          <a:p>
            <a:r>
              <a:rPr lang="en-US" dirty="0" smtClean="0"/>
              <a:t>Peer and small group discussion </a:t>
            </a:r>
          </a:p>
          <a:p>
            <a:r>
              <a:rPr lang="en-US" dirty="0" smtClean="0"/>
              <a:t> </a:t>
            </a:r>
            <a:r>
              <a:rPr lang="en-US" dirty="0"/>
              <a:t>Text-dependent questioning</a:t>
            </a:r>
          </a:p>
          <a:p>
            <a:endParaRPr lang="en-US" dirty="0"/>
          </a:p>
        </p:txBody>
      </p:sp>
      <p:sp>
        <p:nvSpPr>
          <p:cNvPr id="5" name="Content Placeholder 4"/>
          <p:cNvSpPr>
            <a:spLocks noGrp="1"/>
          </p:cNvSpPr>
          <p:nvPr>
            <p:ph sz="half" idx="2"/>
          </p:nvPr>
        </p:nvSpPr>
        <p:spPr/>
        <p:txBody>
          <a:bodyPr/>
          <a:lstStyle/>
          <a:p>
            <a:r>
              <a:rPr lang="en-US" dirty="0" smtClean="0"/>
              <a:t>Building connections</a:t>
            </a:r>
          </a:p>
          <a:p>
            <a:r>
              <a:rPr lang="en-US" dirty="0" smtClean="0"/>
              <a:t>Partially completed or structured graphic organizer</a:t>
            </a:r>
          </a:p>
          <a:p>
            <a:r>
              <a:rPr lang="en-US" dirty="0" smtClean="0"/>
              <a:t>Provide sentence frames for discussion</a:t>
            </a:r>
          </a:p>
          <a:p>
            <a:r>
              <a:rPr lang="en-US" dirty="0" smtClean="0"/>
              <a:t>Provide sentence or paragraph frames for writing about what they read </a:t>
            </a:r>
            <a:endParaRPr lang="en-US" dirty="0"/>
          </a:p>
        </p:txBody>
      </p:sp>
    </p:spTree>
    <p:extLst>
      <p:ext uri="{BB962C8B-B14F-4D97-AF65-F5344CB8AC3E}">
        <p14:creationId xmlns:p14="http://schemas.microsoft.com/office/powerpoint/2010/main" val="927967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the Text</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1847850" y="1594905"/>
            <a:ext cx="8496300" cy="4812778"/>
          </a:xfrm>
          <a:prstGeom prst="rect">
            <a:avLst/>
          </a:prstGeom>
        </p:spPr>
      </p:pic>
    </p:spTree>
    <p:extLst>
      <p:ext uri="{BB962C8B-B14F-4D97-AF65-F5344CB8AC3E}">
        <p14:creationId xmlns:p14="http://schemas.microsoft.com/office/powerpoint/2010/main" val="321821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Preteach Vocabulary</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pPr marL="0" indent="0">
              <a:buNone/>
            </a:pPr>
            <a:r>
              <a:rPr lang="en-US" dirty="0" smtClean="0"/>
              <a:t>Chicle</a:t>
            </a:r>
          </a:p>
          <a:p>
            <a:r>
              <a:rPr lang="en-US" dirty="0" smtClean="0"/>
              <a:t>Hardened sap from a Sapodilla Tree</a:t>
            </a:r>
          </a:p>
          <a:p>
            <a:endParaRPr lang="en-US" dirty="0"/>
          </a:p>
        </p:txBody>
      </p:sp>
      <p:pic>
        <p:nvPicPr>
          <p:cNvPr id="5" name="Picture 4"/>
          <p:cNvPicPr>
            <a:picLocks noChangeAspect="1"/>
          </p:cNvPicPr>
          <p:nvPr/>
        </p:nvPicPr>
        <p:blipFill>
          <a:blip r:embed="rId3"/>
          <a:stretch>
            <a:fillRect/>
          </a:stretch>
        </p:blipFill>
        <p:spPr>
          <a:xfrm>
            <a:off x="381000" y="1825625"/>
            <a:ext cx="5715000" cy="4286250"/>
          </a:xfrm>
          <a:prstGeom prst="rect">
            <a:avLst/>
          </a:prstGeom>
        </p:spPr>
      </p:pic>
    </p:spTree>
    <p:extLst>
      <p:ext uri="{BB962C8B-B14F-4D97-AF65-F5344CB8AC3E}">
        <p14:creationId xmlns:p14="http://schemas.microsoft.com/office/powerpoint/2010/main" val="1229607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reads the text aloud</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2747962" y="1825625"/>
            <a:ext cx="6696075" cy="4455659"/>
          </a:xfrm>
          <a:prstGeom prst="rect">
            <a:avLst/>
          </a:prstGeom>
        </p:spPr>
      </p:pic>
    </p:spTree>
    <p:extLst>
      <p:ext uri="{BB962C8B-B14F-4D97-AF65-F5344CB8AC3E}">
        <p14:creationId xmlns:p14="http://schemas.microsoft.com/office/powerpoint/2010/main" val="230366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lstStyle/>
          <a:p>
            <a:r>
              <a:rPr lang="en-US" dirty="0" smtClean="0"/>
              <a:t>Sticky Chart Paper (for me)</a:t>
            </a:r>
          </a:p>
          <a:p>
            <a:r>
              <a:rPr lang="en-US" dirty="0" smtClean="0"/>
              <a:t>Markers (for me)</a:t>
            </a:r>
          </a:p>
          <a:p>
            <a:r>
              <a:rPr lang="en-US" dirty="0" smtClean="0"/>
              <a:t>Blank copy paper…color for four square </a:t>
            </a:r>
          </a:p>
        </p:txBody>
      </p:sp>
    </p:spTree>
    <p:extLst>
      <p:ext uri="{BB962C8B-B14F-4D97-AF65-F5344CB8AC3E}">
        <p14:creationId xmlns:p14="http://schemas.microsoft.com/office/powerpoint/2010/main" val="77306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Active Reading Strategies</a:t>
            </a:r>
            <a:endParaRPr lang="en-US" dirty="0"/>
          </a:p>
        </p:txBody>
      </p:sp>
      <p:pic>
        <p:nvPicPr>
          <p:cNvPr id="6" name="Picture 5"/>
          <p:cNvPicPr>
            <a:picLocks noChangeAspect="1"/>
          </p:cNvPicPr>
          <p:nvPr/>
        </p:nvPicPr>
        <p:blipFill>
          <a:blip r:embed="rId3"/>
          <a:stretch>
            <a:fillRect/>
          </a:stretch>
        </p:blipFill>
        <p:spPr>
          <a:xfrm>
            <a:off x="965667" y="1825625"/>
            <a:ext cx="5206533" cy="3933825"/>
          </a:xfrm>
          <a:prstGeom prst="rect">
            <a:avLst/>
          </a:prstGeom>
        </p:spPr>
      </p:pic>
      <p:pic>
        <p:nvPicPr>
          <p:cNvPr id="7" name="Picture 6"/>
          <p:cNvPicPr>
            <a:picLocks noChangeAspect="1"/>
          </p:cNvPicPr>
          <p:nvPr/>
        </p:nvPicPr>
        <p:blipFill>
          <a:blip r:embed="rId4"/>
          <a:stretch>
            <a:fillRect/>
          </a:stretch>
        </p:blipFill>
        <p:spPr>
          <a:xfrm>
            <a:off x="6384953" y="1551384"/>
            <a:ext cx="4756094" cy="4482306"/>
          </a:xfrm>
          <a:prstGeom prst="rect">
            <a:avLst/>
          </a:prstGeom>
        </p:spPr>
      </p:pic>
    </p:spTree>
    <p:extLst>
      <p:ext uri="{BB962C8B-B14F-4D97-AF65-F5344CB8AC3E}">
        <p14:creationId xmlns:p14="http://schemas.microsoft.com/office/powerpoint/2010/main" val="2806461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Chunking Text</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2333625" y="1391444"/>
            <a:ext cx="7060088" cy="5161756"/>
          </a:xfrm>
          <a:prstGeom prst="rect">
            <a:avLst/>
          </a:prstGeom>
        </p:spPr>
      </p:pic>
    </p:spTree>
    <p:extLst>
      <p:ext uri="{BB962C8B-B14F-4D97-AF65-F5344CB8AC3E}">
        <p14:creationId xmlns:p14="http://schemas.microsoft.com/office/powerpoint/2010/main" val="3768538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or small group discussion prior to whole group discussion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3048000" y="1696244"/>
            <a:ext cx="6096000" cy="4610100"/>
          </a:xfrm>
          <a:prstGeom prst="rect">
            <a:avLst/>
          </a:prstGeom>
        </p:spPr>
      </p:pic>
    </p:spTree>
    <p:extLst>
      <p:ext uri="{BB962C8B-B14F-4D97-AF65-F5344CB8AC3E}">
        <p14:creationId xmlns:p14="http://schemas.microsoft.com/office/powerpoint/2010/main" val="3606290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Text-Dependent Questioning</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3"/>
          <a:stretch>
            <a:fillRect/>
          </a:stretch>
        </p:blipFill>
        <p:spPr>
          <a:xfrm>
            <a:off x="2069306" y="1425439"/>
            <a:ext cx="8053387" cy="5151709"/>
          </a:xfrm>
          <a:prstGeom prst="rect">
            <a:avLst/>
          </a:prstGeom>
        </p:spPr>
      </p:pic>
    </p:spTree>
    <p:extLst>
      <p:ext uri="{BB962C8B-B14F-4D97-AF65-F5344CB8AC3E}">
        <p14:creationId xmlns:p14="http://schemas.microsoft.com/office/powerpoint/2010/main" val="424651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3350" y="-1"/>
            <a:ext cx="12325350" cy="6933009"/>
          </a:xfrm>
          <a:prstGeom prst="rect">
            <a:avLst/>
          </a:prstGeom>
        </p:spPr>
      </p:pic>
      <p:sp>
        <p:nvSpPr>
          <p:cNvPr id="2" name="Title 1"/>
          <p:cNvSpPr>
            <a:spLocks noGrp="1"/>
          </p:cNvSpPr>
          <p:nvPr>
            <p:ph type="title"/>
          </p:nvPr>
        </p:nvSpPr>
        <p:spPr>
          <a:xfrm>
            <a:off x="171450" y="346075"/>
            <a:ext cx="10515600" cy="1325563"/>
          </a:xfrm>
        </p:spPr>
        <p:txBody>
          <a:bodyPr/>
          <a:lstStyle/>
          <a:p>
            <a:r>
              <a:rPr lang="en-US" b="1" dirty="0" smtClean="0"/>
              <a:t>Building Connections</a:t>
            </a:r>
            <a:endParaRPr lang="en-US" b="1" dirty="0"/>
          </a:p>
        </p:txBody>
      </p:sp>
    </p:spTree>
    <p:extLst>
      <p:ext uri="{BB962C8B-B14F-4D97-AF65-F5344CB8AC3E}">
        <p14:creationId xmlns:p14="http://schemas.microsoft.com/office/powerpoint/2010/main" val="728472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674"/>
            <a:ext cx="10515600" cy="1325563"/>
          </a:xfrm>
        </p:spPr>
        <p:txBody>
          <a:bodyPr/>
          <a:lstStyle/>
          <a:p>
            <a:r>
              <a:rPr lang="en-US" dirty="0" smtClean="0"/>
              <a:t>Partially completed or structured graphic organizer</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323850" y="1505786"/>
            <a:ext cx="7429500" cy="5275178"/>
          </a:xfrm>
          <a:prstGeom prst="rect">
            <a:avLst/>
          </a:prstGeom>
        </p:spPr>
      </p:pic>
      <p:pic>
        <p:nvPicPr>
          <p:cNvPr id="6" name="Picture 5"/>
          <p:cNvPicPr>
            <a:picLocks noChangeAspect="1"/>
          </p:cNvPicPr>
          <p:nvPr/>
        </p:nvPicPr>
        <p:blipFill>
          <a:blip r:embed="rId4"/>
          <a:stretch>
            <a:fillRect/>
          </a:stretch>
        </p:blipFill>
        <p:spPr>
          <a:xfrm>
            <a:off x="7753349" y="1505786"/>
            <a:ext cx="4117711" cy="5275178"/>
          </a:xfrm>
          <a:prstGeom prst="rect">
            <a:avLst/>
          </a:prstGeom>
        </p:spPr>
      </p:pic>
    </p:spTree>
    <p:extLst>
      <p:ext uri="{BB962C8B-B14F-4D97-AF65-F5344CB8AC3E}">
        <p14:creationId xmlns:p14="http://schemas.microsoft.com/office/powerpoint/2010/main" val="78195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sentence frames for discussion</a:t>
            </a:r>
            <a:endParaRPr lang="en-US" dirty="0"/>
          </a:p>
        </p:txBody>
      </p:sp>
      <p:sp>
        <p:nvSpPr>
          <p:cNvPr id="5" name="Content Placeholder 4"/>
          <p:cNvSpPr>
            <a:spLocks noGrp="1"/>
          </p:cNvSpPr>
          <p:nvPr>
            <p:ph idx="1"/>
          </p:nvPr>
        </p:nvSpPr>
        <p:spPr/>
        <p:txBody>
          <a:bodyPr/>
          <a:lstStyle/>
          <a:p>
            <a:r>
              <a:rPr lang="en-US" sz="5400" dirty="0"/>
              <a:t>Weather patterns affect humans by _______________________. </a:t>
            </a:r>
            <a:endParaRPr lang="en-US" sz="5400" dirty="0" smtClean="0"/>
          </a:p>
          <a:p>
            <a:r>
              <a:rPr lang="en-US" sz="5400" dirty="0" smtClean="0"/>
              <a:t>While trying to make ____________, Adams was successful in __________________.</a:t>
            </a:r>
            <a:endParaRPr lang="en-US" sz="5400" dirty="0"/>
          </a:p>
          <a:p>
            <a:endParaRPr lang="en-US" dirty="0"/>
          </a:p>
        </p:txBody>
      </p:sp>
    </p:spTree>
    <p:extLst>
      <p:ext uri="{BB962C8B-B14F-4D97-AF65-F5344CB8AC3E}">
        <p14:creationId xmlns:p14="http://schemas.microsoft.com/office/powerpoint/2010/main" val="1157723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sentence of paragraph frames for writing about what they read</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3"/>
          <p:cNvPicPr>
            <a:picLocks noChangeAspect="1"/>
          </p:cNvPicPr>
          <p:nvPr/>
        </p:nvPicPr>
        <p:blipFill>
          <a:blip r:embed="rId2"/>
          <a:stretch>
            <a:fillRect/>
          </a:stretch>
        </p:blipFill>
        <p:spPr>
          <a:xfrm>
            <a:off x="1877543" y="1690688"/>
            <a:ext cx="8284513" cy="5041466"/>
          </a:xfrm>
          <a:prstGeom prst="rect">
            <a:avLst/>
          </a:prstGeom>
        </p:spPr>
      </p:pic>
    </p:spTree>
    <p:extLst>
      <p:ext uri="{BB962C8B-B14F-4D97-AF65-F5344CB8AC3E}">
        <p14:creationId xmlns:p14="http://schemas.microsoft.com/office/powerpoint/2010/main" val="2039177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Strategies: Application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rmAutofit/>
          </a:bodyPr>
          <a:lstStyle/>
          <a:p>
            <a:r>
              <a:rPr lang="en-US" sz="3600" dirty="0" smtClean="0"/>
              <a:t>Choose a before, during, and after strategy and describe how you would  incorporate them if you were to use the chewing gum or the blue jeans text.  </a:t>
            </a:r>
            <a:endParaRPr lang="en-US" sz="3600" dirty="0"/>
          </a:p>
        </p:txBody>
      </p:sp>
      <p:pic>
        <p:nvPicPr>
          <p:cNvPr id="1026" name="Picture 2" descr="http://skinnychef.com/wp-content/uploads/misc/assortedg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4" y="1990725"/>
            <a:ext cx="5044436" cy="402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59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005138"/>
            <a:ext cx="10515600" cy="2852737"/>
          </a:xfrm>
        </p:spPr>
        <p:txBody>
          <a:bodyPr/>
          <a:lstStyle/>
          <a:p>
            <a:pPr algn="ctr"/>
            <a:r>
              <a:rPr lang="en-US" dirty="0" smtClean="0"/>
              <a:t>Small Group Strategies</a:t>
            </a:r>
            <a:endParaRPr lang="en-US" dirty="0"/>
          </a:p>
        </p:txBody>
      </p:sp>
      <p:sp>
        <p:nvSpPr>
          <p:cNvPr id="4" name="Text Placeholder 3"/>
          <p:cNvSpPr>
            <a:spLocks noGrp="1"/>
          </p:cNvSpPr>
          <p:nvPr>
            <p:ph type="body" idx="1"/>
          </p:nvPr>
        </p:nvSpPr>
        <p:spPr/>
        <p:txBody>
          <a:bodyPr/>
          <a:lstStyle/>
          <a:p>
            <a:endParaRPr lang="en-US"/>
          </a:p>
        </p:txBody>
      </p:sp>
      <p:pic>
        <p:nvPicPr>
          <p:cNvPr id="4098" name="Picture 2" descr="http://conineteachingportfolio.weebly.com/uploads/3/7/3/2/3732465/3449625.jpg?3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224" y="628574"/>
            <a:ext cx="5730875" cy="428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783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82252"/>
            <a:ext cx="12192000" cy="7903923"/>
          </a:xfrm>
          <a:prstGeom prst="rect">
            <a:avLst/>
          </a:prstGeom>
        </p:spPr>
      </p:pic>
      <p:sp>
        <p:nvSpPr>
          <p:cNvPr id="2" name="Title 1"/>
          <p:cNvSpPr>
            <a:spLocks noGrp="1"/>
          </p:cNvSpPr>
          <p:nvPr>
            <p:ph type="ctrTitle"/>
          </p:nvPr>
        </p:nvSpPr>
        <p:spPr>
          <a:xfrm>
            <a:off x="-430060" y="-693911"/>
            <a:ext cx="9144000" cy="2387600"/>
          </a:xfrm>
        </p:spPr>
        <p:txBody>
          <a:bodyPr/>
          <a:lstStyle/>
          <a:p>
            <a:r>
              <a:rPr lang="en-US" b="1" dirty="0" smtClean="0"/>
              <a:t>Scaffolded Reading</a:t>
            </a:r>
            <a:endParaRPr lang="en-US" b="1" dirty="0"/>
          </a:p>
        </p:txBody>
      </p:sp>
      <p:sp>
        <p:nvSpPr>
          <p:cNvPr id="3" name="Subtitle 2"/>
          <p:cNvSpPr>
            <a:spLocks noGrp="1"/>
          </p:cNvSpPr>
          <p:nvPr>
            <p:ph type="subTitle" idx="1"/>
          </p:nvPr>
        </p:nvSpPr>
        <p:spPr>
          <a:xfrm>
            <a:off x="-693107" y="1693689"/>
            <a:ext cx="9144000" cy="1655762"/>
          </a:xfrm>
        </p:spPr>
        <p:txBody>
          <a:bodyPr/>
          <a:lstStyle/>
          <a:p>
            <a:r>
              <a:rPr lang="en-US" dirty="0" smtClean="0"/>
              <a:t>Jennifer Throndsen</a:t>
            </a:r>
          </a:p>
          <a:p>
            <a:r>
              <a:rPr lang="en-US" dirty="0" smtClean="0"/>
              <a:t>PreK-12 Literacy and Library Media Coordinator</a:t>
            </a:r>
          </a:p>
          <a:p>
            <a:r>
              <a:rPr lang="en-US" dirty="0" smtClean="0"/>
              <a:t>Utah State Board of Education</a:t>
            </a:r>
            <a:endParaRPr lang="en-US" dirty="0"/>
          </a:p>
        </p:txBody>
      </p:sp>
    </p:spTree>
    <p:extLst>
      <p:ext uri="{BB962C8B-B14F-4D97-AF65-F5344CB8AC3E}">
        <p14:creationId xmlns:p14="http://schemas.microsoft.com/office/powerpoint/2010/main" val="3663285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Reading or Scaffolded Reading?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4001173"/>
              </p:ext>
            </p:extLst>
          </p:nvPr>
        </p:nvGraphicFramePr>
        <p:xfrm>
          <a:off x="838200" y="1825624"/>
          <a:ext cx="10515600" cy="4498975"/>
        </p:xfrm>
        <a:graphic>
          <a:graphicData uri="http://schemas.openxmlformats.org/drawingml/2006/table">
            <a:tbl>
              <a:tblPr firstRow="1" bandRow="1">
                <a:tableStyleId>{E8B1032C-EA38-4F05-BA0D-38AFFFC7BED3}</a:tableStyleId>
              </a:tblPr>
              <a:tblGrid>
                <a:gridCol w="5257800"/>
                <a:gridCol w="5257800"/>
              </a:tblGrid>
              <a:tr h="4498975">
                <a:tc>
                  <a:txBody>
                    <a:bodyPr/>
                    <a:lstStyle/>
                    <a:p>
                      <a:endParaRPr lang="en-US" dirty="0"/>
                    </a:p>
                  </a:txBody>
                  <a:tcPr/>
                </a:tc>
                <a:tc>
                  <a:txBody>
                    <a:bodyPr/>
                    <a:lstStyle/>
                    <a:p>
                      <a:endParaRPr lang="en-US" dirty="0"/>
                    </a:p>
                  </a:txBody>
                  <a:tcPr/>
                </a:tc>
              </a:tr>
            </a:tbl>
          </a:graphicData>
        </a:graphic>
      </p:graphicFrame>
      <p:pic>
        <p:nvPicPr>
          <p:cNvPr id="5" name="Picture 4"/>
          <p:cNvPicPr>
            <a:picLocks noChangeAspect="1"/>
          </p:cNvPicPr>
          <p:nvPr/>
        </p:nvPicPr>
        <p:blipFill>
          <a:blip r:embed="rId2"/>
          <a:stretch>
            <a:fillRect/>
          </a:stretch>
        </p:blipFill>
        <p:spPr>
          <a:xfrm>
            <a:off x="1390650" y="1825624"/>
            <a:ext cx="4286250" cy="4286250"/>
          </a:xfrm>
          <a:prstGeom prst="rect">
            <a:avLst/>
          </a:prstGeom>
        </p:spPr>
      </p:pic>
      <p:pic>
        <p:nvPicPr>
          <p:cNvPr id="6" name="Picture 5"/>
          <p:cNvPicPr>
            <a:picLocks noChangeAspect="1"/>
          </p:cNvPicPr>
          <p:nvPr/>
        </p:nvPicPr>
        <p:blipFill>
          <a:blip r:embed="rId3"/>
          <a:stretch>
            <a:fillRect/>
          </a:stretch>
        </p:blipFill>
        <p:spPr>
          <a:xfrm>
            <a:off x="6400800" y="2336338"/>
            <a:ext cx="4714875" cy="3477546"/>
          </a:xfrm>
          <a:prstGeom prst="rect">
            <a:avLst/>
          </a:prstGeom>
        </p:spPr>
      </p:pic>
    </p:spTree>
    <p:extLst>
      <p:ext uri="{BB962C8B-B14F-4D97-AF65-F5344CB8AC3E}">
        <p14:creationId xmlns:p14="http://schemas.microsoft.com/office/powerpoint/2010/main" val="3732827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9788" y="481013"/>
            <a:ext cx="5157787" cy="823912"/>
          </a:xfrm>
        </p:spPr>
        <p:txBody>
          <a:bodyPr/>
          <a:lstStyle/>
          <a:p>
            <a:r>
              <a:rPr lang="en-US" sz="3600" dirty="0" smtClean="0"/>
              <a:t>Guided Reading</a:t>
            </a:r>
            <a:r>
              <a:rPr lang="en-US" dirty="0" smtClean="0"/>
              <a:t>		</a:t>
            </a:r>
            <a:endParaRPr lang="en-US" dirty="0"/>
          </a:p>
        </p:txBody>
      </p:sp>
      <p:sp>
        <p:nvSpPr>
          <p:cNvPr id="6" name="Content Placeholder 5"/>
          <p:cNvSpPr>
            <a:spLocks noGrp="1"/>
          </p:cNvSpPr>
          <p:nvPr>
            <p:ph sz="half" idx="2"/>
          </p:nvPr>
        </p:nvSpPr>
        <p:spPr>
          <a:xfrm>
            <a:off x="839787" y="1476374"/>
            <a:ext cx="5157787" cy="4638675"/>
          </a:xfrm>
          <a:solidFill>
            <a:schemeClr val="accent6">
              <a:lumMod val="40000"/>
              <a:lumOff val="60000"/>
            </a:schemeClr>
          </a:solidFill>
        </p:spPr>
        <p:txBody>
          <a:bodyPr>
            <a:normAutofit/>
          </a:bodyPr>
          <a:lstStyle/>
          <a:p>
            <a:r>
              <a:rPr lang="en-US" sz="3600" dirty="0" smtClean="0"/>
              <a:t>What are the characteristics of guided reading? </a:t>
            </a:r>
            <a:endParaRPr lang="en-US" sz="3600" dirty="0"/>
          </a:p>
        </p:txBody>
      </p:sp>
      <p:sp>
        <p:nvSpPr>
          <p:cNvPr id="7" name="Text Placeholder 6"/>
          <p:cNvSpPr>
            <a:spLocks noGrp="1"/>
          </p:cNvSpPr>
          <p:nvPr>
            <p:ph type="body" sz="quarter" idx="3"/>
          </p:nvPr>
        </p:nvSpPr>
        <p:spPr>
          <a:xfrm>
            <a:off x="6172200" y="481013"/>
            <a:ext cx="5183188" cy="823912"/>
          </a:xfrm>
        </p:spPr>
        <p:txBody>
          <a:bodyPr>
            <a:normAutofit/>
          </a:bodyPr>
          <a:lstStyle/>
          <a:p>
            <a:r>
              <a:rPr lang="en-US" sz="3600" dirty="0" smtClean="0"/>
              <a:t>Scaffolded Reading</a:t>
            </a:r>
            <a:endParaRPr lang="en-US" sz="3600" dirty="0"/>
          </a:p>
        </p:txBody>
      </p:sp>
      <p:sp>
        <p:nvSpPr>
          <p:cNvPr id="8" name="Content Placeholder 7"/>
          <p:cNvSpPr>
            <a:spLocks noGrp="1"/>
          </p:cNvSpPr>
          <p:nvPr>
            <p:ph sz="quarter" idx="4"/>
          </p:nvPr>
        </p:nvSpPr>
        <p:spPr>
          <a:xfrm>
            <a:off x="6172200" y="1504949"/>
            <a:ext cx="5183188" cy="4610099"/>
          </a:xfrm>
        </p:spPr>
        <p:txBody>
          <a:bodyPr/>
          <a:lstStyle/>
          <a:p>
            <a:endParaRPr lang="en-US" dirty="0"/>
          </a:p>
        </p:txBody>
      </p:sp>
    </p:spTree>
    <p:extLst>
      <p:ext uri="{BB962C8B-B14F-4D97-AF65-F5344CB8AC3E}">
        <p14:creationId xmlns:p14="http://schemas.microsoft.com/office/powerpoint/2010/main" val="3638409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9788" y="481013"/>
            <a:ext cx="5157787" cy="823912"/>
          </a:xfrm>
        </p:spPr>
        <p:txBody>
          <a:bodyPr/>
          <a:lstStyle/>
          <a:p>
            <a:r>
              <a:rPr lang="en-US" sz="3600" dirty="0" smtClean="0"/>
              <a:t>Guided Reading</a:t>
            </a:r>
            <a:r>
              <a:rPr lang="en-US" dirty="0" smtClean="0"/>
              <a:t>		</a:t>
            </a:r>
            <a:endParaRPr lang="en-US" dirty="0"/>
          </a:p>
        </p:txBody>
      </p:sp>
      <p:sp>
        <p:nvSpPr>
          <p:cNvPr id="6" name="Content Placeholder 5"/>
          <p:cNvSpPr>
            <a:spLocks noGrp="1"/>
          </p:cNvSpPr>
          <p:nvPr>
            <p:ph sz="half" idx="2"/>
          </p:nvPr>
        </p:nvSpPr>
        <p:spPr>
          <a:xfrm>
            <a:off x="839787" y="1476374"/>
            <a:ext cx="5157787" cy="4638675"/>
          </a:xfrm>
          <a:solidFill>
            <a:schemeClr val="accent6">
              <a:lumMod val="40000"/>
              <a:lumOff val="60000"/>
            </a:schemeClr>
          </a:solidFill>
        </p:spPr>
        <p:txBody>
          <a:bodyPr>
            <a:normAutofit fontScale="92500" lnSpcReduction="20000"/>
          </a:bodyPr>
          <a:lstStyle/>
          <a:p>
            <a:pPr>
              <a:buFont typeface="Wingdings" panose="05000000000000000000" pitchFamily="2" charset="2"/>
              <a:buChar char="§"/>
            </a:pPr>
            <a:r>
              <a:rPr lang="en-US" sz="3600" dirty="0"/>
              <a:t>Purpose is to allow students to integrate newly acquired skills and knowledge while reading text for meaning</a:t>
            </a:r>
          </a:p>
          <a:p>
            <a:pPr>
              <a:buFont typeface="Wingdings" panose="05000000000000000000" pitchFamily="2" charset="2"/>
              <a:buChar char="§"/>
            </a:pPr>
            <a:r>
              <a:rPr lang="en-US" sz="3600" dirty="0"/>
              <a:t>Largely focused on comprehension skill and strategy development</a:t>
            </a:r>
          </a:p>
          <a:p>
            <a:pPr>
              <a:buFont typeface="Wingdings" panose="05000000000000000000" pitchFamily="2" charset="2"/>
              <a:buChar char="§"/>
            </a:pPr>
            <a:r>
              <a:rPr lang="en-US" sz="3600" dirty="0"/>
              <a:t>Allows for teacher to monitor student application of </a:t>
            </a:r>
            <a:r>
              <a:rPr lang="en-US" sz="3600" dirty="0" smtClean="0"/>
              <a:t>skills</a:t>
            </a:r>
            <a:endParaRPr lang="en-US" sz="3600" dirty="0"/>
          </a:p>
        </p:txBody>
      </p:sp>
      <p:sp>
        <p:nvSpPr>
          <p:cNvPr id="7" name="Text Placeholder 6"/>
          <p:cNvSpPr>
            <a:spLocks noGrp="1"/>
          </p:cNvSpPr>
          <p:nvPr>
            <p:ph type="body" sz="quarter" idx="3"/>
          </p:nvPr>
        </p:nvSpPr>
        <p:spPr>
          <a:xfrm>
            <a:off x="6172200" y="481013"/>
            <a:ext cx="5183188" cy="823912"/>
          </a:xfrm>
        </p:spPr>
        <p:txBody>
          <a:bodyPr>
            <a:normAutofit/>
          </a:bodyPr>
          <a:lstStyle/>
          <a:p>
            <a:r>
              <a:rPr lang="en-US" sz="3600" dirty="0" smtClean="0"/>
              <a:t>Scaffolded Reading</a:t>
            </a:r>
            <a:endParaRPr lang="en-US" sz="3600" dirty="0"/>
          </a:p>
        </p:txBody>
      </p:sp>
      <p:sp>
        <p:nvSpPr>
          <p:cNvPr id="8" name="Content Placeholder 7"/>
          <p:cNvSpPr>
            <a:spLocks noGrp="1"/>
          </p:cNvSpPr>
          <p:nvPr>
            <p:ph sz="quarter" idx="4"/>
          </p:nvPr>
        </p:nvSpPr>
        <p:spPr>
          <a:xfrm>
            <a:off x="6172200" y="1504949"/>
            <a:ext cx="5183188" cy="4610099"/>
          </a:xfrm>
        </p:spPr>
        <p:txBody>
          <a:bodyPr/>
          <a:lstStyle/>
          <a:p>
            <a:endParaRPr lang="en-US" dirty="0"/>
          </a:p>
        </p:txBody>
      </p:sp>
    </p:spTree>
    <p:extLst>
      <p:ext uri="{BB962C8B-B14F-4D97-AF65-F5344CB8AC3E}">
        <p14:creationId xmlns:p14="http://schemas.microsoft.com/office/powerpoint/2010/main" val="1698973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and Respond</a:t>
            </a:r>
            <a:endParaRPr lang="en-US" dirty="0"/>
          </a:p>
        </p:txBody>
      </p:sp>
      <p:sp>
        <p:nvSpPr>
          <p:cNvPr id="3" name="Text Placeholder 2"/>
          <p:cNvSpPr>
            <a:spLocks noGrp="1"/>
          </p:cNvSpPr>
          <p:nvPr>
            <p:ph type="body" idx="1"/>
          </p:nvPr>
        </p:nvSpPr>
        <p:spPr/>
        <p:txBody>
          <a:bodyPr>
            <a:normAutofit/>
          </a:bodyPr>
          <a:lstStyle/>
          <a:p>
            <a:r>
              <a:rPr lang="en-US" sz="4000" dirty="0" smtClean="0"/>
              <a:t>3, 2, 1</a:t>
            </a:r>
            <a:endParaRPr lang="en-US" sz="4000" dirty="0"/>
          </a:p>
        </p:txBody>
      </p:sp>
      <p:sp>
        <p:nvSpPr>
          <p:cNvPr id="4" name="Content Placeholder 3"/>
          <p:cNvSpPr>
            <a:spLocks noGrp="1"/>
          </p:cNvSpPr>
          <p:nvPr>
            <p:ph sz="half" idx="2"/>
          </p:nvPr>
        </p:nvSpPr>
        <p:spPr/>
        <p:txBody>
          <a:bodyPr/>
          <a:lstStyle/>
          <a:p>
            <a:r>
              <a:rPr lang="en-US" dirty="0" smtClean="0"/>
              <a:t>3 Key Ideas</a:t>
            </a:r>
          </a:p>
          <a:p>
            <a:endParaRPr lang="en-US" dirty="0"/>
          </a:p>
          <a:p>
            <a:r>
              <a:rPr lang="en-US" dirty="0" smtClean="0"/>
              <a:t>2 Questions</a:t>
            </a:r>
          </a:p>
          <a:p>
            <a:endParaRPr lang="en-US" dirty="0"/>
          </a:p>
          <a:p>
            <a:r>
              <a:rPr lang="en-US" dirty="0" smtClean="0"/>
              <a:t>1 Thing to Remember</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3"/>
          <a:stretch>
            <a:fillRect/>
          </a:stretch>
        </p:blipFill>
        <p:spPr>
          <a:xfrm>
            <a:off x="6611144" y="484188"/>
            <a:ext cx="4305300" cy="5705475"/>
          </a:xfrm>
          <a:prstGeom prst="rect">
            <a:avLst/>
          </a:prstGeom>
        </p:spPr>
      </p:pic>
    </p:spTree>
    <p:extLst>
      <p:ext uri="{BB962C8B-B14F-4D97-AF65-F5344CB8AC3E}">
        <p14:creationId xmlns:p14="http://schemas.microsoft.com/office/powerpoint/2010/main" val="17566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pi.ning.com/files/kV4MbYiv7oR3iLRHJekk--3WJZyWFkYb5hVFPzVwG0iUKth4AwnyTwvIdLxyPnTpmtWlDfwp9suowd4Li42ACcbyWiDu*zUo/108207394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823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6592" y="365125"/>
            <a:ext cx="5957207" cy="1325563"/>
          </a:xfrm>
        </p:spPr>
        <p:txBody>
          <a:bodyPr/>
          <a:lstStyle/>
          <a:p>
            <a:r>
              <a:rPr lang="en-US" dirty="0" smtClean="0"/>
              <a:t>Points </a:t>
            </a:r>
            <a:r>
              <a:rPr lang="en-US" dirty="0" smtClean="0"/>
              <a:t>to Ponder</a:t>
            </a:r>
            <a:endParaRPr lang="en-US" dirty="0"/>
          </a:p>
        </p:txBody>
      </p:sp>
      <p:sp>
        <p:nvSpPr>
          <p:cNvPr id="3" name="Content Placeholder 2"/>
          <p:cNvSpPr>
            <a:spLocks noGrp="1"/>
          </p:cNvSpPr>
          <p:nvPr>
            <p:ph idx="1"/>
          </p:nvPr>
        </p:nvSpPr>
        <p:spPr>
          <a:xfrm>
            <a:off x="5486400" y="1825625"/>
            <a:ext cx="5867400" cy="4351338"/>
          </a:xfrm>
        </p:spPr>
        <p:txBody>
          <a:bodyPr/>
          <a:lstStyle/>
          <a:p>
            <a:r>
              <a:rPr lang="en-US" sz="3200" dirty="0" smtClean="0"/>
              <a:t>Instructional level is not a placement.  It is something you take on through scaffolding</a:t>
            </a:r>
            <a:r>
              <a:rPr lang="en-US" sz="3200" dirty="0" smtClean="0"/>
              <a:t>.</a:t>
            </a:r>
          </a:p>
          <a:p>
            <a:pPr marL="0" indent="0" algn="r">
              <a:buNone/>
            </a:pPr>
            <a:r>
              <a:rPr lang="en-US" sz="2400" dirty="0"/>
              <a:t>-Dr. Tim Shanahan</a:t>
            </a:r>
          </a:p>
          <a:p>
            <a:r>
              <a:rPr lang="en-US" sz="3200" dirty="0" smtClean="0"/>
              <a:t>Shouldn’t the teacher, rather than the text, serve as the primary source of scaffolds? </a:t>
            </a:r>
          </a:p>
          <a:p>
            <a:pPr marL="0" indent="0" algn="r">
              <a:buNone/>
            </a:pPr>
            <a:r>
              <a:rPr lang="en-US" sz="2400" dirty="0" smtClean="0"/>
              <a:t>-Fisher &amp; Frey</a:t>
            </a:r>
            <a:endParaRPr lang="en-US" sz="2000" dirty="0" smtClean="0"/>
          </a:p>
          <a:p>
            <a:endParaRPr lang="en-US" sz="3200" dirty="0" smtClean="0"/>
          </a:p>
          <a:p>
            <a:pPr marL="0" indent="0" algn="r">
              <a:buNone/>
            </a:pPr>
            <a:endParaRPr lang="en-US" dirty="0" smtClean="0"/>
          </a:p>
          <a:p>
            <a:pPr marL="0" indent="0" algn="r">
              <a:buNone/>
            </a:pPr>
            <a:endParaRPr lang="en-US" dirty="0"/>
          </a:p>
        </p:txBody>
      </p:sp>
    </p:spTree>
    <p:extLst>
      <p:ext uri="{BB962C8B-B14F-4D97-AF65-F5344CB8AC3E}">
        <p14:creationId xmlns:p14="http://schemas.microsoft.com/office/powerpoint/2010/main" val="1043905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R.L. 10</a:t>
            </a:r>
            <a:r>
              <a:rPr lang="en-US" b="1" dirty="0"/>
              <a:t>: Read and comprehend complex literary and informational texts independently and proficiently</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2</a:t>
            </a:r>
            <a:r>
              <a:rPr lang="en-US" i="1" baseline="30000" dirty="0" smtClean="0"/>
              <a:t>nd</a:t>
            </a:r>
            <a:r>
              <a:rPr lang="en-US" i="1" dirty="0" smtClean="0"/>
              <a:t> </a:t>
            </a:r>
            <a:r>
              <a:rPr lang="en-US" i="1" dirty="0"/>
              <a:t>Grade: </a:t>
            </a:r>
            <a:r>
              <a:rPr lang="en-US" dirty="0"/>
              <a:t>By the end of the year, read and comprehend literature, including stories and poetry, in the grades 2-3 text complexity band proficiently, with scaffolding as needed at the high end of the range.</a:t>
            </a:r>
          </a:p>
          <a:p>
            <a:r>
              <a:rPr lang="en-US" i="1" dirty="0"/>
              <a:t>3</a:t>
            </a:r>
            <a:r>
              <a:rPr lang="en-US" i="1" baseline="30000" dirty="0"/>
              <a:t>rd</a:t>
            </a:r>
            <a:r>
              <a:rPr lang="en-US" i="1" dirty="0"/>
              <a:t> Grade: </a:t>
            </a:r>
            <a:r>
              <a:rPr lang="en-US" dirty="0"/>
              <a:t>By the end of the year, read and comprehend literature, including stories, dramas, and poetry, at the high end of the grades 2-3 text complexity band independently and proficiently.</a:t>
            </a:r>
          </a:p>
          <a:p>
            <a:r>
              <a:rPr lang="en-US" i="1" dirty="0"/>
              <a:t>4</a:t>
            </a:r>
            <a:r>
              <a:rPr lang="en-US" i="1" baseline="30000" dirty="0"/>
              <a:t>th</a:t>
            </a:r>
            <a:r>
              <a:rPr lang="en-US" i="1" dirty="0"/>
              <a:t> Grade: </a:t>
            </a:r>
            <a:r>
              <a:rPr lang="en-US" dirty="0"/>
              <a:t>By the end of the year, read and comprehend literature, including stories, dramas, and poetry, in the grades 4-5 text complexity band proficiently, with scaffolding as needed at the high end of the range.</a:t>
            </a:r>
          </a:p>
          <a:p>
            <a:r>
              <a:rPr lang="en-US" i="1" dirty="0"/>
              <a:t>5</a:t>
            </a:r>
            <a:r>
              <a:rPr lang="en-US" i="1" baseline="30000" dirty="0"/>
              <a:t>th</a:t>
            </a:r>
            <a:r>
              <a:rPr lang="en-US" i="1" dirty="0"/>
              <a:t> Grade</a:t>
            </a:r>
            <a:r>
              <a:rPr lang="en-US" dirty="0"/>
              <a:t>: By the end of the year, read and comprehend literature, including stories, dramas, and poetry, at the high end of the grades 4-5 text complexity band independently and proficiently.</a:t>
            </a:r>
          </a:p>
          <a:p>
            <a:endParaRPr lang="en-US" dirty="0"/>
          </a:p>
        </p:txBody>
      </p:sp>
    </p:spTree>
    <p:extLst>
      <p:ext uri="{BB962C8B-B14F-4D97-AF65-F5344CB8AC3E}">
        <p14:creationId xmlns:p14="http://schemas.microsoft.com/office/powerpoint/2010/main" val="2702302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Reading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838200" y="1621473"/>
            <a:ext cx="10648950" cy="4759642"/>
          </a:xfrm>
          <a:prstGeom prst="rect">
            <a:avLst/>
          </a:prstGeom>
          <a:ln cmpd="dbl">
            <a:solidFill>
              <a:schemeClr val="tx1"/>
            </a:solidFill>
            <a:bevel/>
          </a:ln>
        </p:spPr>
      </p:pic>
    </p:spTree>
    <p:extLst>
      <p:ext uri="{BB962C8B-B14F-4D97-AF65-F5344CB8AC3E}">
        <p14:creationId xmlns:p14="http://schemas.microsoft.com/office/powerpoint/2010/main" val="3947701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Lexile Levels</a:t>
            </a:r>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838200" y="2286000"/>
            <a:ext cx="10546668" cy="3119437"/>
          </a:xfrm>
          <a:prstGeom prst="rect">
            <a:avLst/>
          </a:prstGeom>
        </p:spPr>
      </p:pic>
    </p:spTree>
    <p:extLst>
      <p:ext uri="{BB962C8B-B14F-4D97-AF65-F5344CB8AC3E}">
        <p14:creationId xmlns:p14="http://schemas.microsoft.com/office/powerpoint/2010/main" val="2449614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9788" y="481013"/>
            <a:ext cx="5157787" cy="823912"/>
          </a:xfrm>
        </p:spPr>
        <p:txBody>
          <a:bodyPr/>
          <a:lstStyle/>
          <a:p>
            <a:r>
              <a:rPr lang="en-US" sz="3600" dirty="0" smtClean="0"/>
              <a:t>Guided Reading</a:t>
            </a:r>
            <a:r>
              <a:rPr lang="en-US" dirty="0" smtClean="0"/>
              <a:t>		</a:t>
            </a:r>
            <a:endParaRPr lang="en-US" dirty="0"/>
          </a:p>
        </p:txBody>
      </p:sp>
      <p:sp>
        <p:nvSpPr>
          <p:cNvPr id="7" name="Text Placeholder 6"/>
          <p:cNvSpPr>
            <a:spLocks noGrp="1"/>
          </p:cNvSpPr>
          <p:nvPr>
            <p:ph type="body" sz="quarter" idx="3"/>
          </p:nvPr>
        </p:nvSpPr>
        <p:spPr>
          <a:xfrm>
            <a:off x="6172200" y="481013"/>
            <a:ext cx="5183188" cy="823912"/>
          </a:xfrm>
        </p:spPr>
        <p:txBody>
          <a:bodyPr>
            <a:normAutofit/>
          </a:bodyPr>
          <a:lstStyle/>
          <a:p>
            <a:r>
              <a:rPr lang="en-US" sz="3600" dirty="0" smtClean="0"/>
              <a:t>Scaffolded Reading</a:t>
            </a:r>
            <a:endParaRPr lang="en-US" sz="3600" dirty="0"/>
          </a:p>
        </p:txBody>
      </p:sp>
      <p:sp>
        <p:nvSpPr>
          <p:cNvPr id="8" name="Content Placeholder 7"/>
          <p:cNvSpPr>
            <a:spLocks noGrp="1"/>
          </p:cNvSpPr>
          <p:nvPr>
            <p:ph sz="quarter" idx="4"/>
          </p:nvPr>
        </p:nvSpPr>
        <p:spPr>
          <a:xfrm>
            <a:off x="6172200" y="1504949"/>
            <a:ext cx="5183188" cy="4610099"/>
          </a:xfrm>
          <a:solidFill>
            <a:schemeClr val="accent6">
              <a:lumMod val="40000"/>
              <a:lumOff val="60000"/>
            </a:schemeClr>
          </a:solidFill>
        </p:spPr>
        <p:txBody>
          <a:bodyPr/>
          <a:lstStyle/>
          <a:p>
            <a:r>
              <a:rPr lang="en-US" dirty="0" smtClean="0"/>
              <a:t>Opportunity to grapple with text that is more difficult than they can access on their own</a:t>
            </a:r>
          </a:p>
          <a:p>
            <a:r>
              <a:rPr lang="en-US" dirty="0" smtClean="0"/>
              <a:t>Provides students and the teacher with the opportunity to talk at length about the learning</a:t>
            </a:r>
          </a:p>
          <a:p>
            <a:r>
              <a:rPr lang="en-US" dirty="0" smtClean="0"/>
              <a:t>Pose questions, engage in speculation, support and challenge claims, draw conclusions</a:t>
            </a:r>
          </a:p>
          <a:p>
            <a:endParaRPr lang="en-US" dirty="0"/>
          </a:p>
        </p:txBody>
      </p:sp>
      <p:sp>
        <p:nvSpPr>
          <p:cNvPr id="2" name="Content Placeholder 1"/>
          <p:cNvSpPr>
            <a:spLocks noGrp="1"/>
          </p:cNvSpPr>
          <p:nvPr>
            <p:ph sz="half" idx="2"/>
          </p:nvPr>
        </p:nvSpPr>
        <p:spPr>
          <a:xfrm>
            <a:off x="839788" y="1504949"/>
            <a:ext cx="5157787" cy="4684714"/>
          </a:xfrm>
        </p:spPr>
        <p:txBody>
          <a:bodyPr/>
          <a:lstStyle/>
          <a:p>
            <a:endParaRPr lang="en-US" dirty="0"/>
          </a:p>
        </p:txBody>
      </p:sp>
    </p:spTree>
    <p:extLst>
      <p:ext uri="{BB962C8B-B14F-4D97-AF65-F5344CB8AC3E}">
        <p14:creationId xmlns:p14="http://schemas.microsoft.com/office/powerpoint/2010/main" val="3442010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9788" y="481013"/>
            <a:ext cx="5157787" cy="823912"/>
          </a:xfrm>
        </p:spPr>
        <p:txBody>
          <a:bodyPr/>
          <a:lstStyle/>
          <a:p>
            <a:r>
              <a:rPr lang="en-US" sz="3600" dirty="0" smtClean="0"/>
              <a:t>Guided Reading</a:t>
            </a:r>
            <a:r>
              <a:rPr lang="en-US" dirty="0" smtClean="0"/>
              <a:t>		</a:t>
            </a:r>
            <a:endParaRPr lang="en-US" dirty="0"/>
          </a:p>
        </p:txBody>
      </p:sp>
      <p:sp>
        <p:nvSpPr>
          <p:cNvPr id="7" name="Text Placeholder 6"/>
          <p:cNvSpPr>
            <a:spLocks noGrp="1"/>
          </p:cNvSpPr>
          <p:nvPr>
            <p:ph type="body" sz="quarter" idx="3"/>
          </p:nvPr>
        </p:nvSpPr>
        <p:spPr>
          <a:xfrm>
            <a:off x="6172200" y="481013"/>
            <a:ext cx="5183188" cy="823912"/>
          </a:xfrm>
        </p:spPr>
        <p:txBody>
          <a:bodyPr>
            <a:normAutofit/>
          </a:bodyPr>
          <a:lstStyle/>
          <a:p>
            <a:r>
              <a:rPr lang="en-US" sz="3600" dirty="0" smtClean="0"/>
              <a:t>Scaffolded Reading</a:t>
            </a:r>
            <a:endParaRPr lang="en-US" sz="3600" dirty="0"/>
          </a:p>
        </p:txBody>
      </p:sp>
      <p:sp>
        <p:nvSpPr>
          <p:cNvPr id="8" name="Content Placeholder 7"/>
          <p:cNvSpPr>
            <a:spLocks noGrp="1"/>
          </p:cNvSpPr>
          <p:nvPr>
            <p:ph sz="quarter" idx="4"/>
          </p:nvPr>
        </p:nvSpPr>
        <p:spPr>
          <a:xfrm>
            <a:off x="6172200" y="1504949"/>
            <a:ext cx="5183188" cy="4610099"/>
          </a:xfrm>
          <a:solidFill>
            <a:schemeClr val="accent6">
              <a:lumMod val="40000"/>
              <a:lumOff val="60000"/>
            </a:schemeClr>
          </a:solidFill>
        </p:spPr>
        <p:txBody>
          <a:bodyPr/>
          <a:lstStyle/>
          <a:p>
            <a:pPr marL="0" indent="0">
              <a:buNone/>
            </a:pPr>
            <a:r>
              <a:rPr lang="en-US" dirty="0" smtClean="0"/>
              <a:t>Three purposes:</a:t>
            </a:r>
          </a:p>
          <a:p>
            <a:r>
              <a:rPr lang="en-US" dirty="0" smtClean="0"/>
              <a:t>Extension of close reading</a:t>
            </a:r>
          </a:p>
          <a:p>
            <a:r>
              <a:rPr lang="en-US" dirty="0" smtClean="0"/>
              <a:t>Preparation for close reading or collaborative reading tasks</a:t>
            </a:r>
          </a:p>
          <a:p>
            <a:r>
              <a:rPr lang="en-US" dirty="0" smtClean="0"/>
              <a:t>Address the assessed needs of specific students </a:t>
            </a:r>
          </a:p>
          <a:p>
            <a:endParaRPr lang="en-US" dirty="0"/>
          </a:p>
        </p:txBody>
      </p:sp>
      <p:sp>
        <p:nvSpPr>
          <p:cNvPr id="2" name="Content Placeholder 1"/>
          <p:cNvSpPr>
            <a:spLocks noGrp="1"/>
          </p:cNvSpPr>
          <p:nvPr>
            <p:ph sz="half" idx="2"/>
          </p:nvPr>
        </p:nvSpPr>
        <p:spPr>
          <a:xfrm>
            <a:off x="839788" y="1504949"/>
            <a:ext cx="5157787" cy="4684714"/>
          </a:xfrm>
        </p:spPr>
        <p:txBody>
          <a:bodyPr/>
          <a:lstStyle/>
          <a:p>
            <a:endParaRPr lang="en-US" dirty="0"/>
          </a:p>
        </p:txBody>
      </p:sp>
    </p:spTree>
    <p:extLst>
      <p:ext uri="{BB962C8B-B14F-4D97-AF65-F5344CB8AC3E}">
        <p14:creationId xmlns:p14="http://schemas.microsoft.com/office/powerpoint/2010/main" val="54063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bilog.files.wordpress.com/2012/11/hands-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995" y="11986"/>
            <a:ext cx="11954005" cy="6846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That’s Me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62513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Learning Targets</a:t>
            </a:r>
            <a:endParaRPr lang="en-US" dirty="0"/>
          </a:p>
        </p:txBody>
      </p:sp>
      <p:sp>
        <p:nvSpPr>
          <p:cNvPr id="8" name="Text Placeholder 7"/>
          <p:cNvSpPr>
            <a:spLocks noGrp="1"/>
          </p:cNvSpPr>
          <p:nvPr>
            <p:ph type="body" idx="1"/>
          </p:nvPr>
        </p:nvSpPr>
        <p:spPr/>
        <p:txBody>
          <a:bodyPr>
            <a:normAutofit/>
          </a:bodyPr>
          <a:lstStyle/>
          <a:p>
            <a:r>
              <a:rPr lang="en-US" sz="3600" dirty="0" smtClean="0"/>
              <a:t>Learning Intentions	</a:t>
            </a:r>
            <a:endParaRPr lang="en-US" sz="3600" dirty="0"/>
          </a:p>
        </p:txBody>
      </p:sp>
      <p:sp>
        <p:nvSpPr>
          <p:cNvPr id="9" name="Content Placeholder 8"/>
          <p:cNvSpPr>
            <a:spLocks noGrp="1"/>
          </p:cNvSpPr>
          <p:nvPr>
            <p:ph sz="half" idx="2"/>
          </p:nvPr>
        </p:nvSpPr>
        <p:spPr/>
        <p:txBody>
          <a:bodyPr>
            <a:normAutofit/>
          </a:bodyPr>
          <a:lstStyle/>
          <a:p>
            <a:r>
              <a:rPr lang="en-US" sz="3600" dirty="0" smtClean="0"/>
              <a:t>Participants will explore instructional strategies and practices to scaffold reading instruction in both whole group and small group settings. </a:t>
            </a:r>
            <a:endParaRPr lang="en-US" sz="3600" dirty="0"/>
          </a:p>
        </p:txBody>
      </p:sp>
      <p:sp>
        <p:nvSpPr>
          <p:cNvPr id="10" name="Text Placeholder 9"/>
          <p:cNvSpPr>
            <a:spLocks noGrp="1"/>
          </p:cNvSpPr>
          <p:nvPr>
            <p:ph type="body" sz="quarter" idx="3"/>
          </p:nvPr>
        </p:nvSpPr>
        <p:spPr/>
        <p:txBody>
          <a:bodyPr>
            <a:normAutofit/>
          </a:bodyPr>
          <a:lstStyle/>
          <a:p>
            <a:r>
              <a:rPr lang="en-US" sz="3600" dirty="0" smtClean="0"/>
              <a:t>Success Criteria</a:t>
            </a:r>
            <a:endParaRPr lang="en-US" sz="3600" dirty="0"/>
          </a:p>
        </p:txBody>
      </p:sp>
      <p:sp>
        <p:nvSpPr>
          <p:cNvPr id="11" name="Content Placeholder 10"/>
          <p:cNvSpPr>
            <a:spLocks noGrp="1"/>
          </p:cNvSpPr>
          <p:nvPr>
            <p:ph sz="quarter" idx="4"/>
          </p:nvPr>
        </p:nvSpPr>
        <p:spPr>
          <a:xfrm>
            <a:off x="6172200" y="2505075"/>
            <a:ext cx="5448300" cy="3684588"/>
          </a:xfrm>
        </p:spPr>
        <p:txBody>
          <a:bodyPr>
            <a:noAutofit/>
          </a:bodyPr>
          <a:lstStyle/>
          <a:p>
            <a:r>
              <a:rPr lang="en-US" sz="3600" dirty="0" smtClean="0"/>
              <a:t>I can identify specific elements that make a text challenging and strategies to scaffold.</a:t>
            </a:r>
          </a:p>
          <a:p>
            <a:r>
              <a:rPr lang="en-US" sz="3600" dirty="0" smtClean="0"/>
              <a:t>I can describe the difference between guided reading and </a:t>
            </a:r>
            <a:r>
              <a:rPr lang="en-US" sz="3600" dirty="0" err="1" smtClean="0"/>
              <a:t>scaffolded</a:t>
            </a:r>
            <a:r>
              <a:rPr lang="en-US" sz="3600" dirty="0" smtClean="0"/>
              <a:t> reading. </a:t>
            </a:r>
            <a:endParaRPr lang="en-US" sz="3600" dirty="0"/>
          </a:p>
        </p:txBody>
      </p:sp>
    </p:spTree>
    <p:extLst>
      <p:ext uri="{BB962C8B-B14F-4D97-AF65-F5344CB8AC3E}">
        <p14:creationId xmlns:p14="http://schemas.microsoft.com/office/powerpoint/2010/main" val="228262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muhc.ca/sites/default/files/micro/m-Questions/ques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677" y="2510533"/>
            <a:ext cx="4572000" cy="4191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r>
              <a:rPr lang="en-US" dirty="0" smtClean="0"/>
              <a:t>Jennifer Throndsen</a:t>
            </a:r>
          </a:p>
          <a:p>
            <a:r>
              <a:rPr lang="en-US" dirty="0" smtClean="0"/>
              <a:t>Utah State Board of Education</a:t>
            </a:r>
          </a:p>
          <a:p>
            <a:r>
              <a:rPr lang="en-US" dirty="0" smtClean="0"/>
              <a:t>PreK-12 Literacy and Library Media Coordinator</a:t>
            </a:r>
          </a:p>
          <a:p>
            <a:r>
              <a:rPr lang="en-US" dirty="0" smtClean="0">
                <a:hlinkClick r:id="rId3"/>
              </a:rPr>
              <a:t>jennifer.throndsen@schools.utah.gov</a:t>
            </a:r>
            <a:endParaRPr lang="en-US" dirty="0" smtClean="0"/>
          </a:p>
          <a:p>
            <a:endParaRPr lang="en-US" dirty="0"/>
          </a:p>
        </p:txBody>
      </p:sp>
    </p:spTree>
    <p:extLst>
      <p:ext uri="{BB962C8B-B14F-4D97-AF65-F5344CB8AC3E}">
        <p14:creationId xmlns:p14="http://schemas.microsoft.com/office/powerpoint/2010/main" val="126941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3907863"/>
              </p:ext>
            </p:extLst>
          </p:nvPr>
        </p:nvGraphicFramePr>
        <p:xfrm>
          <a:off x="1311058" y="1828799"/>
          <a:ext cx="9569883" cy="4847575"/>
        </p:xfrm>
        <a:graphic>
          <a:graphicData uri="http://schemas.openxmlformats.org/drawingml/2006/table">
            <a:tbl>
              <a:tblPr firstRow="1" firstCol="1" bandRow="1">
                <a:tableStyleId>{21E4AEA4-8DFA-4A89-87EB-49C32662AFE0}</a:tableStyleId>
              </a:tblPr>
              <a:tblGrid>
                <a:gridCol w="1630097"/>
                <a:gridCol w="2010451"/>
                <a:gridCol w="2010451"/>
                <a:gridCol w="1959442"/>
                <a:gridCol w="1959442"/>
              </a:tblGrid>
              <a:tr h="527759">
                <a:tc>
                  <a:txBody>
                    <a:bodyPr/>
                    <a:lstStyle/>
                    <a:p>
                      <a:pPr marL="0" marR="0">
                        <a:lnSpc>
                          <a:spcPct val="107000"/>
                        </a:lnSpc>
                        <a:spcBef>
                          <a:spcPts val="0"/>
                        </a:spcBef>
                        <a:spcAft>
                          <a:spcPts val="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Day 1 AM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Day 1 PM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Day 2 AM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Day 2 PM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9954">
                <a:tc>
                  <a:txBody>
                    <a:bodyPr/>
                    <a:lstStyle/>
                    <a:p>
                      <a:pPr marL="0" marR="0">
                        <a:lnSpc>
                          <a:spcPct val="107000"/>
                        </a:lnSpc>
                        <a:spcBef>
                          <a:spcPts val="0"/>
                        </a:spcBef>
                        <a:spcAft>
                          <a:spcPts val="0"/>
                        </a:spcAft>
                      </a:pPr>
                      <a:r>
                        <a:rPr lang="en-US" sz="3200" dirty="0" smtClean="0">
                          <a:effectLst/>
                          <a:latin typeface="+mn-lt"/>
                          <a:ea typeface="+mn-ea"/>
                          <a:cs typeface="+mn-cs"/>
                        </a:rPr>
                        <a:t>Blue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Struggling Reader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Scaffolded Reading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Complex Text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Writing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9954">
                <a:tc>
                  <a:txBody>
                    <a:bodyPr/>
                    <a:lstStyle/>
                    <a:p>
                      <a:pPr marL="0" marR="0">
                        <a:lnSpc>
                          <a:spcPct val="107000"/>
                        </a:lnSpc>
                        <a:spcBef>
                          <a:spcPts val="0"/>
                        </a:spcBef>
                        <a:spcAft>
                          <a:spcPts val="0"/>
                        </a:spcAft>
                      </a:pPr>
                      <a:r>
                        <a:rPr lang="en-US" sz="3200" dirty="0" smtClean="0">
                          <a:effectLst/>
                        </a:rPr>
                        <a:t>Red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Scaffolded Reading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Complex Text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Writing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Struggling Reader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9954">
                <a:tc>
                  <a:txBody>
                    <a:bodyPr/>
                    <a:lstStyle/>
                    <a:p>
                      <a:pPr marL="0" marR="0">
                        <a:lnSpc>
                          <a:spcPct val="107000"/>
                        </a:lnSpc>
                        <a:spcBef>
                          <a:spcPts val="0"/>
                        </a:spcBef>
                        <a:spcAft>
                          <a:spcPts val="0"/>
                        </a:spcAft>
                      </a:pPr>
                      <a:r>
                        <a:rPr lang="en-US" sz="3200" dirty="0" smtClean="0">
                          <a:effectLst/>
                          <a:latin typeface="+mn-lt"/>
                          <a:ea typeface="+mn-ea"/>
                          <a:cs typeface="+mn-cs"/>
                        </a:rPr>
                        <a:t>Yellow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Complex Text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Writing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Struggling Reader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Scaffolded Reading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9954">
                <a:tc>
                  <a:txBody>
                    <a:bodyPr/>
                    <a:lstStyle/>
                    <a:p>
                      <a:pPr marL="0" marR="0">
                        <a:lnSpc>
                          <a:spcPct val="107000"/>
                        </a:lnSpc>
                        <a:spcBef>
                          <a:spcPts val="0"/>
                        </a:spcBef>
                        <a:spcAft>
                          <a:spcPts val="0"/>
                        </a:spcAft>
                      </a:pPr>
                      <a:r>
                        <a:rPr lang="en-US" sz="3200" dirty="0" smtClean="0">
                          <a:effectLst/>
                        </a:rPr>
                        <a:t>Green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Writing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Struggling Reader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Scaffolded Reading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Complex Text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76185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Learning Targets</a:t>
            </a:r>
            <a:endParaRPr lang="en-US" dirty="0"/>
          </a:p>
        </p:txBody>
      </p:sp>
      <p:sp>
        <p:nvSpPr>
          <p:cNvPr id="8" name="Text Placeholder 7"/>
          <p:cNvSpPr>
            <a:spLocks noGrp="1"/>
          </p:cNvSpPr>
          <p:nvPr>
            <p:ph type="body" idx="1"/>
          </p:nvPr>
        </p:nvSpPr>
        <p:spPr/>
        <p:txBody>
          <a:bodyPr>
            <a:normAutofit/>
          </a:bodyPr>
          <a:lstStyle/>
          <a:p>
            <a:r>
              <a:rPr lang="en-US" sz="3600" dirty="0" smtClean="0"/>
              <a:t>Learning Intentions	</a:t>
            </a:r>
            <a:endParaRPr lang="en-US" sz="3600" dirty="0"/>
          </a:p>
        </p:txBody>
      </p:sp>
      <p:sp>
        <p:nvSpPr>
          <p:cNvPr id="9" name="Content Placeholder 8"/>
          <p:cNvSpPr>
            <a:spLocks noGrp="1"/>
          </p:cNvSpPr>
          <p:nvPr>
            <p:ph sz="half" idx="2"/>
          </p:nvPr>
        </p:nvSpPr>
        <p:spPr/>
        <p:txBody>
          <a:bodyPr>
            <a:normAutofit/>
          </a:bodyPr>
          <a:lstStyle/>
          <a:p>
            <a:r>
              <a:rPr lang="en-US" sz="3600" dirty="0" smtClean="0"/>
              <a:t>Participants will explore instructional strategies and practices to scaffold reading instruction in both whole group and small group settings. </a:t>
            </a:r>
            <a:endParaRPr lang="en-US" sz="3600" dirty="0"/>
          </a:p>
        </p:txBody>
      </p:sp>
      <p:sp>
        <p:nvSpPr>
          <p:cNvPr id="10" name="Text Placeholder 9"/>
          <p:cNvSpPr>
            <a:spLocks noGrp="1"/>
          </p:cNvSpPr>
          <p:nvPr>
            <p:ph type="body" sz="quarter" idx="3"/>
          </p:nvPr>
        </p:nvSpPr>
        <p:spPr/>
        <p:txBody>
          <a:bodyPr>
            <a:normAutofit/>
          </a:bodyPr>
          <a:lstStyle/>
          <a:p>
            <a:r>
              <a:rPr lang="en-US" sz="3600" dirty="0" smtClean="0"/>
              <a:t>Success Criteria</a:t>
            </a:r>
            <a:endParaRPr lang="en-US" sz="3600" dirty="0"/>
          </a:p>
        </p:txBody>
      </p:sp>
      <p:sp>
        <p:nvSpPr>
          <p:cNvPr id="11" name="Content Placeholder 10"/>
          <p:cNvSpPr>
            <a:spLocks noGrp="1"/>
          </p:cNvSpPr>
          <p:nvPr>
            <p:ph sz="quarter" idx="4"/>
          </p:nvPr>
        </p:nvSpPr>
        <p:spPr>
          <a:xfrm>
            <a:off x="6172200" y="2505075"/>
            <a:ext cx="5448300" cy="3684588"/>
          </a:xfrm>
        </p:spPr>
        <p:txBody>
          <a:bodyPr>
            <a:noAutofit/>
          </a:bodyPr>
          <a:lstStyle/>
          <a:p>
            <a:r>
              <a:rPr lang="en-US" sz="3600" dirty="0" smtClean="0"/>
              <a:t>I can identify specific elements that make a text challenging and strategies to scaffold.</a:t>
            </a:r>
          </a:p>
          <a:p>
            <a:r>
              <a:rPr lang="en-US" sz="3600" dirty="0" smtClean="0"/>
              <a:t>I can describe the difference between guided reading and </a:t>
            </a:r>
            <a:r>
              <a:rPr lang="en-US" sz="3600" dirty="0" err="1" smtClean="0"/>
              <a:t>scaffolded</a:t>
            </a:r>
            <a:r>
              <a:rPr lang="en-US" sz="3600" dirty="0" smtClean="0"/>
              <a:t> reading. </a:t>
            </a:r>
            <a:endParaRPr lang="en-US" sz="3600" dirty="0"/>
          </a:p>
        </p:txBody>
      </p:sp>
    </p:spTree>
    <p:extLst>
      <p:ext uri="{BB962C8B-B14F-4D97-AF65-F5344CB8AC3E}">
        <p14:creationId xmlns:p14="http://schemas.microsoft.com/office/powerpoint/2010/main" val="161402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Scaffolding</a:t>
            </a:r>
            <a:endParaRPr lang="en-US" dirty="0"/>
          </a:p>
        </p:txBody>
      </p:sp>
      <p:sp>
        <p:nvSpPr>
          <p:cNvPr id="3" name="Content Placeholder 2"/>
          <p:cNvSpPr>
            <a:spLocks noGrp="1"/>
          </p:cNvSpPr>
          <p:nvPr>
            <p:ph idx="1"/>
          </p:nvPr>
        </p:nvSpPr>
        <p:spPr>
          <a:xfrm>
            <a:off x="7562740" y="3011213"/>
            <a:ext cx="4257292" cy="3165749"/>
          </a:xfrm>
        </p:spPr>
        <p:txBody>
          <a:bodyPr>
            <a:noAutofit/>
          </a:bodyPr>
          <a:lstStyle/>
          <a:p>
            <a:pPr marL="0" indent="0">
              <a:buNone/>
            </a:pPr>
            <a:r>
              <a:rPr lang="en-US" sz="3200" dirty="0" smtClean="0"/>
              <a:t>In the literacy classroom,</a:t>
            </a:r>
          </a:p>
          <a:p>
            <a:r>
              <a:rPr lang="en-US" sz="3200" dirty="0" smtClean="0"/>
              <a:t>What does scaffolding look like?</a:t>
            </a:r>
          </a:p>
          <a:p>
            <a:r>
              <a:rPr lang="en-US" sz="3200" dirty="0" smtClean="0"/>
              <a:t>What does scaffolding sound like?</a:t>
            </a:r>
            <a:endParaRPr lang="en-US" sz="3200" dirty="0"/>
          </a:p>
        </p:txBody>
      </p:sp>
      <p:pic>
        <p:nvPicPr>
          <p:cNvPr id="4" name="Picture 3"/>
          <p:cNvPicPr>
            <a:picLocks noChangeAspect="1"/>
          </p:cNvPicPr>
          <p:nvPr/>
        </p:nvPicPr>
        <p:blipFill>
          <a:blip r:embed="rId3"/>
          <a:stretch>
            <a:fillRect/>
          </a:stretch>
        </p:blipFill>
        <p:spPr>
          <a:xfrm>
            <a:off x="8245366" y="365125"/>
            <a:ext cx="3574666" cy="2369109"/>
          </a:xfrm>
          <a:prstGeom prst="rect">
            <a:avLst/>
          </a:prstGeom>
        </p:spPr>
      </p:pic>
      <p:pic>
        <p:nvPicPr>
          <p:cNvPr id="1026" name="Picture 2" descr="http://layherna.com/wp-content/uploads/2013/11/layher-bridge-restoration-495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13" y="1420641"/>
            <a:ext cx="6387115" cy="516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31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Defined</a:t>
            </a:r>
            <a:endParaRPr lang="en-US" dirty="0"/>
          </a:p>
        </p:txBody>
      </p:sp>
      <p:sp>
        <p:nvSpPr>
          <p:cNvPr id="3" name="Content Placeholder 2"/>
          <p:cNvSpPr>
            <a:spLocks noGrp="1"/>
          </p:cNvSpPr>
          <p:nvPr>
            <p:ph idx="1"/>
          </p:nvPr>
        </p:nvSpPr>
        <p:spPr/>
        <p:txBody>
          <a:bodyPr>
            <a:normAutofit lnSpcReduction="10000"/>
          </a:bodyPr>
          <a:lstStyle/>
          <a:p>
            <a:r>
              <a:rPr lang="en-US" dirty="0" smtClean="0"/>
              <a:t>A process that enables a child or novice to solve a problem, carry out a task or achieve a goal which would be beyond his unassisted efforts (Wood, Bruner, &amp; Ross, 1976)</a:t>
            </a:r>
          </a:p>
          <a:p>
            <a:r>
              <a:rPr lang="en-US" dirty="0" smtClean="0"/>
              <a:t>Supported situations in which children can extend current skills and knowledge to a higher level of competence (Rogoff, 1990)</a:t>
            </a:r>
          </a:p>
          <a:p>
            <a:r>
              <a:rPr lang="en-US" dirty="0" smtClean="0"/>
              <a:t>What teachers say and do to enable children to complete complex mental tasks they could not complete without assistance (Pearson and Fielding, 1991)</a:t>
            </a:r>
          </a:p>
          <a:p>
            <a:r>
              <a:rPr lang="en-US" dirty="0" smtClean="0"/>
              <a:t>A temporary supportive structure that teachers create to assist a student or a group of students to accomplish a task that they could not complete alone (Graves, Watts, &amp; Graves, 1994)</a:t>
            </a:r>
            <a:endParaRPr lang="en-US" dirty="0"/>
          </a:p>
        </p:txBody>
      </p:sp>
    </p:spTree>
    <p:extLst>
      <p:ext uri="{BB962C8B-B14F-4D97-AF65-F5344CB8AC3E}">
        <p14:creationId xmlns:p14="http://schemas.microsoft.com/office/powerpoint/2010/main" val="60113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Scaffolding in Reading</a:t>
            </a:r>
            <a:endParaRPr lang="en-US" dirty="0"/>
          </a:p>
        </p:txBody>
      </p:sp>
      <p:sp>
        <p:nvSpPr>
          <p:cNvPr id="3" name="Content Placeholder 2"/>
          <p:cNvSpPr>
            <a:spLocks noGrp="1"/>
          </p:cNvSpPr>
          <p:nvPr>
            <p:ph sz="half" idx="1"/>
          </p:nvPr>
        </p:nvSpPr>
        <p:spPr/>
        <p:txBody>
          <a:bodyPr/>
          <a:lstStyle/>
          <a:p>
            <a:r>
              <a:rPr lang="en-US" dirty="0" smtClean="0"/>
              <a:t>Whole group vs. small group</a:t>
            </a:r>
          </a:p>
          <a:p>
            <a:endParaRPr lang="en-US" dirty="0"/>
          </a:p>
        </p:txBody>
      </p:sp>
      <p:sp>
        <p:nvSpPr>
          <p:cNvPr id="4" name="Content Placeholder 3"/>
          <p:cNvSpPr>
            <a:spLocks noGrp="1"/>
          </p:cNvSpPr>
          <p:nvPr>
            <p:ph sz="half" idx="2"/>
          </p:nvPr>
        </p:nvSpPr>
        <p:spPr/>
        <p:txBody>
          <a:bodyPr/>
          <a:lstStyle/>
          <a:p>
            <a:r>
              <a:rPr lang="en-US" dirty="0"/>
              <a:t>Before, during, and after reading</a:t>
            </a:r>
          </a:p>
          <a:p>
            <a:endParaRPr lang="en-US" dirty="0"/>
          </a:p>
        </p:txBody>
      </p:sp>
      <p:pic>
        <p:nvPicPr>
          <p:cNvPr id="2052" name="Picture 4" descr="http://waldronschool.net/wp-content/uploads/2011/07/IMG_407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573" y="2545336"/>
            <a:ext cx="3390481" cy="25428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cholastic.com/teachers/sites/default/files/posts/u192/images/10.16.15_student_wor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860" y="2545336"/>
            <a:ext cx="2938944" cy="392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74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2406</Words>
  <Application>Microsoft Office PowerPoint</Application>
  <PresentationFormat>Widescreen</PresentationFormat>
  <Paragraphs>319</Paragraphs>
  <Slides>52</Slides>
  <Notes>30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Times New Roman</vt:lpstr>
      <vt:lpstr>Wingdings</vt:lpstr>
      <vt:lpstr>Office Theme</vt:lpstr>
      <vt:lpstr>PowerPoint Presentation</vt:lpstr>
      <vt:lpstr>Copies </vt:lpstr>
      <vt:lpstr>Materials</vt:lpstr>
      <vt:lpstr>Scaffolded Reading</vt:lpstr>
      <vt:lpstr>That’s Me </vt:lpstr>
      <vt:lpstr>Learning Targets</vt:lpstr>
      <vt:lpstr>Define Scaffolding</vt:lpstr>
      <vt:lpstr>Scaffolding Defined</vt:lpstr>
      <vt:lpstr>Types of Scaffolding in Reading</vt:lpstr>
      <vt:lpstr>Whole Group Strategies</vt:lpstr>
      <vt:lpstr>Instructional Routine #1: Building Fluency</vt:lpstr>
      <vt:lpstr>Goals of Instructional Routine #1 Building Fluency</vt:lpstr>
      <vt:lpstr>Instructional Routine #1: Building Fluency</vt:lpstr>
      <vt:lpstr>Building Fluency: Practice Task</vt:lpstr>
      <vt:lpstr>PowerPoint Presentation</vt:lpstr>
      <vt:lpstr>Building Fluency: Other Active Reading Strategies </vt:lpstr>
      <vt:lpstr>The Challenge of Challenging Text</vt:lpstr>
      <vt:lpstr>Vocabulary</vt:lpstr>
      <vt:lpstr>Sentence Structure</vt:lpstr>
      <vt:lpstr>Coherence</vt:lpstr>
      <vt:lpstr>Organization</vt:lpstr>
      <vt:lpstr>Background Knowledge</vt:lpstr>
      <vt:lpstr>Application – I Do </vt:lpstr>
      <vt:lpstr>Application – We Do </vt:lpstr>
      <vt:lpstr>PowerPoint Presentation</vt:lpstr>
      <vt:lpstr>Scaffolding Strategies</vt:lpstr>
      <vt:lpstr>Preview the Text</vt:lpstr>
      <vt:lpstr>Preteach Vocabulary</vt:lpstr>
      <vt:lpstr>Teacher reads the text aloud</vt:lpstr>
      <vt:lpstr> Active Reading Strategies</vt:lpstr>
      <vt:lpstr>Chunking Text</vt:lpstr>
      <vt:lpstr>Peer or small group discussion prior to whole group discussion</vt:lpstr>
      <vt:lpstr>Text-Dependent Questioning</vt:lpstr>
      <vt:lpstr>Building Connections</vt:lpstr>
      <vt:lpstr>Partially completed or structured graphic organizer</vt:lpstr>
      <vt:lpstr>Provide sentence frames for discussion</vt:lpstr>
      <vt:lpstr>Provide sentence of paragraph frames for writing about what they read</vt:lpstr>
      <vt:lpstr>Scaffolding Strategies: Application</vt:lpstr>
      <vt:lpstr>Small Group Strategies</vt:lpstr>
      <vt:lpstr>Guided Reading or Scaffolded Reading?</vt:lpstr>
      <vt:lpstr>PowerPoint Presentation</vt:lpstr>
      <vt:lpstr>PowerPoint Presentation</vt:lpstr>
      <vt:lpstr>Read and Respond</vt:lpstr>
      <vt:lpstr>Points to Ponder</vt:lpstr>
      <vt:lpstr>R.L. 10: Read and comprehend complex literary and informational texts independently and proficiently</vt:lpstr>
      <vt:lpstr>Range of Reading</vt:lpstr>
      <vt:lpstr>Expected Lexile Levels</vt:lpstr>
      <vt:lpstr>PowerPoint Presentation</vt:lpstr>
      <vt:lpstr>PowerPoint Presentation</vt:lpstr>
      <vt:lpstr>Learning Targets</vt:lpstr>
      <vt:lpstr>Questions? </vt:lpstr>
      <vt:lpstr>Schedule</vt:lpstr>
    </vt:vector>
  </TitlesOfParts>
  <Company>Utah State Office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Scaffolded Reading</dc:title>
  <dc:creator>Throndsen, Jennifer</dc:creator>
  <cp:lastModifiedBy>Throndsen, Jennifer</cp:lastModifiedBy>
  <cp:revision>47</cp:revision>
  <dcterms:created xsi:type="dcterms:W3CDTF">2016-06-27T01:03:24Z</dcterms:created>
  <dcterms:modified xsi:type="dcterms:W3CDTF">2016-07-25T17:49:23Z</dcterms:modified>
</cp:coreProperties>
</file>