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 id="2147483680" r:id="rId3"/>
    <p:sldMasterId id="2147483692" r:id="rId4"/>
  </p:sldMasterIdLst>
  <p:notesMasterIdLst>
    <p:notesMasterId r:id="rId94"/>
  </p:notesMasterIdLst>
  <p:handoutMasterIdLst>
    <p:handoutMasterId r:id="rId95"/>
  </p:handoutMasterIdLst>
  <p:sldIdLst>
    <p:sldId id="264" r:id="rId5"/>
    <p:sldId id="277" r:id="rId6"/>
    <p:sldId id="447" r:id="rId7"/>
    <p:sldId id="343" r:id="rId8"/>
    <p:sldId id="446" r:id="rId9"/>
    <p:sldId id="448" r:id="rId10"/>
    <p:sldId id="494" r:id="rId11"/>
    <p:sldId id="309" r:id="rId12"/>
    <p:sldId id="310" r:id="rId13"/>
    <p:sldId id="312" r:id="rId14"/>
    <p:sldId id="313" r:id="rId15"/>
    <p:sldId id="315" r:id="rId16"/>
    <p:sldId id="316" r:id="rId17"/>
    <p:sldId id="319" r:id="rId18"/>
    <p:sldId id="488" r:id="rId19"/>
    <p:sldId id="336" r:id="rId20"/>
    <p:sldId id="301" r:id="rId21"/>
    <p:sldId id="321" r:id="rId22"/>
    <p:sldId id="322" r:id="rId23"/>
    <p:sldId id="337" r:id="rId24"/>
    <p:sldId id="328" r:id="rId25"/>
    <p:sldId id="483" r:id="rId26"/>
    <p:sldId id="484" r:id="rId27"/>
    <p:sldId id="485" r:id="rId28"/>
    <p:sldId id="486" r:id="rId29"/>
    <p:sldId id="490" r:id="rId30"/>
    <p:sldId id="491" r:id="rId31"/>
    <p:sldId id="493" r:id="rId32"/>
    <p:sldId id="302" r:id="rId33"/>
    <p:sldId id="289" r:id="rId34"/>
    <p:sldId id="290" r:id="rId35"/>
    <p:sldId id="291" r:id="rId36"/>
    <p:sldId id="292" r:id="rId37"/>
    <p:sldId id="303" r:id="rId38"/>
    <p:sldId id="304" r:id="rId39"/>
    <p:sldId id="305" r:id="rId40"/>
    <p:sldId id="306" r:id="rId41"/>
    <p:sldId id="307" r:id="rId42"/>
    <p:sldId id="308" r:id="rId43"/>
    <p:sldId id="489" r:id="rId44"/>
    <p:sldId id="487" r:id="rId45"/>
    <p:sldId id="317" r:id="rId46"/>
    <p:sldId id="293" r:id="rId47"/>
    <p:sldId id="285" r:id="rId48"/>
    <p:sldId id="330" r:id="rId49"/>
    <p:sldId id="331" r:id="rId50"/>
    <p:sldId id="332" r:id="rId51"/>
    <p:sldId id="532" r:id="rId52"/>
    <p:sldId id="533" r:id="rId53"/>
    <p:sldId id="534" r:id="rId54"/>
    <p:sldId id="535" r:id="rId55"/>
    <p:sldId id="536" r:id="rId56"/>
    <p:sldId id="537" r:id="rId57"/>
    <p:sldId id="538" r:id="rId58"/>
    <p:sldId id="539" r:id="rId59"/>
    <p:sldId id="333" r:id="rId60"/>
    <p:sldId id="334" r:id="rId61"/>
    <p:sldId id="480" r:id="rId62"/>
    <p:sldId id="329" r:id="rId63"/>
    <p:sldId id="276" r:id="rId64"/>
    <p:sldId id="503" r:id="rId65"/>
    <p:sldId id="504" r:id="rId66"/>
    <p:sldId id="505" r:id="rId67"/>
    <p:sldId id="506" r:id="rId68"/>
    <p:sldId id="507" r:id="rId69"/>
    <p:sldId id="508" r:id="rId70"/>
    <p:sldId id="509" r:id="rId71"/>
    <p:sldId id="510" r:id="rId72"/>
    <p:sldId id="511" r:id="rId73"/>
    <p:sldId id="512" r:id="rId74"/>
    <p:sldId id="513" r:id="rId75"/>
    <p:sldId id="514" r:id="rId76"/>
    <p:sldId id="515" r:id="rId77"/>
    <p:sldId id="516" r:id="rId78"/>
    <p:sldId id="517" r:id="rId79"/>
    <p:sldId id="518" r:id="rId80"/>
    <p:sldId id="519" r:id="rId81"/>
    <p:sldId id="520" r:id="rId82"/>
    <p:sldId id="521" r:id="rId83"/>
    <p:sldId id="522" r:id="rId84"/>
    <p:sldId id="523" r:id="rId85"/>
    <p:sldId id="524" r:id="rId86"/>
    <p:sldId id="525" r:id="rId87"/>
    <p:sldId id="526" r:id="rId88"/>
    <p:sldId id="527" r:id="rId89"/>
    <p:sldId id="528" r:id="rId90"/>
    <p:sldId id="529" r:id="rId91"/>
    <p:sldId id="530" r:id="rId92"/>
    <p:sldId id="531" r:id="rId93"/>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2E6"/>
    <a:srgbClr val="C9DCFB"/>
    <a:srgbClr val="F0F0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15" autoAdjust="0"/>
    <p:restoredTop sz="70172" autoAdjust="0"/>
  </p:normalViewPr>
  <p:slideViewPr>
    <p:cSldViewPr showGuides="1">
      <p:cViewPr varScale="1">
        <p:scale>
          <a:sx n="93" d="100"/>
          <a:sy n="93" d="100"/>
        </p:scale>
        <p:origin x="978" y="78"/>
      </p:cViewPr>
      <p:guideLst>
        <p:guide pos="3839"/>
        <p:guide orient="horz" pos="2160"/>
      </p:guideLst>
    </p:cSldViewPr>
  </p:slideViewPr>
  <p:notesTextViewPr>
    <p:cViewPr>
      <p:scale>
        <a:sx n="150" d="100"/>
        <a:sy n="150" d="100"/>
      </p:scale>
      <p:origin x="0" y="0"/>
    </p:cViewPr>
  </p:notesTextViewPr>
  <p:sorterViewPr>
    <p:cViewPr>
      <p:scale>
        <a:sx n="100" d="100"/>
        <a:sy n="100" d="100"/>
      </p:scale>
      <p:origin x="0" y="-17922"/>
    </p:cViewPr>
  </p:sorter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1.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theme" Target="theme/theme1.xml"/><Relationship Id="rId3" Type="http://schemas.openxmlformats.org/officeDocument/2006/relationships/slideMaster" Target="slideMasters/slideMaster2.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Master" Target="slideMasters/slideMaster3.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DC9221-0E46-4934-95E2-C9FCDCE26D73}"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en-US"/>
        </a:p>
      </dgm:t>
    </dgm:pt>
    <dgm:pt modelId="{0195E3DC-CAFC-44B6-9D6A-397EFA90CC89}">
      <dgm:prSet phldrT="[Text]"/>
      <dgm:spPr/>
      <dgm:t>
        <a:bodyPr/>
        <a:lstStyle/>
        <a:p>
          <a:r>
            <a:rPr lang="en-US" dirty="0" smtClean="0"/>
            <a:t>1st</a:t>
          </a:r>
          <a:endParaRPr lang="en-US" dirty="0"/>
        </a:p>
      </dgm:t>
    </dgm:pt>
    <dgm:pt modelId="{484A444C-F2B7-4347-BF19-D3E3968D1BBF}" type="parTrans" cxnId="{6D6852AF-EE85-4418-A3B0-F384A1BDF68F}">
      <dgm:prSet/>
      <dgm:spPr/>
      <dgm:t>
        <a:bodyPr/>
        <a:lstStyle/>
        <a:p>
          <a:endParaRPr lang="en-US"/>
        </a:p>
      </dgm:t>
    </dgm:pt>
    <dgm:pt modelId="{CBCBC320-D80B-4CF8-8283-505A83B41114}" type="sibTrans" cxnId="{6D6852AF-EE85-4418-A3B0-F384A1BDF68F}">
      <dgm:prSet/>
      <dgm:spPr/>
      <dgm:t>
        <a:bodyPr/>
        <a:lstStyle/>
        <a:p>
          <a:endParaRPr lang="en-US"/>
        </a:p>
      </dgm:t>
    </dgm:pt>
    <dgm:pt modelId="{5730534B-CF80-4262-8894-6789FC7D1BDD}">
      <dgm:prSet phldrT="[Text]" custT="1"/>
      <dgm:spPr/>
      <dgm:t>
        <a:bodyPr/>
        <a:lstStyle/>
        <a:p>
          <a:r>
            <a:rPr lang="en-US" sz="2800" dirty="0" smtClean="0"/>
            <a:t>Review Benchmark Data</a:t>
          </a:r>
          <a:endParaRPr lang="en-US" sz="2800" dirty="0"/>
        </a:p>
      </dgm:t>
    </dgm:pt>
    <dgm:pt modelId="{D42F13DA-5E3C-4C29-8C29-AE165CE5F073}" type="parTrans" cxnId="{D85163A2-8C8B-4DFA-959E-647A8DC8E0A5}">
      <dgm:prSet/>
      <dgm:spPr/>
      <dgm:t>
        <a:bodyPr/>
        <a:lstStyle/>
        <a:p>
          <a:endParaRPr lang="en-US"/>
        </a:p>
      </dgm:t>
    </dgm:pt>
    <dgm:pt modelId="{707A097A-6F42-4511-80AC-57B7C3FEEF73}" type="sibTrans" cxnId="{D85163A2-8C8B-4DFA-959E-647A8DC8E0A5}">
      <dgm:prSet/>
      <dgm:spPr/>
      <dgm:t>
        <a:bodyPr/>
        <a:lstStyle/>
        <a:p>
          <a:endParaRPr lang="en-US"/>
        </a:p>
      </dgm:t>
    </dgm:pt>
    <dgm:pt modelId="{428D51E8-B480-4620-8287-756331C8E7DB}">
      <dgm:prSet phldrT="[Text]" custT="1"/>
      <dgm:spPr/>
      <dgm:t>
        <a:bodyPr/>
        <a:lstStyle/>
        <a:p>
          <a:r>
            <a:rPr lang="en-US" sz="2800" dirty="0" smtClean="0"/>
            <a:t>Sort Students Into the Four Quadrants</a:t>
          </a:r>
          <a:endParaRPr lang="en-US" sz="2800" dirty="0"/>
        </a:p>
      </dgm:t>
    </dgm:pt>
    <dgm:pt modelId="{E168CDD8-80E7-447C-B715-F4DD32F4D58B}" type="parTrans" cxnId="{04F495DA-A7DB-4D48-893A-965DDEE9B65D}">
      <dgm:prSet/>
      <dgm:spPr/>
      <dgm:t>
        <a:bodyPr/>
        <a:lstStyle/>
        <a:p>
          <a:endParaRPr lang="en-US"/>
        </a:p>
      </dgm:t>
    </dgm:pt>
    <dgm:pt modelId="{A4E68341-4406-4DD1-A64A-A00E8A6C804C}" type="sibTrans" cxnId="{04F495DA-A7DB-4D48-893A-965DDEE9B65D}">
      <dgm:prSet/>
      <dgm:spPr/>
      <dgm:t>
        <a:bodyPr/>
        <a:lstStyle/>
        <a:p>
          <a:endParaRPr lang="en-US"/>
        </a:p>
      </dgm:t>
    </dgm:pt>
    <dgm:pt modelId="{6F17D85D-10B0-420F-A469-E0AEEC5C49F3}">
      <dgm:prSet phldrT="[Text]"/>
      <dgm:spPr/>
      <dgm:t>
        <a:bodyPr/>
        <a:lstStyle/>
        <a:p>
          <a:r>
            <a:rPr lang="en-US" dirty="0" smtClean="0"/>
            <a:t>2nd</a:t>
          </a:r>
          <a:endParaRPr lang="en-US" dirty="0"/>
        </a:p>
      </dgm:t>
    </dgm:pt>
    <dgm:pt modelId="{44C87DC1-3137-4F3E-B0A3-99AD317990C8}" type="parTrans" cxnId="{3AAE0A90-0F7C-4CA2-8A58-48F1432191C0}">
      <dgm:prSet/>
      <dgm:spPr/>
      <dgm:t>
        <a:bodyPr/>
        <a:lstStyle/>
        <a:p>
          <a:endParaRPr lang="en-US"/>
        </a:p>
      </dgm:t>
    </dgm:pt>
    <dgm:pt modelId="{982D5965-30C5-4132-9377-29CCA25E14F7}" type="sibTrans" cxnId="{3AAE0A90-0F7C-4CA2-8A58-48F1432191C0}">
      <dgm:prSet/>
      <dgm:spPr/>
      <dgm:t>
        <a:bodyPr/>
        <a:lstStyle/>
        <a:p>
          <a:endParaRPr lang="en-US"/>
        </a:p>
      </dgm:t>
    </dgm:pt>
    <dgm:pt modelId="{90E0D391-43C9-458B-8F61-D1633B620B01}">
      <dgm:prSet phldrT="[Text]" custT="1"/>
      <dgm:spPr/>
      <dgm:t>
        <a:bodyPr/>
        <a:lstStyle/>
        <a:p>
          <a:r>
            <a:rPr lang="en-US" sz="2400" dirty="0" smtClean="0"/>
            <a:t>Look at students in each quadrant and determine further diagnostic needs—see flowcharts</a:t>
          </a:r>
          <a:endParaRPr lang="en-US" sz="2400" dirty="0"/>
        </a:p>
      </dgm:t>
    </dgm:pt>
    <dgm:pt modelId="{AAB09D52-EF92-4641-B0A4-00A5BF5B7C9B}" type="parTrans" cxnId="{ACA3AB00-1898-4DC8-9953-19ACDFB5AB3E}">
      <dgm:prSet/>
      <dgm:spPr/>
      <dgm:t>
        <a:bodyPr/>
        <a:lstStyle/>
        <a:p>
          <a:endParaRPr lang="en-US"/>
        </a:p>
      </dgm:t>
    </dgm:pt>
    <dgm:pt modelId="{9D453862-15B2-4713-B8D5-4BEBB7A45202}" type="sibTrans" cxnId="{ACA3AB00-1898-4DC8-9953-19ACDFB5AB3E}">
      <dgm:prSet/>
      <dgm:spPr/>
      <dgm:t>
        <a:bodyPr/>
        <a:lstStyle/>
        <a:p>
          <a:endParaRPr lang="en-US"/>
        </a:p>
      </dgm:t>
    </dgm:pt>
    <dgm:pt modelId="{968906B3-EF4A-4EBC-BB22-D7876DC7A1AE}">
      <dgm:prSet phldrT="[Text]"/>
      <dgm:spPr/>
      <dgm:t>
        <a:bodyPr/>
        <a:lstStyle/>
        <a:p>
          <a:r>
            <a:rPr lang="en-US" dirty="0" smtClean="0"/>
            <a:t>3rd</a:t>
          </a:r>
          <a:endParaRPr lang="en-US" dirty="0"/>
        </a:p>
      </dgm:t>
    </dgm:pt>
    <dgm:pt modelId="{1363435C-A5BD-4437-BA97-F59C018E9916}" type="parTrans" cxnId="{9CBCA14C-B7FA-4A26-ACBB-94236131831B}">
      <dgm:prSet/>
      <dgm:spPr/>
      <dgm:t>
        <a:bodyPr/>
        <a:lstStyle/>
        <a:p>
          <a:endParaRPr lang="en-US"/>
        </a:p>
      </dgm:t>
    </dgm:pt>
    <dgm:pt modelId="{7A773719-973A-453A-AD2D-D4AC44DC6068}" type="sibTrans" cxnId="{9CBCA14C-B7FA-4A26-ACBB-94236131831B}">
      <dgm:prSet/>
      <dgm:spPr/>
      <dgm:t>
        <a:bodyPr/>
        <a:lstStyle/>
        <a:p>
          <a:endParaRPr lang="en-US"/>
        </a:p>
      </dgm:t>
    </dgm:pt>
    <dgm:pt modelId="{AC2F2C1F-CC5D-412F-89D6-BEC87B05E4F4}">
      <dgm:prSet phldrT="[Text]"/>
      <dgm:spPr/>
      <dgm:t>
        <a:bodyPr/>
        <a:lstStyle/>
        <a:p>
          <a:r>
            <a:rPr lang="en-US" dirty="0" smtClean="0"/>
            <a:t>Identify which intervention material or tool to use</a:t>
          </a:r>
          <a:endParaRPr lang="en-US" dirty="0"/>
        </a:p>
      </dgm:t>
    </dgm:pt>
    <dgm:pt modelId="{83C1ED0D-B6EA-4272-AC45-25421CED7C43}" type="parTrans" cxnId="{0F1FC2CA-1C43-4F62-8236-E5B5FA20DE85}">
      <dgm:prSet/>
      <dgm:spPr/>
      <dgm:t>
        <a:bodyPr/>
        <a:lstStyle/>
        <a:p>
          <a:endParaRPr lang="en-US"/>
        </a:p>
      </dgm:t>
    </dgm:pt>
    <dgm:pt modelId="{11860D09-CC9C-43E6-8ADE-30EA38BE4904}" type="sibTrans" cxnId="{0F1FC2CA-1C43-4F62-8236-E5B5FA20DE85}">
      <dgm:prSet/>
      <dgm:spPr/>
      <dgm:t>
        <a:bodyPr/>
        <a:lstStyle/>
        <a:p>
          <a:endParaRPr lang="en-US"/>
        </a:p>
      </dgm:t>
    </dgm:pt>
    <dgm:pt modelId="{6FD2727E-6542-42C7-AB53-976C1C40472A}">
      <dgm:prSet phldrT="[Text]"/>
      <dgm:spPr/>
      <dgm:t>
        <a:bodyPr/>
        <a:lstStyle/>
        <a:p>
          <a:r>
            <a:rPr lang="en-US" dirty="0" smtClean="0"/>
            <a:t>Administer intervention and progress monitor student response</a:t>
          </a:r>
          <a:endParaRPr lang="en-US" dirty="0"/>
        </a:p>
      </dgm:t>
    </dgm:pt>
    <dgm:pt modelId="{6A69A83B-0A4B-4233-AD60-E783923C52FC}" type="parTrans" cxnId="{EA8628CD-A2EB-4139-8BAA-048073847FD0}">
      <dgm:prSet/>
      <dgm:spPr/>
      <dgm:t>
        <a:bodyPr/>
        <a:lstStyle/>
        <a:p>
          <a:endParaRPr lang="en-US"/>
        </a:p>
      </dgm:t>
    </dgm:pt>
    <dgm:pt modelId="{D340FA8C-17E6-4291-A03A-76A4027C53F1}" type="sibTrans" cxnId="{EA8628CD-A2EB-4139-8BAA-048073847FD0}">
      <dgm:prSet/>
      <dgm:spPr/>
      <dgm:t>
        <a:bodyPr/>
        <a:lstStyle/>
        <a:p>
          <a:endParaRPr lang="en-US"/>
        </a:p>
      </dgm:t>
    </dgm:pt>
    <dgm:pt modelId="{D4C44A1B-C8FC-48B9-B70D-2181429568FB}">
      <dgm:prSet phldrT="[Text]" custT="1"/>
      <dgm:spPr/>
      <dgm:t>
        <a:bodyPr/>
        <a:lstStyle/>
        <a:p>
          <a:r>
            <a:rPr lang="en-US" sz="2400" dirty="0" smtClean="0"/>
            <a:t>Administer appropriate diagnostic(s)</a:t>
          </a:r>
          <a:endParaRPr lang="en-US" sz="2400" dirty="0"/>
        </a:p>
      </dgm:t>
    </dgm:pt>
    <dgm:pt modelId="{D8EB0B58-3A4E-4B17-8245-4B15DFBCB35F}" type="parTrans" cxnId="{B8E1E26D-52BD-40E7-B20F-05F1D80A0D76}">
      <dgm:prSet/>
      <dgm:spPr/>
      <dgm:t>
        <a:bodyPr/>
        <a:lstStyle/>
        <a:p>
          <a:endParaRPr lang="en-US"/>
        </a:p>
      </dgm:t>
    </dgm:pt>
    <dgm:pt modelId="{70DF0819-DECF-4C1A-BAB7-0E1221F24C7A}" type="sibTrans" cxnId="{B8E1E26D-52BD-40E7-B20F-05F1D80A0D76}">
      <dgm:prSet/>
      <dgm:spPr/>
      <dgm:t>
        <a:bodyPr/>
        <a:lstStyle/>
        <a:p>
          <a:endParaRPr lang="en-US"/>
        </a:p>
      </dgm:t>
    </dgm:pt>
    <dgm:pt modelId="{3E4D97C2-5C3A-4CFF-A09F-4ECC0FB34373}" type="pres">
      <dgm:prSet presAssocID="{25DC9221-0E46-4934-95E2-C9FCDCE26D73}" presName="linearFlow" presStyleCnt="0">
        <dgm:presLayoutVars>
          <dgm:dir/>
          <dgm:animLvl val="lvl"/>
          <dgm:resizeHandles val="exact"/>
        </dgm:presLayoutVars>
      </dgm:prSet>
      <dgm:spPr/>
      <dgm:t>
        <a:bodyPr/>
        <a:lstStyle/>
        <a:p>
          <a:endParaRPr lang="en-US"/>
        </a:p>
      </dgm:t>
    </dgm:pt>
    <dgm:pt modelId="{37FFB4DD-8FB7-4309-A009-D487F04F6E73}" type="pres">
      <dgm:prSet presAssocID="{0195E3DC-CAFC-44B6-9D6A-397EFA90CC89}" presName="composite" presStyleCnt="0"/>
      <dgm:spPr/>
    </dgm:pt>
    <dgm:pt modelId="{208C5EBB-350E-4DFA-B311-D7291C16DE6C}" type="pres">
      <dgm:prSet presAssocID="{0195E3DC-CAFC-44B6-9D6A-397EFA90CC89}" presName="parentText" presStyleLbl="alignNode1" presStyleIdx="0" presStyleCnt="3">
        <dgm:presLayoutVars>
          <dgm:chMax val="1"/>
          <dgm:bulletEnabled val="1"/>
        </dgm:presLayoutVars>
      </dgm:prSet>
      <dgm:spPr/>
      <dgm:t>
        <a:bodyPr/>
        <a:lstStyle/>
        <a:p>
          <a:endParaRPr lang="en-US"/>
        </a:p>
      </dgm:t>
    </dgm:pt>
    <dgm:pt modelId="{E614A48A-4EFA-4361-A397-5ED550C274C1}" type="pres">
      <dgm:prSet presAssocID="{0195E3DC-CAFC-44B6-9D6A-397EFA90CC89}" presName="descendantText" presStyleLbl="alignAcc1" presStyleIdx="0" presStyleCnt="3" custScaleY="112334">
        <dgm:presLayoutVars>
          <dgm:bulletEnabled val="1"/>
        </dgm:presLayoutVars>
      </dgm:prSet>
      <dgm:spPr/>
      <dgm:t>
        <a:bodyPr/>
        <a:lstStyle/>
        <a:p>
          <a:endParaRPr lang="en-US"/>
        </a:p>
      </dgm:t>
    </dgm:pt>
    <dgm:pt modelId="{003D5EC7-350D-414D-93E1-1FFDECC060D3}" type="pres">
      <dgm:prSet presAssocID="{CBCBC320-D80B-4CF8-8283-505A83B41114}" presName="sp" presStyleCnt="0"/>
      <dgm:spPr/>
    </dgm:pt>
    <dgm:pt modelId="{FFCA2134-A34D-49AE-9C91-B57A2D6CC8EA}" type="pres">
      <dgm:prSet presAssocID="{6F17D85D-10B0-420F-A469-E0AEEC5C49F3}" presName="composite" presStyleCnt="0"/>
      <dgm:spPr/>
    </dgm:pt>
    <dgm:pt modelId="{B8088CF5-713A-494E-8A09-C04C7F17B389}" type="pres">
      <dgm:prSet presAssocID="{6F17D85D-10B0-420F-A469-E0AEEC5C49F3}" presName="parentText" presStyleLbl="alignNode1" presStyleIdx="1" presStyleCnt="3">
        <dgm:presLayoutVars>
          <dgm:chMax val="1"/>
          <dgm:bulletEnabled val="1"/>
        </dgm:presLayoutVars>
      </dgm:prSet>
      <dgm:spPr/>
      <dgm:t>
        <a:bodyPr/>
        <a:lstStyle/>
        <a:p>
          <a:endParaRPr lang="en-US"/>
        </a:p>
      </dgm:t>
    </dgm:pt>
    <dgm:pt modelId="{4EB99F9F-A662-4B85-9167-C012FB13BC6B}" type="pres">
      <dgm:prSet presAssocID="{6F17D85D-10B0-420F-A469-E0AEEC5C49F3}" presName="descendantText" presStyleLbl="alignAcc1" presStyleIdx="1" presStyleCnt="3" custScaleY="132912">
        <dgm:presLayoutVars>
          <dgm:bulletEnabled val="1"/>
        </dgm:presLayoutVars>
      </dgm:prSet>
      <dgm:spPr/>
      <dgm:t>
        <a:bodyPr/>
        <a:lstStyle/>
        <a:p>
          <a:endParaRPr lang="en-US"/>
        </a:p>
      </dgm:t>
    </dgm:pt>
    <dgm:pt modelId="{641D48F1-91D4-4048-8597-5A214FFC0DB0}" type="pres">
      <dgm:prSet presAssocID="{982D5965-30C5-4132-9377-29CCA25E14F7}" presName="sp" presStyleCnt="0"/>
      <dgm:spPr/>
    </dgm:pt>
    <dgm:pt modelId="{A14E7063-DDB1-4759-AE70-3CCC83ABB45E}" type="pres">
      <dgm:prSet presAssocID="{968906B3-EF4A-4EBC-BB22-D7876DC7A1AE}" presName="composite" presStyleCnt="0"/>
      <dgm:spPr/>
    </dgm:pt>
    <dgm:pt modelId="{AFC48F35-C194-4A92-8037-7A1E1E8E7EF2}" type="pres">
      <dgm:prSet presAssocID="{968906B3-EF4A-4EBC-BB22-D7876DC7A1AE}" presName="parentText" presStyleLbl="alignNode1" presStyleIdx="2" presStyleCnt="3">
        <dgm:presLayoutVars>
          <dgm:chMax val="1"/>
          <dgm:bulletEnabled val="1"/>
        </dgm:presLayoutVars>
      </dgm:prSet>
      <dgm:spPr/>
      <dgm:t>
        <a:bodyPr/>
        <a:lstStyle/>
        <a:p>
          <a:endParaRPr lang="en-US"/>
        </a:p>
      </dgm:t>
    </dgm:pt>
    <dgm:pt modelId="{B52D4CF7-21F1-4394-A820-07B7D703A022}" type="pres">
      <dgm:prSet presAssocID="{968906B3-EF4A-4EBC-BB22-D7876DC7A1AE}" presName="descendantText" presStyleLbl="alignAcc1" presStyleIdx="2" presStyleCnt="3" custScaleY="122713">
        <dgm:presLayoutVars>
          <dgm:bulletEnabled val="1"/>
        </dgm:presLayoutVars>
      </dgm:prSet>
      <dgm:spPr/>
      <dgm:t>
        <a:bodyPr/>
        <a:lstStyle/>
        <a:p>
          <a:endParaRPr lang="en-US"/>
        </a:p>
      </dgm:t>
    </dgm:pt>
  </dgm:ptLst>
  <dgm:cxnLst>
    <dgm:cxn modelId="{67A491F3-C4BF-4041-950A-C4089A5FB4FF}" type="presOf" srcId="{AC2F2C1F-CC5D-412F-89D6-BEC87B05E4F4}" destId="{B52D4CF7-21F1-4394-A820-07B7D703A022}" srcOrd="0" destOrd="0" presId="urn:microsoft.com/office/officeart/2005/8/layout/chevron2"/>
    <dgm:cxn modelId="{04F495DA-A7DB-4D48-893A-965DDEE9B65D}" srcId="{0195E3DC-CAFC-44B6-9D6A-397EFA90CC89}" destId="{428D51E8-B480-4620-8287-756331C8E7DB}" srcOrd="1" destOrd="0" parTransId="{E168CDD8-80E7-447C-B715-F4DD32F4D58B}" sibTransId="{A4E68341-4406-4DD1-A64A-A00E8A6C804C}"/>
    <dgm:cxn modelId="{DE050534-1484-4177-A396-61190437417E}" type="presOf" srcId="{6FD2727E-6542-42C7-AB53-976C1C40472A}" destId="{B52D4CF7-21F1-4394-A820-07B7D703A022}" srcOrd="0" destOrd="1" presId="urn:microsoft.com/office/officeart/2005/8/layout/chevron2"/>
    <dgm:cxn modelId="{B94745DE-83E2-414C-BB45-BC60D776BA1A}" type="presOf" srcId="{5730534B-CF80-4262-8894-6789FC7D1BDD}" destId="{E614A48A-4EFA-4361-A397-5ED550C274C1}" srcOrd="0" destOrd="0" presId="urn:microsoft.com/office/officeart/2005/8/layout/chevron2"/>
    <dgm:cxn modelId="{ACA3AB00-1898-4DC8-9953-19ACDFB5AB3E}" srcId="{6F17D85D-10B0-420F-A469-E0AEEC5C49F3}" destId="{90E0D391-43C9-458B-8F61-D1633B620B01}" srcOrd="0" destOrd="0" parTransId="{AAB09D52-EF92-4641-B0A4-00A5BF5B7C9B}" sibTransId="{9D453862-15B2-4713-B8D5-4BEBB7A45202}"/>
    <dgm:cxn modelId="{3AAE0A90-0F7C-4CA2-8A58-48F1432191C0}" srcId="{25DC9221-0E46-4934-95E2-C9FCDCE26D73}" destId="{6F17D85D-10B0-420F-A469-E0AEEC5C49F3}" srcOrd="1" destOrd="0" parTransId="{44C87DC1-3137-4F3E-B0A3-99AD317990C8}" sibTransId="{982D5965-30C5-4132-9377-29CCA25E14F7}"/>
    <dgm:cxn modelId="{C3585742-26FD-4C1B-A64E-44ACD3228CCB}" type="presOf" srcId="{6F17D85D-10B0-420F-A469-E0AEEC5C49F3}" destId="{B8088CF5-713A-494E-8A09-C04C7F17B389}" srcOrd="0" destOrd="0" presId="urn:microsoft.com/office/officeart/2005/8/layout/chevron2"/>
    <dgm:cxn modelId="{0E6C5802-84CB-484F-B752-E6AA591A2FC4}" type="presOf" srcId="{968906B3-EF4A-4EBC-BB22-D7876DC7A1AE}" destId="{AFC48F35-C194-4A92-8037-7A1E1E8E7EF2}" srcOrd="0" destOrd="0" presId="urn:microsoft.com/office/officeart/2005/8/layout/chevron2"/>
    <dgm:cxn modelId="{35A20493-4FE6-4505-AE0F-1B870BE44219}" type="presOf" srcId="{D4C44A1B-C8FC-48B9-B70D-2181429568FB}" destId="{4EB99F9F-A662-4B85-9167-C012FB13BC6B}" srcOrd="0" destOrd="1" presId="urn:microsoft.com/office/officeart/2005/8/layout/chevron2"/>
    <dgm:cxn modelId="{94E88011-C5F6-4858-9BCC-9CFBFAA017D0}" type="presOf" srcId="{0195E3DC-CAFC-44B6-9D6A-397EFA90CC89}" destId="{208C5EBB-350E-4DFA-B311-D7291C16DE6C}" srcOrd="0" destOrd="0" presId="urn:microsoft.com/office/officeart/2005/8/layout/chevron2"/>
    <dgm:cxn modelId="{D85163A2-8C8B-4DFA-959E-647A8DC8E0A5}" srcId="{0195E3DC-CAFC-44B6-9D6A-397EFA90CC89}" destId="{5730534B-CF80-4262-8894-6789FC7D1BDD}" srcOrd="0" destOrd="0" parTransId="{D42F13DA-5E3C-4C29-8C29-AE165CE5F073}" sibTransId="{707A097A-6F42-4511-80AC-57B7C3FEEF73}"/>
    <dgm:cxn modelId="{C3990A2E-AEB8-4B6F-B5FA-38F6F6A186B4}" type="presOf" srcId="{90E0D391-43C9-458B-8F61-D1633B620B01}" destId="{4EB99F9F-A662-4B85-9167-C012FB13BC6B}" srcOrd="0" destOrd="0" presId="urn:microsoft.com/office/officeart/2005/8/layout/chevron2"/>
    <dgm:cxn modelId="{49060EE1-8A94-43E6-B2EF-837F94C515C1}" type="presOf" srcId="{25DC9221-0E46-4934-95E2-C9FCDCE26D73}" destId="{3E4D97C2-5C3A-4CFF-A09F-4ECC0FB34373}" srcOrd="0" destOrd="0" presId="urn:microsoft.com/office/officeart/2005/8/layout/chevron2"/>
    <dgm:cxn modelId="{6D6852AF-EE85-4418-A3B0-F384A1BDF68F}" srcId="{25DC9221-0E46-4934-95E2-C9FCDCE26D73}" destId="{0195E3DC-CAFC-44B6-9D6A-397EFA90CC89}" srcOrd="0" destOrd="0" parTransId="{484A444C-F2B7-4347-BF19-D3E3968D1BBF}" sibTransId="{CBCBC320-D80B-4CF8-8283-505A83B41114}"/>
    <dgm:cxn modelId="{B8E1E26D-52BD-40E7-B20F-05F1D80A0D76}" srcId="{6F17D85D-10B0-420F-A469-E0AEEC5C49F3}" destId="{D4C44A1B-C8FC-48B9-B70D-2181429568FB}" srcOrd="1" destOrd="0" parTransId="{D8EB0B58-3A4E-4B17-8245-4B15DFBCB35F}" sibTransId="{70DF0819-DECF-4C1A-BAB7-0E1221F24C7A}"/>
    <dgm:cxn modelId="{9CBCA14C-B7FA-4A26-ACBB-94236131831B}" srcId="{25DC9221-0E46-4934-95E2-C9FCDCE26D73}" destId="{968906B3-EF4A-4EBC-BB22-D7876DC7A1AE}" srcOrd="2" destOrd="0" parTransId="{1363435C-A5BD-4437-BA97-F59C018E9916}" sibTransId="{7A773719-973A-453A-AD2D-D4AC44DC6068}"/>
    <dgm:cxn modelId="{69D75FCB-694A-4784-ABB1-75FBF12739F6}" type="presOf" srcId="{428D51E8-B480-4620-8287-756331C8E7DB}" destId="{E614A48A-4EFA-4361-A397-5ED550C274C1}" srcOrd="0" destOrd="1" presId="urn:microsoft.com/office/officeart/2005/8/layout/chevron2"/>
    <dgm:cxn modelId="{0F1FC2CA-1C43-4F62-8236-E5B5FA20DE85}" srcId="{968906B3-EF4A-4EBC-BB22-D7876DC7A1AE}" destId="{AC2F2C1F-CC5D-412F-89D6-BEC87B05E4F4}" srcOrd="0" destOrd="0" parTransId="{83C1ED0D-B6EA-4272-AC45-25421CED7C43}" sibTransId="{11860D09-CC9C-43E6-8ADE-30EA38BE4904}"/>
    <dgm:cxn modelId="{EA8628CD-A2EB-4139-8BAA-048073847FD0}" srcId="{968906B3-EF4A-4EBC-BB22-D7876DC7A1AE}" destId="{6FD2727E-6542-42C7-AB53-976C1C40472A}" srcOrd="1" destOrd="0" parTransId="{6A69A83B-0A4B-4233-AD60-E783923C52FC}" sibTransId="{D340FA8C-17E6-4291-A03A-76A4027C53F1}"/>
    <dgm:cxn modelId="{EF861EFD-A2E3-4027-BCD7-B03362B179DF}" type="presParOf" srcId="{3E4D97C2-5C3A-4CFF-A09F-4ECC0FB34373}" destId="{37FFB4DD-8FB7-4309-A009-D487F04F6E73}" srcOrd="0" destOrd="0" presId="urn:microsoft.com/office/officeart/2005/8/layout/chevron2"/>
    <dgm:cxn modelId="{2C4D30EA-E611-46B0-8B74-4D02CC4546F0}" type="presParOf" srcId="{37FFB4DD-8FB7-4309-A009-D487F04F6E73}" destId="{208C5EBB-350E-4DFA-B311-D7291C16DE6C}" srcOrd="0" destOrd="0" presId="urn:microsoft.com/office/officeart/2005/8/layout/chevron2"/>
    <dgm:cxn modelId="{387F4BF9-DB7C-49AF-A613-5E9062879C6C}" type="presParOf" srcId="{37FFB4DD-8FB7-4309-A009-D487F04F6E73}" destId="{E614A48A-4EFA-4361-A397-5ED550C274C1}" srcOrd="1" destOrd="0" presId="urn:microsoft.com/office/officeart/2005/8/layout/chevron2"/>
    <dgm:cxn modelId="{F656F7DA-544D-4D61-9F2B-0A4E543C3BC6}" type="presParOf" srcId="{3E4D97C2-5C3A-4CFF-A09F-4ECC0FB34373}" destId="{003D5EC7-350D-414D-93E1-1FFDECC060D3}" srcOrd="1" destOrd="0" presId="urn:microsoft.com/office/officeart/2005/8/layout/chevron2"/>
    <dgm:cxn modelId="{3BA7BB4B-2B40-4758-A94E-335570A275F4}" type="presParOf" srcId="{3E4D97C2-5C3A-4CFF-A09F-4ECC0FB34373}" destId="{FFCA2134-A34D-49AE-9C91-B57A2D6CC8EA}" srcOrd="2" destOrd="0" presId="urn:microsoft.com/office/officeart/2005/8/layout/chevron2"/>
    <dgm:cxn modelId="{656D0E7B-71F8-4439-B982-01F08ED22305}" type="presParOf" srcId="{FFCA2134-A34D-49AE-9C91-B57A2D6CC8EA}" destId="{B8088CF5-713A-494E-8A09-C04C7F17B389}" srcOrd="0" destOrd="0" presId="urn:microsoft.com/office/officeart/2005/8/layout/chevron2"/>
    <dgm:cxn modelId="{419F589A-1B4F-495C-901E-2E330F3951AF}" type="presParOf" srcId="{FFCA2134-A34D-49AE-9C91-B57A2D6CC8EA}" destId="{4EB99F9F-A662-4B85-9167-C012FB13BC6B}" srcOrd="1" destOrd="0" presId="urn:microsoft.com/office/officeart/2005/8/layout/chevron2"/>
    <dgm:cxn modelId="{0ABAB07B-FF79-49AD-95CD-C1F19F9C5777}" type="presParOf" srcId="{3E4D97C2-5C3A-4CFF-A09F-4ECC0FB34373}" destId="{641D48F1-91D4-4048-8597-5A214FFC0DB0}" srcOrd="3" destOrd="0" presId="urn:microsoft.com/office/officeart/2005/8/layout/chevron2"/>
    <dgm:cxn modelId="{2B7580CA-8CA0-48C1-BED3-73F7B22D07B5}" type="presParOf" srcId="{3E4D97C2-5C3A-4CFF-A09F-4ECC0FB34373}" destId="{A14E7063-DDB1-4759-AE70-3CCC83ABB45E}" srcOrd="4" destOrd="0" presId="urn:microsoft.com/office/officeart/2005/8/layout/chevron2"/>
    <dgm:cxn modelId="{BF8607D4-1D55-4BB9-9800-824CEB4A87CD}" type="presParOf" srcId="{A14E7063-DDB1-4759-AE70-3CCC83ABB45E}" destId="{AFC48F35-C194-4A92-8037-7A1E1E8E7EF2}" srcOrd="0" destOrd="0" presId="urn:microsoft.com/office/officeart/2005/8/layout/chevron2"/>
    <dgm:cxn modelId="{2153050B-31D2-4E1D-9587-6CF227C99003}" type="presParOf" srcId="{A14E7063-DDB1-4759-AE70-3CCC83ABB45E}" destId="{B52D4CF7-21F1-4394-A820-07B7D703A02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7/18/2016</a:t>
            </a:fld>
            <a:endParaRPr dirty="0">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7/18/2016</a:t>
            </a:fld>
            <a:endParaRPr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 Lisa’s contact info. (email)</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dirty="0"/>
          </a:p>
        </p:txBody>
      </p:sp>
    </p:spTree>
    <p:extLst>
      <p:ext uri="{BB962C8B-B14F-4D97-AF65-F5344CB8AC3E}">
        <p14:creationId xmlns:p14="http://schemas.microsoft.com/office/powerpoint/2010/main" val="1273372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42148">
              <a:defRPr/>
            </a:pPr>
            <a:r>
              <a:rPr lang="en-US" dirty="0" smtClean="0"/>
              <a:t>Prevent/remediate</a:t>
            </a:r>
            <a:r>
              <a:rPr lang="en-US" baseline="0" dirty="0" smtClean="0"/>
              <a:t> deficits</a:t>
            </a:r>
            <a:endParaRPr lang="en-US" dirty="0" smtClean="0"/>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10</a:t>
            </a:fld>
            <a:endParaRPr lang="en-US" dirty="0"/>
          </a:p>
        </p:txBody>
      </p:sp>
    </p:spTree>
    <p:extLst>
      <p:ext uri="{BB962C8B-B14F-4D97-AF65-F5344CB8AC3E}">
        <p14:creationId xmlns:p14="http://schemas.microsoft.com/office/powerpoint/2010/main" val="4058015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11</a:t>
            </a:fld>
            <a:endParaRPr lang="en-US" dirty="0"/>
          </a:p>
        </p:txBody>
      </p:sp>
    </p:spTree>
    <p:extLst>
      <p:ext uri="{BB962C8B-B14F-4D97-AF65-F5344CB8AC3E}">
        <p14:creationId xmlns:p14="http://schemas.microsoft.com/office/powerpoint/2010/main" val="3406692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42148">
              <a:defRPr/>
            </a:pPr>
            <a:r>
              <a:rPr lang="en-US" dirty="0" smtClean="0"/>
              <a:t>Tier III may or may not equate to special education services.</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12</a:t>
            </a:fld>
            <a:endParaRPr lang="en-US" dirty="0"/>
          </a:p>
        </p:txBody>
      </p:sp>
    </p:spTree>
    <p:extLst>
      <p:ext uri="{BB962C8B-B14F-4D97-AF65-F5344CB8AC3E}">
        <p14:creationId xmlns:p14="http://schemas.microsoft.com/office/powerpoint/2010/main" val="3441705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Intervention toolkit is needed</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14</a:t>
            </a:fld>
            <a:endParaRPr lang="en-US" dirty="0"/>
          </a:p>
        </p:txBody>
      </p:sp>
    </p:spTree>
    <p:extLst>
      <p:ext uri="{BB962C8B-B14F-4D97-AF65-F5344CB8AC3E}">
        <p14:creationId xmlns:p14="http://schemas.microsoft.com/office/powerpoint/2010/main" val="3977696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17</a:t>
            </a:fld>
            <a:endParaRPr lang="en-US" dirty="0"/>
          </a:p>
        </p:txBody>
      </p:sp>
    </p:spTree>
    <p:extLst>
      <p:ext uri="{BB962C8B-B14F-4D97-AF65-F5344CB8AC3E}">
        <p14:creationId xmlns:p14="http://schemas.microsoft.com/office/powerpoint/2010/main" val="2384881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18</a:t>
            </a:fld>
            <a:endParaRPr lang="en-US" dirty="0"/>
          </a:p>
        </p:txBody>
      </p:sp>
    </p:spTree>
    <p:extLst>
      <p:ext uri="{BB962C8B-B14F-4D97-AF65-F5344CB8AC3E}">
        <p14:creationId xmlns:p14="http://schemas.microsoft.com/office/powerpoint/2010/main" val="439570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student</a:t>
            </a:r>
            <a:r>
              <a:rPr lang="en-US" baseline="0" dirty="0" smtClean="0"/>
              <a:t> wasn’t proficient on FSF (first sound fluency) in kindergarten, how do we know in first grade that they got it?</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19</a:t>
            </a:fld>
            <a:endParaRPr lang="en-US" dirty="0"/>
          </a:p>
        </p:txBody>
      </p:sp>
    </p:spTree>
    <p:extLst>
      <p:ext uri="{BB962C8B-B14F-4D97-AF65-F5344CB8AC3E}">
        <p14:creationId xmlns:p14="http://schemas.microsoft.com/office/powerpoint/2010/main" val="4152893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CB395-9DF1-41C3-BC7B-E430ABE30FA9}" type="slidenum">
              <a:rPr lang="en-US" smtClean="0"/>
              <a:t>20</a:t>
            </a:fld>
            <a:endParaRPr lang="en-US" dirty="0"/>
          </a:p>
        </p:txBody>
      </p:sp>
    </p:spTree>
    <p:extLst>
      <p:ext uri="{BB962C8B-B14F-4D97-AF65-F5344CB8AC3E}">
        <p14:creationId xmlns:p14="http://schemas.microsoft.com/office/powerpoint/2010/main" val="1385870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22</a:t>
            </a:fld>
            <a:endParaRPr lang="en-US" dirty="0"/>
          </a:p>
        </p:txBody>
      </p:sp>
    </p:spTree>
    <p:extLst>
      <p:ext uri="{BB962C8B-B14F-4D97-AF65-F5344CB8AC3E}">
        <p14:creationId xmlns:p14="http://schemas.microsoft.com/office/powerpoint/2010/main" val="3838349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25</a:t>
            </a:fld>
            <a:endParaRPr lang="en-US" dirty="0"/>
          </a:p>
        </p:txBody>
      </p:sp>
    </p:spTree>
    <p:extLst>
      <p:ext uri="{BB962C8B-B14F-4D97-AF65-F5344CB8AC3E}">
        <p14:creationId xmlns:p14="http://schemas.microsoft.com/office/powerpoint/2010/main" val="3077060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42148">
              <a:defRPr/>
            </a:pPr>
            <a:r>
              <a:rPr lang="en-US" dirty="0"/>
              <a:t>National Institute of Child Health and Human Development (NICHD)</a:t>
            </a:r>
          </a:p>
          <a:p>
            <a:pPr defTabSz="1242148">
              <a:defRPr/>
            </a:pPr>
            <a:r>
              <a:rPr lang="en-US" dirty="0"/>
              <a:t>Example: group of 25 struggling students, 22 of those students need PA &amp; phonics instruction</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2</a:t>
            </a:fld>
            <a:endParaRPr lang="en-US" dirty="0"/>
          </a:p>
        </p:txBody>
      </p:sp>
    </p:spTree>
    <p:extLst>
      <p:ext uri="{BB962C8B-B14F-4D97-AF65-F5344CB8AC3E}">
        <p14:creationId xmlns:p14="http://schemas.microsoft.com/office/powerpoint/2010/main" val="3284818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t>
            </a:r>
            <a:r>
              <a:rPr lang="en-US" baseline="30000" dirty="0" smtClean="0"/>
              <a:t>rd</a:t>
            </a:r>
            <a:r>
              <a:rPr lang="en-US" dirty="0" smtClean="0"/>
              <a:t> grade goals</a:t>
            </a:r>
            <a:r>
              <a:rPr lang="en-US" baseline="0" dirty="0" smtClean="0"/>
              <a:t> for MOY are 86 correct words per minute and 96% accuracy.</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26</a:t>
            </a:fld>
            <a:endParaRPr lang="en-US" dirty="0"/>
          </a:p>
        </p:txBody>
      </p:sp>
    </p:spTree>
    <p:extLst>
      <p:ext uri="{BB962C8B-B14F-4D97-AF65-F5344CB8AC3E}">
        <p14:creationId xmlns:p14="http://schemas.microsoft.com/office/powerpoint/2010/main" val="889395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27</a:t>
            </a:fld>
            <a:endParaRPr lang="en-US" dirty="0"/>
          </a:p>
        </p:txBody>
      </p:sp>
    </p:spTree>
    <p:extLst>
      <p:ext uri="{BB962C8B-B14F-4D97-AF65-F5344CB8AC3E}">
        <p14:creationId xmlns:p14="http://schemas.microsoft.com/office/powerpoint/2010/main" val="1335601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“death by diagnostic” – not every student needs a diagnostic assessment</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29</a:t>
            </a:fld>
            <a:endParaRPr lang="en-US" dirty="0"/>
          </a:p>
        </p:txBody>
      </p:sp>
    </p:spTree>
    <p:extLst>
      <p:ext uri="{BB962C8B-B14F-4D97-AF65-F5344CB8AC3E}">
        <p14:creationId xmlns:p14="http://schemas.microsoft.com/office/powerpoint/2010/main" val="996050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provided all K-6 handouts, but primarily you will only need 2-6.  Handout 4</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30</a:t>
            </a:fld>
            <a:endParaRPr lang="en-US" dirty="0"/>
          </a:p>
        </p:txBody>
      </p:sp>
    </p:spTree>
    <p:extLst>
      <p:ext uri="{BB962C8B-B14F-4D97-AF65-F5344CB8AC3E}">
        <p14:creationId xmlns:p14="http://schemas.microsoft.com/office/powerpoint/2010/main" val="1272550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 5</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31</a:t>
            </a:fld>
            <a:endParaRPr lang="en-US" dirty="0"/>
          </a:p>
        </p:txBody>
      </p:sp>
    </p:spTree>
    <p:extLst>
      <p:ext uri="{BB962C8B-B14F-4D97-AF65-F5344CB8AC3E}">
        <p14:creationId xmlns:p14="http://schemas.microsoft.com/office/powerpoint/2010/main" val="25626164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 6</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32</a:t>
            </a:fld>
            <a:endParaRPr lang="en-US" dirty="0"/>
          </a:p>
        </p:txBody>
      </p:sp>
    </p:spTree>
    <p:extLst>
      <p:ext uri="{BB962C8B-B14F-4D97-AF65-F5344CB8AC3E}">
        <p14:creationId xmlns:p14="http://schemas.microsoft.com/office/powerpoint/2010/main" val="20180217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 7</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33</a:t>
            </a:fld>
            <a:endParaRPr lang="en-US" dirty="0"/>
          </a:p>
        </p:txBody>
      </p:sp>
    </p:spTree>
    <p:extLst>
      <p:ext uri="{BB962C8B-B14F-4D97-AF65-F5344CB8AC3E}">
        <p14:creationId xmlns:p14="http://schemas.microsoft.com/office/powerpoint/2010/main" val="24059002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Getting students from the known to the unknown.</a:t>
            </a:r>
          </a:p>
        </p:txBody>
      </p:sp>
      <p:sp>
        <p:nvSpPr>
          <p:cNvPr id="4" name="Slide Number Placeholder 3"/>
          <p:cNvSpPr>
            <a:spLocks noGrp="1"/>
          </p:cNvSpPr>
          <p:nvPr>
            <p:ph type="sldNum" sz="quarter" idx="10"/>
          </p:nvPr>
        </p:nvSpPr>
        <p:spPr/>
        <p:txBody>
          <a:bodyPr/>
          <a:lstStyle/>
          <a:p>
            <a:fld id="{B8796F01-7154-41E0-B48B-A6921757531A}" type="slidenum">
              <a:rPr lang="en-US" smtClean="0"/>
              <a:pPr/>
              <a:t>34</a:t>
            </a:fld>
            <a:endParaRPr lang="en-US" dirty="0"/>
          </a:p>
        </p:txBody>
      </p:sp>
    </p:spTree>
    <p:extLst>
      <p:ext uri="{BB962C8B-B14F-4D97-AF65-F5344CB8AC3E}">
        <p14:creationId xmlns:p14="http://schemas.microsoft.com/office/powerpoint/2010/main" val="10231331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First Sound Fluency (FSF)</a:t>
            </a:r>
          </a:p>
          <a:p>
            <a:pPr lvl="0"/>
            <a:r>
              <a:rPr lang="en-US" dirty="0"/>
              <a:t>Phoneme Segmentation Fluency (PSF)</a:t>
            </a:r>
          </a:p>
          <a:p>
            <a:pPr lvl="0"/>
            <a:r>
              <a:rPr lang="en-US" dirty="0"/>
              <a:t>Nonsense Word Fluency (NWF)</a:t>
            </a:r>
          </a:p>
          <a:p>
            <a:pPr lvl="0"/>
            <a:r>
              <a:rPr lang="en-US" dirty="0"/>
              <a:t>DIBELS Oral Reading Fluency (DORF) levels 1-6</a:t>
            </a:r>
          </a:p>
          <a:p>
            <a:pPr lvl="0"/>
            <a:r>
              <a:rPr lang="en-US" dirty="0"/>
              <a:t>DAZE levels 3-6</a:t>
            </a:r>
          </a:p>
          <a:p>
            <a:pPr lvl="0"/>
            <a:endParaRPr lang="en-US" dirty="0"/>
          </a:p>
          <a:p>
            <a:pPr defTabSz="1242148">
              <a:defRPr/>
            </a:pPr>
            <a:r>
              <a:rPr lang="en-US" dirty="0"/>
              <a:t>DAZE – once a month</a:t>
            </a:r>
          </a:p>
          <a:p>
            <a:pPr defTabSz="1242148">
              <a:defRPr/>
            </a:pPr>
            <a:r>
              <a:rPr lang="en-US" dirty="0"/>
              <a:t>3</a:t>
            </a:r>
            <a:r>
              <a:rPr lang="en-US" baseline="30000" dirty="0"/>
              <a:t>rd</a:t>
            </a:r>
            <a:r>
              <a:rPr lang="en-US" dirty="0"/>
              <a:t> largest effect size out of 138 influences on student achievement</a:t>
            </a:r>
          </a:p>
          <a:p>
            <a:pPr defTabSz="1242148">
              <a:defRPr/>
            </a:pPr>
            <a:r>
              <a:rPr lang="en-US" dirty="0"/>
              <a:t>Perspective – 1.0 is equivalent of 2-3 years progress</a:t>
            </a:r>
          </a:p>
          <a:p>
            <a:pPr lvl="0"/>
            <a:endParaRPr lang="en-US" dirty="0"/>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35</a:t>
            </a:fld>
            <a:endParaRPr lang="en-US" dirty="0"/>
          </a:p>
        </p:txBody>
      </p:sp>
    </p:spTree>
    <p:extLst>
      <p:ext uri="{BB962C8B-B14F-4D97-AF65-F5344CB8AC3E}">
        <p14:creationId xmlns:p14="http://schemas.microsoft.com/office/powerpoint/2010/main" val="7836367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itchFamily="34" charset="-128"/>
            </a:endParaRPr>
          </a:p>
        </p:txBody>
      </p:sp>
      <p:sp>
        <p:nvSpPr>
          <p:cNvPr id="1894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29736" indent="-280667" eaLnBrk="0" hangingPunct="0">
              <a:spcBef>
                <a:spcPct val="30000"/>
              </a:spcBef>
              <a:defRPr sz="1200">
                <a:solidFill>
                  <a:schemeClr val="tx1"/>
                </a:solidFill>
                <a:latin typeface="Calibri" pitchFamily="34" charset="0"/>
                <a:ea typeface="ＭＳ Ｐゴシック" pitchFamily="34" charset="-128"/>
              </a:defRPr>
            </a:lvl2pPr>
            <a:lvl3pPr marL="1122671" indent="-224535" eaLnBrk="0" hangingPunct="0">
              <a:spcBef>
                <a:spcPct val="30000"/>
              </a:spcBef>
              <a:defRPr sz="1200">
                <a:solidFill>
                  <a:schemeClr val="tx1"/>
                </a:solidFill>
                <a:latin typeface="Calibri" pitchFamily="34" charset="0"/>
                <a:ea typeface="ＭＳ Ｐゴシック" pitchFamily="34" charset="-128"/>
              </a:defRPr>
            </a:lvl3pPr>
            <a:lvl4pPr marL="1571739" indent="-224535" eaLnBrk="0" hangingPunct="0">
              <a:spcBef>
                <a:spcPct val="30000"/>
              </a:spcBef>
              <a:defRPr sz="1200">
                <a:solidFill>
                  <a:schemeClr val="tx1"/>
                </a:solidFill>
                <a:latin typeface="Calibri" pitchFamily="34" charset="0"/>
                <a:ea typeface="ＭＳ Ｐゴシック" pitchFamily="34" charset="-128"/>
              </a:defRPr>
            </a:lvl4pPr>
            <a:lvl5pPr marL="2020807" indent="-224535" eaLnBrk="0" hangingPunct="0">
              <a:spcBef>
                <a:spcPct val="30000"/>
              </a:spcBef>
              <a:defRPr sz="1200">
                <a:solidFill>
                  <a:schemeClr val="tx1"/>
                </a:solidFill>
                <a:latin typeface="Calibri" pitchFamily="34" charset="0"/>
                <a:ea typeface="ＭＳ Ｐゴシック" pitchFamily="34" charset="-128"/>
              </a:defRPr>
            </a:lvl5pPr>
            <a:lvl6pPr marL="2469876" indent="-22453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18944" indent="-22453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68012" indent="-22453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17080" indent="-22453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ACF47A8B-A7B4-4772-845B-5A31848B1756}" type="slidenum">
              <a:rPr lang="en-US" altLang="en-US" sz="1300"/>
              <a:pPr eaLnBrk="1" hangingPunct="1">
                <a:spcBef>
                  <a:spcPct val="0"/>
                </a:spcBef>
              </a:pPr>
              <a:t>38</a:t>
            </a:fld>
            <a:endParaRPr lang="en-US" altLang="en-US" sz="1300" dirty="0"/>
          </a:p>
        </p:txBody>
      </p:sp>
    </p:spTree>
    <p:extLst>
      <p:ext uri="{BB962C8B-B14F-4D97-AF65-F5344CB8AC3E}">
        <p14:creationId xmlns:p14="http://schemas.microsoft.com/office/powerpoint/2010/main" val="3604149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Students who</a:t>
            </a:r>
            <a:r>
              <a:rPr lang="en-US" baseline="0" dirty="0" smtClean="0"/>
              <a:t> have lost motivation and interest are affected in two ways - they will spend less time reading and are less interested in fully understanding what they read.  </a:t>
            </a:r>
            <a:endParaRPr lang="en-US" dirty="0" smtClean="0"/>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3</a:t>
            </a:fld>
            <a:endParaRPr lang="en-US" dirty="0"/>
          </a:p>
        </p:txBody>
      </p:sp>
    </p:spTree>
    <p:extLst>
      <p:ext uri="{BB962C8B-B14F-4D97-AF65-F5344CB8AC3E}">
        <p14:creationId xmlns:p14="http://schemas.microsoft.com/office/powerpoint/2010/main" val="15385221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itchFamily="34" charset="-128"/>
            </a:endParaRPr>
          </a:p>
        </p:txBody>
      </p:sp>
      <p:sp>
        <p:nvSpPr>
          <p:cNvPr id="19456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29736" indent="-280667" eaLnBrk="0" hangingPunct="0">
              <a:spcBef>
                <a:spcPct val="30000"/>
              </a:spcBef>
              <a:defRPr sz="1200">
                <a:solidFill>
                  <a:schemeClr val="tx1"/>
                </a:solidFill>
                <a:latin typeface="Calibri" pitchFamily="34" charset="0"/>
                <a:ea typeface="ＭＳ Ｐゴシック" pitchFamily="34" charset="-128"/>
              </a:defRPr>
            </a:lvl2pPr>
            <a:lvl3pPr marL="1122671" indent="-224535" eaLnBrk="0" hangingPunct="0">
              <a:spcBef>
                <a:spcPct val="30000"/>
              </a:spcBef>
              <a:defRPr sz="1200">
                <a:solidFill>
                  <a:schemeClr val="tx1"/>
                </a:solidFill>
                <a:latin typeface="Calibri" pitchFamily="34" charset="0"/>
                <a:ea typeface="ＭＳ Ｐゴシック" pitchFamily="34" charset="-128"/>
              </a:defRPr>
            </a:lvl3pPr>
            <a:lvl4pPr marL="1571739" indent="-224535" eaLnBrk="0" hangingPunct="0">
              <a:spcBef>
                <a:spcPct val="30000"/>
              </a:spcBef>
              <a:defRPr sz="1200">
                <a:solidFill>
                  <a:schemeClr val="tx1"/>
                </a:solidFill>
                <a:latin typeface="Calibri" pitchFamily="34" charset="0"/>
                <a:ea typeface="ＭＳ Ｐゴシック" pitchFamily="34" charset="-128"/>
              </a:defRPr>
            </a:lvl4pPr>
            <a:lvl5pPr marL="2020807" indent="-224535" eaLnBrk="0" hangingPunct="0">
              <a:spcBef>
                <a:spcPct val="30000"/>
              </a:spcBef>
              <a:defRPr sz="1200">
                <a:solidFill>
                  <a:schemeClr val="tx1"/>
                </a:solidFill>
                <a:latin typeface="Calibri" pitchFamily="34" charset="0"/>
                <a:ea typeface="ＭＳ Ｐゴシック" pitchFamily="34" charset="-128"/>
              </a:defRPr>
            </a:lvl5pPr>
            <a:lvl6pPr marL="2469876" indent="-22453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18944" indent="-22453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68012" indent="-22453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17080" indent="-22453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4EF605E3-2213-4980-A8FA-652EF2ED0941}" type="slidenum">
              <a:rPr lang="en-US" altLang="en-US" sz="1300">
                <a:solidFill>
                  <a:srgbClr val="000000"/>
                </a:solidFill>
              </a:rPr>
              <a:pPr eaLnBrk="1" hangingPunct="1">
                <a:spcBef>
                  <a:spcPct val="0"/>
                </a:spcBef>
              </a:pPr>
              <a:t>39</a:t>
            </a:fld>
            <a:endParaRPr lang="en-US" altLang="en-US" sz="1300" dirty="0">
              <a:solidFill>
                <a:srgbClr val="000000"/>
              </a:solidFill>
            </a:endParaRPr>
          </a:p>
        </p:txBody>
      </p:sp>
    </p:spTree>
    <p:extLst>
      <p:ext uri="{BB962C8B-B14F-4D97-AF65-F5344CB8AC3E}">
        <p14:creationId xmlns:p14="http://schemas.microsoft.com/office/powerpoint/2010/main" val="19144434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ea typeface="ＭＳ Ｐゴシック" pitchFamily="34" charset="-128"/>
              </a:rPr>
              <a:t>Scatter plot</a:t>
            </a:r>
            <a:r>
              <a:rPr lang="en-US" altLang="en-US" baseline="0" dirty="0" smtClean="0">
                <a:ea typeface="ＭＳ Ｐゴシック" pitchFamily="34" charset="-128"/>
              </a:rPr>
              <a:t> PM = underlying issue (motivation, behavior, attendance)  </a:t>
            </a:r>
          </a:p>
          <a:p>
            <a:pPr eaLnBrk="1" hangingPunct="1">
              <a:spcBef>
                <a:spcPct val="0"/>
              </a:spcBef>
            </a:pPr>
            <a:r>
              <a:rPr lang="en-US" altLang="en-US" baseline="0" dirty="0" smtClean="0">
                <a:ea typeface="ＭＳ Ｐゴシック" pitchFamily="34" charset="-128"/>
              </a:rPr>
              <a:t>That issue must be dealt with, instructional decisions cannot be made with scatter plot PM data</a:t>
            </a:r>
            <a:endParaRPr lang="en-US" altLang="en-US" dirty="0" smtClean="0">
              <a:ea typeface="ＭＳ Ｐゴシック" pitchFamily="34" charset="-128"/>
            </a:endParaRPr>
          </a:p>
        </p:txBody>
      </p:sp>
      <p:sp>
        <p:nvSpPr>
          <p:cNvPr id="1966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16130" indent="-275434" eaLnBrk="0" hangingPunct="0">
              <a:spcBef>
                <a:spcPct val="30000"/>
              </a:spcBef>
              <a:defRPr sz="1200">
                <a:solidFill>
                  <a:schemeClr val="tx1"/>
                </a:solidFill>
                <a:latin typeface="Calibri" pitchFamily="34" charset="0"/>
                <a:ea typeface="ＭＳ Ｐゴシック" pitchFamily="34" charset="-128"/>
              </a:defRPr>
            </a:lvl2pPr>
            <a:lvl3pPr marL="1101738" indent="-220348" eaLnBrk="0" hangingPunct="0">
              <a:spcBef>
                <a:spcPct val="30000"/>
              </a:spcBef>
              <a:defRPr sz="1200">
                <a:solidFill>
                  <a:schemeClr val="tx1"/>
                </a:solidFill>
                <a:latin typeface="Calibri" pitchFamily="34" charset="0"/>
                <a:ea typeface="ＭＳ Ｐゴシック" pitchFamily="34" charset="-128"/>
              </a:defRPr>
            </a:lvl3pPr>
            <a:lvl4pPr marL="1542433" indent="-220348" eaLnBrk="0" hangingPunct="0">
              <a:spcBef>
                <a:spcPct val="30000"/>
              </a:spcBef>
              <a:defRPr sz="1200">
                <a:solidFill>
                  <a:schemeClr val="tx1"/>
                </a:solidFill>
                <a:latin typeface="Calibri" pitchFamily="34" charset="0"/>
                <a:ea typeface="ＭＳ Ｐゴシック" pitchFamily="34" charset="-128"/>
              </a:defRPr>
            </a:lvl4pPr>
            <a:lvl5pPr marL="1983128" indent="-220348" eaLnBrk="0" hangingPunct="0">
              <a:spcBef>
                <a:spcPct val="30000"/>
              </a:spcBef>
              <a:defRPr sz="1200">
                <a:solidFill>
                  <a:schemeClr val="tx1"/>
                </a:solidFill>
                <a:latin typeface="Calibri" pitchFamily="34" charset="0"/>
                <a:ea typeface="ＭＳ Ｐゴシック" pitchFamily="34" charset="-128"/>
              </a:defRPr>
            </a:lvl5pPr>
            <a:lvl6pPr marL="2423823" indent="-220348"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864518" indent="-220348"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05213" indent="-220348"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745908" indent="-220348"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05ACF378-5DDB-4E9D-AB3B-047A2F129455}" type="slidenum">
              <a:rPr lang="en-US" altLang="en-US" sz="1300">
                <a:solidFill>
                  <a:srgbClr val="000000"/>
                </a:solidFill>
              </a:rPr>
              <a:pPr eaLnBrk="1" hangingPunct="1">
                <a:spcBef>
                  <a:spcPct val="0"/>
                </a:spcBef>
              </a:pPr>
              <a:t>40</a:t>
            </a:fld>
            <a:endParaRPr lang="en-US" altLang="en-US" sz="1300" dirty="0">
              <a:solidFill>
                <a:srgbClr val="000000"/>
              </a:solidFill>
            </a:endParaRPr>
          </a:p>
        </p:txBody>
      </p:sp>
    </p:spTree>
    <p:extLst>
      <p:ext uri="{BB962C8B-B14F-4D97-AF65-F5344CB8AC3E}">
        <p14:creationId xmlns:p14="http://schemas.microsoft.com/office/powerpoint/2010/main" val="38216577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41</a:t>
            </a:fld>
            <a:endParaRPr lang="en-US" dirty="0"/>
          </a:p>
        </p:txBody>
      </p:sp>
    </p:spTree>
    <p:extLst>
      <p:ext uri="{BB962C8B-B14F-4D97-AF65-F5344CB8AC3E}">
        <p14:creationId xmlns:p14="http://schemas.microsoft.com/office/powerpoint/2010/main" val="36946657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 8</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43</a:t>
            </a:fld>
            <a:endParaRPr lang="en-US" dirty="0"/>
          </a:p>
        </p:txBody>
      </p:sp>
    </p:spTree>
    <p:extLst>
      <p:ext uri="{BB962C8B-B14F-4D97-AF65-F5344CB8AC3E}">
        <p14:creationId xmlns:p14="http://schemas.microsoft.com/office/powerpoint/2010/main" val="27900938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Reminder – 86% of</a:t>
            </a:r>
            <a:r>
              <a:rPr lang="en-US" baseline="0" dirty="0" smtClean="0"/>
              <a:t> struggling readers likely need phonics and phonemic awareness instruction</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44</a:t>
            </a:fld>
            <a:endParaRPr lang="en-US" dirty="0"/>
          </a:p>
        </p:txBody>
      </p:sp>
    </p:spTree>
    <p:extLst>
      <p:ext uri="{BB962C8B-B14F-4D97-AF65-F5344CB8AC3E}">
        <p14:creationId xmlns:p14="http://schemas.microsoft.com/office/powerpoint/2010/main" val="15054656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links and</a:t>
            </a:r>
            <a:r>
              <a:rPr lang="en-US" baseline="0" dirty="0" smtClean="0"/>
              <a:t> show resources</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45</a:t>
            </a:fld>
            <a:endParaRPr lang="en-US" dirty="0"/>
          </a:p>
        </p:txBody>
      </p:sp>
    </p:spTree>
    <p:extLst>
      <p:ext uri="{BB962C8B-B14F-4D97-AF65-F5344CB8AC3E}">
        <p14:creationId xmlns:p14="http://schemas.microsoft.com/office/powerpoint/2010/main" val="28823169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46</a:t>
            </a:fld>
            <a:endParaRPr lang="en-US" dirty="0"/>
          </a:p>
        </p:txBody>
      </p:sp>
    </p:spTree>
    <p:extLst>
      <p:ext uri="{BB962C8B-B14F-4D97-AF65-F5344CB8AC3E}">
        <p14:creationId xmlns:p14="http://schemas.microsoft.com/office/powerpoint/2010/main" val="37769317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Crazy</a:t>
            </a:r>
            <a:r>
              <a:rPr lang="en-US" baseline="0" dirty="0" smtClean="0"/>
              <a:t> Prof Video @ 1:20</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47</a:t>
            </a:fld>
            <a:endParaRPr lang="en-US" dirty="0"/>
          </a:p>
        </p:txBody>
      </p:sp>
    </p:spTree>
    <p:extLst>
      <p:ext uri="{BB962C8B-B14F-4D97-AF65-F5344CB8AC3E}">
        <p14:creationId xmlns:p14="http://schemas.microsoft.com/office/powerpoint/2010/main" val="34277851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F16562-3CE6-F94E-AE08-882AD6725B52}" type="slidenum">
              <a:rPr lang="en-US" smtClean="0">
                <a:solidFill>
                  <a:prstClr val="black"/>
                </a:solidFill>
                <a:latin typeface="Calibri"/>
              </a:rPr>
              <a:pPr/>
              <a:t>53</a:t>
            </a:fld>
            <a:endParaRPr lang="en-US">
              <a:solidFill>
                <a:prstClr val="black"/>
              </a:solidFill>
              <a:latin typeface="Calibri"/>
            </a:endParaRPr>
          </a:p>
        </p:txBody>
      </p:sp>
    </p:spTree>
    <p:extLst>
      <p:ext uri="{BB962C8B-B14F-4D97-AF65-F5344CB8AC3E}">
        <p14:creationId xmlns:p14="http://schemas.microsoft.com/office/powerpoint/2010/main" val="7045816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teach comp in silos – teach one strategy then add another, don’t wait 4-6 weeks and never say it again</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57</a:t>
            </a:fld>
            <a:endParaRPr lang="en-US" dirty="0"/>
          </a:p>
        </p:txBody>
      </p:sp>
    </p:spTree>
    <p:extLst>
      <p:ext uri="{BB962C8B-B14F-4D97-AF65-F5344CB8AC3E}">
        <p14:creationId xmlns:p14="http://schemas.microsoft.com/office/powerpoint/2010/main" val="2491895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4</a:t>
            </a:fld>
            <a:endParaRPr lang="en-US" dirty="0"/>
          </a:p>
        </p:txBody>
      </p:sp>
    </p:spTree>
    <p:extLst>
      <p:ext uri="{BB962C8B-B14F-4D97-AF65-F5344CB8AC3E}">
        <p14:creationId xmlns:p14="http://schemas.microsoft.com/office/powerpoint/2010/main" val="1578174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31863" eaLnBrk="0" hangingPunct="0">
              <a:defRPr sz="1200" b="1">
                <a:solidFill>
                  <a:srgbClr val="FF0000"/>
                </a:solidFill>
                <a:latin typeface="Arial" panose="020B0604020202020204" pitchFamily="34" charset="0"/>
                <a:ea typeface="MS PGothic" panose="020B0600070205080204" pitchFamily="34" charset="-128"/>
              </a:defRPr>
            </a:lvl1pPr>
            <a:lvl2pPr marL="742950" indent="-285750" defTabSz="931863" eaLnBrk="0" hangingPunct="0">
              <a:defRPr sz="1200" b="1">
                <a:solidFill>
                  <a:srgbClr val="FF0000"/>
                </a:solidFill>
                <a:latin typeface="Arial" panose="020B0604020202020204" pitchFamily="34" charset="0"/>
                <a:ea typeface="MS PGothic" panose="020B0600070205080204" pitchFamily="34" charset="-128"/>
              </a:defRPr>
            </a:lvl2pPr>
            <a:lvl3pPr marL="1143000" indent="-228600" defTabSz="931863" eaLnBrk="0" hangingPunct="0">
              <a:defRPr sz="1200" b="1">
                <a:solidFill>
                  <a:srgbClr val="FF0000"/>
                </a:solidFill>
                <a:latin typeface="Arial" panose="020B0604020202020204" pitchFamily="34" charset="0"/>
                <a:ea typeface="MS PGothic" panose="020B0600070205080204" pitchFamily="34" charset="-128"/>
              </a:defRPr>
            </a:lvl3pPr>
            <a:lvl4pPr marL="1600200" indent="-228600" defTabSz="931863" eaLnBrk="0" hangingPunct="0">
              <a:defRPr sz="1200" b="1">
                <a:solidFill>
                  <a:srgbClr val="FF0000"/>
                </a:solidFill>
                <a:latin typeface="Arial" panose="020B0604020202020204" pitchFamily="34" charset="0"/>
                <a:ea typeface="MS PGothic" panose="020B0600070205080204" pitchFamily="34" charset="-128"/>
              </a:defRPr>
            </a:lvl4pPr>
            <a:lvl5pPr marL="2057400" indent="-228600" defTabSz="931863" eaLnBrk="0" hangingPunct="0">
              <a:defRPr sz="1200" b="1">
                <a:solidFill>
                  <a:srgbClr val="FF0000"/>
                </a:solidFill>
                <a:latin typeface="Arial" panose="020B0604020202020204" pitchFamily="34" charset="0"/>
                <a:ea typeface="MS PGothic" panose="020B0600070205080204" pitchFamily="34" charset="-128"/>
              </a:defRPr>
            </a:lvl5pPr>
            <a:lvl6pPr marL="2514600" indent="-228600" algn="r" defTabSz="931863" eaLnBrk="0" fontAlgn="base" hangingPunct="0">
              <a:spcBef>
                <a:spcPct val="50000"/>
              </a:spcBef>
              <a:spcAft>
                <a:spcPct val="0"/>
              </a:spcAft>
              <a:defRPr sz="1200" b="1">
                <a:solidFill>
                  <a:srgbClr val="FF0000"/>
                </a:solidFill>
                <a:latin typeface="Arial" panose="020B0604020202020204" pitchFamily="34" charset="0"/>
                <a:ea typeface="MS PGothic" panose="020B0600070205080204" pitchFamily="34" charset="-128"/>
              </a:defRPr>
            </a:lvl6pPr>
            <a:lvl7pPr marL="2971800" indent="-228600" algn="r" defTabSz="931863" eaLnBrk="0" fontAlgn="base" hangingPunct="0">
              <a:spcBef>
                <a:spcPct val="50000"/>
              </a:spcBef>
              <a:spcAft>
                <a:spcPct val="0"/>
              </a:spcAft>
              <a:defRPr sz="1200" b="1">
                <a:solidFill>
                  <a:srgbClr val="FF0000"/>
                </a:solidFill>
                <a:latin typeface="Arial" panose="020B0604020202020204" pitchFamily="34" charset="0"/>
                <a:ea typeface="MS PGothic" panose="020B0600070205080204" pitchFamily="34" charset="-128"/>
              </a:defRPr>
            </a:lvl7pPr>
            <a:lvl8pPr marL="3429000" indent="-228600" algn="r" defTabSz="931863" eaLnBrk="0" fontAlgn="base" hangingPunct="0">
              <a:spcBef>
                <a:spcPct val="50000"/>
              </a:spcBef>
              <a:spcAft>
                <a:spcPct val="0"/>
              </a:spcAft>
              <a:defRPr sz="1200" b="1">
                <a:solidFill>
                  <a:srgbClr val="FF0000"/>
                </a:solidFill>
                <a:latin typeface="Arial" panose="020B0604020202020204" pitchFamily="34" charset="0"/>
                <a:ea typeface="MS PGothic" panose="020B0600070205080204" pitchFamily="34" charset="-128"/>
              </a:defRPr>
            </a:lvl8pPr>
            <a:lvl9pPr marL="3886200" indent="-228600" algn="r" defTabSz="931863" eaLnBrk="0" fontAlgn="base" hangingPunct="0">
              <a:spcBef>
                <a:spcPct val="50000"/>
              </a:spcBef>
              <a:spcAft>
                <a:spcPct val="0"/>
              </a:spcAft>
              <a:defRPr sz="1200" b="1">
                <a:solidFill>
                  <a:srgbClr val="FF0000"/>
                </a:solidFill>
                <a:latin typeface="Arial" panose="020B0604020202020204" pitchFamily="34" charset="0"/>
                <a:ea typeface="MS PGothic" panose="020B0600070205080204" pitchFamily="34" charset="-128"/>
              </a:defRPr>
            </a:lvl9pPr>
          </a:lstStyle>
          <a:p>
            <a:pPr eaLnBrk="1" hangingPunct="1"/>
            <a:fld id="{F4ADF120-AE7A-414E-8DAA-ABEC2D677EDE}" type="slidenum">
              <a:rPr lang="en-US" altLang="en-US" b="0">
                <a:solidFill>
                  <a:schemeClr val="tx1"/>
                </a:solidFill>
                <a:latin typeface="Times New Roman" panose="02020603050405020304" pitchFamily="18" charset="0"/>
              </a:rPr>
              <a:pPr eaLnBrk="1" hangingPunct="1"/>
              <a:t>58</a:t>
            </a:fld>
            <a:endParaRPr lang="en-US" altLang="en-US" b="0" dirty="0">
              <a:solidFill>
                <a:schemeClr val="tx1"/>
              </a:solidFill>
              <a:latin typeface="Times New Roman" panose="02020603050405020304" pitchFamily="18" charset="0"/>
            </a:endParaRPr>
          </a:p>
        </p:txBody>
      </p:sp>
      <p:sp>
        <p:nvSpPr>
          <p:cNvPr id="377446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774467" name="Rectangle 3"/>
          <p:cNvSpPr>
            <a:spLocks noGrp="1" noChangeArrowheads="1"/>
          </p:cNvSpPr>
          <p:nvPr>
            <p:ph type="body" idx="1"/>
          </p:nvPr>
        </p:nvSpPr>
        <p:spPr/>
        <p:txBody>
          <a:bodyPr/>
          <a:lstStyle/>
          <a:p>
            <a:pPr marL="114300" indent="-114300" eaLnBrk="1" hangingPunct="1">
              <a:defRPr/>
            </a:pPr>
            <a:endParaRPr lang="en-US" dirty="0" smtClean="0">
              <a:ea typeface="ＭＳ Ｐゴシック" charset="0"/>
              <a:cs typeface="+mn-cs"/>
            </a:endParaRPr>
          </a:p>
        </p:txBody>
      </p:sp>
    </p:spTree>
    <p:extLst>
      <p:ext uri="{BB962C8B-B14F-4D97-AF65-F5344CB8AC3E}">
        <p14:creationId xmlns:p14="http://schemas.microsoft.com/office/powerpoint/2010/main" val="21429032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59</a:t>
            </a:fld>
            <a:endParaRPr lang="en-US" dirty="0"/>
          </a:p>
        </p:txBody>
      </p:sp>
    </p:spTree>
    <p:extLst>
      <p:ext uri="{BB962C8B-B14F-4D97-AF65-F5344CB8AC3E}">
        <p14:creationId xmlns:p14="http://schemas.microsoft.com/office/powerpoint/2010/main" val="9318903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60</a:t>
            </a:fld>
            <a:endParaRPr lang="en-US" dirty="0"/>
          </a:p>
        </p:txBody>
      </p:sp>
    </p:spTree>
    <p:extLst>
      <p:ext uri="{BB962C8B-B14F-4D97-AF65-F5344CB8AC3E}">
        <p14:creationId xmlns:p14="http://schemas.microsoft.com/office/powerpoint/2010/main" val="8952380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excited </a:t>
            </a:r>
            <a:r>
              <a:rPr lang="en-US" baseline="0" dirty="0" smtClean="0"/>
              <a:t>to share a research project with you that I have led during this past school yea.  This research was conducted with the third grade students in the school where I have been teaching.  We have found some exciting results with Paired Oral Reading using Difficult Text.</a:t>
            </a:r>
            <a:endParaRPr lang="en-US" dirty="0"/>
          </a:p>
        </p:txBody>
      </p:sp>
      <p:sp>
        <p:nvSpPr>
          <p:cNvPr id="4" name="Slide Number Placeholder 3"/>
          <p:cNvSpPr>
            <a:spLocks noGrp="1"/>
          </p:cNvSpPr>
          <p:nvPr>
            <p:ph type="sldNum" sz="quarter" idx="10"/>
          </p:nvPr>
        </p:nvSpPr>
        <p:spPr/>
        <p:txBody>
          <a:bodyPr/>
          <a:lstStyle/>
          <a:p>
            <a:fld id="{46EDDECE-A3F4-674E-A52E-A93FD49D7E75}" type="slidenum">
              <a:rPr lang="en-US" smtClean="0">
                <a:solidFill>
                  <a:prstClr val="black"/>
                </a:solidFill>
                <a:latin typeface="Calibri"/>
              </a:rPr>
              <a:pPr/>
              <a:t>61</a:t>
            </a:fld>
            <a:endParaRPr lang="en-US">
              <a:solidFill>
                <a:prstClr val="black"/>
              </a:solidFill>
              <a:latin typeface="Calibri"/>
            </a:endParaRPr>
          </a:p>
        </p:txBody>
      </p:sp>
    </p:spTree>
    <p:extLst>
      <p:ext uri="{BB962C8B-B14F-4D97-AF65-F5344CB8AC3E}">
        <p14:creationId xmlns:p14="http://schemas.microsoft.com/office/powerpoint/2010/main" val="5724561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Common</a:t>
            </a:r>
            <a:r>
              <a:rPr lang="en-US" baseline="0" dirty="0" smtClean="0"/>
              <a:t> Core</a:t>
            </a:r>
            <a:r>
              <a:rPr lang="en-US" dirty="0" smtClean="0"/>
              <a:t> requirement</a:t>
            </a:r>
            <a:r>
              <a:rPr lang="en-US" baseline="0" dirty="0" smtClean="0"/>
              <a:t> of the use of increasingly complex and difficult text in the classroom to help students reach college and career readiness</a:t>
            </a:r>
          </a:p>
          <a:p>
            <a:r>
              <a:rPr lang="en-US" baseline="0" dirty="0" smtClean="0"/>
              <a:t>along with the evidence from NAEP scores that our students are not currently meeting proficiency standards, researchers have called for investigation into the supported use of more difficult texts in the classroom. It is hoped that through using more challenging texts, our students will increase their reading performance and we will be able to raise students to the appropriate levels of proficiency.</a:t>
            </a:r>
          </a:p>
          <a:p>
            <a:endParaRPr lang="en-US" baseline="0" dirty="0" smtClean="0"/>
          </a:p>
          <a:p>
            <a:r>
              <a:rPr lang="en-US" baseline="0" dirty="0" smtClean="0"/>
              <a:t>I first became interested in this research when I attended the UCIRA conference in fall of 2014.  Tim Shanahan discussed the need for research into the </a:t>
            </a:r>
            <a:r>
              <a:rPr lang="en-US" baseline="0" dirty="0" err="1" smtClean="0"/>
              <a:t>scaffolded</a:t>
            </a:r>
            <a:r>
              <a:rPr lang="en-US" baseline="0" dirty="0" smtClean="0"/>
              <a:t> use of frustration-level text in achieving greater reading growth.  In his presentation, Dr. Shanahan quoted from a BYU study conducted by Morgan, Wilcox, and </a:t>
            </a:r>
            <a:r>
              <a:rPr lang="en-US" baseline="0" dirty="0" err="1" smtClean="0"/>
              <a:t>Eldredge</a:t>
            </a:r>
            <a:r>
              <a:rPr lang="en-US" baseline="0" dirty="0" smtClean="0"/>
              <a:t> using Dyad Reading with difficult text with second-grade struggling readers. Using many of the procedures from this study, we adjusted some of the assessments and included tests for additional elements.  We included interim adjustments to text difficulty levels, which I will describe later, and created methods for answering additional questions through the study. </a:t>
            </a:r>
            <a:endParaRPr lang="en-US" dirty="0"/>
          </a:p>
        </p:txBody>
      </p:sp>
      <p:sp>
        <p:nvSpPr>
          <p:cNvPr id="4" name="Slide Number Placeholder 3"/>
          <p:cNvSpPr>
            <a:spLocks noGrp="1"/>
          </p:cNvSpPr>
          <p:nvPr>
            <p:ph type="sldNum" sz="quarter" idx="10"/>
          </p:nvPr>
        </p:nvSpPr>
        <p:spPr/>
        <p:txBody>
          <a:bodyPr/>
          <a:lstStyle/>
          <a:p>
            <a:fld id="{46EDDECE-A3F4-674E-A52E-A93FD49D7E75}" type="slidenum">
              <a:rPr lang="en-US" smtClean="0">
                <a:solidFill>
                  <a:prstClr val="black"/>
                </a:solidFill>
                <a:latin typeface="Calibri"/>
              </a:rPr>
              <a:pPr/>
              <a:t>63</a:t>
            </a:fld>
            <a:endParaRPr lang="en-US">
              <a:solidFill>
                <a:prstClr val="black"/>
              </a:solidFill>
              <a:latin typeface="Calibri"/>
            </a:endParaRPr>
          </a:p>
        </p:txBody>
      </p:sp>
    </p:spTree>
    <p:extLst>
      <p:ext uri="{BB962C8B-B14F-4D97-AF65-F5344CB8AC3E}">
        <p14:creationId xmlns:p14="http://schemas.microsoft.com/office/powerpoint/2010/main" val="42802253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a:t>
            </a:r>
            <a:r>
              <a:rPr lang="en-US" baseline="0" dirty="0" smtClean="0"/>
              <a:t> the use of difficulty text holds promise for increasing students’ reading achievement as they work in the zone of proximal development with support from teachers, tutors, and peers (read quote).</a:t>
            </a:r>
            <a:endParaRPr lang="en-US" dirty="0"/>
          </a:p>
        </p:txBody>
      </p:sp>
      <p:sp>
        <p:nvSpPr>
          <p:cNvPr id="4" name="Slide Number Placeholder 3"/>
          <p:cNvSpPr>
            <a:spLocks noGrp="1"/>
          </p:cNvSpPr>
          <p:nvPr>
            <p:ph type="sldNum" sz="quarter" idx="10"/>
          </p:nvPr>
        </p:nvSpPr>
        <p:spPr/>
        <p:txBody>
          <a:bodyPr/>
          <a:lstStyle/>
          <a:p>
            <a:fld id="{46EDDECE-A3F4-674E-A52E-A93FD49D7E75}" type="slidenum">
              <a:rPr lang="en-US" smtClean="0">
                <a:solidFill>
                  <a:prstClr val="black"/>
                </a:solidFill>
                <a:latin typeface="Calibri"/>
              </a:rPr>
              <a:pPr/>
              <a:t>64</a:t>
            </a:fld>
            <a:endParaRPr lang="en-US">
              <a:solidFill>
                <a:prstClr val="black"/>
              </a:solidFill>
              <a:latin typeface="Calibri"/>
            </a:endParaRPr>
          </a:p>
        </p:txBody>
      </p:sp>
    </p:spTree>
    <p:extLst>
      <p:ext uri="{BB962C8B-B14F-4D97-AF65-F5344CB8AC3E}">
        <p14:creationId xmlns:p14="http://schemas.microsoft.com/office/powerpoint/2010/main" val="32315011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paired oral reading, struggling readers are provided with a multi-sensory reading experience wherein they see the words,</a:t>
            </a:r>
            <a:r>
              <a:rPr lang="en-US" baseline="0" dirty="0" smtClean="0"/>
              <a:t> say the words, and hear the words.  In this process, struggling readers improve their sight recognition of words that frequently appear in text and are exposed to greater amounts of exposure to these words.</a:t>
            </a:r>
            <a:endParaRPr lang="en-US" dirty="0"/>
          </a:p>
        </p:txBody>
      </p:sp>
      <p:sp>
        <p:nvSpPr>
          <p:cNvPr id="4" name="Slide Number Placeholder 3"/>
          <p:cNvSpPr>
            <a:spLocks noGrp="1"/>
          </p:cNvSpPr>
          <p:nvPr>
            <p:ph type="sldNum" sz="quarter" idx="10"/>
          </p:nvPr>
        </p:nvSpPr>
        <p:spPr/>
        <p:txBody>
          <a:bodyPr/>
          <a:lstStyle/>
          <a:p>
            <a:fld id="{46EDDECE-A3F4-674E-A52E-A93FD49D7E75}" type="slidenum">
              <a:rPr lang="en-US" smtClean="0">
                <a:solidFill>
                  <a:prstClr val="black"/>
                </a:solidFill>
                <a:latin typeface="Calibri"/>
              </a:rPr>
              <a:pPr/>
              <a:t>65</a:t>
            </a:fld>
            <a:endParaRPr lang="en-US">
              <a:solidFill>
                <a:prstClr val="black"/>
              </a:solidFill>
              <a:latin typeface="Calibri"/>
            </a:endParaRPr>
          </a:p>
        </p:txBody>
      </p:sp>
    </p:spTree>
    <p:extLst>
      <p:ext uri="{BB962C8B-B14F-4D97-AF65-F5344CB8AC3E}">
        <p14:creationId xmlns:p14="http://schemas.microsoft.com/office/powerpoint/2010/main" val="8762740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Several</a:t>
            </a:r>
            <a:r>
              <a:rPr lang="en-US" baseline="0" dirty="0" smtClean="0"/>
              <a:t> studies have examined the use of paired oral reading practice to expose struggling readers to more difficult text and scaffolding this more difficult reading in order to facilitate the development of prosody and comprehension.</a:t>
            </a:r>
            <a:endParaRPr lang="en-US" dirty="0"/>
          </a:p>
        </p:txBody>
      </p:sp>
      <p:sp>
        <p:nvSpPr>
          <p:cNvPr id="4" name="Slide Number Placeholder 3"/>
          <p:cNvSpPr>
            <a:spLocks noGrp="1"/>
          </p:cNvSpPr>
          <p:nvPr>
            <p:ph type="sldNum" sz="quarter" idx="10"/>
          </p:nvPr>
        </p:nvSpPr>
        <p:spPr/>
        <p:txBody>
          <a:bodyPr/>
          <a:lstStyle/>
          <a:p>
            <a:fld id="{46EDDECE-A3F4-674E-A52E-A93FD49D7E75}" type="slidenum">
              <a:rPr lang="en-US" smtClean="0">
                <a:solidFill>
                  <a:prstClr val="black"/>
                </a:solidFill>
                <a:latin typeface="Calibri"/>
              </a:rPr>
              <a:pPr/>
              <a:t>66</a:t>
            </a:fld>
            <a:endParaRPr lang="en-US">
              <a:solidFill>
                <a:prstClr val="black"/>
              </a:solidFill>
              <a:latin typeface="Calibri"/>
            </a:endParaRPr>
          </a:p>
        </p:txBody>
      </p:sp>
    </p:spTree>
    <p:extLst>
      <p:ext uri="{BB962C8B-B14F-4D97-AF65-F5344CB8AC3E}">
        <p14:creationId xmlns:p14="http://schemas.microsoft.com/office/powerpoint/2010/main" val="33929743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NIM was introduced as an intervention of reading disabled students in special education settings.  Lloyd </a:t>
            </a:r>
            <a:r>
              <a:rPr lang="en-US" sz="1200" kern="1200" dirty="0" err="1" smtClean="0">
                <a:solidFill>
                  <a:schemeClr val="tx1"/>
                </a:solidFill>
                <a:effectLst/>
                <a:latin typeface="+mn-lt"/>
                <a:ea typeface="+mn-ea"/>
                <a:cs typeface="+mn-cs"/>
              </a:rPr>
              <a:t>Eldredge</a:t>
            </a:r>
            <a:r>
              <a:rPr lang="en-US" sz="1200" kern="1200" dirty="0" smtClean="0">
                <a:solidFill>
                  <a:schemeClr val="tx1"/>
                </a:solidFill>
                <a:effectLst/>
                <a:latin typeface="+mn-lt"/>
                <a:ea typeface="+mn-ea"/>
                <a:cs typeface="+mn-cs"/>
              </a:rPr>
              <a:t>, from BYU, was the first to use this procedure with typically developing students.  He adjusted the procedure to be done with student pairs in a classroom setting.</a:t>
            </a:r>
          </a:p>
          <a:p>
            <a:endParaRPr lang="en-US" dirty="0"/>
          </a:p>
        </p:txBody>
      </p:sp>
      <p:sp>
        <p:nvSpPr>
          <p:cNvPr id="4" name="Slide Number Placeholder 3"/>
          <p:cNvSpPr>
            <a:spLocks noGrp="1"/>
          </p:cNvSpPr>
          <p:nvPr>
            <p:ph type="sldNum" sz="quarter" idx="10"/>
          </p:nvPr>
        </p:nvSpPr>
        <p:spPr/>
        <p:txBody>
          <a:bodyPr/>
          <a:lstStyle/>
          <a:p>
            <a:fld id="{46EDDECE-A3F4-674E-A52E-A93FD49D7E75}" type="slidenum">
              <a:rPr lang="en-US" smtClean="0">
                <a:solidFill>
                  <a:prstClr val="black"/>
                </a:solidFill>
                <a:latin typeface="Calibri"/>
              </a:rPr>
              <a:pPr/>
              <a:t>67</a:t>
            </a:fld>
            <a:endParaRPr lang="en-US">
              <a:solidFill>
                <a:prstClr val="black"/>
              </a:solidFill>
              <a:latin typeface="Calibri"/>
            </a:endParaRPr>
          </a:p>
        </p:txBody>
      </p:sp>
    </p:spTree>
    <p:extLst>
      <p:ext uri="{BB962C8B-B14F-4D97-AF65-F5344CB8AC3E}">
        <p14:creationId xmlns:p14="http://schemas.microsoft.com/office/powerpoint/2010/main" val="35239624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Paired reading has a long history of research and application beginning</a:t>
            </a:r>
            <a:r>
              <a:rPr lang="en-US" baseline="0" dirty="0" smtClean="0"/>
              <a:t> in the 1960’s (read quote)</a:t>
            </a:r>
            <a:endParaRPr lang="en-US" dirty="0"/>
          </a:p>
        </p:txBody>
      </p:sp>
      <p:sp>
        <p:nvSpPr>
          <p:cNvPr id="4" name="Slide Number Placeholder 3"/>
          <p:cNvSpPr>
            <a:spLocks noGrp="1"/>
          </p:cNvSpPr>
          <p:nvPr>
            <p:ph type="sldNum" sz="quarter" idx="10"/>
          </p:nvPr>
        </p:nvSpPr>
        <p:spPr/>
        <p:txBody>
          <a:bodyPr/>
          <a:lstStyle/>
          <a:p>
            <a:fld id="{46EDDECE-A3F4-674E-A52E-A93FD49D7E75}" type="slidenum">
              <a:rPr lang="en-US" smtClean="0">
                <a:solidFill>
                  <a:prstClr val="black"/>
                </a:solidFill>
                <a:latin typeface="Calibri"/>
              </a:rPr>
              <a:pPr/>
              <a:t>68</a:t>
            </a:fld>
            <a:endParaRPr lang="en-US">
              <a:solidFill>
                <a:prstClr val="black"/>
              </a:solidFill>
              <a:latin typeface="Calibri"/>
            </a:endParaRPr>
          </a:p>
        </p:txBody>
      </p:sp>
    </p:spTree>
    <p:extLst>
      <p:ext uri="{BB962C8B-B14F-4D97-AF65-F5344CB8AC3E}">
        <p14:creationId xmlns:p14="http://schemas.microsoft.com/office/powerpoint/2010/main" val="4150774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Building blocks</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5</a:t>
            </a:fld>
            <a:endParaRPr lang="en-US" dirty="0"/>
          </a:p>
        </p:txBody>
      </p:sp>
    </p:spTree>
    <p:extLst>
      <p:ext uri="{BB962C8B-B14F-4D97-AF65-F5344CB8AC3E}">
        <p14:creationId xmlns:p14="http://schemas.microsoft.com/office/powerpoint/2010/main" val="569175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study we conducted was designed to … (Read)</a:t>
            </a:r>
            <a:endParaRPr lang="en-US" dirty="0"/>
          </a:p>
        </p:txBody>
      </p:sp>
      <p:sp>
        <p:nvSpPr>
          <p:cNvPr id="4" name="Slide Number Placeholder 3"/>
          <p:cNvSpPr>
            <a:spLocks noGrp="1"/>
          </p:cNvSpPr>
          <p:nvPr>
            <p:ph type="sldNum" sz="quarter" idx="10"/>
          </p:nvPr>
        </p:nvSpPr>
        <p:spPr/>
        <p:txBody>
          <a:bodyPr/>
          <a:lstStyle/>
          <a:p>
            <a:fld id="{46EDDECE-A3F4-674E-A52E-A93FD49D7E75}" type="slidenum">
              <a:rPr lang="en-US" smtClean="0">
                <a:solidFill>
                  <a:prstClr val="black"/>
                </a:solidFill>
                <a:latin typeface="Calibri"/>
              </a:rPr>
              <a:pPr/>
              <a:t>69</a:t>
            </a:fld>
            <a:endParaRPr lang="en-US">
              <a:solidFill>
                <a:prstClr val="black"/>
              </a:solidFill>
              <a:latin typeface="Calibri"/>
            </a:endParaRPr>
          </a:p>
        </p:txBody>
      </p:sp>
    </p:spTree>
    <p:extLst>
      <p:ext uri="{BB962C8B-B14F-4D97-AF65-F5344CB8AC3E}">
        <p14:creationId xmlns:p14="http://schemas.microsoft.com/office/powerpoint/2010/main" val="16980434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endParaRPr lang="en-US" dirty="0"/>
          </a:p>
        </p:txBody>
      </p:sp>
      <p:sp>
        <p:nvSpPr>
          <p:cNvPr id="4" name="Slide Number Placeholder 3"/>
          <p:cNvSpPr>
            <a:spLocks noGrp="1"/>
          </p:cNvSpPr>
          <p:nvPr>
            <p:ph type="sldNum" sz="quarter" idx="10"/>
          </p:nvPr>
        </p:nvSpPr>
        <p:spPr/>
        <p:txBody>
          <a:bodyPr/>
          <a:lstStyle/>
          <a:p>
            <a:fld id="{46EDDECE-A3F4-674E-A52E-A93FD49D7E75}" type="slidenum">
              <a:rPr lang="en-US" smtClean="0">
                <a:solidFill>
                  <a:prstClr val="black"/>
                </a:solidFill>
                <a:latin typeface="Calibri"/>
              </a:rPr>
              <a:pPr/>
              <a:t>70</a:t>
            </a:fld>
            <a:endParaRPr lang="en-US">
              <a:solidFill>
                <a:prstClr val="black"/>
              </a:solidFill>
              <a:latin typeface="Calibri"/>
            </a:endParaRPr>
          </a:p>
        </p:txBody>
      </p:sp>
    </p:spTree>
    <p:extLst>
      <p:ext uri="{BB962C8B-B14F-4D97-AF65-F5344CB8AC3E}">
        <p14:creationId xmlns:p14="http://schemas.microsoft.com/office/powerpoint/2010/main" val="12583096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SRI is a research-based,</a:t>
            </a:r>
            <a:r>
              <a:rPr lang="en-US" baseline="0" dirty="0" smtClean="0"/>
              <a:t> </a:t>
            </a:r>
            <a:r>
              <a:rPr lang="en-US" dirty="0" smtClean="0"/>
              <a:t>computer-adaptive reading assessment for Grades K-12 that measures a student’s level</a:t>
            </a:r>
            <a:r>
              <a:rPr lang="en-US" baseline="0" dirty="0" smtClean="0"/>
              <a:t> of reading comprehension.  SRI uses authentic passages of children’s literature and non-fictions texts for reading selections.  Questions are posed in a multiple choice context and include understanding of main idea, inference, drawing conclusions, and generalization.</a:t>
            </a:r>
            <a:endParaRPr lang="en-US" dirty="0"/>
          </a:p>
        </p:txBody>
      </p:sp>
      <p:sp>
        <p:nvSpPr>
          <p:cNvPr id="4" name="Slide Number Placeholder 3"/>
          <p:cNvSpPr>
            <a:spLocks noGrp="1"/>
          </p:cNvSpPr>
          <p:nvPr>
            <p:ph type="sldNum" sz="quarter" idx="10"/>
          </p:nvPr>
        </p:nvSpPr>
        <p:spPr/>
        <p:txBody>
          <a:bodyPr/>
          <a:lstStyle/>
          <a:p>
            <a:fld id="{46EDDECE-A3F4-674E-A52E-A93FD49D7E75}" type="slidenum">
              <a:rPr lang="en-US" smtClean="0">
                <a:solidFill>
                  <a:prstClr val="black"/>
                </a:solidFill>
                <a:latin typeface="Calibri"/>
              </a:rPr>
              <a:pPr/>
              <a:t>71</a:t>
            </a:fld>
            <a:endParaRPr lang="en-US">
              <a:solidFill>
                <a:prstClr val="black"/>
              </a:solidFill>
              <a:latin typeface="Calibri"/>
            </a:endParaRPr>
          </a:p>
        </p:txBody>
      </p:sp>
    </p:spTree>
    <p:extLst>
      <p:ext uri="{BB962C8B-B14F-4D97-AF65-F5344CB8AC3E}">
        <p14:creationId xmlns:p14="http://schemas.microsoft.com/office/powerpoint/2010/main" val="1690590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beginning of the study we assessed….</a:t>
            </a:r>
            <a:endParaRPr lang="en-US" dirty="0"/>
          </a:p>
        </p:txBody>
      </p:sp>
      <p:sp>
        <p:nvSpPr>
          <p:cNvPr id="4" name="Slide Number Placeholder 3"/>
          <p:cNvSpPr>
            <a:spLocks noGrp="1"/>
          </p:cNvSpPr>
          <p:nvPr>
            <p:ph type="sldNum" sz="quarter" idx="10"/>
          </p:nvPr>
        </p:nvSpPr>
        <p:spPr/>
        <p:txBody>
          <a:bodyPr/>
          <a:lstStyle/>
          <a:p>
            <a:fld id="{46EDDECE-A3F4-674E-A52E-A93FD49D7E75}" type="slidenum">
              <a:rPr lang="en-US" smtClean="0">
                <a:solidFill>
                  <a:prstClr val="black"/>
                </a:solidFill>
                <a:latin typeface="Calibri"/>
              </a:rPr>
              <a:pPr/>
              <a:t>72</a:t>
            </a:fld>
            <a:endParaRPr lang="en-US">
              <a:solidFill>
                <a:prstClr val="black"/>
              </a:solidFill>
              <a:latin typeface="Calibri"/>
            </a:endParaRPr>
          </a:p>
        </p:txBody>
      </p:sp>
    </p:spTree>
    <p:extLst>
      <p:ext uri="{BB962C8B-B14F-4D97-AF65-F5344CB8AC3E}">
        <p14:creationId xmlns:p14="http://schemas.microsoft.com/office/powerpoint/2010/main" val="5274381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endParaRPr lang="en-US" dirty="0"/>
          </a:p>
        </p:txBody>
      </p:sp>
      <p:sp>
        <p:nvSpPr>
          <p:cNvPr id="4" name="Slide Number Placeholder 3"/>
          <p:cNvSpPr>
            <a:spLocks noGrp="1"/>
          </p:cNvSpPr>
          <p:nvPr>
            <p:ph type="sldNum" sz="quarter" idx="10"/>
          </p:nvPr>
        </p:nvSpPr>
        <p:spPr/>
        <p:txBody>
          <a:bodyPr/>
          <a:lstStyle/>
          <a:p>
            <a:fld id="{46EDDECE-A3F4-674E-A52E-A93FD49D7E75}" type="slidenum">
              <a:rPr lang="en-US" smtClean="0">
                <a:solidFill>
                  <a:prstClr val="black"/>
                </a:solidFill>
                <a:latin typeface="Calibri"/>
              </a:rPr>
              <a:pPr/>
              <a:t>73</a:t>
            </a:fld>
            <a:endParaRPr lang="en-US">
              <a:solidFill>
                <a:prstClr val="black"/>
              </a:solidFill>
              <a:latin typeface="Calibri"/>
            </a:endParaRPr>
          </a:p>
        </p:txBody>
      </p:sp>
    </p:spTree>
    <p:extLst>
      <p:ext uri="{BB962C8B-B14F-4D97-AF65-F5344CB8AC3E}">
        <p14:creationId xmlns:p14="http://schemas.microsoft.com/office/powerpoint/2010/main" val="27553625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endParaRPr lang="en-US" dirty="0"/>
          </a:p>
        </p:txBody>
      </p:sp>
      <p:sp>
        <p:nvSpPr>
          <p:cNvPr id="4" name="Slide Number Placeholder 3"/>
          <p:cNvSpPr>
            <a:spLocks noGrp="1"/>
          </p:cNvSpPr>
          <p:nvPr>
            <p:ph type="sldNum" sz="quarter" idx="10"/>
          </p:nvPr>
        </p:nvSpPr>
        <p:spPr/>
        <p:txBody>
          <a:bodyPr/>
          <a:lstStyle/>
          <a:p>
            <a:fld id="{46EDDECE-A3F4-674E-A52E-A93FD49D7E75}" type="slidenum">
              <a:rPr lang="en-US" smtClean="0">
                <a:solidFill>
                  <a:prstClr val="black"/>
                </a:solidFill>
                <a:latin typeface="Calibri"/>
              </a:rPr>
              <a:pPr/>
              <a:t>74</a:t>
            </a:fld>
            <a:endParaRPr lang="en-US">
              <a:solidFill>
                <a:prstClr val="black"/>
              </a:solidFill>
              <a:latin typeface="Calibri"/>
            </a:endParaRPr>
          </a:p>
        </p:txBody>
      </p:sp>
    </p:spTree>
    <p:extLst>
      <p:ext uri="{BB962C8B-B14F-4D97-AF65-F5344CB8AC3E}">
        <p14:creationId xmlns:p14="http://schemas.microsoft.com/office/powerpoint/2010/main" val="33268911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endParaRPr lang="en-US" dirty="0"/>
          </a:p>
        </p:txBody>
      </p:sp>
      <p:sp>
        <p:nvSpPr>
          <p:cNvPr id="4" name="Slide Number Placeholder 3"/>
          <p:cNvSpPr>
            <a:spLocks noGrp="1"/>
          </p:cNvSpPr>
          <p:nvPr>
            <p:ph type="sldNum" sz="quarter" idx="10"/>
          </p:nvPr>
        </p:nvSpPr>
        <p:spPr/>
        <p:txBody>
          <a:bodyPr/>
          <a:lstStyle/>
          <a:p>
            <a:fld id="{46EDDECE-A3F4-674E-A52E-A93FD49D7E75}" type="slidenum">
              <a:rPr lang="en-US" smtClean="0">
                <a:solidFill>
                  <a:prstClr val="black"/>
                </a:solidFill>
                <a:latin typeface="Calibri"/>
              </a:rPr>
              <a:pPr/>
              <a:t>75</a:t>
            </a:fld>
            <a:endParaRPr lang="en-US">
              <a:solidFill>
                <a:prstClr val="black"/>
              </a:solidFill>
              <a:latin typeface="Calibri"/>
            </a:endParaRPr>
          </a:p>
        </p:txBody>
      </p:sp>
    </p:spTree>
    <p:extLst>
      <p:ext uri="{BB962C8B-B14F-4D97-AF65-F5344CB8AC3E}">
        <p14:creationId xmlns:p14="http://schemas.microsoft.com/office/powerpoint/2010/main" val="24266136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dyad reading</a:t>
            </a:r>
            <a:r>
              <a:rPr lang="is-IS" baseline="0" dirty="0" smtClean="0"/>
              <a:t>…(read)</a:t>
            </a:r>
            <a:endParaRPr lang="en-US" dirty="0"/>
          </a:p>
        </p:txBody>
      </p:sp>
      <p:sp>
        <p:nvSpPr>
          <p:cNvPr id="4" name="Slide Number Placeholder 3"/>
          <p:cNvSpPr>
            <a:spLocks noGrp="1"/>
          </p:cNvSpPr>
          <p:nvPr>
            <p:ph type="sldNum" sz="quarter" idx="10"/>
          </p:nvPr>
        </p:nvSpPr>
        <p:spPr/>
        <p:txBody>
          <a:bodyPr/>
          <a:lstStyle/>
          <a:p>
            <a:fld id="{46EDDECE-A3F4-674E-A52E-A93FD49D7E75}" type="slidenum">
              <a:rPr lang="en-US" smtClean="0">
                <a:solidFill>
                  <a:prstClr val="black"/>
                </a:solidFill>
                <a:latin typeface="Calibri"/>
              </a:rPr>
              <a:pPr/>
              <a:t>76</a:t>
            </a:fld>
            <a:endParaRPr lang="en-US">
              <a:solidFill>
                <a:prstClr val="black"/>
              </a:solidFill>
              <a:latin typeface="Calibri"/>
            </a:endParaRPr>
          </a:p>
        </p:txBody>
      </p:sp>
    </p:spTree>
    <p:extLst>
      <p:ext uri="{BB962C8B-B14F-4D97-AF65-F5344CB8AC3E}">
        <p14:creationId xmlns:p14="http://schemas.microsoft.com/office/powerpoint/2010/main" val="39875685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support vocabulary</a:t>
            </a:r>
            <a:r>
              <a:rPr lang="is-IS" baseline="0" dirty="0" smtClean="0"/>
              <a:t>…(read)</a:t>
            </a:r>
            <a:endParaRPr lang="en-US" dirty="0"/>
          </a:p>
        </p:txBody>
      </p:sp>
      <p:sp>
        <p:nvSpPr>
          <p:cNvPr id="4" name="Slide Number Placeholder 3"/>
          <p:cNvSpPr>
            <a:spLocks noGrp="1"/>
          </p:cNvSpPr>
          <p:nvPr>
            <p:ph type="sldNum" sz="quarter" idx="10"/>
          </p:nvPr>
        </p:nvSpPr>
        <p:spPr/>
        <p:txBody>
          <a:bodyPr/>
          <a:lstStyle/>
          <a:p>
            <a:fld id="{46EDDECE-A3F4-674E-A52E-A93FD49D7E75}" type="slidenum">
              <a:rPr lang="en-US" smtClean="0">
                <a:solidFill>
                  <a:prstClr val="black"/>
                </a:solidFill>
                <a:latin typeface="Calibri"/>
              </a:rPr>
              <a:pPr/>
              <a:t>77</a:t>
            </a:fld>
            <a:endParaRPr lang="en-US">
              <a:solidFill>
                <a:prstClr val="black"/>
              </a:solidFill>
              <a:latin typeface="Calibri"/>
            </a:endParaRPr>
          </a:p>
        </p:txBody>
      </p:sp>
    </p:spTree>
    <p:extLst>
      <p:ext uri="{BB962C8B-B14F-4D97-AF65-F5344CB8AC3E}">
        <p14:creationId xmlns:p14="http://schemas.microsoft.com/office/powerpoint/2010/main" val="36255713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endParaRPr lang="en-US" dirty="0"/>
          </a:p>
        </p:txBody>
      </p:sp>
      <p:sp>
        <p:nvSpPr>
          <p:cNvPr id="4" name="Slide Number Placeholder 3"/>
          <p:cNvSpPr>
            <a:spLocks noGrp="1"/>
          </p:cNvSpPr>
          <p:nvPr>
            <p:ph type="sldNum" sz="quarter" idx="10"/>
          </p:nvPr>
        </p:nvSpPr>
        <p:spPr/>
        <p:txBody>
          <a:bodyPr/>
          <a:lstStyle/>
          <a:p>
            <a:fld id="{46EDDECE-A3F4-674E-A52E-A93FD49D7E75}" type="slidenum">
              <a:rPr lang="en-US" smtClean="0">
                <a:solidFill>
                  <a:prstClr val="black"/>
                </a:solidFill>
                <a:latin typeface="Calibri"/>
              </a:rPr>
              <a:pPr/>
              <a:t>79</a:t>
            </a:fld>
            <a:endParaRPr lang="en-US">
              <a:solidFill>
                <a:prstClr val="black"/>
              </a:solidFill>
              <a:latin typeface="Calibri"/>
            </a:endParaRPr>
          </a:p>
        </p:txBody>
      </p:sp>
    </p:spTree>
    <p:extLst>
      <p:ext uri="{BB962C8B-B14F-4D97-AF65-F5344CB8AC3E}">
        <p14:creationId xmlns:p14="http://schemas.microsoft.com/office/powerpoint/2010/main" val="204808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RTI has an effect</a:t>
            </a:r>
            <a:r>
              <a:rPr lang="en-US" baseline="0" dirty="0" smtClean="0"/>
              <a:t> size of 1.07 and is ranked third (out of 150 influences) in Visible Learning for Literacy (Fisher, Frey, &amp; Hattie).  Anything over 1.0 is considered to advance student achievement by 2-3 years.</a:t>
            </a:r>
          </a:p>
          <a:p>
            <a:pPr marL="0" marR="0" indent="0" algn="l" defTabSz="1218987"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1218987" rtl="0" eaLnBrk="1" fontAlgn="auto" latinLnBrk="0" hangingPunct="1">
              <a:lnSpc>
                <a:spcPct val="100000"/>
              </a:lnSpc>
              <a:spcBef>
                <a:spcPts val="0"/>
              </a:spcBef>
              <a:spcAft>
                <a:spcPts val="0"/>
              </a:spcAft>
              <a:buClrTx/>
              <a:buSzTx/>
              <a:buFontTx/>
              <a:buNone/>
              <a:tabLst/>
              <a:defRPr/>
            </a:pPr>
            <a:r>
              <a:rPr lang="en-US" b="1" u="sng" baseline="0" dirty="0" smtClean="0"/>
              <a:t>Activity after – groups of 3 , describe each of the tiers.</a:t>
            </a:r>
            <a:endParaRPr lang="en-US" b="1" u="sng" dirty="0" smtClean="0"/>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6</a:t>
            </a:fld>
            <a:endParaRPr lang="en-US" dirty="0"/>
          </a:p>
        </p:txBody>
      </p:sp>
    </p:spTree>
    <p:extLst>
      <p:ext uri="{BB962C8B-B14F-4D97-AF65-F5344CB8AC3E}">
        <p14:creationId xmlns:p14="http://schemas.microsoft.com/office/powerpoint/2010/main" val="31311809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3</a:t>
            </a:r>
            <a:r>
              <a:rPr lang="en-US" baseline="30000" dirty="0" smtClean="0"/>
              <a:t>rd</a:t>
            </a:r>
            <a:r>
              <a:rPr lang="en-US" dirty="0" smtClean="0"/>
              <a:t> Grade</a:t>
            </a:r>
            <a:r>
              <a:rPr lang="en-US" baseline="0" dirty="0" smtClean="0"/>
              <a:t> students, the average expected yearly growth is 107 </a:t>
            </a:r>
            <a:r>
              <a:rPr lang="en-US" baseline="0" dirty="0" err="1" smtClean="0"/>
              <a:t>Lexile</a:t>
            </a:r>
            <a:r>
              <a:rPr lang="en-US" baseline="0" dirty="0" smtClean="0"/>
              <a:t> points. </a:t>
            </a:r>
            <a:endParaRPr lang="en-US" dirty="0"/>
          </a:p>
        </p:txBody>
      </p:sp>
      <p:sp>
        <p:nvSpPr>
          <p:cNvPr id="4" name="Slide Number Placeholder 3"/>
          <p:cNvSpPr>
            <a:spLocks noGrp="1"/>
          </p:cNvSpPr>
          <p:nvPr>
            <p:ph type="sldNum" sz="quarter" idx="10"/>
          </p:nvPr>
        </p:nvSpPr>
        <p:spPr/>
        <p:txBody>
          <a:bodyPr/>
          <a:lstStyle/>
          <a:p>
            <a:fld id="{46EDDECE-A3F4-674E-A52E-A93FD49D7E75}" type="slidenum">
              <a:rPr lang="en-US" smtClean="0">
                <a:solidFill>
                  <a:prstClr val="black"/>
                </a:solidFill>
                <a:latin typeface="Calibri"/>
              </a:rPr>
              <a:pPr/>
              <a:t>80</a:t>
            </a:fld>
            <a:endParaRPr lang="en-US">
              <a:solidFill>
                <a:prstClr val="black"/>
              </a:solidFill>
              <a:latin typeface="Calibri"/>
            </a:endParaRPr>
          </a:p>
        </p:txBody>
      </p:sp>
    </p:spTree>
    <p:extLst>
      <p:ext uri="{BB962C8B-B14F-4D97-AF65-F5344CB8AC3E}">
        <p14:creationId xmlns:p14="http://schemas.microsoft.com/office/powerpoint/2010/main" val="42661907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95-session assessment was approximately 3 weeks beyond the mid year point.  The anticipated</a:t>
            </a:r>
            <a:r>
              <a:rPr lang="en-US" baseline="0" dirty="0" smtClean="0"/>
              <a:t> growth level for mid-year is 54 </a:t>
            </a:r>
            <a:r>
              <a:rPr lang="en-US" baseline="0" dirty="0" err="1" smtClean="0"/>
              <a:t>Lexile</a:t>
            </a:r>
            <a:r>
              <a:rPr lang="en-US" baseline="0" dirty="0" smtClean="0"/>
              <a:t> </a:t>
            </a:r>
            <a:r>
              <a:rPr lang="en-US" baseline="0" dirty="0" err="1" smtClean="0"/>
              <a:t>pionts</a:t>
            </a:r>
            <a:r>
              <a:rPr lang="en-US" baseline="0" dirty="0" smtClean="0"/>
              <a:t>.  As you can see the combined treatment groups average increase in </a:t>
            </a:r>
            <a:r>
              <a:rPr lang="en-US" baseline="0" dirty="0" err="1" smtClean="0"/>
              <a:t>Lexile</a:t>
            </a:r>
            <a:r>
              <a:rPr lang="en-US" baseline="0" dirty="0" smtClean="0"/>
              <a:t> points was 2 ½ times greater than the control group.  Looking at the individual treatment groups, Group B, reading at 3 grade levels above their current reading level experienced more than 3 times the growth as the control group.  Reading texts three grade levels above a student’s current reading level produced the greatest achievement.  Student reading at 4 grade levels above current level were close behind.  </a:t>
            </a:r>
          </a:p>
        </p:txBody>
      </p:sp>
      <p:sp>
        <p:nvSpPr>
          <p:cNvPr id="4" name="Slide Number Placeholder 3"/>
          <p:cNvSpPr>
            <a:spLocks noGrp="1"/>
          </p:cNvSpPr>
          <p:nvPr>
            <p:ph type="sldNum" sz="quarter" idx="10"/>
          </p:nvPr>
        </p:nvSpPr>
        <p:spPr/>
        <p:txBody>
          <a:bodyPr/>
          <a:lstStyle/>
          <a:p>
            <a:fld id="{46EDDECE-A3F4-674E-A52E-A93FD49D7E75}" type="slidenum">
              <a:rPr lang="en-US" smtClean="0">
                <a:solidFill>
                  <a:prstClr val="black"/>
                </a:solidFill>
                <a:latin typeface="Calibri"/>
              </a:rPr>
              <a:pPr/>
              <a:t>81</a:t>
            </a:fld>
            <a:endParaRPr lang="en-US">
              <a:solidFill>
                <a:prstClr val="black"/>
              </a:solidFill>
              <a:latin typeface="Calibri"/>
            </a:endParaRPr>
          </a:p>
        </p:txBody>
      </p:sp>
    </p:spTree>
    <p:extLst>
      <p:ext uri="{BB962C8B-B14F-4D97-AF65-F5344CB8AC3E}">
        <p14:creationId xmlns:p14="http://schemas.microsoft.com/office/powerpoint/2010/main" val="34142376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Prosody,</a:t>
            </a:r>
            <a:r>
              <a:rPr lang="en-US" baseline="0" dirty="0" smtClean="0"/>
              <a:t> or reading with expression, showed patterns based on the level of text difficulty.  The MFS is a 16 point scale.  This table shows the mean increases in score for each treatment group.</a:t>
            </a:r>
            <a:endParaRPr lang="en-US" dirty="0"/>
          </a:p>
        </p:txBody>
      </p:sp>
      <p:sp>
        <p:nvSpPr>
          <p:cNvPr id="4" name="Slide Number Placeholder 3"/>
          <p:cNvSpPr>
            <a:spLocks noGrp="1"/>
          </p:cNvSpPr>
          <p:nvPr>
            <p:ph type="sldNum" sz="quarter" idx="10"/>
          </p:nvPr>
        </p:nvSpPr>
        <p:spPr/>
        <p:txBody>
          <a:bodyPr/>
          <a:lstStyle/>
          <a:p>
            <a:fld id="{46EDDECE-A3F4-674E-A52E-A93FD49D7E75}" type="slidenum">
              <a:rPr lang="en-US" smtClean="0">
                <a:solidFill>
                  <a:prstClr val="black"/>
                </a:solidFill>
                <a:latin typeface="Calibri"/>
              </a:rPr>
              <a:pPr/>
              <a:t>82</a:t>
            </a:fld>
            <a:endParaRPr lang="en-US">
              <a:solidFill>
                <a:prstClr val="black"/>
              </a:solidFill>
              <a:latin typeface="Calibri"/>
            </a:endParaRPr>
          </a:p>
        </p:txBody>
      </p:sp>
    </p:spTree>
    <p:extLst>
      <p:ext uri="{BB962C8B-B14F-4D97-AF65-F5344CB8AC3E}">
        <p14:creationId xmlns:p14="http://schemas.microsoft.com/office/powerpoint/2010/main" val="16664573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DIBELS- DORF and DAZE scores did not show patterns based on text difficulty, however, the treatment groups combined average increases</a:t>
            </a:r>
            <a:r>
              <a:rPr lang="en-US" baseline="0" dirty="0" smtClean="0"/>
              <a:t> were significantly greater for the combined treatment groups than for the control group.</a:t>
            </a:r>
            <a:endParaRPr lang="en-US" dirty="0"/>
          </a:p>
        </p:txBody>
      </p:sp>
      <p:sp>
        <p:nvSpPr>
          <p:cNvPr id="4" name="Slide Number Placeholder 3"/>
          <p:cNvSpPr>
            <a:spLocks noGrp="1"/>
          </p:cNvSpPr>
          <p:nvPr>
            <p:ph type="sldNum" sz="quarter" idx="10"/>
          </p:nvPr>
        </p:nvSpPr>
        <p:spPr/>
        <p:txBody>
          <a:bodyPr/>
          <a:lstStyle/>
          <a:p>
            <a:fld id="{46EDDECE-A3F4-674E-A52E-A93FD49D7E75}" type="slidenum">
              <a:rPr lang="en-US" smtClean="0">
                <a:solidFill>
                  <a:prstClr val="black"/>
                </a:solidFill>
                <a:latin typeface="Calibri"/>
              </a:rPr>
              <a:pPr/>
              <a:t>83</a:t>
            </a:fld>
            <a:endParaRPr lang="en-US">
              <a:solidFill>
                <a:prstClr val="black"/>
              </a:solidFill>
              <a:latin typeface="Calibri"/>
            </a:endParaRPr>
          </a:p>
        </p:txBody>
      </p:sp>
    </p:spTree>
    <p:extLst>
      <p:ext uri="{BB962C8B-B14F-4D97-AF65-F5344CB8AC3E}">
        <p14:creationId xmlns:p14="http://schemas.microsoft.com/office/powerpoint/2010/main" val="32461189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study</a:t>
            </a:r>
            <a:r>
              <a:rPr lang="is-IS" dirty="0" smtClean="0"/>
              <a:t>…(Read)</a:t>
            </a:r>
            <a:endParaRPr lang="en-US" dirty="0"/>
          </a:p>
        </p:txBody>
      </p:sp>
      <p:sp>
        <p:nvSpPr>
          <p:cNvPr id="4" name="Slide Number Placeholder 3"/>
          <p:cNvSpPr>
            <a:spLocks noGrp="1"/>
          </p:cNvSpPr>
          <p:nvPr>
            <p:ph type="sldNum" sz="quarter" idx="10"/>
          </p:nvPr>
        </p:nvSpPr>
        <p:spPr/>
        <p:txBody>
          <a:bodyPr/>
          <a:lstStyle/>
          <a:p>
            <a:fld id="{46EDDECE-A3F4-674E-A52E-A93FD49D7E75}" type="slidenum">
              <a:rPr lang="en-US" smtClean="0">
                <a:solidFill>
                  <a:prstClr val="black"/>
                </a:solidFill>
                <a:latin typeface="Calibri"/>
              </a:rPr>
              <a:pPr/>
              <a:t>84</a:t>
            </a:fld>
            <a:endParaRPr lang="en-US">
              <a:solidFill>
                <a:prstClr val="black"/>
              </a:solidFill>
              <a:latin typeface="Calibri"/>
            </a:endParaRPr>
          </a:p>
        </p:txBody>
      </p:sp>
    </p:spTree>
    <p:extLst>
      <p:ext uri="{BB962C8B-B14F-4D97-AF65-F5344CB8AC3E}">
        <p14:creationId xmlns:p14="http://schemas.microsoft.com/office/powerpoint/2010/main" val="35965275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endParaRPr lang="en-US" dirty="0"/>
          </a:p>
        </p:txBody>
      </p:sp>
      <p:sp>
        <p:nvSpPr>
          <p:cNvPr id="4" name="Slide Number Placeholder 3"/>
          <p:cNvSpPr>
            <a:spLocks noGrp="1"/>
          </p:cNvSpPr>
          <p:nvPr>
            <p:ph type="sldNum" sz="quarter" idx="10"/>
          </p:nvPr>
        </p:nvSpPr>
        <p:spPr/>
        <p:txBody>
          <a:bodyPr/>
          <a:lstStyle/>
          <a:p>
            <a:fld id="{46EDDECE-A3F4-674E-A52E-A93FD49D7E75}" type="slidenum">
              <a:rPr lang="en-US" smtClean="0">
                <a:solidFill>
                  <a:prstClr val="black"/>
                </a:solidFill>
                <a:latin typeface="Calibri"/>
              </a:rPr>
              <a:pPr/>
              <a:t>85</a:t>
            </a:fld>
            <a:endParaRPr lang="en-US">
              <a:solidFill>
                <a:prstClr val="black"/>
              </a:solidFill>
              <a:latin typeface="Calibri"/>
            </a:endParaRPr>
          </a:p>
        </p:txBody>
      </p:sp>
    </p:spTree>
    <p:extLst>
      <p:ext uri="{BB962C8B-B14F-4D97-AF65-F5344CB8AC3E}">
        <p14:creationId xmlns:p14="http://schemas.microsoft.com/office/powerpoint/2010/main" val="42176314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endParaRPr lang="en-US" dirty="0"/>
          </a:p>
        </p:txBody>
      </p:sp>
      <p:sp>
        <p:nvSpPr>
          <p:cNvPr id="4" name="Slide Number Placeholder 3"/>
          <p:cNvSpPr>
            <a:spLocks noGrp="1"/>
          </p:cNvSpPr>
          <p:nvPr>
            <p:ph type="sldNum" sz="quarter" idx="10"/>
          </p:nvPr>
        </p:nvSpPr>
        <p:spPr/>
        <p:txBody>
          <a:bodyPr/>
          <a:lstStyle/>
          <a:p>
            <a:fld id="{46EDDECE-A3F4-674E-A52E-A93FD49D7E75}" type="slidenum">
              <a:rPr lang="en-US" smtClean="0">
                <a:solidFill>
                  <a:prstClr val="black"/>
                </a:solidFill>
                <a:latin typeface="Calibri"/>
              </a:rPr>
              <a:pPr/>
              <a:t>86</a:t>
            </a:fld>
            <a:endParaRPr lang="en-US">
              <a:solidFill>
                <a:prstClr val="black"/>
              </a:solidFill>
              <a:latin typeface="Calibri"/>
            </a:endParaRPr>
          </a:p>
        </p:txBody>
      </p:sp>
    </p:spTree>
    <p:extLst>
      <p:ext uri="{BB962C8B-B14F-4D97-AF65-F5344CB8AC3E}">
        <p14:creationId xmlns:p14="http://schemas.microsoft.com/office/powerpoint/2010/main" val="18442668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endParaRPr lang="en-US" dirty="0"/>
          </a:p>
        </p:txBody>
      </p:sp>
      <p:sp>
        <p:nvSpPr>
          <p:cNvPr id="4" name="Slide Number Placeholder 3"/>
          <p:cNvSpPr>
            <a:spLocks noGrp="1"/>
          </p:cNvSpPr>
          <p:nvPr>
            <p:ph type="sldNum" sz="quarter" idx="10"/>
          </p:nvPr>
        </p:nvSpPr>
        <p:spPr/>
        <p:txBody>
          <a:bodyPr/>
          <a:lstStyle/>
          <a:p>
            <a:fld id="{46EDDECE-A3F4-674E-A52E-A93FD49D7E75}" type="slidenum">
              <a:rPr lang="en-US" smtClean="0">
                <a:solidFill>
                  <a:prstClr val="black"/>
                </a:solidFill>
                <a:latin typeface="Calibri"/>
              </a:rPr>
              <a:pPr/>
              <a:t>87</a:t>
            </a:fld>
            <a:endParaRPr lang="en-US">
              <a:solidFill>
                <a:prstClr val="black"/>
              </a:solidFill>
              <a:latin typeface="Calibri"/>
            </a:endParaRPr>
          </a:p>
        </p:txBody>
      </p:sp>
    </p:spTree>
    <p:extLst>
      <p:ext uri="{BB962C8B-B14F-4D97-AF65-F5344CB8AC3E}">
        <p14:creationId xmlns:p14="http://schemas.microsoft.com/office/powerpoint/2010/main" val="3101013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https://youtu.be/nkK1bT8ls0M</a:t>
            </a:r>
          </a:p>
          <a:p>
            <a:endParaRPr lang="en-US" dirty="0" smtClean="0"/>
          </a:p>
          <a:p>
            <a:pPr marL="0" marR="0" indent="0" algn="l" defTabSz="1218987" rtl="0" eaLnBrk="1" fontAlgn="auto" latinLnBrk="0" hangingPunct="1">
              <a:lnSpc>
                <a:spcPct val="100000"/>
              </a:lnSpc>
              <a:spcBef>
                <a:spcPts val="0"/>
              </a:spcBef>
              <a:spcAft>
                <a:spcPts val="0"/>
              </a:spcAft>
              <a:buClrTx/>
              <a:buSzTx/>
              <a:buFontTx/>
              <a:buNone/>
              <a:tabLst/>
              <a:defRPr/>
            </a:pPr>
            <a:r>
              <a:rPr lang="en-US" b="1" u="sng" baseline="0" dirty="0" smtClean="0"/>
              <a:t>Activity after – groups of 3 , describe each of the tiers.</a:t>
            </a:r>
            <a:endParaRPr lang="en-US" b="1" u="sng" dirty="0" smtClean="0"/>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7</a:t>
            </a:fld>
            <a:endParaRPr lang="en-US" dirty="0"/>
          </a:p>
        </p:txBody>
      </p:sp>
    </p:spTree>
    <p:extLst>
      <p:ext uri="{BB962C8B-B14F-4D97-AF65-F5344CB8AC3E}">
        <p14:creationId xmlns:p14="http://schemas.microsoft.com/office/powerpoint/2010/main" val="3559895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b="1" u="sng" baseline="0" dirty="0" smtClean="0"/>
              <a:t>Activity after – groups of 3 , describe each of the tiers.</a:t>
            </a:r>
            <a:endParaRPr lang="en-US" b="1" u="sng" dirty="0" smtClean="0"/>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8</a:t>
            </a:fld>
            <a:endParaRPr lang="en-US" dirty="0"/>
          </a:p>
        </p:txBody>
      </p:sp>
    </p:spTree>
    <p:extLst>
      <p:ext uri="{BB962C8B-B14F-4D97-AF65-F5344CB8AC3E}">
        <p14:creationId xmlns:p14="http://schemas.microsoft.com/office/powerpoint/2010/main" val="2240737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42148">
              <a:defRPr/>
            </a:pPr>
            <a:r>
              <a:rPr lang="en-US" dirty="0" smtClean="0"/>
              <a:t>Give explicit feedback and praise</a:t>
            </a:r>
          </a:p>
          <a:p>
            <a:pPr defTabSz="1242148">
              <a:defRPr/>
            </a:pPr>
            <a:r>
              <a:rPr lang="en-US" dirty="0" smtClean="0"/>
              <a:t>Death by Diagnostic</a:t>
            </a:r>
          </a:p>
          <a:p>
            <a:pPr defTabSz="1242148">
              <a:defRPr/>
            </a:pPr>
            <a:r>
              <a:rPr lang="en-US" dirty="0" smtClean="0"/>
              <a:t>-”we do” may happen many more times than once</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9</a:t>
            </a:fld>
            <a:endParaRPr lang="en-US" dirty="0"/>
          </a:p>
        </p:txBody>
      </p:sp>
    </p:spTree>
    <p:extLst>
      <p:ext uri="{BB962C8B-B14F-4D97-AF65-F5344CB8AC3E}">
        <p14:creationId xmlns:p14="http://schemas.microsoft.com/office/powerpoint/2010/main" val="13411440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7/18/2016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591C5AD9-787D-40FA-8A4D-16A055B9AF81}" type="slidenum">
              <a:rPr/>
              <a:t>‹#›</a:t>
            </a:fld>
            <a:endParaRPr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7/18/2016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591C5AD9-787D-40FA-8A4D-16A055B9AF81}" type="slidenum">
              <a:rPr/>
              <a:t>‹#›</a:t>
            </a:fld>
            <a:endParaRPr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6994" y="758952"/>
            <a:ext cx="10055781" cy="3566160"/>
          </a:xfrm>
        </p:spPr>
        <p:txBody>
          <a:bodyPr anchor="b">
            <a:normAutofit/>
          </a:bodyPr>
          <a:lstStyle>
            <a:lvl1pPr algn="l">
              <a:lnSpc>
                <a:spcPct val="85000"/>
              </a:lnSpc>
              <a:defRPr sz="7998"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099764" y="4455620"/>
            <a:ext cx="10055781" cy="1143000"/>
          </a:xfrm>
        </p:spPr>
        <p:txBody>
          <a:bodyPr lIns="91440" rIns="91440">
            <a:normAutofit/>
          </a:bodyPr>
          <a:lstStyle>
            <a:lvl1pPr marL="0" indent="0" algn="l">
              <a:buNone/>
              <a:defRPr sz="2399" cap="all" spc="200" baseline="0">
                <a:solidFill>
                  <a:schemeClr val="tx2"/>
                </a:solidFill>
                <a:latin typeface="+mj-lt"/>
              </a:defRPr>
            </a:lvl1pPr>
            <a:lvl2pPr marL="457063" indent="0" algn="ctr">
              <a:buNone/>
              <a:defRPr sz="2399"/>
            </a:lvl2pPr>
            <a:lvl3pPr marL="914126" indent="0" algn="ctr">
              <a:buNone/>
              <a:defRPr sz="2399"/>
            </a:lvl3pPr>
            <a:lvl4pPr marL="1371189" indent="0" algn="ctr">
              <a:buNone/>
              <a:defRPr sz="1999"/>
            </a:lvl4pPr>
            <a:lvl5pPr marL="1828251" indent="0" algn="ctr">
              <a:buNone/>
              <a:defRPr sz="1999"/>
            </a:lvl5pPr>
            <a:lvl6pPr marL="2285314" indent="0" algn="ctr">
              <a:buNone/>
              <a:defRPr sz="1999"/>
            </a:lvl6pPr>
            <a:lvl7pPr marL="2742377" indent="0" algn="ctr">
              <a:buNone/>
              <a:defRPr sz="1999"/>
            </a:lvl7pPr>
            <a:lvl8pPr marL="3199440" indent="0" algn="ctr">
              <a:buNone/>
              <a:defRPr sz="1999"/>
            </a:lvl8pPr>
            <a:lvl9pPr marL="3656503" indent="0" algn="ctr">
              <a:buNone/>
              <a:defRPr sz="1999"/>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pPr/>
              <a:t>7/18/2016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344"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74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pPr/>
              <a:t>7/18/2016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pPr/>
              <a:t>‹#›</a:t>
            </a:fld>
            <a:endParaRPr lang="en-US" dirty="0"/>
          </a:p>
        </p:txBody>
      </p:sp>
    </p:spTree>
    <p:extLst>
      <p:ext uri="{BB962C8B-B14F-4D97-AF65-F5344CB8AC3E}">
        <p14:creationId xmlns:p14="http://schemas.microsoft.com/office/powerpoint/2010/main" val="1691802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6994" y="758952"/>
            <a:ext cx="10055781" cy="3566160"/>
          </a:xfrm>
        </p:spPr>
        <p:txBody>
          <a:bodyPr anchor="b" anchorCtr="0">
            <a:normAutofit/>
          </a:bodyPr>
          <a:lstStyle>
            <a:lvl1pPr>
              <a:lnSpc>
                <a:spcPct val="85000"/>
              </a:lnSpc>
              <a:defRPr sz="7998"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6994" y="4453128"/>
            <a:ext cx="10055781" cy="1143000"/>
          </a:xfrm>
        </p:spPr>
        <p:txBody>
          <a:bodyPr lIns="91440" rIns="91440" anchor="t" anchorCtr="0">
            <a:normAutofit/>
          </a:bodyPr>
          <a:lstStyle>
            <a:lvl1pPr marL="0" indent="0">
              <a:buNone/>
              <a:defRPr sz="2399" cap="all" spc="200" baseline="0">
                <a:solidFill>
                  <a:schemeClr val="tx2"/>
                </a:solidFill>
                <a:latin typeface="+mj-lt"/>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pPr/>
              <a:t>7/18/2016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344"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611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6994" y="286604"/>
            <a:ext cx="10055781"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6993" y="1845734"/>
            <a:ext cx="4936474"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6301" y="1845735"/>
            <a:ext cx="4936474"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pPr/>
              <a:t>7/18/2016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108782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6994" y="286604"/>
            <a:ext cx="10055781"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6994" y="1846052"/>
            <a:ext cx="4936474" cy="736282"/>
          </a:xfrm>
        </p:spPr>
        <p:txBody>
          <a:bodyPr lIns="91440" rIns="91440" anchor="ctr">
            <a:normAutofit/>
          </a:bodyPr>
          <a:lstStyle>
            <a:lvl1pPr marL="0" indent="0">
              <a:buNone/>
              <a:defRPr sz="1999" b="0" cap="all"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6994" y="2582334"/>
            <a:ext cx="4936474"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6301" y="1846052"/>
            <a:ext cx="4936474" cy="736282"/>
          </a:xfrm>
        </p:spPr>
        <p:txBody>
          <a:bodyPr lIns="91440" rIns="91440" anchor="ctr">
            <a:normAutofit/>
          </a:bodyPr>
          <a:lstStyle>
            <a:lvl1pPr marL="0" indent="0">
              <a:buNone/>
              <a:defRPr sz="1999" b="0" cap="all"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6301" y="2582334"/>
            <a:ext cx="4936474"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pPr/>
              <a:t>7/18/2016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351013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pPr/>
              <a:t>7/18/2016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460723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pPr/>
              <a:t>7/18/2016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732953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7" y="0"/>
            <a:ext cx="404973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39019" y="0"/>
            <a:ext cx="63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081" y="594359"/>
            <a:ext cx="3199567" cy="2286000"/>
          </a:xfrm>
        </p:spPr>
        <p:txBody>
          <a:bodyPr anchor="b">
            <a:normAutofit/>
          </a:bodyPr>
          <a:lstStyle>
            <a:lvl1pPr>
              <a:defRPr sz="3599"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799350" y="731520"/>
            <a:ext cx="6490549"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081" y="2926080"/>
            <a:ext cx="3199567" cy="3379124"/>
          </a:xfrm>
        </p:spPr>
        <p:txBody>
          <a:bodyPr lIns="91440" rIns="91440">
            <a:normAutofit/>
          </a:bodyPr>
          <a:lstStyle>
            <a:lvl1pPr marL="0" indent="0">
              <a:buNone/>
              <a:defRPr sz="15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391" y="6459786"/>
            <a:ext cx="2617828" cy="365125"/>
          </a:xfrm>
        </p:spPr>
        <p:txBody>
          <a:bodyPr/>
          <a:lstStyle>
            <a:lvl1pPr algn="l">
              <a:defRPr/>
            </a:lvl1pPr>
          </a:lstStyle>
          <a:p>
            <a:fld id="{32ABBEA6-7C60-4B02-AE87-00D78D8422AF}" type="datetimeFigureOut">
              <a:rPr lang="en-US" dirty="0"/>
              <a:pPr/>
              <a:t>7/18/2016</a:t>
            </a:fld>
            <a:endParaRPr lang="en-US" dirty="0"/>
          </a:p>
        </p:txBody>
      </p:sp>
      <p:sp>
        <p:nvSpPr>
          <p:cNvPr id="6" name="Footer Placeholder 5"/>
          <p:cNvSpPr>
            <a:spLocks noGrp="1"/>
          </p:cNvSpPr>
          <p:nvPr>
            <p:ph type="ftr" sz="quarter" idx="11"/>
          </p:nvPr>
        </p:nvSpPr>
        <p:spPr>
          <a:xfrm>
            <a:off x="4799350" y="6459786"/>
            <a:ext cx="4646990" cy="365125"/>
          </a:xfrm>
        </p:spPr>
        <p:txBody>
          <a:bodyPr/>
          <a:lstStyle>
            <a:lvl1pPr algn="l">
              <a:defRPr>
                <a:solidFill>
                  <a:schemeClr val="tx2"/>
                </a:solidFill>
              </a:defRPr>
            </a:lvl1pPr>
          </a:lstStyle>
          <a:p>
            <a:endParaRPr lang="en-US" dirty="0">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solidFill>
                  <a:srgbClr val="637052"/>
                </a:solidFill>
              </a:rPr>
              <a:pPr/>
              <a:t>‹#›</a:t>
            </a:fld>
            <a:endParaRPr lang="en-US" dirty="0">
              <a:solidFill>
                <a:srgbClr val="637052"/>
              </a:solidFill>
            </a:endParaRPr>
          </a:p>
        </p:txBody>
      </p:sp>
    </p:spTree>
    <p:extLst>
      <p:ext uri="{BB962C8B-B14F-4D97-AF65-F5344CB8AC3E}">
        <p14:creationId xmlns:p14="http://schemas.microsoft.com/office/powerpoint/2010/main" val="1487455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7/18/2016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DA60BA0E-20D0-4E7C-B286-26C960A6788F}" type="slidenum">
              <a:rPr/>
              <a:t>‹#›</a:t>
            </a:fld>
            <a:endParaRPr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565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6994" y="5074920"/>
            <a:ext cx="10110630" cy="822960"/>
          </a:xfrm>
        </p:spPr>
        <p:txBody>
          <a:bodyPr lIns="91440" tIns="0" rIns="91440" bIns="0" anchor="b">
            <a:noAutofit/>
          </a:bodyPr>
          <a:lstStyle>
            <a:lvl1pPr>
              <a:defRPr sz="3599"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88810" cy="4915076"/>
          </a:xfrm>
          <a:blipFill>
            <a:blip r:embed="rId2"/>
            <a:stretch>
              <a:fillRect/>
            </a:stretch>
          </a:blipFill>
        </p:spPr>
        <p:txBody>
          <a:bodyPr lIns="457200" tIns="457200" anchor="t"/>
          <a:lstStyle>
            <a:lvl1pPr marL="0" indent="0">
              <a:buNone/>
              <a:defRPr sz="3199">
                <a:solidFill>
                  <a:schemeClr val="bg1"/>
                </a:solidFill>
              </a:defRPr>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096994" y="5907023"/>
            <a:ext cx="1011063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pPr/>
              <a:t>7/18/2016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917417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pPr/>
              <a:t>7/18/2016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752441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2628" y="414779"/>
            <a:ext cx="262821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7982" y="414778"/>
            <a:ext cx="7732286"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pPr/>
              <a:t>7/18/2016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2550999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6994" y="758952"/>
            <a:ext cx="10055781" cy="3566160"/>
          </a:xfrm>
        </p:spPr>
        <p:txBody>
          <a:bodyPr anchor="b">
            <a:normAutofit/>
          </a:bodyPr>
          <a:lstStyle>
            <a:lvl1pPr algn="l">
              <a:lnSpc>
                <a:spcPct val="85000"/>
              </a:lnSpc>
              <a:defRPr sz="7998"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099764" y="4455620"/>
            <a:ext cx="10055781" cy="1143000"/>
          </a:xfrm>
        </p:spPr>
        <p:txBody>
          <a:bodyPr lIns="91440" rIns="91440">
            <a:normAutofit/>
          </a:bodyPr>
          <a:lstStyle>
            <a:lvl1pPr marL="0" indent="0" algn="l">
              <a:buNone/>
              <a:defRPr sz="2399" cap="all" spc="200" baseline="0">
                <a:solidFill>
                  <a:schemeClr val="tx2"/>
                </a:solidFill>
                <a:latin typeface="+mj-lt"/>
              </a:defRPr>
            </a:lvl1pPr>
            <a:lvl2pPr marL="457063" indent="0" algn="ctr">
              <a:buNone/>
              <a:defRPr sz="2399"/>
            </a:lvl2pPr>
            <a:lvl3pPr marL="914126" indent="0" algn="ctr">
              <a:buNone/>
              <a:defRPr sz="2399"/>
            </a:lvl3pPr>
            <a:lvl4pPr marL="1371189" indent="0" algn="ctr">
              <a:buNone/>
              <a:defRPr sz="1999"/>
            </a:lvl4pPr>
            <a:lvl5pPr marL="1828251" indent="0" algn="ctr">
              <a:buNone/>
              <a:defRPr sz="1999"/>
            </a:lvl5pPr>
            <a:lvl6pPr marL="2285314" indent="0" algn="ctr">
              <a:buNone/>
              <a:defRPr sz="1999"/>
            </a:lvl6pPr>
            <a:lvl7pPr marL="2742377" indent="0" algn="ctr">
              <a:buNone/>
              <a:defRPr sz="1999"/>
            </a:lvl7pPr>
            <a:lvl8pPr marL="3199440" indent="0" algn="ctr">
              <a:buNone/>
              <a:defRPr sz="1999"/>
            </a:lvl8pPr>
            <a:lvl9pPr marL="3656503" indent="0" algn="ctr">
              <a:buNone/>
              <a:defRPr sz="1999"/>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pPr/>
              <a:t>7/18/2016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344"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80161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pPr/>
              <a:t>7/18/2016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pPr/>
              <a:t>‹#›</a:t>
            </a:fld>
            <a:endParaRPr lang="en-US" dirty="0"/>
          </a:p>
        </p:txBody>
      </p:sp>
    </p:spTree>
    <p:extLst>
      <p:ext uri="{BB962C8B-B14F-4D97-AF65-F5344CB8AC3E}">
        <p14:creationId xmlns:p14="http://schemas.microsoft.com/office/powerpoint/2010/main" val="2115097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6994" y="758952"/>
            <a:ext cx="10055781" cy="3566160"/>
          </a:xfrm>
        </p:spPr>
        <p:txBody>
          <a:bodyPr anchor="b" anchorCtr="0">
            <a:normAutofit/>
          </a:bodyPr>
          <a:lstStyle>
            <a:lvl1pPr>
              <a:lnSpc>
                <a:spcPct val="85000"/>
              </a:lnSpc>
              <a:defRPr sz="7998"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6994" y="4453128"/>
            <a:ext cx="10055781" cy="1143000"/>
          </a:xfrm>
        </p:spPr>
        <p:txBody>
          <a:bodyPr lIns="91440" rIns="91440" anchor="t" anchorCtr="0">
            <a:normAutofit/>
          </a:bodyPr>
          <a:lstStyle>
            <a:lvl1pPr marL="0" indent="0">
              <a:buNone/>
              <a:defRPr sz="2399" cap="all" spc="200" baseline="0">
                <a:solidFill>
                  <a:schemeClr val="tx2"/>
                </a:solidFill>
                <a:latin typeface="+mj-lt"/>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pPr/>
              <a:t>7/18/2016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344"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082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6994" y="286604"/>
            <a:ext cx="10055781"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6993" y="1845734"/>
            <a:ext cx="4936474"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6301" y="1845735"/>
            <a:ext cx="4936474"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pPr/>
              <a:t>7/18/2016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8994880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6994" y="286604"/>
            <a:ext cx="10055781"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6994" y="1846052"/>
            <a:ext cx="4936474" cy="736282"/>
          </a:xfrm>
        </p:spPr>
        <p:txBody>
          <a:bodyPr lIns="91440" rIns="91440" anchor="ctr">
            <a:normAutofit/>
          </a:bodyPr>
          <a:lstStyle>
            <a:lvl1pPr marL="0" indent="0">
              <a:buNone/>
              <a:defRPr sz="1999" b="0" cap="all"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6994" y="2582334"/>
            <a:ext cx="4936474"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6301" y="1846052"/>
            <a:ext cx="4936474" cy="736282"/>
          </a:xfrm>
        </p:spPr>
        <p:txBody>
          <a:bodyPr lIns="91440" rIns="91440" anchor="ctr">
            <a:normAutofit/>
          </a:bodyPr>
          <a:lstStyle>
            <a:lvl1pPr marL="0" indent="0">
              <a:buNone/>
              <a:defRPr sz="1999" b="0" cap="all"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6301" y="2582334"/>
            <a:ext cx="4936474"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pPr/>
              <a:t>7/18/2016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017191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pPr/>
              <a:t>7/18/2016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3710300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pPr/>
              <a:t>7/18/2016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569114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smtClean="0"/>
              <a:t>Click to edit Master title style</a:t>
            </a:r>
            <a:endParaRPr/>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7" y="0"/>
            <a:ext cx="404973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39019" y="0"/>
            <a:ext cx="63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081" y="594359"/>
            <a:ext cx="3199567" cy="2286000"/>
          </a:xfrm>
        </p:spPr>
        <p:txBody>
          <a:bodyPr anchor="b">
            <a:normAutofit/>
          </a:bodyPr>
          <a:lstStyle>
            <a:lvl1pPr>
              <a:defRPr sz="3599"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799350" y="731520"/>
            <a:ext cx="6490549"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081" y="2926080"/>
            <a:ext cx="3199567" cy="3379124"/>
          </a:xfrm>
        </p:spPr>
        <p:txBody>
          <a:bodyPr lIns="91440" rIns="91440">
            <a:normAutofit/>
          </a:bodyPr>
          <a:lstStyle>
            <a:lvl1pPr marL="0" indent="0">
              <a:buNone/>
              <a:defRPr sz="15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391" y="6459786"/>
            <a:ext cx="2617828" cy="365125"/>
          </a:xfrm>
        </p:spPr>
        <p:txBody>
          <a:bodyPr/>
          <a:lstStyle>
            <a:lvl1pPr algn="l">
              <a:defRPr/>
            </a:lvl1pPr>
          </a:lstStyle>
          <a:p>
            <a:fld id="{32ABBEA6-7C60-4B02-AE87-00D78D8422AF}" type="datetimeFigureOut">
              <a:rPr lang="en-US" dirty="0"/>
              <a:pPr/>
              <a:t>7/18/2016</a:t>
            </a:fld>
            <a:endParaRPr lang="en-US" dirty="0"/>
          </a:p>
        </p:txBody>
      </p:sp>
      <p:sp>
        <p:nvSpPr>
          <p:cNvPr id="6" name="Footer Placeholder 5"/>
          <p:cNvSpPr>
            <a:spLocks noGrp="1"/>
          </p:cNvSpPr>
          <p:nvPr>
            <p:ph type="ftr" sz="quarter" idx="11"/>
          </p:nvPr>
        </p:nvSpPr>
        <p:spPr>
          <a:xfrm>
            <a:off x="4799350" y="6459786"/>
            <a:ext cx="4646990" cy="365125"/>
          </a:xfrm>
        </p:spPr>
        <p:txBody>
          <a:bodyPr/>
          <a:lstStyle>
            <a:lvl1pPr algn="l">
              <a:defRPr>
                <a:solidFill>
                  <a:schemeClr val="tx2"/>
                </a:solidFill>
              </a:defRPr>
            </a:lvl1pPr>
          </a:lstStyle>
          <a:p>
            <a:endParaRPr lang="en-US" dirty="0">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solidFill>
                  <a:srgbClr val="637052"/>
                </a:solidFill>
              </a:rPr>
              <a:pPr/>
              <a:t>‹#›</a:t>
            </a:fld>
            <a:endParaRPr lang="en-US" dirty="0">
              <a:solidFill>
                <a:srgbClr val="637052"/>
              </a:solidFill>
            </a:endParaRPr>
          </a:p>
        </p:txBody>
      </p:sp>
    </p:spTree>
    <p:extLst>
      <p:ext uri="{BB962C8B-B14F-4D97-AF65-F5344CB8AC3E}">
        <p14:creationId xmlns:p14="http://schemas.microsoft.com/office/powerpoint/2010/main" val="26392763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565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6994" y="5074920"/>
            <a:ext cx="10110630" cy="822960"/>
          </a:xfrm>
        </p:spPr>
        <p:txBody>
          <a:bodyPr lIns="91440" tIns="0" rIns="91440" bIns="0" anchor="b">
            <a:noAutofit/>
          </a:bodyPr>
          <a:lstStyle>
            <a:lvl1pPr>
              <a:defRPr sz="3599"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88810" cy="4915076"/>
          </a:xfrm>
          <a:blipFill>
            <a:blip r:embed="rId2"/>
            <a:stretch>
              <a:fillRect/>
            </a:stretch>
          </a:blipFill>
        </p:spPr>
        <p:txBody>
          <a:bodyPr lIns="457200" tIns="457200" anchor="t"/>
          <a:lstStyle>
            <a:lvl1pPr marL="0" indent="0">
              <a:buNone/>
              <a:defRPr sz="3199">
                <a:solidFill>
                  <a:schemeClr val="bg1"/>
                </a:solidFill>
              </a:defRPr>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096994" y="5907023"/>
            <a:ext cx="1011063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pPr/>
              <a:t>7/18/2016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6939613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pPr/>
              <a:t>7/18/2016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0732142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2628" y="414779"/>
            <a:ext cx="262821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7982" y="414778"/>
            <a:ext cx="7732286"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pPr/>
              <a:t>7/18/2016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818225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7/18/2016</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EB37DED6-D4C7-42EE-AB49-D2E39E64FDE4}" type="slidenum">
              <a:rPr/>
              <a:t>‹#›</a:t>
            </a:fld>
            <a:endParaRPr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7/18/2016</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EB37DED6-D4C7-42EE-AB49-D2E39E64FDE4}" type="slidenum">
              <a:rPr/>
              <a:t>‹#›</a:t>
            </a:fld>
            <a:endParaRPr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7/18/2016</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EB37DED6-D4C7-42EE-AB49-D2E39E64FDE4}" type="slidenum">
              <a:rPr/>
              <a:t>‹#›</a:t>
            </a:fld>
            <a:endParaRPr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7/18/2016</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EB37DED6-D4C7-42EE-AB49-D2E39E64FDE4}" type="slidenum">
              <a:rPr/>
              <a:t>‹#›</a:t>
            </a:fld>
            <a:endParaRPr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smtClean="0"/>
              <a:t>Click to edit Master title style</a:t>
            </a:r>
            <a:endParaRP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7/18/2016</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DFBB78A-01B4-41F2-96B0-677A4A282832}" type="slidenum">
              <a:rPr/>
              <a:t>‹#›</a:t>
            </a:fld>
            <a:endParaRPr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smtClean="0"/>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dirty="0" smtClean="0"/>
              <a:t>Click icon to add picture</a:t>
            </a:r>
            <a:endParaRPr dirty="0"/>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7/18/2016</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DFBB78A-01B4-41F2-96B0-677A4A282832}" type="slidenum">
              <a:rPr/>
              <a:t>‹#›</a:t>
            </a:fld>
            <a:endParaRPr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2DD204D1-F9BD-4643-8480-6EA41EB484F1}" type="datetimeFigureOut">
              <a:rPr lang="en-US"/>
              <a:pPr/>
              <a:t>7/18/2016</a:t>
            </a:fld>
            <a:endParaRPr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dirty="0"/>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EB37DED6-D4C7-42EE-AB49-D2E39E64FDE4}" type="slidenum">
              <a:rPr/>
              <a:pPr/>
              <a:t>‹#›</a:t>
            </a:fld>
            <a:endParaRPr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88826"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994" y="286604"/>
            <a:ext cx="10055781"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6994" y="1845734"/>
            <a:ext cx="1005578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6995" y="6459786"/>
            <a:ext cx="2471627" cy="365125"/>
          </a:xfrm>
          <a:prstGeom prst="rect">
            <a:avLst/>
          </a:prstGeom>
        </p:spPr>
        <p:txBody>
          <a:bodyPr vert="horz" lIns="91440" tIns="45720" rIns="91440" bIns="45720" rtlCol="0" anchor="ctr"/>
          <a:lstStyle>
            <a:lvl1pPr algn="l">
              <a:defRPr sz="900">
                <a:solidFill>
                  <a:srgbClr val="FFFFFF"/>
                </a:solidFill>
              </a:defRPr>
            </a:lvl1pPr>
          </a:lstStyle>
          <a:p>
            <a:pPr defTabSz="457063"/>
            <a:fld id="{98624D31-43A5-475A-80CF-332C9F6DCF35}" type="datetimeFigureOut">
              <a:rPr lang="en-US" smtClean="0"/>
              <a:pPr defTabSz="457063"/>
              <a:t>7/18/2016</a:t>
            </a:fld>
            <a:endParaRPr lang="en-US" dirty="0"/>
          </a:p>
        </p:txBody>
      </p:sp>
      <p:sp>
        <p:nvSpPr>
          <p:cNvPr id="5" name="Footer Placeholder 4"/>
          <p:cNvSpPr>
            <a:spLocks noGrp="1"/>
          </p:cNvSpPr>
          <p:nvPr>
            <p:ph type="ftr" sz="quarter" idx="3"/>
          </p:nvPr>
        </p:nvSpPr>
        <p:spPr>
          <a:xfrm>
            <a:off x="3685225" y="6459786"/>
            <a:ext cx="4821548"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457063"/>
            <a:endParaRPr lang="en-US" dirty="0"/>
          </a:p>
        </p:txBody>
      </p:sp>
      <p:sp>
        <p:nvSpPr>
          <p:cNvPr id="6" name="Slide Number Placeholder 5"/>
          <p:cNvSpPr>
            <a:spLocks noGrp="1"/>
          </p:cNvSpPr>
          <p:nvPr>
            <p:ph type="sldNum" sz="quarter" idx="4"/>
          </p:nvPr>
        </p:nvSpPr>
        <p:spPr>
          <a:xfrm>
            <a:off x="9897880" y="6459786"/>
            <a:ext cx="1311683" cy="365125"/>
          </a:xfrm>
          <a:prstGeom prst="rect">
            <a:avLst/>
          </a:prstGeom>
        </p:spPr>
        <p:txBody>
          <a:bodyPr vert="horz" lIns="91440" tIns="45720" rIns="91440" bIns="45720" rtlCol="0" anchor="ctr"/>
          <a:lstStyle>
            <a:lvl1pPr algn="r">
              <a:defRPr sz="1050">
                <a:solidFill>
                  <a:srgbClr val="FFFFFF"/>
                </a:solidFill>
              </a:defRPr>
            </a:lvl1pPr>
          </a:lstStyle>
          <a:p>
            <a:pPr defTabSz="457063"/>
            <a:fld id="{4FAB73BC-B049-4115-A692-8D63A059BFB8}" type="slidenum">
              <a:rPr lang="en-US" smtClean="0"/>
              <a:pPr defTabSz="457063"/>
              <a:t>‹#›</a:t>
            </a:fld>
            <a:endParaRPr lang="en-US" dirty="0"/>
          </a:p>
        </p:txBody>
      </p:sp>
      <p:cxnSp>
        <p:nvCxnSpPr>
          <p:cNvPr id="10" name="Straight Connector 9"/>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597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sldNum="0" hdr="0" ftr="0" dt="0"/>
  <p:txStyles>
    <p:titleStyle>
      <a:lvl1pPr algn="l" defTabSz="914126" rtl="0" eaLnBrk="1" latinLnBrk="0" hangingPunct="1">
        <a:lnSpc>
          <a:spcPct val="85000"/>
        </a:lnSpc>
        <a:spcBef>
          <a:spcPct val="0"/>
        </a:spcBef>
        <a:buNone/>
        <a:defRPr sz="4799" kern="1200" spc="-50" baseline="0">
          <a:solidFill>
            <a:schemeClr val="tx1">
              <a:lumMod val="75000"/>
              <a:lumOff val="25000"/>
            </a:schemeClr>
          </a:solidFill>
          <a:latin typeface="+mj-lt"/>
          <a:ea typeface="+mj-ea"/>
          <a:cs typeface="+mj-cs"/>
        </a:defRPr>
      </a:lvl1pPr>
    </p:titleStyle>
    <p:body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88826"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994" y="286604"/>
            <a:ext cx="10055781"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6994" y="1845734"/>
            <a:ext cx="1005578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6995" y="6459786"/>
            <a:ext cx="2471627" cy="365125"/>
          </a:xfrm>
          <a:prstGeom prst="rect">
            <a:avLst/>
          </a:prstGeom>
        </p:spPr>
        <p:txBody>
          <a:bodyPr vert="horz" lIns="91440" tIns="45720" rIns="91440" bIns="45720" rtlCol="0" anchor="ctr"/>
          <a:lstStyle>
            <a:lvl1pPr algn="l">
              <a:defRPr sz="900">
                <a:solidFill>
                  <a:srgbClr val="FFFFFF"/>
                </a:solidFill>
              </a:defRPr>
            </a:lvl1pPr>
          </a:lstStyle>
          <a:p>
            <a:pPr defTabSz="457063"/>
            <a:fld id="{98624D31-43A5-475A-80CF-332C9F6DCF35}" type="datetimeFigureOut">
              <a:rPr lang="en-US" smtClean="0"/>
              <a:pPr defTabSz="457063"/>
              <a:t>7/18/2016</a:t>
            </a:fld>
            <a:endParaRPr lang="en-US" dirty="0"/>
          </a:p>
        </p:txBody>
      </p:sp>
      <p:sp>
        <p:nvSpPr>
          <p:cNvPr id="5" name="Footer Placeholder 4"/>
          <p:cNvSpPr>
            <a:spLocks noGrp="1"/>
          </p:cNvSpPr>
          <p:nvPr>
            <p:ph type="ftr" sz="quarter" idx="3"/>
          </p:nvPr>
        </p:nvSpPr>
        <p:spPr>
          <a:xfrm>
            <a:off x="3685225" y="6459786"/>
            <a:ext cx="4821548"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457063"/>
            <a:endParaRPr lang="en-US" dirty="0"/>
          </a:p>
        </p:txBody>
      </p:sp>
      <p:sp>
        <p:nvSpPr>
          <p:cNvPr id="6" name="Slide Number Placeholder 5"/>
          <p:cNvSpPr>
            <a:spLocks noGrp="1"/>
          </p:cNvSpPr>
          <p:nvPr>
            <p:ph type="sldNum" sz="quarter" idx="4"/>
          </p:nvPr>
        </p:nvSpPr>
        <p:spPr>
          <a:xfrm>
            <a:off x="9897880" y="6459786"/>
            <a:ext cx="1311683" cy="365125"/>
          </a:xfrm>
          <a:prstGeom prst="rect">
            <a:avLst/>
          </a:prstGeom>
        </p:spPr>
        <p:txBody>
          <a:bodyPr vert="horz" lIns="91440" tIns="45720" rIns="91440" bIns="45720" rtlCol="0" anchor="ctr"/>
          <a:lstStyle>
            <a:lvl1pPr algn="r">
              <a:defRPr sz="1050">
                <a:solidFill>
                  <a:srgbClr val="FFFFFF"/>
                </a:solidFill>
              </a:defRPr>
            </a:lvl1pPr>
          </a:lstStyle>
          <a:p>
            <a:pPr defTabSz="457063"/>
            <a:fld id="{4FAB73BC-B049-4115-A692-8D63A059BFB8}" type="slidenum">
              <a:rPr lang="en-US" smtClean="0"/>
              <a:pPr defTabSz="457063"/>
              <a:t>‹#›</a:t>
            </a:fld>
            <a:endParaRPr lang="en-US" dirty="0"/>
          </a:p>
        </p:txBody>
      </p:sp>
      <p:cxnSp>
        <p:nvCxnSpPr>
          <p:cNvPr id="10" name="Straight Connector 9"/>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203256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sldNum="0" hdr="0" ftr="0" dt="0"/>
  <p:txStyles>
    <p:titleStyle>
      <a:lvl1pPr algn="l" defTabSz="914126" rtl="0" eaLnBrk="1" latinLnBrk="0" hangingPunct="1">
        <a:lnSpc>
          <a:spcPct val="85000"/>
        </a:lnSpc>
        <a:spcBef>
          <a:spcPct val="0"/>
        </a:spcBef>
        <a:buNone/>
        <a:defRPr sz="4799" kern="1200" spc="-50" baseline="0">
          <a:solidFill>
            <a:schemeClr val="tx1">
              <a:lumMod val="75000"/>
              <a:lumOff val="25000"/>
            </a:schemeClr>
          </a:solidFill>
          <a:latin typeface="+mj-lt"/>
          <a:ea typeface="+mj-ea"/>
          <a:cs typeface="+mj-cs"/>
        </a:defRPr>
      </a:lvl1pPr>
    </p:titleStyle>
    <p:body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ra.wiebke@schools.utah.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Lisa.brown@schools.utah.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fcrr.org/for-educators/sca.asp"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hyperlink" Target="http://kc.vanderbilt.edu/pals/reading-kindergarten.html"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www.greatleaps.com/index.php?main_page=index&amp;cPath=1&amp;page=Reading%20Intervention&amp;zenid=tijbc1r67sltad27r5pgiq4tq1" TargetMode="External"/><Relationship Id="rId3" Type="http://schemas.openxmlformats.org/officeDocument/2006/relationships/hyperlink" Target="http://www.fcrr.org/for-educators/sca.asp" TargetMode="External"/><Relationship Id="rId7" Type="http://schemas.openxmlformats.org/officeDocument/2006/relationships/hyperlink" Target="http://kc.vanderbilt.edu/pals/reading.html"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kc.vanderbilt.edu/pals/reading-kindergarten.html" TargetMode="External"/><Relationship Id="rId5" Type="http://schemas.openxmlformats.org/officeDocument/2006/relationships/hyperlink" Target="http://csdelak5.wikispaces.com/CSD+Decodable+Database" TargetMode="External"/><Relationship Id="rId10" Type="http://schemas.openxmlformats.org/officeDocument/2006/relationships/image" Target="../media/image59.jpeg"/><Relationship Id="rId4" Type="http://schemas.openxmlformats.org/officeDocument/2006/relationships/hyperlink" Target="http://sped.rale.k12.wv.us/Pages/phonics.html" TargetMode="External"/><Relationship Id="rId9" Type="http://schemas.openxmlformats.org/officeDocument/2006/relationships/hyperlink" Target="http://www.pearsonschool.com/index.cfm?locator=PSZu68&amp;PMDbProgramID=13301"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achievethecore.org/category/411/ela-literacy-lessons?filter_cat=1153&amp;sort=name" TargetMode="External"/><Relationship Id="rId7" Type="http://schemas.openxmlformats.org/officeDocument/2006/relationships/image" Target="../media/image60.gif"/><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www.youtube.com/watch?v=8xFcUPQ_z_8" TargetMode="External"/><Relationship Id="rId5" Type="http://schemas.openxmlformats.org/officeDocument/2006/relationships/hyperlink" Target="http://www.interventioncentral.org/academic-interventions/reading-comprehension/phrase-cued-text-lessons" TargetMode="External"/><Relationship Id="rId4" Type="http://schemas.openxmlformats.org/officeDocument/2006/relationships/hyperlink" Target="http://www.fcrr.org/for-educators/sca.asp"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hyperlink" Target="http://achievethecore.org/page/974/vocabulary-and-the-common-core" TargetMode="External"/><Relationship Id="rId2" Type="http://schemas.openxmlformats.org/officeDocument/2006/relationships/hyperlink" Target="http://www.fcrr.org/for-educators/sca.asp" TargetMode="External"/><Relationship Id="rId1" Type="http://schemas.openxmlformats.org/officeDocument/2006/relationships/slideLayout" Target="../slideLayouts/slideLayout2.xml"/><Relationship Id="rId5" Type="http://schemas.openxmlformats.org/officeDocument/2006/relationships/image" Target="../media/image65.jpeg"/><Relationship Id="rId4" Type="http://schemas.openxmlformats.org/officeDocument/2006/relationships/hyperlink" Target="http://achievethecore.org/academic-word-finder/"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www.readworks.org/rw/k-12th-grade-paired-texts?utm_source=Email&amp;utm_medium=Email&amp;utm_campaign=1.13.16%20paired%20text"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hyperlink" Target="http://www.fcrr.org/for-educators/sca.asp"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67.gi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ideo" Target="https://www.youtube.com/embed/nkK1bT8ls0M" TargetMode="External"/><Relationship Id="rId4" Type="http://schemas.openxmlformats.org/officeDocument/2006/relationships/image" Target="../media/image10.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3.xml"/><Relationship Id="rId1" Type="http://schemas.openxmlformats.org/officeDocument/2006/relationships/slideLayout" Target="../slideLayouts/slideLayout13.xml"/><Relationship Id="rId4" Type="http://schemas.openxmlformats.org/officeDocument/2006/relationships/image" Target="../media/image77.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2387599"/>
          </a:xfrm>
        </p:spPr>
        <p:txBody>
          <a:bodyPr>
            <a:normAutofit fontScale="90000"/>
          </a:bodyPr>
          <a:lstStyle/>
          <a:p>
            <a:r>
              <a:rPr lang="en-US" dirty="0" smtClean="0"/>
              <a:t>Strengthening Your Core: Struggling Readers – Grades 2-6</a:t>
            </a:r>
            <a:endParaRPr lang="en-US" dirty="0"/>
          </a:p>
        </p:txBody>
      </p:sp>
      <p:sp>
        <p:nvSpPr>
          <p:cNvPr id="3" name="Subtitle 2"/>
          <p:cNvSpPr>
            <a:spLocks noGrp="1"/>
          </p:cNvSpPr>
          <p:nvPr>
            <p:ph type="subTitle" idx="1"/>
          </p:nvPr>
        </p:nvSpPr>
        <p:spPr>
          <a:xfrm>
            <a:off x="4672383" y="4495800"/>
            <a:ext cx="7008574" cy="2209800"/>
          </a:xfrm>
        </p:spPr>
        <p:txBody>
          <a:bodyPr>
            <a:normAutofit fontScale="70000" lnSpcReduction="20000"/>
          </a:bodyPr>
          <a:lstStyle/>
          <a:p>
            <a:r>
              <a:rPr lang="en-US" dirty="0"/>
              <a:t>Sara Wiebke</a:t>
            </a:r>
          </a:p>
          <a:p>
            <a:r>
              <a:rPr lang="en-US" dirty="0"/>
              <a:t>K-3 Literacy Specialist</a:t>
            </a:r>
          </a:p>
          <a:p>
            <a:r>
              <a:rPr lang="en-US" dirty="0" smtClean="0"/>
              <a:t>USBE</a:t>
            </a:r>
            <a:endParaRPr lang="en-US" dirty="0"/>
          </a:p>
          <a:p>
            <a:r>
              <a:rPr lang="en-US" dirty="0" smtClean="0">
                <a:hlinkClick r:id="rId3"/>
              </a:rPr>
              <a:t>sara.wiebke@schools.utah.gov</a:t>
            </a:r>
            <a:endParaRPr lang="en-US" dirty="0" smtClean="0"/>
          </a:p>
          <a:p>
            <a:endParaRPr lang="en-US" dirty="0"/>
          </a:p>
          <a:p>
            <a:r>
              <a:rPr lang="en-US" dirty="0" smtClean="0"/>
              <a:t>Lisa Brown</a:t>
            </a:r>
          </a:p>
          <a:p>
            <a:r>
              <a:rPr lang="en-US" dirty="0" smtClean="0"/>
              <a:t>Educator Preparation Program Approval Specialist</a:t>
            </a:r>
            <a:endParaRPr lang="en-US" dirty="0"/>
          </a:p>
          <a:p>
            <a:r>
              <a:rPr lang="en-US" dirty="0" smtClean="0"/>
              <a:t>USBE</a:t>
            </a:r>
          </a:p>
          <a:p>
            <a:r>
              <a:rPr lang="en-US" dirty="0">
                <a:solidFill>
                  <a:srgbClr val="FFFF00"/>
                </a:solidFill>
                <a:hlinkClick r:id="rId4"/>
              </a:rPr>
              <a:t>l</a:t>
            </a:r>
            <a:r>
              <a:rPr lang="en-US" dirty="0" smtClean="0">
                <a:solidFill>
                  <a:srgbClr val="FFFF00"/>
                </a:solidFill>
                <a:hlinkClick r:id="rId4"/>
              </a:rPr>
              <a:t>isa.brown@schools.utah.gov</a:t>
            </a:r>
            <a:endParaRPr lang="en-US" dirty="0" smtClean="0">
              <a:solidFill>
                <a:srgbClr val="FFFF00"/>
              </a:solidFill>
            </a:endParaRPr>
          </a:p>
          <a:p>
            <a:endParaRPr lang="en-US"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9DCFB"/>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08012" y="447515"/>
            <a:ext cx="10157354" cy="1397000"/>
          </a:xfrm>
        </p:spPr>
        <p:txBody>
          <a:bodyPr/>
          <a:lstStyle/>
          <a:p>
            <a:r>
              <a:rPr lang="en-US" dirty="0"/>
              <a:t>Tier II: Supplemental, Targeted Intervention</a:t>
            </a:r>
          </a:p>
        </p:txBody>
      </p:sp>
      <p:sp>
        <p:nvSpPr>
          <p:cNvPr id="5" name="Content Placeholder 4"/>
          <p:cNvSpPr>
            <a:spLocks noGrp="1"/>
          </p:cNvSpPr>
          <p:nvPr>
            <p:ph idx="1"/>
          </p:nvPr>
        </p:nvSpPr>
        <p:spPr>
          <a:xfrm>
            <a:off x="379412" y="2438400"/>
            <a:ext cx="11430000" cy="4343400"/>
          </a:xfrm>
        </p:spPr>
        <p:txBody>
          <a:bodyPr>
            <a:normAutofit/>
          </a:bodyPr>
          <a:lstStyle/>
          <a:p>
            <a:r>
              <a:rPr lang="en-US" sz="2000" b="1" dirty="0"/>
              <a:t>Who:</a:t>
            </a:r>
            <a:r>
              <a:rPr lang="en-US" sz="2000" dirty="0"/>
              <a:t> Students identified through screening as at risk for poor learning outcomes</a:t>
            </a:r>
          </a:p>
          <a:p>
            <a:pPr lvl="1"/>
            <a:r>
              <a:rPr lang="en-US" dirty="0"/>
              <a:t>Look at all </a:t>
            </a:r>
            <a:r>
              <a:rPr lang="en-US" dirty="0" smtClean="0"/>
              <a:t>sub-measures, </a:t>
            </a:r>
            <a:r>
              <a:rPr lang="en-US" dirty="0"/>
              <a:t>not just </a:t>
            </a:r>
            <a:r>
              <a:rPr lang="en-US" dirty="0" smtClean="0"/>
              <a:t>composite score</a:t>
            </a:r>
            <a:endParaRPr lang="en-US" dirty="0"/>
          </a:p>
          <a:p>
            <a:r>
              <a:rPr lang="en-US" sz="2000" b="1" dirty="0"/>
              <a:t>Instructional Content: </a:t>
            </a:r>
            <a:r>
              <a:rPr lang="en-US" sz="2000" dirty="0"/>
              <a:t>Targeted, supplemental instruction delivered to small groups, </a:t>
            </a:r>
            <a:r>
              <a:rPr lang="en-US" sz="2000" b="1" u="sng" dirty="0"/>
              <a:t>in addition to Tier I core instruction</a:t>
            </a:r>
          </a:p>
          <a:p>
            <a:pPr lvl="1"/>
            <a:r>
              <a:rPr lang="en-US" dirty="0"/>
              <a:t>Small group of students </a:t>
            </a:r>
            <a:r>
              <a:rPr lang="en-US" dirty="0" smtClean="0"/>
              <a:t>who </a:t>
            </a:r>
            <a:r>
              <a:rPr lang="en-US" dirty="0"/>
              <a:t>all need to learn the same skill</a:t>
            </a:r>
          </a:p>
          <a:p>
            <a:pPr lvl="1"/>
            <a:r>
              <a:rPr lang="en-US" dirty="0"/>
              <a:t>Provided by the classroom teacher and/or interventionist</a:t>
            </a:r>
          </a:p>
          <a:p>
            <a:r>
              <a:rPr lang="en-US" sz="2000" b="1" dirty="0"/>
              <a:t>Setting: </a:t>
            </a:r>
            <a:r>
              <a:rPr lang="en-US" sz="2000" dirty="0"/>
              <a:t>General education classroom or other location within the school</a:t>
            </a:r>
          </a:p>
          <a:p>
            <a:r>
              <a:rPr lang="en-US" sz="2000" b="1" dirty="0"/>
              <a:t>Assessments:</a:t>
            </a:r>
            <a:r>
              <a:rPr lang="en-US" sz="2000" dirty="0"/>
              <a:t> Progress monitoring and diagnostic assessments</a:t>
            </a:r>
          </a:p>
          <a:p>
            <a:r>
              <a:rPr lang="en-US" sz="2000" dirty="0">
                <a:solidFill>
                  <a:srgbClr val="FF0000"/>
                </a:solidFill>
              </a:rPr>
              <a:t>Myths: Slower and louder, STAR tutoring is an intervention</a:t>
            </a:r>
          </a:p>
        </p:txBody>
      </p:sp>
      <p:pic>
        <p:nvPicPr>
          <p:cNvPr id="6" name="image11.png"/>
          <p:cNvPicPr/>
          <p:nvPr/>
        </p:nvPicPr>
        <p:blipFill>
          <a:blip r:embed="rId3">
            <a:extLst/>
          </a:blip>
          <a:stretch>
            <a:fillRect/>
          </a:stretch>
        </p:blipFill>
        <p:spPr>
          <a:xfrm>
            <a:off x="9980612" y="62859"/>
            <a:ext cx="1990309" cy="2375541"/>
          </a:xfrm>
          <a:prstGeom prst="rect">
            <a:avLst/>
          </a:prstGeom>
          <a:ln w="12700">
            <a:miter lim="400000"/>
          </a:ln>
        </p:spPr>
      </p:pic>
      <p:sp>
        <p:nvSpPr>
          <p:cNvPr id="7" name="Right Arrow 6"/>
          <p:cNvSpPr/>
          <p:nvPr/>
        </p:nvSpPr>
        <p:spPr>
          <a:xfrm>
            <a:off x="8990012" y="1106250"/>
            <a:ext cx="1135781" cy="144379"/>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4638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6"/>
                                        </p:tgtEl>
                                        <p:attrNameLst>
                                          <p:attrName>style.visibility</p:attrName>
                                        </p:attrNameLst>
                                      </p:cBhvr>
                                      <p:to>
                                        <p:strVal val="visible"/>
                                      </p:to>
                                    </p:set>
                                    <p:animEffect transition="in" filter="box(ou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9DCF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 II Instruction</a:t>
            </a:r>
          </a:p>
        </p:txBody>
      </p:sp>
      <p:sp>
        <p:nvSpPr>
          <p:cNvPr id="3" name="Content Placeholder 2"/>
          <p:cNvSpPr>
            <a:spLocks noGrp="1"/>
          </p:cNvSpPr>
          <p:nvPr>
            <p:ph idx="1"/>
          </p:nvPr>
        </p:nvSpPr>
        <p:spPr/>
        <p:txBody>
          <a:bodyPr/>
          <a:lstStyle/>
          <a:p>
            <a:r>
              <a:rPr lang="en-US" dirty="0"/>
              <a:t>Research-based interventions</a:t>
            </a:r>
          </a:p>
          <a:p>
            <a:r>
              <a:rPr lang="en-US" dirty="0"/>
              <a:t>20-30 minutes, 4-5 days per week</a:t>
            </a:r>
          </a:p>
          <a:p>
            <a:r>
              <a:rPr lang="en-US" dirty="0"/>
              <a:t>Targeted, supplemental instruction</a:t>
            </a:r>
          </a:p>
          <a:p>
            <a:r>
              <a:rPr lang="en-US" dirty="0"/>
              <a:t>Small group </a:t>
            </a:r>
            <a:r>
              <a:rPr lang="en-US" dirty="0" smtClean="0"/>
              <a:t>setting: 5-6 students</a:t>
            </a:r>
            <a:endParaRPr lang="en-US" dirty="0"/>
          </a:p>
          <a:p>
            <a:r>
              <a:rPr lang="en-US" dirty="0"/>
              <a:t>Skill deficits identified through diagnostic assessment</a:t>
            </a:r>
          </a:p>
          <a:p>
            <a:r>
              <a:rPr lang="en-US" dirty="0"/>
              <a:t>Progress monitor every 2-4 </a:t>
            </a:r>
            <a:r>
              <a:rPr lang="en-US" dirty="0" smtClean="0"/>
              <a:t>weeks</a:t>
            </a:r>
          </a:p>
          <a:p>
            <a:r>
              <a:rPr lang="en-US" dirty="0" smtClean="0"/>
              <a:t>Examples: 95% Group, EIR, Early, Next, and Higher Steps, PALS, REWARDS, SpellRead</a:t>
            </a:r>
            <a:endParaRPr lang="en-US" dirty="0"/>
          </a:p>
        </p:txBody>
      </p:sp>
      <p:pic>
        <p:nvPicPr>
          <p:cNvPr id="7170" name="Picture 2" descr="http://cdn.catapultlearning.com/wp-content/uploads/2013/06/Tier-I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4612" y="466076"/>
            <a:ext cx="2695575"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48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9DCFB"/>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08012" y="490442"/>
            <a:ext cx="10157354" cy="1397000"/>
          </a:xfrm>
        </p:spPr>
        <p:txBody>
          <a:bodyPr/>
          <a:lstStyle/>
          <a:p>
            <a:r>
              <a:rPr lang="en-US" dirty="0"/>
              <a:t>Tier III: Intensive Instruction </a:t>
            </a:r>
          </a:p>
        </p:txBody>
      </p:sp>
      <p:sp>
        <p:nvSpPr>
          <p:cNvPr id="5" name="Content Placeholder 4"/>
          <p:cNvSpPr>
            <a:spLocks noGrp="1"/>
          </p:cNvSpPr>
          <p:nvPr>
            <p:ph idx="1"/>
          </p:nvPr>
        </p:nvSpPr>
        <p:spPr>
          <a:xfrm>
            <a:off x="379412" y="2566442"/>
            <a:ext cx="11430000" cy="4139158"/>
          </a:xfrm>
        </p:spPr>
        <p:txBody>
          <a:bodyPr>
            <a:normAutofit/>
          </a:bodyPr>
          <a:lstStyle/>
          <a:p>
            <a:r>
              <a:rPr lang="en-US" sz="2000" b="1" dirty="0"/>
              <a:t>Who: </a:t>
            </a:r>
            <a:r>
              <a:rPr lang="en-US" sz="2000" dirty="0"/>
              <a:t>Students who have not responded to Tier I/II or have significant needs.  Students with intensive needs may access Tier III supports </a:t>
            </a:r>
            <a:r>
              <a:rPr lang="en-US" sz="2000" u="sng" dirty="0"/>
              <a:t>without</a:t>
            </a:r>
            <a:r>
              <a:rPr lang="en-US" sz="2000" dirty="0"/>
              <a:t> first receiving Tier II instruction.</a:t>
            </a:r>
          </a:p>
          <a:p>
            <a:r>
              <a:rPr lang="en-US" sz="2000" b="1" dirty="0"/>
              <a:t>Instructional Content: </a:t>
            </a:r>
            <a:r>
              <a:rPr lang="en-US" sz="2000" dirty="0"/>
              <a:t>Intensive, supplemental instruction delivered to small groups or </a:t>
            </a:r>
            <a:r>
              <a:rPr lang="en-US" sz="2000" dirty="0" smtClean="0"/>
              <a:t>individually, </a:t>
            </a:r>
            <a:r>
              <a:rPr lang="en-US" sz="2000" b="1" u="sng" dirty="0"/>
              <a:t>in addition to Tier I core instruction</a:t>
            </a:r>
          </a:p>
          <a:p>
            <a:pPr lvl="1"/>
            <a:r>
              <a:rPr lang="en-US" dirty="0"/>
              <a:t>Smaller group </a:t>
            </a:r>
            <a:r>
              <a:rPr lang="en-US" dirty="0" smtClean="0"/>
              <a:t>size </a:t>
            </a:r>
          </a:p>
          <a:p>
            <a:pPr lvl="1"/>
            <a:r>
              <a:rPr lang="en-US" dirty="0" smtClean="0"/>
              <a:t>Increased </a:t>
            </a:r>
            <a:r>
              <a:rPr lang="en-US" dirty="0"/>
              <a:t>intensity: more explicit, </a:t>
            </a:r>
            <a:r>
              <a:rPr lang="en-US" dirty="0" smtClean="0"/>
              <a:t>focused</a:t>
            </a:r>
          </a:p>
          <a:p>
            <a:pPr lvl="1"/>
            <a:r>
              <a:rPr lang="en-US" dirty="0" smtClean="0"/>
              <a:t>Setting</a:t>
            </a:r>
            <a:r>
              <a:rPr lang="en-US" dirty="0"/>
              <a:t>: General education classroom or other location within the </a:t>
            </a:r>
            <a:r>
              <a:rPr lang="en-US" dirty="0" smtClean="0"/>
              <a:t>school</a:t>
            </a:r>
            <a:endParaRPr lang="en-US" dirty="0"/>
          </a:p>
          <a:p>
            <a:r>
              <a:rPr lang="en-US" sz="2000" b="1" dirty="0"/>
              <a:t>Assessment: </a:t>
            </a:r>
            <a:r>
              <a:rPr lang="en-US" sz="2000" dirty="0"/>
              <a:t>Diagnostic assessments and </a:t>
            </a:r>
            <a:r>
              <a:rPr lang="en-US" sz="2000" dirty="0" smtClean="0"/>
              <a:t>weekly progress </a:t>
            </a:r>
            <a:r>
              <a:rPr lang="en-US" sz="2000" dirty="0"/>
              <a:t>monitoring</a:t>
            </a:r>
          </a:p>
          <a:p>
            <a:r>
              <a:rPr lang="en-US" sz="2000" dirty="0">
                <a:solidFill>
                  <a:srgbClr val="FF0000"/>
                </a:solidFill>
              </a:rPr>
              <a:t>Myth: Tier III is Special Ed. </a:t>
            </a:r>
          </a:p>
        </p:txBody>
      </p:sp>
      <p:pic>
        <p:nvPicPr>
          <p:cNvPr id="6" name="image11.png"/>
          <p:cNvPicPr/>
          <p:nvPr/>
        </p:nvPicPr>
        <p:blipFill>
          <a:blip r:embed="rId3">
            <a:extLst/>
          </a:blip>
          <a:stretch>
            <a:fillRect/>
          </a:stretch>
        </p:blipFill>
        <p:spPr>
          <a:xfrm>
            <a:off x="9828728" y="76200"/>
            <a:ext cx="1980684" cy="2414042"/>
          </a:xfrm>
          <a:prstGeom prst="rect">
            <a:avLst/>
          </a:prstGeom>
          <a:ln w="12700">
            <a:miter lim="400000"/>
          </a:ln>
        </p:spPr>
      </p:pic>
      <p:sp>
        <p:nvSpPr>
          <p:cNvPr id="7" name="Right Arrow 6"/>
          <p:cNvSpPr/>
          <p:nvPr/>
        </p:nvSpPr>
        <p:spPr>
          <a:xfrm>
            <a:off x="9361903" y="381000"/>
            <a:ext cx="933650" cy="218885"/>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394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6"/>
                                        </p:tgtEl>
                                        <p:attrNameLst>
                                          <p:attrName>style.visibility</p:attrName>
                                        </p:attrNameLst>
                                      </p:cBhvr>
                                      <p:to>
                                        <p:strVal val="visible"/>
                                      </p:to>
                                    </p:set>
                                    <p:animEffect transition="in" filter="box(ou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9DCF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 III Instruction</a:t>
            </a:r>
          </a:p>
        </p:txBody>
      </p:sp>
      <p:sp>
        <p:nvSpPr>
          <p:cNvPr id="3" name="Content Placeholder 2"/>
          <p:cNvSpPr>
            <a:spLocks noGrp="1"/>
          </p:cNvSpPr>
          <p:nvPr>
            <p:ph idx="1"/>
          </p:nvPr>
        </p:nvSpPr>
        <p:spPr/>
        <p:txBody>
          <a:bodyPr>
            <a:normAutofit fontScale="85000" lnSpcReduction="10000"/>
          </a:bodyPr>
          <a:lstStyle/>
          <a:p>
            <a:r>
              <a:rPr lang="en-US" dirty="0"/>
              <a:t>Research-based interventions</a:t>
            </a:r>
          </a:p>
          <a:p>
            <a:r>
              <a:rPr lang="en-US" dirty="0" smtClean="0"/>
              <a:t>High-risk </a:t>
            </a:r>
            <a:r>
              <a:rPr lang="en-US" dirty="0"/>
              <a:t>students</a:t>
            </a:r>
          </a:p>
          <a:p>
            <a:r>
              <a:rPr lang="en-US" dirty="0" smtClean="0"/>
              <a:t>45-60 </a:t>
            </a:r>
            <a:r>
              <a:rPr lang="en-US" dirty="0"/>
              <a:t>minutes daily</a:t>
            </a:r>
          </a:p>
          <a:p>
            <a:r>
              <a:rPr lang="en-US" dirty="0"/>
              <a:t>Intensive, individually-responsive instruction</a:t>
            </a:r>
          </a:p>
          <a:p>
            <a:r>
              <a:rPr lang="en-US" dirty="0"/>
              <a:t>Adapted strategies, increase of frequency, intensity, or time</a:t>
            </a:r>
          </a:p>
          <a:p>
            <a:r>
              <a:rPr lang="en-US" dirty="0"/>
              <a:t>Conducted in small group setting (2-4) or one-on-one</a:t>
            </a:r>
          </a:p>
          <a:p>
            <a:r>
              <a:rPr lang="en-US" dirty="0"/>
              <a:t>Identified through diagnostic assessment that assesses discrete skills</a:t>
            </a:r>
          </a:p>
          <a:p>
            <a:r>
              <a:rPr lang="en-US" dirty="0"/>
              <a:t>Progress monitor </a:t>
            </a:r>
            <a:r>
              <a:rPr lang="en-US" dirty="0" smtClean="0"/>
              <a:t>weekly (survey level) and monthly on grade level</a:t>
            </a:r>
          </a:p>
          <a:p>
            <a:r>
              <a:rPr lang="en-US" dirty="0" smtClean="0"/>
              <a:t>Examples: LANGUAGE!, LiPS, My Sidewalks, Reading Mastery, S.P.I.R.E., Wilson</a:t>
            </a:r>
            <a:endParaRPr lang="en-US" dirty="0"/>
          </a:p>
        </p:txBody>
      </p:sp>
      <p:pic>
        <p:nvPicPr>
          <p:cNvPr id="8194" name="Picture 2" descr="http://cdn.catapultlearning.com/wp-content/uploads/2013/06/Tier-II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7612" y="361107"/>
            <a:ext cx="1400175" cy="1304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32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9DCFB"/>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Tier II &amp; III</a:t>
            </a:r>
          </a:p>
        </p:txBody>
      </p:sp>
      <p:sp>
        <p:nvSpPr>
          <p:cNvPr id="5" name="Content Placeholder 4"/>
          <p:cNvSpPr>
            <a:spLocks noGrp="1"/>
          </p:cNvSpPr>
          <p:nvPr>
            <p:ph idx="1"/>
          </p:nvPr>
        </p:nvSpPr>
        <p:spPr>
          <a:xfrm>
            <a:off x="1117309" y="2362200"/>
            <a:ext cx="10157354" cy="3810000"/>
          </a:xfrm>
        </p:spPr>
        <p:txBody>
          <a:bodyPr>
            <a:normAutofit fontScale="85000" lnSpcReduction="10000"/>
          </a:bodyPr>
          <a:lstStyle/>
          <a:p>
            <a:r>
              <a:rPr lang="en-US" dirty="0"/>
              <a:t>Federal and state law requires students to receive immediate intervention instruction when it is first noticed that they are not achieving as expected.</a:t>
            </a:r>
          </a:p>
          <a:p>
            <a:r>
              <a:rPr lang="en-US" dirty="0"/>
              <a:t>There is no magic program/intervention that works for every single child.</a:t>
            </a:r>
          </a:p>
          <a:p>
            <a:r>
              <a:rPr lang="en-US" dirty="0"/>
              <a:t>Low-performing students receive targeted, skill-based instruction</a:t>
            </a:r>
            <a:r>
              <a:rPr lang="en-US" dirty="0" smtClean="0"/>
              <a:t>.</a:t>
            </a:r>
          </a:p>
          <a:p>
            <a:r>
              <a:rPr lang="en-US" dirty="0"/>
              <a:t>The most severe students need intervention in the </a:t>
            </a:r>
            <a:r>
              <a:rPr lang="en-US" dirty="0" smtClean="0"/>
              <a:t>morning, </a:t>
            </a:r>
            <a:r>
              <a:rPr lang="en-US" dirty="0"/>
              <a:t>before brain overload </a:t>
            </a:r>
            <a:r>
              <a:rPr lang="en-US" dirty="0" smtClean="0"/>
              <a:t>sets in.  </a:t>
            </a:r>
            <a:endParaRPr lang="en-US" dirty="0"/>
          </a:p>
          <a:p>
            <a:r>
              <a:rPr lang="en-US" b="1" i="1" dirty="0" smtClean="0"/>
              <a:t>Has time been set aside for Tier II &amp; III instruction in your school/classroom?</a:t>
            </a:r>
          </a:p>
          <a:p>
            <a:r>
              <a:rPr lang="en-US" b="1" i="1" dirty="0" smtClean="0"/>
              <a:t>Questions about MTSS?</a:t>
            </a:r>
            <a:endParaRPr lang="en-US" b="1" i="1" dirty="0"/>
          </a:p>
        </p:txBody>
      </p:sp>
      <p:sp>
        <p:nvSpPr>
          <p:cNvPr id="2" name="AutoShape 2" descr="data:image/jpeg;base64,/9j/4AAQSkZJRgABAQAAAQABAAD/2wCEAAkGBxISEhQUEhQUFhUVFBQUEBQQFxQUFBQUFBQWFhQUFBUYHCggGBwlHBQUITEhJSksLi4uFx8zODMsNygtLisBCgoKDg0OGhAQGywkHyQsLCwsLCwsLCwsLCwsLCwsLCwsLCwsLCwsLCwsLCwsLCwsLCwsLCwsLCwsLCwsLCwsLP/AABEIALcBEwMBEQACEQEDEQH/xAAbAAACAwEBAQAAAAAAAAAAAAADBQIEBgEHAP/EAD0QAAEDAgQDBgMFBgYDAAAAAAEAAgMEEQUSITEGQVETImFxgZEyobEHQlJi0RQVI8Hh8BZDU3KTooKS8f/EABsBAAIDAQEBAAAAAAAAAAAAAAIDAAEEBQYH/8QAMREAAgIBAwMCBAUEAwEAAAAAAAECAxEEEiExQVEFExQiYfAVMnGRoUKBsdFSwfEG/9oADAMBAAIRAxEAPwD1UBOFkrKizoChCQChDoChCQCohJUWdChDqhDqhDqhD5UQ+VkOhQhMFUQkoQHIoiC+qKNMBrInqpwEE7Ug4VFYVIWaU8s0qBCapaVW5E2AGlpSnIaolasow4IGsjIsRy4Nc7LO8o0rBdw7CAzWy6OkjzkwauXA8gjsF14nBsfIeyMUcIUISY1CxsCwBolGhCfEkUQZiyEapyMkjtSExCJi97U0ysH2ahWD1cLjnpzqhZIKEOhQgqx/iWmom3nfZx1bGwF0jvJo5eJsELkl1CjFy6GErftgaD/CprjrNJY/+rGkfNLdvhDVT5YOH7YSd6dh65XnT/qq9x+C/ZXk1GCfaFTT/G10Z8e833GvyVq1PqDKmS6Gvgma9oc0hzTqC03B9UwUFVkOqEPlRD5WQ4qIdBVEBT1rGC7nAeaheBPWcXUrN5G+6HfFdwlBvsI8R40pj8LwglYuwyNT7ih2NRyfC4H1WeWWPikgsc90ptjEiZ1Q7i8FiIaKZJglDKL2RJgst9kCo4ZYcZ4RMMsF09NDCOdq7D4Bb0chhAoCccFCEo0LGwDnZLHoTYmiiBMWQfzTkZWfVJTIiJlBxTTMzihR6ouOemOhQskAoQRcV4+KWM5SM5GhOzfEjmegS5z2jIQ3M8IxrEnyvc8uJLvie83c7z/QbLNlvqa1FJCKZw53KIp4AtlaDy9SrAyh7guLBh8PD/6haGKRveH+IpaZ2eM5o3fHG4nL56bHxTK544YuyvPKPTsBx+Kqbdhs4C7mHcePiE7JmawN1ZR8oQ+UIQkkDRcmwVEMtxFxa2IER2c7ryCXOxRGQg5Hk2PcRSyuOeQnwvoPRZ3Jy6muNaiZ2XED1UwFkqyVZV4KyWqSo8SD4KYImjT4RjEjbB3eb80DSLNlTPztBCTOGAovJNxcEoPAKCQ5kSZTRoaXULZThszWPCOuXVrWEci6bbPgmGVkwVZRxyhCcaFjoB3bJY5CPE0UQJlCmCcjKyNUEyIiZRc1MMzI2VkPThMuRg9JuRISqsF5RTxnGWU8TpHcth1PIIZPassOC3PCPG8axd9S8vkOhOg6+ACxybbN8IKKMrWjU8vE/qoiSFE1uVz5fqmIUwNj5eavKBwwsUhHP5D67qFo0eAYiWuALnEHYDb56IGhkWbCmr5InskjLrtN7+B5EAbIoSx1BlHKPV8BxplTEHt3Gj282uWhPJkksDMSKwSvXYjHELvNgjhXKfQTdqK6VmbweZ8bcbNc7s43d0fFbmeiz3bk9pro2zjvXQxdVihe21wFncTXHAkqIxuTdQMoSuCsBgO0Vg5LEJUCRo8JkBteyBho2GCT28lTWVgro8mimYCLrK+GNQuiNnKJkY5pZloplyZ7VwWC5dqvocS5ckgUwzsmArIcKhQSNAx0Az9kA5CLEijiLmU6dNMzI1COIiZTITRBCyhDbNmKx7Dqe8S7cqbC/ePOOOsSdPL2YcBHF8ROzpDv52Ftlz7nmWF0R1tMtsMvqzMyyNaNN9szyL+QbyHoszNaM/VyXOpufHYenL2VpFSZVMvgiwL3FeR9laQLYEvRYByWqN7wdPqf1U4IsmtweqePjBsTqWua4DyAJIQMbE0uG4w6mla6N3ckGV3S4+Ekep9lSnguVe5B6z7Qqtji3Iy4JB35IveYHsRFE3GFVVXzxucASG9m12W66uivSg8nn/VdE7LI4fHgLgvDQk/jTtJc74YzoGjx8VyvUNVvsxA73pei9ulbynxfg7IMj2aB2hA2BWWqyTeGbrK44yjIVMuqeZ3lFV5VggSrBCwy2UwWngd4ZMCRyQNDUzd4S7uu8kOS2jSYdNnj8ki1cjIdCpUssUjIeC3RElaqFlme3hDJq7la4OFc+SbU0zBAoQ64KEJsQMdAK/ZANEGJHdHEXMq0+yaZmDqCmRETKqYIZyyhDYNCQahdxDX9jA52xPdbubE89Em+bjHg1aWpWT57HlFXOXuvmFvHT5bj5rlvB30sFOqljAte/kQlh8CaaQE6X+aJANoAT4IkAyEg8CFYPIAtKmSsMkxpHK30PkVeUVhjnCq6RjgASOVtELGxZs20+eLOLXFjsBrcabdEiTHxFHFNVkGlrvAs7nYaEeY29lcVlgyeEbLguRsdGy9tvqtye2BhlHdMDiuMva9rW6A/O64n522egrglEBxLhZlhbYm41KKuW2QqfzLB5zX0b26kbbrZGSZjnBoptKMUjhbdQmMnGx681eSto2ZDlDXD1CBPIxrBrsDqCWO323QSDwa/hWbO0pdiLgM62EDVIaGxTkU6WraDZa9K1ku7SycRnG+67cHwea1NThIK0IzKEAUIfFQgRiWx0Cch0QjTP4iUyIqwFSRkhE5JC1W5A6yIhMhJMz3VuJSKeYz5UWa57w0XOiztpG6MXLhHnPE2KCoqHMjcXARjLl21JJNvGwN/BcnVX7nw+Dv6PTKEcNciLEIGxtvoTpmDeV/HmscbMvCOg6sLLFEsIJ2JvqLc/mjcmAkjseHOdo1g8j/Q/VC54L2IsR8Nyk2y28tT7IfeLVKGtHwY8/Hp7X+iF2yYWyCLMvC8LdMt/EuQuyQShFgW8Ka3Y0+pBHzRe4wXCJM8KuDhZmU8gfh9Dy8latfRguuPVGnkwmUUpu2xbY2H1GqpvjJI43GE4oZ2mXy18xoT4X09k+n5hVywXcExgMgjjefvADyutFssVMRVDNiNb+yCd8bm27mq40cnX3bUOJsNuy10eBO7kz1bwrnuCdCpGTQTaZnMT4Bkbqx9x0Kermuol1J9BfDwvIDZyp3oNUruN2cPC1gAdEv3WM2ITVNI6NxY4W6J8JZEzgOqWURUr9rnRX1YGMDzhKsA58lLOgVUHJhOIOIwBZup5BZ+p3NJoG+X0MhDikgfmud9RyRwltZ2paatw24N/gWKNeBquvRdng8h6n6c8vg0UZutieTyd1Lg8BmtKpyS6ilFsmKclD70PIXtyDQREXv0UymOgtvUqPqQTlttpcLQ601kB5jyhTisBGo1CDbgGTyTobWCxXyaOjp4p4C1DAQVWnubYWp06wI52WXWizzVkcMCJQqfUOPQu8XSksdGDYvaANCQQXd+9uVsoPmsd7+VnT0ceUzG4RTiCB077PlqJnNY7YCOO7S0DkM2bblbouDqJ7monp9HTnMgckXakhoGrfh3GlknOOTRKOOGVH4Y5tgSB4EH5WKap5MziaHAsGJta3nZU8srKRrKTB2xg63J3P6KbcAbsgpm2KENFGoaowkFoNComDI0UDGu3ATBTL/7O3LbkdCr4wBnk8k+0ikZSSi2vagmxtZuWwJ9bo6eGy7HuiYfDrucPPQIrZBUR7nr3ClGY4wTuVkHzeTSN2UBAvKohB7RZE+hSFFVStvokscmfUsQBURbD1+BsnbewumL6C8mUxzBHRxlttL3TIT55BaWBfh0/ZtcegNvPZNt6HQ9Kp9yTFUziSSdykM9bsSWEVi5CJcsMa4BUSdq1sdyXECw+qdVJp4QrUquVTc+x7JSUuRgzm7rbdFus1ftpJngNRGNsm4rgmKobBYL72+cgqmKjwiLpyFljbnlMzNNBI5rrZRqpRYLjkLCxjb3Gh3XXr1an3FOAKqo7DTUHZao2KXDAdTXKE8rMiVKvcMVmzDR1sl1iitk8HU2OcMlDEqcjXqupXcmjzuq0j3ZENirlasj6dH8iyXvtBhcIXPY4NdkyNc7bVwzDTnYfJY9XJRhz34G+nx3Swu3Ir4Zp21dDCx12mJz25hycHuII6hzXN9QRyXCvTU/oz0mmt2xeO3U5h+HubUOiJOYNPZ2+F+oF/YkpT5WDRbJOO5DSowR3aC9tByv7WTUmjLuWDRYVRhgRoTIsTPRFCatqG3tcX6X19kp4GrJSzXVBFqnYqBY5oyiQtjenOmvmUxC2eA8c49+3Vcj2H+E3+HD4tafj9Tr5WTktoS5XADhmj/isv1SrJZH1w2o9hwxugSUSQ0y2CjQKFeITZQShbGpCyHExI0i+uynOC9vJCOpN8rt+XihaLSLkQVEY4o3aI0LkitxFT5ojYaol1KXgytTw6HRjWxtfTqjlubyjten3+wsYMrUUL2nKQfRBGSn0PR+5Fxzk43ApXbLVHTuXQ4+o1tcGek/ZlwsIQZ5hdx0Z4Dr5laqaFBZZ5n1b1N3YqrfHc0uJg6kDRY7oucm8GKuWEkI5amyxTj2Y7AL94EpdWlb5iLkorqXaCd3Nb6NPNSy1wZLtuflH1NlcNV0XWvAhMt0kY1YfRO6coNS4wK8Wod/ktEZZQrHOGIqKM5tV5/V6rbPCPSKCjWkGxJwtZJq1/PUzfDqYoFIgn6i3J4NMdPFLBkvtBrpJ62KkjNwSxndI0LiC4npYdei7NydluGzi0NU05iuTUUWEfs74mRuOSxY5p2I1de3UHn4lBra4+2khmitk5ybGlPhsrZsxILbj0HguYq5KWTpSsi44GQiu65TcCs8E3mwUIJ6uqylA2HtFdcyObUj1G/uhwMXBVbRPZrG+4/C/b0IVZ8kf1G+Gz30c0tPuPRRSyBJDyGwTOBXIm+0fGRDh04ieM7w2LQ6hsjg1502OUuWvSxjKxZ6CLcqLPCKU20T9XXteUTTSysGl4deRMy658uh0Eet4W7RAgJF2aTRUyRQprWFwISxqMVK6WCX4bsJ1T1tlHBTzuyhpBL2hFhsUnoxhpaOPQXVpC2xnA2yLAtsXYzirfgafMrnavUtfJA6ej0bfzyRUgrrixt5rp6Cfu1ZfUbbTtlwRNI0uvbdc26To1X0Y73G68DSnwxvJek0tyaPNa/czVUkeVgAWiXJyE8PIHGCBGUm3Kg8Da5YlkyslPcXBWOOkdi3PqPepw+SvFFZbaKFXHBmuuc2WIt9SnbQN6x0HdFJbZRg5GLZ7OafFWl2CyWMVbcX6hFURmdmjyXK8nrqpO2eDv1z3JISOlLnLz7nOKxk3qKRejZoF0Ka24LIpvk8m4QppXzftEZBeMwDdCRc2zG/M6+672pushxXnPlHOrrrkvn6HqGGPfIQ+T4mjLYC3np/eyOds5JKx5aAhXCGdnRmhY8WRJl4A3QMJA5ToowkuRLWi6UxyRmMRw2dru0gcNtWOvlPt+o5pkGu5UmQ/bqhwawsyW+JzTe/QajTn1UlFdiot9WaTC+5G+R1yI2FzgNSbDRo8TslqOWVN9geF48ydj5XECONj3ltiDlY0udYO3NgUyFMpzUfPAM5RhHJ5/xvihqspAyRNv2UYsLX3c627jpry28/X0em10U7Vy31f32PNP1Cd1r8LojJRAhc/V6ZqOfB09Nct2B3hMmV7XHkVw5Lsjsx6ZZ6nhdWMo1SegLReNY081C0gFRWBvIknkEDYaWRe+Ltdx6KLJGsB5KPsGgtYXOPIcvEolHuwc5eEFlxAxtDjbrZJnqq4S29zTVo529DOYrxbLIcsYLRtpe5Q2Sc11wjsaX02upbrHlkKOiqH6236rK6k+iHWamqLwM6XDZ76rZ6e3VPlcMxajU1yWUaSgwp9hdatZRC7nwc16xLge01KRa6PTpxaRzr5qaYxDtAuscZijFpzmtyVdydhJVVIykBFXJS6FTg49SqyTTXdNaF5INqdVWCZHFDUaIWi0y3NVWsiguS88DKrrAWNHOyKEeoWQOIwBzR5LjSgpOXBvqu2NGeZhrg71XmbdBPe8dMnWjq4NDiOi0C7tWnioLgyy1KyZuhfBSAQwBsbLX2Otz8RcbucfVcmzUyk8+e4Ea8ojV4jkdn3GmYi9jGedvDfyujq1L3bW8pjYx4LuHYoCS2+o1HiDzW+FhcoF8yp2cgJApZNFQaQtm3QMcixFa2qtC5IUzyMLrC29lW7sRRNPgVGHQvDtnWCdFcCrHhoy/2oSQ0dF2UbWiWodkZYAEMA/iu8rHL/wCa6HplG65Pxz/ox6q1qB5xUsvC3yXsGsxPK1vFrKWHMb2jc/w3Acst1e6DR0arNtiH/EPBc4AkpTmadcvP0XlnWk+TvStk18o+4YdI6ICRjmuGjg4W1WG6tp8GyuxSjkfYpg0kGR92nNuGm/uq9poOuxTyuhynpC8gg2PiotNZJ8IkrYw6s0OGUJv3h6qbHB4kLlNNZQzdTDogsjuBjPbyU6jB2u5LO9LFvLQ+OrkuhUZw3GD8IRKhFvWzfcYRYe1vJOUEjPK6TCimb0RqKA9xl6mYLJqFNhXNRLqCytNfZdGLyjmzWGK66MlMwLyZysNnWRxhjoDKeepQfVa2KLp1AzwTB6ItpW8YU05AQNBplwzXsrgiNjGR93Nb4IukWxiWeBjPc2AXFplnI26En0BZSE2VcWLj7iCCQokkkRueTx+jxY6xTbadm/fKTsTbdp02SNd6PCxe7p+vjs/08P8Ag16fWOD22fuPKeqz9w/EB3T18F5KcHDKl/4dVeUK61zoCHs+Ebfl6tP5foujpbfcW1/mX8/UamujH+E4y2VgIPgRzB6FbVJrhgOHJedOiyTAJ0g5qmwyM9R3SBz0VN8AsqUEDnEMay9ud/mgjkJyXU1tFL2EZEpDA0Z3ucRla0XJJK0wUn8qXLM1ji/mPD+L+ITiNcZBfsmAR04OncBvmI5FxJPlYcl630/T+1HD69zhay7cm0W54bMaF1zz0ZfM2JuysSPFBg37s4Z619ntaJYAwnvs0IPMciuDr6Nk8rozraS/fDD6o3NJTM5tF/Jc/CNW5mA4gzRyzt1H32enJK0ahTr0pdJr+Tt3qWp9Jcq/zxz/ABz/AIEHD+JOkfq42vrcr02ssqorbwjxeipv1FnzN4PRaWvFhqvD2275uR6tV4WC/FVAqlIpxDNmCNTQDiHA0uFoVbayhLkk+SDiVPbZNyOBp6K/bZW5FmIFWoMpyRaijT4wQqUwFdDbVaIcGaznkz2Iy2COxuMW0IjhvkzdXNfUhc1623PQf7MBXUsB5rqUXRtST6mC6txy10IwOyjquhsMCtL9PPzOiXKBqrtQyw52Y3voELW1YNEHuZdoKm8oJ+84AJGq4paXg2VQ5yP5oTdcmEGomrchdiU2Rp7xDthbUgkdPmifDWSP5ovaXGQkgHUXANjuiwwMo8ex7DhTuLJLhjX5Q8bsDjdh/wBvXpusfpfqMoz9uXQbqNOrI7o9T7DXSMcM2gBAaTbXfXTlay1esenxug7quuOfqv8AYnR6lwftz/saGZgJLSNHC9jtqP8A6vHRlKGJx6nWXQydTHJQzZ2gmB5sRvkN9B6X08NN136rI6ivcuGi4vnDNNSYiHC4NwdihTwHgLLUEjT3Qtl4E9TiVQx2VsTZebbOLCR6g6rTCuMl1D9rMcx+/wDJouFsVmsHzQtiBcGgOfdxO1m6a+VkyNLziKyI1Crrj8zw/wByx9qHDlZU07TTuc8BwM1Oywzcw69+9lNu767gLX6Xq6YWPf17Px9+TlajdJYj08HklBhskctpWOY4biRpafYr1un2y+aLycPWTajg0lczuNWo5FfUWV1NbvdVeDRVZn5SxhGNOo5WyN56EdQs99UbI7ZGmic4y3RNmz7SXkgCPU7G65/4YvJt/EOOgbE5zLklkG5Gf/adCFyvV9MoVxsh1gz0f/zWslZKymX9Syi1jHBIYwSUuml8o2Ky6iyd6zJ5E0SjTJxxgzMOMyxuyOa640tZcudWDprElk02H1EzwNLJWGU0kPKWB3Mo4xFSkh7R7WXQon2MN0e5dbEFqyZeSWQISZO2CosI1wRIpnzyCLFGgcGcxvDyAXN1HMdFrqnF8MxXVyXMTHV7k+WmjNdDF8TKL6iN02uqRRoZxnnsXfrq9mGzjn3IGy7CgcOVrbGNJCZLAbcylTShyzbRut/L08jl8jGNEbNT94rM0/zs7VKSxFC+hqiauBjToHZneQXE1uqbsVUe+M/odaircv3PQqzE2MYXHU/dHU8k6HPArUwdMHORjOHKo1NYS4ksaC/w3tmPTMb2HRpWi+qOFxycn02222ybTe3/ALZvszUnB1fbkeX8d04fGD+KF1/NmoXjap4nCS++x0YLqjC4PITF2bibtzdn1LWk3aPLceF+i9f6fqsydcjn62jjejVYfO6SBhdbtI+663Np2J9vcLz3rGiWmu+X8suV/wBr77M06O/3Ic9UGkDHtLXgFp0cD4G/obgarl02SpnuX2jaJpI5I5QGMLoiAG5AXG/V1tb/ANLLsQcZrMeR0dso8vDG8YF8r7tcNw4ZSPQonEFYayjs9PEBnLtfuAGxcfDoPFaNPp52yxHp5FXatUR56+CGCT9tWtB0ZCLkXuBbUAX371tV1dbs0mlko9f8tnFrss1N2+f/AIekwV/j6LyULWuDoOBYe6OUZZGNcDuHAH6rZTq5weYvDFTrTWGjP41wNBM3+E4xHkPiZ7bj3XoNN/8AQWR4sW7/ACcu70qqTzD5f8GZruBqpjLZWyW2MZ1I8iu5R6zpbOrx+py7fTNRB5jz+hhcSwh8bj2jXNy8ngj6roKcLFmLTBjOdfEotMVipd2jAwFxvs0E/RZrr41YyzbTp3Ymkj2Dh6lMkDhMLFzbAEbLha3WwtjKETtaDSy0tsbc8o1WEyyNhbG6znNbYkc7c1yqpuMFF9UbtXGFlznHhMpHB2OeXFoukyTk+S4y2rCL8VEByU2FObZMRgKsFZyFjeBqUdfUCfKLLaxnVbUzG4sK190WATqvBMn11WCHLlQhVxGMvbYHzTqpJPkGSyjFYtQOB1GnUfzXXrti0YJ6OMnloT1eHsIuLja+6ZCyxPDBj6VpZvnKKL4bPADdBfmTfTRG5Pb15Dh6Zp42r5cr9WXIpHBt9hzS4pOXlmrU1KNbUFhC+pxjLIGt5se6/kDb5oNfXKOnsx1SMWjuStrl/S3+/UJg+IiGQzOBdYZQBqbleIrsfxLfXr/o9RoKlPGXjjP78jbHsaMjBfugtJtzaz7xPidgvSaWPy75HlfWtZ713tU8rOF9X5/6QLhviqlpmEHNnec0hyutpo1oPRo09zzWWesTl0PW6H0V0aeME1nq+V1Y6/x/S9T7OQ/FR8Gr8Nn5X7ivHZe1IaNmtLR4l1ifZjB6vC8fuSS+/wBDDFYWTEVlNkmiaN2NdI7w0P8AMhdOi+Si7F5SRJRUlh9C5g+I3mGRvcdA2R4HV7iy3kHDzsCvS3VV66qMbO3PHXwcVbtPNuJouH4mTy2lc2Noa8uLHXzhtrWDgLHX2Hty7fRaIcqUsfX/AGbKNVbN7cLP0LsbeyPaQgzMH+nbtGj8zDb5JVfpUc/LPH6r/vJ0dTTdWvy5++3kYU3FkJDAYJHZgTeRjDlt1udFpXpMkvzo5L1TzjazIcXV0RkdM5st3EGOMBjcgawNuG5SbaX1surSlpqlGUkZZJ2ybSKXC1W1rXSRuzdoct7WcMo+Fw5G55ei5PrtspwjGPd/4NuhrSybygLyLu08Dv6hcKjRz6zeF/J0MZG0VTJGMxjZK0auDMzZAOZbmcQ7y0W1UKPRJgOtPjOB1g9XBUxiSE3Fy0g3DmuG7XN5FFCEJcpGeyMq3tkX2wgbI1BLoLyQmo2PBDmhwO4eA4HzBTItxeYtplPnhiw8LUwuYomRu/I0AX8kyVk58yeQ67NnC6CyogdG7K7Tp0PiEOTVGSksoPSR6Eh1iijguTCU9Y4Hvt9RqESfkpwXYvOkBQsAHlJQqLZMpBhTXGq0QhgXKYL92tTUgGy3DFZNTFNFgBFkDBzKiwCz7Ir2g7gE1OTsVTgmXvFeKROa2x53sT1H9/JYNdfdpIK6HMU/mX0fcbTKEppSPO8b4g7J7IntF3Os63LXdek0W22r3E+q4K9QjGu5Kt8FXGsQ7N3dbqC29/wu0v7/AFT9Ptsym+xt1ejnVp69RDlZSf8Acg2oLy4E93fToVx9HrW5KUuzO/boa7NPKtLlpr90JMV7kkZO7orm/LPfKPQWTKNb8TRqLX/ylj9EjxnqmlVM6aIdkl/PL/u8se0cTRG2+5OY+DWjV38h4lec9Lr922TNXqOt+GpcI9ZcZ8Luy7Dhb6gk7NFr+du4z0Gp8SOi7mqu2rYjmehaaDt+JuXC/Kvvx/k7JwofD2XP3Hs1q6PBWPCb/D2/qpuQXxOn+oyOVnedqbWa0bAb+uvuvHJ7uDB1MnizckdRUO3cMjL7nMV06HvnCpduWVN4QqwwFlGDY55L5HC2ZgDntaQ3f/Me6/luvY0KUKpSjy+y+/qcW7ErUmNa61jk0aCzsgNg0MDQBbwaPZa9LS4VRjLrjn9e/wDJkuuzY5R88E8Lxp7THcm5IAeDYi/U8wgt0UXzHg62k9cth8ly3R/k0ceJRTj+ICHf6sQyvFvxs5rJm2h4kuP4OpKnSa+O6t8/s19/U6/C3mxjc1zecjOYubB2txvsuT6hXK+ze1lYwvoZ69HLTraTwDh+KlzFgu55LnuPW5IDRs0C9rD5pbsnKKi3wgo1Ri20uWaKAiypBPgZ0J6psRMwWAxiCumjboyaMSAdHsNj7h3yWeS2W4Xclz31KT7PBqgUafkxkkZR8oQpYvRiWMj7wBLD0IUksoZVPbIxj5CxpcSfTdBFcHR6vADBceZLfs3XsbOadwehCOLaZc68dTc0TAWAkakLfCKxycyxvdwWQ0JiihWWd0V7UVlnMgUwibmSDArwiZZ0NCsojIQFaBwRBRimfEqwTP8AGb3inzs+Jj2OF9viAIPgQSPVNrphcpVWdJJpgTm4/Mux5HxdM2StZbYOHyK16Cj2NOq/AVlnuSyOeLaA9yRgJuyxIF+S5rudLnFvGc4/v2PYel6qq3Syota/uJcHlcHMa9rhdhFyDyOl/Yrk0XQUmso3wurcPzLP6geJoXOmYbEgtYRYE6B5v9E/06UIaG+GVnMsHjPVLY/HV89DUR4fK4xiOJxGVudxFm3J0BvyBNz5JPpdkKaeereX/g5XqqnffFRWYruaenY2NoaCNNz1PMnzKdNuTyzuVVKuCjHogmcIMBnMwUwQyM2JHmwEryap+pr2mfxeqfPaMtbYnQcvoV1NBpU7FtfLF3SUINsXVz+yl0sO8Q0mxYNA0N7tiNBl8hzuvb1xUFjH2vH+jhTe/nP2/P8AsjVSubG7M0gBzcpZq2xDr678hcFaVJdUZtjzgo0mIWHcBc78oNgLdQq3ZLcMM0WA0ZkuQ0jX+I5l9SdQ1p30vrrzWDXaxUrbjMn95Zt0OllZNTTwl3XX9P8AZsocIk0dE8wv67gj8zea4dds+56hatJbZrcvvuPWxt0zm7uZaMoJ625KptN9DJKW55SwckMbddfdBwgOWWaesZpodSiTKcMi2gbUOxe7o3Nijic7tD8Dg5uVoaet+XgVnti/cTf2i5uC0+E+WzbunF9NfJU7FnBhwTZJ1Rxk8clYJZkSkUcLkSeSGArBKHBrInuaScztLDXTmmRqljoblZDuxtgXD8cTjIWjM7UjoVorpS5YFupysI0d/BPaZkyDkLuQRQjjqTKF+I1L42OeGOcW/dG58ld1m2DaWWOrUW1HPUTx8TSk6QP83XAHqVk03vTnnZ+/BdtdNSzKaDuxeRw5N8tT7ruQoXWRwdR6i+VTx9X1AiQ/iPuU7avBzXZY+sn+5MSH8R9ypheCb5+WddUkAnO7TxKran2LVk/LFcnEpGz3e5VupeDbCEscyYoxbiSSRhZn0PI2R11JPOBrTXV5MWYLyZiRvfda8cA7jdUOINfGGPsbLm36SFnE45Q/3Hjh8hBSxuOg9lkfpOi71oDfeukiFVQ5XCwI9UVfo+j2vCx/dnI1ep1EbEhvS1JY0aXSvwWhdGxsddYuqBNw+F3KQeT/AOic/T4rudWPr9neKJHBo+Uko9QUD0C8jl68+8ER/c7f9aX2CH4D6h/jsP8AgO2Sg6lrfMgLx6sybcA5qeBzg4wxlw2JY2/0TFe0/l4Lw8ckjSQO+KGJx53Y0+NtkyOqsSxuYO1C7G8Fo3QvDoIxcWuwBjgTpcEbHVaatdcpcSZcaYTeGjL0/DFGHAgP05F5t5Lf+KXtYyv2D/D6Vzj+WaWmyMADAGgbAC2ix5cnl9TRhJYRabIEaBZ84aqmy0BxKEPaAHljgfiADr+BBVPBcHh9MleDDpDlyzt0+LOzQ+Vjp81TWejG+5BdY/yA4m4jqKcsYwNLg2773LXX2sQQeXzSNRl4TE+3B8lPD/tGA0niczxj77fbdZtjX5Xn+BcqjU4bxVTzDuPv4WN/ayisaeGmKcGhxHV5tg4+hH1Toub6JgYC5ncxZbKa8cyKZAsHQLYBg+bGOismAnYhEDg46MDmfdElnoU+BXiGItbo0knzWurTSlyzHdq4V8LqI55nPOp9F0IVqK4OTbe7Hlsi1pRicoI0FUTJMBUXk5NFcEHmrQLZnanh4G9nELQrF3QjddH8shZUcJ3+8fco1ZHwF8RqY90UXcJC/wATvdHuiB+I3LjBbpeE3DZ7vdC5wGLWah9kjQ4dhro/vErNPazTXqrUvmLcwJKkUkjPda7JZYZo0VA5CxBUwohwUIeTl1CiLZSea+aZye2CtltsiyTAeIokUUOJJ7QgdXD5arRT1HUL5jNRSlaUaWMaWZMQEsFpsh6ogcB2BxV5IQqWuA0tf82yoifIbDYZHuAyBt9L5tPayOKy8FTais5NVDg8f3mtcSADnGYabWB0C2KpYwzBO1yJtwanH+RD/wAbP0U9ivwv2A3y8ho6aIfAxun4QAFftw8Fvd3YYNb09lW2BXJw26FVx1wy8fUC9rQCXGwGpLiAB5kok0U+BczFIs4aCbG9nO0BIF9Bvbxt7qnKKeDP8VDdgsCuj6/Iqb4l/Ew8iXiJ73NJifbrof5haqb4Q5ayBOPvrEGY3NN1W1eo1+Dnv0iTedxITTK/xGrwC/R7P+RIVcwRLX0sB+k3dpHf3jMOSJayhgP0vULudGLyj7qJaqh9wH6dql4O/vt/4fqjV1L7i3otWuyBvxx34Uaspf8AUJem1a/oAPxsnkmKVXkTKnVf8AP71F01Sh5Mr096ecP9i1HjzRuq2RfRhqd0esQ7MdjQ+0F8RLugjcXjPNT22T313QdmKRfiQOuQavgGixGP8QVOuQcb4eSzHVMdsQgcWhsZxl0ZcbGl7jQq+Be0r5oeyDMkAV5SJgKJUWSYEvE1QAIwTzcf5LVpucj6V1EbatreYWxIcy5BWsOxCNC2i9HUt6hWVhlqCpGmoUIOaHDzI8OcSGfhFrlPrqbeX0EztSWF1HtJRxsN2g3G1zey1RrjF5RmlZKSwy6JfP0CYKwfB9/66/LZDyy84OZhtv8A3zKFrnHUvOVk7JK1oudP78Ve1IFyEOJ8UsjvlDTbmTcf35JUrkuhnu1EKlmTM3NiU9Sb3sL6F2gH+xvLz+qW5ykcW3W2XPEeF9/uXaKlDDc3Lju46kqksFVwae58suOltsLqzQUKmrkPdLbN9ESl2OzptQnWoY6FMtCsdkiWBQmTnZqYJk4Y1C8kTGoTJEwqEyQdAOimWTgE6nHRXufkmECdSN6BF7kvJWyPgC+hZ0CJXzXcF1QfYC/DGHkjWqtXcW9NW+qAPwpvimLXWruLehof9KAuwvoT7pi9RtQp+m0P+kE6gcNnORr1OwW/SaH2AiSWFwdmJsdQmQ9RlOSi0BL0imK3R6o21JjJLGnqFrdZzvdS4G3+E6c/5sv/ACFeXXp2n8HqPfkFj4Rh5TTf8l1H6bQ+xfxEvAdnCrBtNN/7A/yVfhdHj+WT4iXhH1ZwdTy5e1BeW3DS46677LRVpK6lhFfES7ABwDRf6Q9dU724lfET8k28B0X+kPS4U9qPgnvz8hmcEUQ/y/8As79VPah4J78/JdpeGaWP4ImhX7cfBTum+4xjo2N2ACvagHNsKIwrwDlkJpmMF3EDz/RTBOWK6rFZXaU8f/nLcNHk3c/JTgJRXcRT8LS1Ds1TVVLtbhkUjoI2+AbHb53KpyQe5dkPX4U3IG6uyiwMhLyPG7r6+KW5ZBbYqj4aY0AXvbbML2+apVxE2QjN5kslqPCiObPYj+avZEX8PX4Cfu0/l9CVPbiC9LX4BT0Lg0kC/k5WqosGWlhjjJnampkBIcx3mn/Cxx8rAozU+clR2Ixg2cbHoUPwk+xq+Kh3JNrozs4IHp5rsGr4PuTFQ38QQ+zPwF7sfJ3tR1CH2peC/cj5Pu08Qq2S8F7kfZ1W1l7kcL1WGXkgXKYJkiXKi8kCQoRMg4qFkCQoQiSFCAnqEFWLHulO06zYgbXiDLuHz2jbfovSNHh/dw2enhy8se2yTFuihCbSryyHXSkcyjjJlHRUO6otzKwTbUlXuJgmKoqbiYJCq8Fe4mDhqz0U3FYIOmcedvL9VTkXghHG297a9TqfdA5MsPmCDJD7tFZZB8qtFADIjKwRMqmSYImZUXgiZ1MkwCe4HcBEpMFxRhOMOE+2PaNdlIGw2TlfOK4Zks0qlLKMSeH5hs9B8fYgPgX9CH7tqRs/5ovxCXdAvRSOdlVD7/8A2V/iHlIH4Wxf+kTUVbfvfMIvjov+kr2bF5/c+/e1UPvfMK1q63/SVtsXd/wd/wAQ1I5/RX8RS/6SbrF3OjiioHRX7tD7F+7Z5Oji2boFN1D7BK63ySHGEn4Qr2UML37SQ4wdzap7VIS1FpIcY/lVfD1PuF8TZ4JDi4fhU+Erfcv4qfg7/ipp5FC9HHyEtW+6AS4yJSGi+6OihVz3MVqtTmppDeK9gtjueTycsZ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9220" name="Picture 4" descr="http://corwin-connect.com/wp-content/uploads/2015/09/Student-Read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1212" y="381000"/>
            <a:ext cx="3195637" cy="1803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70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t>Activity</a:t>
            </a:r>
            <a:endParaRPr lang="en-US" sz="4800" b="1" dirty="0"/>
          </a:p>
        </p:txBody>
      </p:sp>
      <p:sp>
        <p:nvSpPr>
          <p:cNvPr id="3" name="Content Placeholder 2"/>
          <p:cNvSpPr>
            <a:spLocks noGrp="1"/>
          </p:cNvSpPr>
          <p:nvPr>
            <p:ph idx="1"/>
          </p:nvPr>
        </p:nvSpPr>
        <p:spPr/>
        <p:txBody>
          <a:bodyPr>
            <a:normAutofit/>
          </a:bodyPr>
          <a:lstStyle/>
          <a:p>
            <a:r>
              <a:rPr lang="en-US" sz="3600" dirty="0" smtClean="0"/>
              <a:t>Get into groups of three.  Each person will describe one tier.</a:t>
            </a:r>
            <a:endParaRPr lang="en-US" sz="3600" dirty="0"/>
          </a:p>
        </p:txBody>
      </p:sp>
      <p:pic>
        <p:nvPicPr>
          <p:cNvPr id="1026" name="Picture 2" descr="http://i.istockimg.com/file_thumbview_approve/32040302/3/stock-illustration-32040302-people-discus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5311" y="3124200"/>
            <a:ext cx="3181350" cy="3181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40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9DCF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Decision-Making Process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64038998"/>
              </p:ext>
            </p:extLst>
          </p:nvPr>
        </p:nvGraphicFramePr>
        <p:xfrm>
          <a:off x="1023671" y="1828800"/>
          <a:ext cx="9717731" cy="4479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3077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9DCFB"/>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Data-Based Decision Making</a:t>
            </a:r>
          </a:p>
        </p:txBody>
      </p:sp>
      <p:sp>
        <p:nvSpPr>
          <p:cNvPr id="5" name="Content Placeholder 4"/>
          <p:cNvSpPr>
            <a:spLocks noGrp="1"/>
          </p:cNvSpPr>
          <p:nvPr>
            <p:ph idx="1"/>
          </p:nvPr>
        </p:nvSpPr>
        <p:spPr>
          <a:xfrm>
            <a:off x="3960812" y="482600"/>
            <a:ext cx="7313851" cy="5892800"/>
          </a:xfrm>
        </p:spPr>
        <p:txBody>
          <a:bodyPr>
            <a:normAutofit/>
          </a:bodyPr>
          <a:lstStyle/>
          <a:p>
            <a:pPr lvl="1">
              <a:buFont typeface="Wingdings" panose="05000000000000000000" pitchFamily="2" charset="2"/>
              <a:buChar char="Ø"/>
            </a:pPr>
            <a:r>
              <a:rPr lang="en-US" sz="2400" dirty="0"/>
              <a:t>Vital signs – blood pressure/temperature</a:t>
            </a:r>
          </a:p>
          <a:p>
            <a:pPr lvl="1">
              <a:buFont typeface="Wingdings" panose="05000000000000000000" pitchFamily="2" charset="2"/>
              <a:buChar char="Ø"/>
            </a:pPr>
            <a:r>
              <a:rPr lang="en-US" sz="2400" dirty="0"/>
              <a:t>Answers the question: who is at risk for academic </a:t>
            </a:r>
            <a:r>
              <a:rPr lang="en-US" sz="2400" dirty="0" smtClean="0"/>
              <a:t>failure</a:t>
            </a:r>
          </a:p>
          <a:p>
            <a:pPr lvl="1">
              <a:buFont typeface="Wingdings" panose="05000000000000000000" pitchFamily="2" charset="2"/>
              <a:buChar char="Ø"/>
            </a:pPr>
            <a:r>
              <a:rPr lang="en-US" sz="2400" dirty="0" smtClean="0"/>
              <a:t>Use data to identify and sort all students</a:t>
            </a:r>
          </a:p>
        </p:txBody>
      </p:sp>
      <p:sp>
        <p:nvSpPr>
          <p:cNvPr id="6" name="Text Placeholder 5"/>
          <p:cNvSpPr>
            <a:spLocks noGrp="1"/>
          </p:cNvSpPr>
          <p:nvPr>
            <p:ph type="body" sz="half" idx="2"/>
          </p:nvPr>
        </p:nvSpPr>
        <p:spPr/>
        <p:txBody>
          <a:bodyPr>
            <a:normAutofit/>
          </a:bodyPr>
          <a:lstStyle/>
          <a:p>
            <a:r>
              <a:rPr lang="en-US" sz="2000" b="1" dirty="0"/>
              <a:t>Benchmark Assessment</a:t>
            </a:r>
          </a:p>
        </p:txBody>
      </p:sp>
      <p:sp>
        <p:nvSpPr>
          <p:cNvPr id="2" name="AutoShape 2" descr="Image result for blood pressure"/>
          <p:cNvSpPr>
            <a:spLocks noChangeAspect="1" noChangeArrowheads="1"/>
          </p:cNvSpPr>
          <p:nvPr/>
        </p:nvSpPr>
        <p:spPr bwMode="auto">
          <a:xfrm>
            <a:off x="5480049" y="5340350"/>
            <a:ext cx="115361" cy="11536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8" name="Picture 4" descr="https://c2c476bb6ef038abb8b6-ab5c6310bff1587205981e56ac38a65f.ssl.cf1.rackcdn.com/wp-content/uploads/2012/12/Risk-Factors-For-Heart-Disease-High-Blood-Pressure-700x39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2812" y="3944620"/>
            <a:ext cx="2133600" cy="12039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wakemed.org/images/childrens/ffspring_2013_therm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4612" y="4182268"/>
            <a:ext cx="3469824" cy="728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90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9DCF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DIBELS Next</a:t>
            </a:r>
            <a:endParaRPr lang="en-US" dirty="0"/>
          </a:p>
        </p:txBody>
      </p:sp>
      <p:pic>
        <p:nvPicPr>
          <p:cNvPr id="1026" name="Picture 2" descr="http://2.bp.blogspot.com/-Y42sdkg0nPU/UDQmun4U6lI/AAAAAAAADCk/9BZC9Qo0aFI/s1600/DIBELS%20next.pn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468813" y="1505675"/>
            <a:ext cx="6805612" cy="38466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p:txBody>
          <a:bodyPr/>
          <a:lstStyle/>
          <a:p>
            <a:r>
              <a:rPr lang="en-US" dirty="0" smtClean="0"/>
              <a:t>-Universal Screener of the most predictive skills for reading achievement</a:t>
            </a:r>
          </a:p>
          <a:p>
            <a:r>
              <a:rPr lang="en-US" dirty="0" smtClean="0"/>
              <a:t>-Lowest level of “ok”</a:t>
            </a:r>
            <a:endParaRPr lang="en-US" dirty="0"/>
          </a:p>
        </p:txBody>
      </p:sp>
      <p:pic>
        <p:nvPicPr>
          <p:cNvPr id="1030" name="Picture 6" descr="https://lexile-website-media-2011091601.s3.amazonaws.com/cms_page_media/121/DIBNext_blue_2014%20version%2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3431" y="1144815"/>
            <a:ext cx="1754505" cy="19825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68813" y="609600"/>
            <a:ext cx="6805612" cy="830997"/>
          </a:xfrm>
          <a:prstGeom prst="rect">
            <a:avLst/>
          </a:prstGeom>
          <a:noFill/>
        </p:spPr>
        <p:txBody>
          <a:bodyPr wrap="square" rtlCol="0">
            <a:spAutoFit/>
          </a:bodyPr>
          <a:lstStyle/>
          <a:p>
            <a:r>
              <a:rPr lang="en-US" b="1" dirty="0" smtClean="0"/>
              <a:t>Alignment of DIBELS </a:t>
            </a:r>
            <a:r>
              <a:rPr lang="en-US" b="1" i="1" dirty="0" smtClean="0"/>
              <a:t>Next</a:t>
            </a:r>
            <a:r>
              <a:rPr lang="en-US" b="1" dirty="0" smtClean="0"/>
              <a:t> Measures With Basic Early Literacy Skills</a:t>
            </a:r>
            <a:endParaRPr lang="en-US" b="1" dirty="0"/>
          </a:p>
        </p:txBody>
      </p:sp>
    </p:spTree>
    <p:extLst>
      <p:ext uri="{BB962C8B-B14F-4D97-AF65-F5344CB8AC3E}">
        <p14:creationId xmlns:p14="http://schemas.microsoft.com/office/powerpoint/2010/main" val="236545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9DCF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721" y="1701800"/>
            <a:ext cx="3351927" cy="2413000"/>
          </a:xfrm>
        </p:spPr>
        <p:txBody>
          <a:bodyPr/>
          <a:lstStyle/>
          <a:p>
            <a:r>
              <a:rPr lang="en-US" dirty="0" smtClean="0"/>
              <a:t>DIBELS Next</a:t>
            </a:r>
            <a:endParaRPr lang="en-US" dirty="0"/>
          </a:p>
        </p:txBody>
      </p:sp>
      <p:pic>
        <p:nvPicPr>
          <p:cNvPr id="2050" name="Picture 2" descr="http://4.bp.blogspot.com/-MWfe27IVavM/UDQmqFffYQI/AAAAAAAADCc/qOhqiPgf1Ow/s1600/DIBELS+next+2.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60812" y="805434"/>
            <a:ext cx="7837159" cy="4713585"/>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a:xfrm>
            <a:off x="304721" y="4267200"/>
            <a:ext cx="3351927" cy="2108200"/>
          </a:xfrm>
        </p:spPr>
        <p:txBody>
          <a:bodyPr>
            <a:normAutofit/>
          </a:bodyPr>
          <a:lstStyle/>
          <a:p>
            <a:r>
              <a:rPr lang="en-US" dirty="0" smtClean="0"/>
              <a:t>Basic Early Literacy Skills, Indicators, and Timeline</a:t>
            </a:r>
          </a:p>
          <a:p>
            <a:endParaRPr lang="en-US" sz="800" dirty="0"/>
          </a:p>
          <a:p>
            <a:r>
              <a:rPr lang="en-US" dirty="0" smtClean="0"/>
              <a:t>*Note – how do we ensure proficiency was met if that component is no longer tested?</a:t>
            </a:r>
            <a:endParaRPr lang="en-US" dirty="0"/>
          </a:p>
        </p:txBody>
      </p:sp>
      <p:pic>
        <p:nvPicPr>
          <p:cNvPr id="6" name="Picture 6" descr="https://lexile-website-media-2011091601.s3.amazonaws.com/cms_page_media/121/DIBNext_blue_2014%20version%2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3431" y="1144815"/>
            <a:ext cx="1754505" cy="1982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30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189412" y="381000"/>
            <a:ext cx="7643945" cy="4546600"/>
          </a:xfrm>
        </p:spPr>
        <p:txBody>
          <a:bodyPr>
            <a:noAutofit/>
          </a:bodyPr>
          <a:lstStyle/>
          <a:p>
            <a:r>
              <a:rPr lang="en-US" sz="3600" dirty="0" smtClean="0"/>
              <a:t>“The National </a:t>
            </a:r>
            <a:r>
              <a:rPr lang="en-US" sz="3600" dirty="0"/>
              <a:t>Institute of Child Health and Human Development (</a:t>
            </a:r>
            <a:r>
              <a:rPr lang="en-US" sz="3600" dirty="0" smtClean="0"/>
              <a:t>NICHD) found </a:t>
            </a:r>
            <a:r>
              <a:rPr lang="en-US" sz="3600" dirty="0"/>
              <a:t>that of the students who struggle to learn to read during the elementary school years, </a:t>
            </a:r>
            <a:r>
              <a:rPr lang="en-US" sz="3600" b="1" u="sng" dirty="0"/>
              <a:t>86%</a:t>
            </a:r>
            <a:r>
              <a:rPr lang="en-US" sz="3600" dirty="0"/>
              <a:t> of those students need instruction in </a:t>
            </a:r>
            <a:r>
              <a:rPr lang="en-US" sz="3600" dirty="0" smtClean="0"/>
              <a:t>phonemic awareness </a:t>
            </a:r>
            <a:r>
              <a:rPr lang="en-US" sz="3600" dirty="0"/>
              <a:t>and phonics</a:t>
            </a:r>
            <a:r>
              <a:rPr lang="en-US" sz="3600" dirty="0" smtClean="0"/>
              <a:t>.”</a:t>
            </a:r>
            <a:endParaRPr lang="en-US" sz="3600" dirty="0"/>
          </a:p>
        </p:txBody>
      </p:sp>
      <p:sp>
        <p:nvSpPr>
          <p:cNvPr id="5" name="Subtitle 4"/>
          <p:cNvSpPr>
            <a:spLocks noGrp="1"/>
          </p:cNvSpPr>
          <p:nvPr>
            <p:ph type="subTitle" idx="1"/>
          </p:nvPr>
        </p:nvSpPr>
        <p:spPr>
          <a:xfrm>
            <a:off x="4672383" y="5105400"/>
            <a:ext cx="7008574" cy="1066800"/>
          </a:xfrm>
        </p:spPr>
        <p:txBody>
          <a:bodyPr/>
          <a:lstStyle/>
          <a:p>
            <a:r>
              <a:rPr lang="en-US" dirty="0" smtClean="0"/>
              <a:t>-Tim Shanahan</a:t>
            </a:r>
            <a:endParaRPr lang="en-US" dirty="0"/>
          </a:p>
        </p:txBody>
      </p:sp>
      <p:pic>
        <p:nvPicPr>
          <p:cNvPr id="4098" name="Picture 2" descr="http://www.earlychildhoodwebinars.org/wp-content/uploads/2010/12/TimothyShanah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4212" y="492760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57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9DCF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78933" y="365921"/>
            <a:ext cx="10512862" cy="853279"/>
          </a:xfrm>
        </p:spPr>
        <p:txBody>
          <a:bodyPr/>
          <a:lstStyle/>
          <a:p>
            <a:r>
              <a:rPr lang="en-US" dirty="0" smtClean="0"/>
              <a:t>Benchmark Data</a:t>
            </a:r>
            <a:endParaRPr lang="en-US" dirty="0"/>
          </a:p>
        </p:txBody>
      </p:sp>
      <p:sp>
        <p:nvSpPr>
          <p:cNvPr id="3" name="Content Placeholder 2"/>
          <p:cNvSpPr>
            <a:spLocks noGrp="1"/>
          </p:cNvSpPr>
          <p:nvPr>
            <p:ph idx="1"/>
          </p:nvPr>
        </p:nvSpPr>
        <p:spPr>
          <a:xfrm>
            <a:off x="1117309" y="1265265"/>
            <a:ext cx="10157354" cy="4906935"/>
          </a:xfrm>
        </p:spPr>
        <p:txBody>
          <a:bodyPr/>
          <a:lstStyle/>
          <a:p>
            <a:r>
              <a:rPr lang="en-US" dirty="0" smtClean="0"/>
              <a:t>Sorting Students</a:t>
            </a:r>
          </a:p>
          <a:p>
            <a:endParaRPr lang="en-US" dirty="0"/>
          </a:p>
        </p:txBody>
      </p:sp>
      <p:grpSp>
        <p:nvGrpSpPr>
          <p:cNvPr id="4" name="Group 3"/>
          <p:cNvGrpSpPr/>
          <p:nvPr/>
        </p:nvGrpSpPr>
        <p:grpSpPr>
          <a:xfrm>
            <a:off x="285603" y="239420"/>
            <a:ext cx="1104756" cy="1578223"/>
            <a:chOff x="0" y="2057"/>
            <a:chExt cx="1105044" cy="1578634"/>
          </a:xfrm>
        </p:grpSpPr>
        <p:sp>
          <p:nvSpPr>
            <p:cNvPr id="5" name="Chevron 4"/>
            <p:cNvSpPr/>
            <p:nvPr/>
          </p:nvSpPr>
          <p:spPr>
            <a:xfrm rot="5400000">
              <a:off x="-236795" y="238852"/>
              <a:ext cx="1578634" cy="1105044"/>
            </a:xfrm>
            <a:prstGeom prst="chevron">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6" name="Chevron 4"/>
            <p:cNvSpPr/>
            <p:nvPr/>
          </p:nvSpPr>
          <p:spPr>
            <a:xfrm>
              <a:off x="0" y="554579"/>
              <a:ext cx="1105044" cy="4735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680" tIns="19680" rIns="19680" bIns="19680" numCol="1" spcCol="1270" anchor="ctr" anchorCtr="0">
              <a:noAutofit/>
            </a:bodyPr>
            <a:lstStyle/>
            <a:p>
              <a:pPr algn="ctr" defTabSz="1377537">
                <a:lnSpc>
                  <a:spcPct val="90000"/>
                </a:lnSpc>
                <a:spcBef>
                  <a:spcPct val="0"/>
                </a:spcBef>
                <a:spcAft>
                  <a:spcPct val="35000"/>
                </a:spcAft>
              </a:pPr>
              <a:r>
                <a:rPr lang="en-US" sz="3099" dirty="0"/>
                <a:t>1st</a:t>
              </a:r>
            </a:p>
          </p:txBody>
        </p:sp>
      </p:grpSp>
      <p:graphicFrame>
        <p:nvGraphicFramePr>
          <p:cNvPr id="7" name="Content Placeholder 3"/>
          <p:cNvGraphicFramePr>
            <a:graphicFrameLocks/>
          </p:cNvGraphicFramePr>
          <p:nvPr>
            <p:extLst>
              <p:ext uri="{D42A27DB-BD31-4B8C-83A1-F6EECF244321}">
                <p14:modId xmlns:p14="http://schemas.microsoft.com/office/powerpoint/2010/main" val="332061436"/>
              </p:ext>
            </p:extLst>
          </p:nvPr>
        </p:nvGraphicFramePr>
        <p:xfrm>
          <a:off x="1131763" y="2187614"/>
          <a:ext cx="9960484" cy="4114802"/>
        </p:xfrm>
        <a:graphic>
          <a:graphicData uri="http://schemas.openxmlformats.org/drawingml/2006/table">
            <a:tbl>
              <a:tblPr firstRow="1" bandRow="1">
                <a:tableStyleId>{BC89EF96-8CEA-46FF-86C4-4CE0E7609802}</a:tableStyleId>
              </a:tblPr>
              <a:tblGrid>
                <a:gridCol w="4980242"/>
                <a:gridCol w="4980242"/>
              </a:tblGrid>
              <a:tr h="2057401">
                <a:tc>
                  <a:txBody>
                    <a:bodyPr/>
                    <a:lstStyle/>
                    <a:p>
                      <a:r>
                        <a:rPr lang="en-US" sz="2800" b="1" u="sng" kern="1200" dirty="0" smtClean="0">
                          <a:solidFill>
                            <a:schemeClr val="tx1"/>
                          </a:solidFill>
                          <a:effectLst/>
                          <a:latin typeface="+mn-lt"/>
                          <a:ea typeface="+mn-ea"/>
                          <a:cs typeface="+mn-cs"/>
                        </a:rPr>
                        <a:t>Quadrant 1</a:t>
                      </a:r>
                    </a:p>
                    <a:p>
                      <a:r>
                        <a:rPr lang="en-US" sz="2800" b="1" kern="1200" dirty="0" smtClean="0">
                          <a:solidFill>
                            <a:schemeClr val="tx1"/>
                          </a:solidFill>
                          <a:effectLst/>
                          <a:latin typeface="+mn-lt"/>
                          <a:ea typeface="+mn-ea"/>
                          <a:cs typeface="+mn-cs"/>
                        </a:rPr>
                        <a:t>Accurate and At/Above Benchmark</a:t>
                      </a:r>
                      <a:r>
                        <a:rPr lang="en-US" sz="2800" b="1" kern="1200" baseline="0" dirty="0" smtClean="0">
                          <a:solidFill>
                            <a:schemeClr val="tx1"/>
                          </a:solidFill>
                          <a:effectLst/>
                          <a:latin typeface="+mn-lt"/>
                          <a:ea typeface="+mn-ea"/>
                          <a:cs typeface="+mn-cs"/>
                        </a:rPr>
                        <a:t> Rate on ORF</a:t>
                      </a:r>
                      <a:endParaRPr lang="en-US" sz="2800" b="1" kern="1200" dirty="0" smtClean="0">
                        <a:solidFill>
                          <a:schemeClr val="tx1"/>
                        </a:solidFill>
                        <a:effectLst/>
                        <a:latin typeface="+mn-lt"/>
                        <a:ea typeface="+mn-ea"/>
                        <a:cs typeface="+mn-cs"/>
                      </a:endParaRPr>
                    </a:p>
                    <a:p>
                      <a:r>
                        <a:rPr lang="en-US" sz="2800" b="1" kern="1200" dirty="0" smtClean="0">
                          <a:solidFill>
                            <a:schemeClr val="tx1"/>
                          </a:solidFill>
                          <a:effectLst/>
                          <a:latin typeface="+mn-lt"/>
                          <a:ea typeface="+mn-ea"/>
                          <a:cs typeface="+mn-cs"/>
                        </a:rPr>
                        <a:t> </a:t>
                      </a:r>
                    </a:p>
                  </a:txBody>
                  <a:tcPr marL="91416" marR="91416" marT="45708" marB="45708">
                    <a:solidFill>
                      <a:schemeClr val="accent6">
                        <a:lumMod val="60000"/>
                        <a:lumOff val="40000"/>
                      </a:schemeClr>
                    </a:solidFill>
                  </a:tcPr>
                </a:tc>
                <a:tc>
                  <a:txBody>
                    <a:bodyPr/>
                    <a:lstStyle/>
                    <a:p>
                      <a:r>
                        <a:rPr lang="en-US" sz="2800" b="1" u="sng" kern="1200" dirty="0" smtClean="0">
                          <a:solidFill>
                            <a:schemeClr val="tx1"/>
                          </a:solidFill>
                          <a:effectLst/>
                          <a:latin typeface="+mn-lt"/>
                          <a:ea typeface="+mn-ea"/>
                          <a:cs typeface="+mn-cs"/>
                        </a:rPr>
                        <a:t>Quadrant 2</a:t>
                      </a:r>
                    </a:p>
                    <a:p>
                      <a:r>
                        <a:rPr lang="en-US" sz="2800" b="1" kern="1200" dirty="0" smtClean="0">
                          <a:solidFill>
                            <a:schemeClr val="tx1"/>
                          </a:solidFill>
                          <a:effectLst/>
                          <a:latin typeface="+mn-lt"/>
                          <a:ea typeface="+mn-ea"/>
                          <a:cs typeface="+mn-cs"/>
                        </a:rPr>
                        <a:t>Accurate and Below Benchmark Rate on ORF</a:t>
                      </a:r>
                    </a:p>
                    <a:p>
                      <a:endParaRPr lang="en-US" sz="2800" b="1" dirty="0"/>
                    </a:p>
                  </a:txBody>
                  <a:tcPr marL="91416" marR="91416" marT="45708" marB="45708">
                    <a:solidFill>
                      <a:schemeClr val="accent4">
                        <a:lumMod val="20000"/>
                        <a:lumOff val="80000"/>
                      </a:schemeClr>
                    </a:solidFill>
                  </a:tcPr>
                </a:tc>
              </a:tr>
              <a:tr h="2057401">
                <a:tc>
                  <a:txBody>
                    <a:bodyPr/>
                    <a:lstStyle/>
                    <a:p>
                      <a:r>
                        <a:rPr lang="en-US" sz="2800" b="1" u="sng" dirty="0" smtClean="0"/>
                        <a:t>Quadrant 3</a:t>
                      </a:r>
                    </a:p>
                    <a:p>
                      <a:r>
                        <a:rPr lang="en-US" sz="2800" b="1" dirty="0" smtClean="0"/>
                        <a:t>Inaccurate</a:t>
                      </a:r>
                      <a:r>
                        <a:rPr lang="en-US" sz="2800" b="1" baseline="0" dirty="0" smtClean="0"/>
                        <a:t> and Below Benchmark Rate on ORF</a:t>
                      </a:r>
                    </a:p>
                    <a:p>
                      <a:endParaRPr lang="en-US" sz="2800" b="1" baseline="0" dirty="0" smtClean="0"/>
                    </a:p>
                  </a:txBody>
                  <a:tcPr marL="91416" marR="91416" marT="45708" marB="45708">
                    <a:solidFill>
                      <a:schemeClr val="accent4">
                        <a:lumMod val="40000"/>
                        <a:lumOff val="60000"/>
                        <a:alpha val="20000"/>
                      </a:schemeClr>
                    </a:solidFill>
                  </a:tcPr>
                </a:tc>
                <a:tc>
                  <a:txBody>
                    <a:bodyPr/>
                    <a:lstStyle/>
                    <a:p>
                      <a:r>
                        <a:rPr lang="en-US" sz="2800" b="1" u="sng" dirty="0" smtClean="0"/>
                        <a:t>Quadrant</a:t>
                      </a:r>
                      <a:r>
                        <a:rPr lang="en-US" sz="2800" b="1" u="sng" baseline="0" dirty="0" smtClean="0"/>
                        <a:t> 4</a:t>
                      </a:r>
                    </a:p>
                    <a:p>
                      <a:r>
                        <a:rPr lang="en-US" sz="2800" b="1" baseline="0" dirty="0" smtClean="0"/>
                        <a:t>Inaccurate and At/Above Benchmark Rate on ORF</a:t>
                      </a:r>
                    </a:p>
                    <a:p>
                      <a:endParaRPr lang="en-US" sz="2800" b="1" dirty="0"/>
                    </a:p>
                  </a:txBody>
                  <a:tcPr marL="91416" marR="91416" marT="45708" marB="45708">
                    <a:solidFill>
                      <a:schemeClr val="accent6">
                        <a:lumMod val="40000"/>
                        <a:lumOff val="60000"/>
                        <a:alpha val="20000"/>
                      </a:schemeClr>
                    </a:solidFill>
                  </a:tcPr>
                </a:tc>
              </a:tr>
            </a:tbl>
          </a:graphicData>
        </a:graphic>
      </p:graphicFrame>
    </p:spTree>
    <p:extLst>
      <p:ext uri="{BB962C8B-B14F-4D97-AF65-F5344CB8AC3E}">
        <p14:creationId xmlns:p14="http://schemas.microsoft.com/office/powerpoint/2010/main" val="2973145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9DCF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Sorts – Grades 2-6</a:t>
            </a:r>
            <a:endParaRPr lang="en-US" dirty="0"/>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4416" y="1414914"/>
            <a:ext cx="2295067" cy="2994982"/>
          </a:xfr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5160" y="1828800"/>
            <a:ext cx="2286000" cy="299996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6318" y="2326592"/>
            <a:ext cx="2287018" cy="299498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4962" y="2712041"/>
            <a:ext cx="2286072" cy="299498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85393" y="3100794"/>
            <a:ext cx="2294285" cy="2999966"/>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91677" y="1600200"/>
            <a:ext cx="2375512" cy="312420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33095" y="3505200"/>
            <a:ext cx="2405670" cy="3124200"/>
          </a:xfrm>
          <a:prstGeom prst="rect">
            <a:avLst/>
          </a:prstGeom>
        </p:spPr>
      </p:pic>
    </p:spTree>
    <p:extLst>
      <p:ext uri="{BB962C8B-B14F-4D97-AF65-F5344CB8AC3E}">
        <p14:creationId xmlns:p14="http://schemas.microsoft.com/office/powerpoint/2010/main" val="175480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469236" y="1295400"/>
            <a:ext cx="6805427" cy="5080000"/>
          </a:xfrm>
        </p:spPr>
        <p:txBody>
          <a:bodyPr/>
          <a:lstStyle/>
          <a:p>
            <a:r>
              <a:rPr lang="en-US" dirty="0" smtClean="0"/>
              <a:t>Description: accurate &amp; fluent</a:t>
            </a:r>
          </a:p>
          <a:p>
            <a:r>
              <a:rPr lang="en-US" dirty="0" smtClean="0"/>
              <a:t>Plan of Action: core skills - extension opportunities in comprehension, vocabulary, and writing</a:t>
            </a:r>
          </a:p>
          <a:p>
            <a:r>
              <a:rPr lang="en-US" dirty="0" smtClean="0"/>
              <a:t>Monitoring Tools: classroom assessments and progress monitoring every 4-6 weeks</a:t>
            </a:r>
          </a:p>
          <a:p>
            <a:r>
              <a:rPr lang="en-US" dirty="0" smtClean="0"/>
              <a:t>Diagnostic needed: no</a:t>
            </a:r>
          </a:p>
          <a:p>
            <a:pPr marL="0" indent="0">
              <a:buNone/>
            </a:pPr>
            <a:endParaRPr lang="en-US" dirty="0" smtClean="0"/>
          </a:p>
          <a:p>
            <a:endParaRPr lang="en-US" dirty="0" smtClean="0"/>
          </a:p>
          <a:p>
            <a:endParaRPr lang="en-US" dirty="0"/>
          </a:p>
        </p:txBody>
      </p:sp>
      <p:sp>
        <p:nvSpPr>
          <p:cNvPr id="5" name="Text Placeholder 4"/>
          <p:cNvSpPr>
            <a:spLocks noGrp="1"/>
          </p:cNvSpPr>
          <p:nvPr>
            <p:ph type="body" sz="half" idx="2"/>
          </p:nvPr>
        </p:nvSpPr>
        <p:spPr/>
        <p:txBody>
          <a:bodyPr/>
          <a:lstStyle/>
          <a:p>
            <a:endParaRPr lang="en-US" dirty="0"/>
          </a:p>
        </p:txBody>
      </p:sp>
      <p:pic>
        <p:nvPicPr>
          <p:cNvPr id="4" name="Picture 3"/>
          <p:cNvPicPr>
            <a:picLocks noChangeAspect="1"/>
          </p:cNvPicPr>
          <p:nvPr/>
        </p:nvPicPr>
        <p:blipFill>
          <a:blip r:embed="rId3"/>
          <a:stretch>
            <a:fillRect/>
          </a:stretch>
        </p:blipFill>
        <p:spPr>
          <a:xfrm>
            <a:off x="304721" y="1831690"/>
            <a:ext cx="3990975" cy="1266825"/>
          </a:xfrm>
          <a:prstGeom prst="rect">
            <a:avLst/>
          </a:prstGeom>
        </p:spPr>
      </p:pic>
    </p:spTree>
    <p:extLst>
      <p:ext uri="{BB962C8B-B14F-4D97-AF65-F5344CB8AC3E}">
        <p14:creationId xmlns:p14="http://schemas.microsoft.com/office/powerpoint/2010/main" val="42231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469236" y="1371600"/>
            <a:ext cx="6805427" cy="5003800"/>
          </a:xfrm>
        </p:spPr>
        <p:txBody>
          <a:bodyPr/>
          <a:lstStyle/>
          <a:p>
            <a:r>
              <a:rPr lang="en-US" dirty="0" smtClean="0"/>
              <a:t>Description: accurate, but slow</a:t>
            </a:r>
          </a:p>
          <a:p>
            <a:r>
              <a:rPr lang="en-US" dirty="0" smtClean="0"/>
              <a:t>Plan of Action: repeated reading or phrase-cued reading</a:t>
            </a:r>
          </a:p>
          <a:p>
            <a:r>
              <a:rPr lang="en-US" dirty="0" smtClean="0"/>
              <a:t>Monitoring Tools: progress monitoring on DORF every 2-4 weeks</a:t>
            </a:r>
          </a:p>
          <a:p>
            <a:r>
              <a:rPr lang="en-US" dirty="0"/>
              <a:t>Diagnostic needed: </a:t>
            </a:r>
            <a:r>
              <a:rPr lang="en-US" dirty="0" smtClean="0"/>
              <a:t>likely</a:t>
            </a:r>
          </a:p>
          <a:p>
            <a:r>
              <a:rPr lang="en-US" dirty="0" smtClean="0"/>
              <a:t>Note: this cannot be ignored, these students will have issues in middle school if ignored</a:t>
            </a:r>
          </a:p>
          <a:p>
            <a:endParaRPr lang="en-US" dirty="0" smtClean="0"/>
          </a:p>
          <a:p>
            <a:pPr marL="0" indent="0">
              <a:buNone/>
            </a:pPr>
            <a:endParaRPr lang="en-US" dirty="0" smtClean="0"/>
          </a:p>
          <a:p>
            <a:endParaRPr lang="en-US" dirty="0" smtClean="0"/>
          </a:p>
          <a:p>
            <a:endParaRPr lang="en-US" dirty="0"/>
          </a:p>
        </p:txBody>
      </p:sp>
      <p:sp>
        <p:nvSpPr>
          <p:cNvPr id="5" name="Text Placeholder 4"/>
          <p:cNvSpPr>
            <a:spLocks noGrp="1"/>
          </p:cNvSpPr>
          <p:nvPr>
            <p:ph type="body" sz="half" idx="2"/>
          </p:nvPr>
        </p:nvSpPr>
        <p:spPr/>
        <p:txBody>
          <a:bodyPr/>
          <a:lstStyle/>
          <a:p>
            <a:endParaRPr lang="en-US" dirty="0"/>
          </a:p>
        </p:txBody>
      </p:sp>
      <p:pic>
        <p:nvPicPr>
          <p:cNvPr id="4" name="Picture 3"/>
          <p:cNvPicPr>
            <a:picLocks noChangeAspect="1"/>
          </p:cNvPicPr>
          <p:nvPr/>
        </p:nvPicPr>
        <p:blipFill>
          <a:blip r:embed="rId2"/>
          <a:stretch>
            <a:fillRect/>
          </a:stretch>
        </p:blipFill>
        <p:spPr>
          <a:xfrm>
            <a:off x="281729" y="1981200"/>
            <a:ext cx="3990975" cy="1314450"/>
          </a:xfrm>
          <a:prstGeom prst="rect">
            <a:avLst/>
          </a:prstGeom>
        </p:spPr>
      </p:pic>
    </p:spTree>
    <p:extLst>
      <p:ext uri="{BB962C8B-B14F-4D97-AF65-F5344CB8AC3E}">
        <p14:creationId xmlns:p14="http://schemas.microsoft.com/office/powerpoint/2010/main" val="218963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469236" y="838200"/>
            <a:ext cx="6805427" cy="5537200"/>
          </a:xfrm>
        </p:spPr>
        <p:txBody>
          <a:bodyPr>
            <a:normAutofit/>
          </a:bodyPr>
          <a:lstStyle/>
          <a:p>
            <a:r>
              <a:rPr lang="en-US" dirty="0" smtClean="0"/>
              <a:t>Description: inaccurate and slow</a:t>
            </a:r>
          </a:p>
          <a:p>
            <a:r>
              <a:rPr lang="en-US" dirty="0" smtClean="0"/>
              <a:t>Plan of Action: phonics, sight words, phonemic awareness</a:t>
            </a:r>
          </a:p>
          <a:p>
            <a:r>
              <a:rPr lang="en-US" dirty="0" smtClean="0"/>
              <a:t>Monitoring Tools: progress monitoring (survey level) weekly, grade level – monthly</a:t>
            </a:r>
          </a:p>
          <a:p>
            <a:r>
              <a:rPr lang="en-US" dirty="0"/>
              <a:t>Diagnostic needed: </a:t>
            </a:r>
            <a:r>
              <a:rPr lang="en-US" dirty="0" smtClean="0"/>
              <a:t>yes, possibly more than one</a:t>
            </a:r>
          </a:p>
          <a:p>
            <a:r>
              <a:rPr lang="en-US" dirty="0" smtClean="0"/>
              <a:t>Note – the best phonics programs include connected text so students can apply their skills.  Students do not automatically transfer this skills on their own.</a:t>
            </a:r>
          </a:p>
          <a:p>
            <a:endParaRPr lang="en-US" dirty="0" smtClean="0"/>
          </a:p>
          <a:p>
            <a:pPr marL="0" indent="0">
              <a:buNone/>
            </a:pPr>
            <a:endParaRPr lang="en-US" dirty="0" smtClean="0"/>
          </a:p>
          <a:p>
            <a:endParaRPr lang="en-US" dirty="0" smtClean="0"/>
          </a:p>
          <a:p>
            <a:endParaRPr lang="en-US" dirty="0"/>
          </a:p>
        </p:txBody>
      </p:sp>
      <p:sp>
        <p:nvSpPr>
          <p:cNvPr id="5" name="Text Placeholder 4"/>
          <p:cNvSpPr>
            <a:spLocks noGrp="1"/>
          </p:cNvSpPr>
          <p:nvPr>
            <p:ph type="body" sz="half" idx="2"/>
          </p:nvPr>
        </p:nvSpPr>
        <p:spPr/>
        <p:txBody>
          <a:bodyPr/>
          <a:lstStyle/>
          <a:p>
            <a:endParaRPr lang="en-US" dirty="0"/>
          </a:p>
        </p:txBody>
      </p:sp>
      <p:pic>
        <p:nvPicPr>
          <p:cNvPr id="4" name="Picture 3"/>
          <p:cNvPicPr>
            <a:picLocks noChangeAspect="1"/>
          </p:cNvPicPr>
          <p:nvPr/>
        </p:nvPicPr>
        <p:blipFill>
          <a:blip r:embed="rId2"/>
          <a:stretch>
            <a:fillRect/>
          </a:stretch>
        </p:blipFill>
        <p:spPr>
          <a:xfrm>
            <a:off x="304721" y="1981200"/>
            <a:ext cx="4010025" cy="1352550"/>
          </a:xfrm>
          <a:prstGeom prst="rect">
            <a:avLst/>
          </a:prstGeom>
        </p:spPr>
      </p:pic>
    </p:spTree>
    <p:extLst>
      <p:ext uri="{BB962C8B-B14F-4D97-AF65-F5344CB8AC3E}">
        <p14:creationId xmlns:p14="http://schemas.microsoft.com/office/powerpoint/2010/main" val="351357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638596" y="1219200"/>
            <a:ext cx="6636067" cy="5156200"/>
          </a:xfrm>
        </p:spPr>
        <p:txBody>
          <a:bodyPr/>
          <a:lstStyle/>
          <a:p>
            <a:r>
              <a:rPr lang="en-US" dirty="0" smtClean="0"/>
              <a:t>Description: inaccurate and fluent</a:t>
            </a:r>
          </a:p>
          <a:p>
            <a:r>
              <a:rPr lang="en-US" dirty="0" smtClean="0"/>
              <a:t>Plan of Action: table tap/pencil tap (2-4 weeks), graph errors</a:t>
            </a:r>
          </a:p>
          <a:p>
            <a:r>
              <a:rPr lang="en-US" dirty="0" smtClean="0"/>
              <a:t>Monitoring Tools: progress monitoring on DORF (accuracy first)</a:t>
            </a:r>
          </a:p>
          <a:p>
            <a:r>
              <a:rPr lang="en-US" dirty="0"/>
              <a:t>Diagnostic needed: </a:t>
            </a:r>
            <a:r>
              <a:rPr lang="en-US" dirty="0" smtClean="0"/>
              <a:t>possibly (see below)</a:t>
            </a:r>
          </a:p>
          <a:p>
            <a:r>
              <a:rPr lang="en-US" dirty="0" smtClean="0"/>
              <a:t>Note: if the student cannot self correct, check phonics</a:t>
            </a:r>
          </a:p>
          <a:p>
            <a:endParaRPr lang="en-US" dirty="0" smtClean="0"/>
          </a:p>
          <a:p>
            <a:pPr marL="0" indent="0">
              <a:buNone/>
            </a:pPr>
            <a:endParaRPr lang="en-US" dirty="0" smtClean="0"/>
          </a:p>
          <a:p>
            <a:endParaRPr lang="en-US" dirty="0" smtClean="0"/>
          </a:p>
          <a:p>
            <a:endParaRPr lang="en-US" dirty="0"/>
          </a:p>
        </p:txBody>
      </p:sp>
      <p:sp>
        <p:nvSpPr>
          <p:cNvPr id="5" name="Text Placeholder 4"/>
          <p:cNvSpPr>
            <a:spLocks noGrp="1"/>
          </p:cNvSpPr>
          <p:nvPr>
            <p:ph type="body" sz="half" idx="2"/>
          </p:nvPr>
        </p:nvSpPr>
        <p:spPr/>
        <p:txBody>
          <a:bodyPr/>
          <a:lstStyle/>
          <a:p>
            <a:endParaRPr lang="en-US" dirty="0"/>
          </a:p>
        </p:txBody>
      </p:sp>
      <p:pic>
        <p:nvPicPr>
          <p:cNvPr id="4" name="Picture 3"/>
          <p:cNvPicPr>
            <a:picLocks noChangeAspect="1"/>
          </p:cNvPicPr>
          <p:nvPr/>
        </p:nvPicPr>
        <p:blipFill>
          <a:blip r:embed="rId3"/>
          <a:stretch>
            <a:fillRect/>
          </a:stretch>
        </p:blipFill>
        <p:spPr>
          <a:xfrm>
            <a:off x="135361" y="1830298"/>
            <a:ext cx="4333875" cy="1314450"/>
          </a:xfrm>
          <a:prstGeom prst="rect">
            <a:avLst/>
          </a:prstGeom>
        </p:spPr>
      </p:pic>
    </p:spTree>
    <p:extLst>
      <p:ext uri="{BB962C8B-B14F-4D97-AF65-F5344CB8AC3E}">
        <p14:creationId xmlns:p14="http://schemas.microsoft.com/office/powerpoint/2010/main" val="145592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Activity</a:t>
            </a:r>
            <a:endParaRPr lang="en-US" sz="2800" dirty="0"/>
          </a:p>
        </p:txBody>
      </p:sp>
      <p:pic>
        <p:nvPicPr>
          <p:cNvPr id="16" name="Content Placeholder 1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94135" y="-10696"/>
            <a:ext cx="6439984" cy="6868696"/>
          </a:xfrm>
        </p:spPr>
      </p:pic>
      <p:sp>
        <p:nvSpPr>
          <p:cNvPr id="15" name="Text Placeholder 14"/>
          <p:cNvSpPr>
            <a:spLocks noGrp="1"/>
          </p:cNvSpPr>
          <p:nvPr>
            <p:ph type="body" sz="half" idx="2"/>
          </p:nvPr>
        </p:nvSpPr>
        <p:spPr/>
        <p:txBody>
          <a:bodyPr>
            <a:noAutofit/>
          </a:bodyPr>
          <a:lstStyle/>
          <a:p>
            <a:r>
              <a:rPr lang="en-US" sz="1800" dirty="0" smtClean="0"/>
              <a:t>Sort this 3</a:t>
            </a:r>
            <a:r>
              <a:rPr lang="en-US" sz="1800" baseline="30000" dirty="0" smtClean="0"/>
              <a:t>rd</a:t>
            </a:r>
            <a:r>
              <a:rPr lang="en-US" sz="1800" dirty="0" smtClean="0"/>
              <a:t> grade class into the 4 quadrants.</a:t>
            </a:r>
          </a:p>
          <a:p>
            <a:endParaRPr lang="en-US" sz="1800" dirty="0"/>
          </a:p>
          <a:p>
            <a:r>
              <a:rPr lang="en-US" sz="1800" dirty="0" smtClean="0"/>
              <a:t>*Note – this data represents 3</a:t>
            </a:r>
            <a:r>
              <a:rPr lang="en-US" sz="1800" baseline="30000" dirty="0" smtClean="0"/>
              <a:t>rd</a:t>
            </a:r>
            <a:r>
              <a:rPr lang="en-US" sz="1800" dirty="0" smtClean="0"/>
              <a:t> grade MOY</a:t>
            </a:r>
            <a:endParaRPr lang="en-US" sz="1800" dirty="0"/>
          </a:p>
        </p:txBody>
      </p:sp>
    </p:spTree>
    <p:extLst>
      <p:ext uri="{BB962C8B-B14F-4D97-AF65-F5344CB8AC3E}">
        <p14:creationId xmlns:p14="http://schemas.microsoft.com/office/powerpoint/2010/main" val="21737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121372" y="228600"/>
            <a:ext cx="4973041" cy="1295400"/>
          </a:xfrm>
        </p:spPr>
        <p:txBody>
          <a:bodyPr/>
          <a:lstStyle/>
          <a:p>
            <a:endParaRPr lang="en-US" dirty="0"/>
          </a:p>
        </p:txBody>
      </p:sp>
      <p:sp>
        <p:nvSpPr>
          <p:cNvPr id="7" name="Content Placeholder 6"/>
          <p:cNvSpPr>
            <a:spLocks noGrp="1"/>
          </p:cNvSpPr>
          <p:nvPr>
            <p:ph sz="half" idx="2"/>
          </p:nvPr>
        </p:nvSpPr>
        <p:spPr>
          <a:xfrm>
            <a:off x="1117309" y="1676400"/>
            <a:ext cx="4977104" cy="4495800"/>
          </a:xfrm>
          <a:ln>
            <a:solidFill>
              <a:schemeClr val="tx1"/>
            </a:solidFill>
          </a:ln>
        </p:spPr>
        <p:txBody>
          <a:bodyPr numCol="3">
            <a:normAutofit/>
          </a:bodyPr>
          <a:lstStyle/>
          <a:p>
            <a:r>
              <a:rPr lang="en-US" sz="3200" dirty="0" smtClean="0"/>
              <a:t>Ba</a:t>
            </a:r>
          </a:p>
          <a:p>
            <a:r>
              <a:rPr lang="en-US" sz="3200" dirty="0" smtClean="0"/>
              <a:t>Bi</a:t>
            </a:r>
          </a:p>
          <a:p>
            <a:r>
              <a:rPr lang="en-US" sz="3200" dirty="0" smtClean="0"/>
              <a:t>Ch</a:t>
            </a:r>
          </a:p>
          <a:p>
            <a:r>
              <a:rPr lang="en-US" sz="3200" dirty="0" smtClean="0"/>
              <a:t>Do</a:t>
            </a:r>
          </a:p>
          <a:p>
            <a:r>
              <a:rPr lang="en-US" sz="3200" dirty="0" smtClean="0"/>
              <a:t>Du L.</a:t>
            </a:r>
          </a:p>
          <a:p>
            <a:r>
              <a:rPr lang="en-US" sz="3200" dirty="0" smtClean="0"/>
              <a:t>Ev</a:t>
            </a:r>
          </a:p>
          <a:p>
            <a:r>
              <a:rPr lang="en-US" sz="3200" dirty="0" smtClean="0"/>
              <a:t>Fl</a:t>
            </a:r>
          </a:p>
          <a:p>
            <a:r>
              <a:rPr lang="en-US" sz="3200" dirty="0" smtClean="0"/>
              <a:t>Fr</a:t>
            </a:r>
          </a:p>
          <a:p>
            <a:r>
              <a:rPr lang="en-US" sz="3200" dirty="0" smtClean="0"/>
              <a:t>Fu</a:t>
            </a:r>
          </a:p>
          <a:p>
            <a:r>
              <a:rPr lang="en-US" sz="3200" dirty="0" smtClean="0"/>
              <a:t>Gao B.</a:t>
            </a:r>
          </a:p>
          <a:p>
            <a:r>
              <a:rPr lang="en-US" sz="3200" dirty="0" smtClean="0"/>
              <a:t>Gao S.</a:t>
            </a:r>
          </a:p>
          <a:p>
            <a:r>
              <a:rPr lang="en-US" sz="3200" dirty="0" smtClean="0"/>
              <a:t>Ha</a:t>
            </a:r>
          </a:p>
          <a:p>
            <a:r>
              <a:rPr lang="en-US" sz="3200" dirty="0" smtClean="0"/>
              <a:t>La</a:t>
            </a:r>
          </a:p>
          <a:p>
            <a:r>
              <a:rPr lang="en-US" sz="3200" dirty="0" smtClean="0"/>
              <a:t>Lun</a:t>
            </a:r>
          </a:p>
          <a:p>
            <a:r>
              <a:rPr lang="en-US" sz="3200" dirty="0" smtClean="0"/>
              <a:t>Mad</a:t>
            </a:r>
          </a:p>
          <a:p>
            <a:r>
              <a:rPr lang="en-US" sz="3200" dirty="0" smtClean="0"/>
              <a:t>Ma</a:t>
            </a:r>
          </a:p>
          <a:p>
            <a:endParaRPr lang="en-US" dirty="0"/>
          </a:p>
        </p:txBody>
      </p:sp>
      <p:sp>
        <p:nvSpPr>
          <p:cNvPr id="8" name="Text Placeholder 7"/>
          <p:cNvSpPr>
            <a:spLocks noGrp="1"/>
          </p:cNvSpPr>
          <p:nvPr>
            <p:ph type="body" sz="quarter" idx="3"/>
          </p:nvPr>
        </p:nvSpPr>
        <p:spPr>
          <a:xfrm>
            <a:off x="6301622" y="228600"/>
            <a:ext cx="4973041" cy="1295400"/>
          </a:xfrm>
        </p:spPr>
        <p:txBody>
          <a:bodyPr/>
          <a:lstStyle/>
          <a:p>
            <a:endParaRPr lang="en-US" dirty="0"/>
          </a:p>
        </p:txBody>
      </p:sp>
      <p:sp>
        <p:nvSpPr>
          <p:cNvPr id="9" name="Content Placeholder 8"/>
          <p:cNvSpPr>
            <a:spLocks noGrp="1"/>
          </p:cNvSpPr>
          <p:nvPr>
            <p:ph sz="quarter" idx="4"/>
          </p:nvPr>
        </p:nvSpPr>
        <p:spPr>
          <a:xfrm>
            <a:off x="6297559" y="1676400"/>
            <a:ext cx="4977104" cy="4495800"/>
          </a:xfrm>
          <a:ln>
            <a:solidFill>
              <a:schemeClr val="tx1"/>
            </a:solidFill>
          </a:ln>
        </p:spPr>
        <p:txBody>
          <a:bodyPr/>
          <a:lstStyle/>
          <a:p>
            <a:r>
              <a:rPr lang="en-US" sz="3200" dirty="0" smtClean="0"/>
              <a:t>Co</a:t>
            </a:r>
          </a:p>
          <a:p>
            <a:r>
              <a:rPr lang="en-US" sz="3200" dirty="0" smtClean="0"/>
              <a:t>Ful</a:t>
            </a:r>
          </a:p>
          <a:p>
            <a:r>
              <a:rPr lang="en-US" sz="3200" dirty="0" smtClean="0"/>
              <a:t>Ga</a:t>
            </a:r>
          </a:p>
          <a:p>
            <a:r>
              <a:rPr lang="en-US" sz="3200" dirty="0" smtClean="0"/>
              <a:t>Gu</a:t>
            </a:r>
          </a:p>
          <a:p>
            <a:endParaRPr lang="en-US" dirty="0"/>
          </a:p>
        </p:txBody>
      </p:sp>
      <p:pic>
        <p:nvPicPr>
          <p:cNvPr id="10" name="Picture 9"/>
          <p:cNvPicPr>
            <a:picLocks noChangeAspect="1"/>
          </p:cNvPicPr>
          <p:nvPr/>
        </p:nvPicPr>
        <p:blipFill>
          <a:blip r:embed="rId3"/>
          <a:stretch>
            <a:fillRect/>
          </a:stretch>
        </p:blipFill>
        <p:spPr>
          <a:xfrm>
            <a:off x="1610373" y="247436"/>
            <a:ext cx="3990975" cy="1266825"/>
          </a:xfrm>
          <a:prstGeom prst="rect">
            <a:avLst/>
          </a:prstGeom>
        </p:spPr>
      </p:pic>
      <p:pic>
        <p:nvPicPr>
          <p:cNvPr id="11" name="Picture 10"/>
          <p:cNvPicPr>
            <a:picLocks noChangeAspect="1"/>
          </p:cNvPicPr>
          <p:nvPr/>
        </p:nvPicPr>
        <p:blipFill>
          <a:blip r:embed="rId4"/>
          <a:stretch>
            <a:fillRect/>
          </a:stretch>
        </p:blipFill>
        <p:spPr>
          <a:xfrm>
            <a:off x="6790623" y="198634"/>
            <a:ext cx="3990975" cy="1314450"/>
          </a:xfrm>
          <a:prstGeom prst="rect">
            <a:avLst/>
          </a:prstGeom>
        </p:spPr>
      </p:pic>
    </p:spTree>
    <p:extLst>
      <p:ext uri="{BB962C8B-B14F-4D97-AF65-F5344CB8AC3E}">
        <p14:creationId xmlns:p14="http://schemas.microsoft.com/office/powerpoint/2010/main" val="1576994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121372" y="228600"/>
            <a:ext cx="4973041" cy="1295400"/>
          </a:xfrm>
        </p:spPr>
        <p:txBody>
          <a:bodyPr/>
          <a:lstStyle/>
          <a:p>
            <a:endParaRPr lang="en-US" dirty="0"/>
          </a:p>
        </p:txBody>
      </p:sp>
      <p:sp>
        <p:nvSpPr>
          <p:cNvPr id="7" name="Content Placeholder 6"/>
          <p:cNvSpPr>
            <a:spLocks noGrp="1"/>
          </p:cNvSpPr>
          <p:nvPr>
            <p:ph sz="half" idx="2"/>
          </p:nvPr>
        </p:nvSpPr>
        <p:spPr>
          <a:xfrm>
            <a:off x="1117309" y="1676400"/>
            <a:ext cx="4977104" cy="4495800"/>
          </a:xfrm>
          <a:ln>
            <a:solidFill>
              <a:schemeClr val="tx1"/>
            </a:solidFill>
          </a:ln>
        </p:spPr>
        <p:txBody>
          <a:bodyPr numCol="2">
            <a:noAutofit/>
          </a:bodyPr>
          <a:lstStyle/>
          <a:p>
            <a:r>
              <a:rPr lang="en-US" sz="3200" dirty="0" smtClean="0"/>
              <a:t>Ad</a:t>
            </a:r>
          </a:p>
          <a:p>
            <a:r>
              <a:rPr lang="en-US" sz="3200" dirty="0" smtClean="0"/>
              <a:t>Bu</a:t>
            </a:r>
          </a:p>
          <a:p>
            <a:r>
              <a:rPr lang="en-US" sz="3200" dirty="0" smtClean="0"/>
              <a:t>Jo</a:t>
            </a:r>
          </a:p>
          <a:p>
            <a:r>
              <a:rPr lang="en-US" sz="3200" dirty="0" smtClean="0"/>
              <a:t>Ke</a:t>
            </a:r>
          </a:p>
          <a:p>
            <a:r>
              <a:rPr lang="en-US" sz="3200" dirty="0" smtClean="0"/>
              <a:t>Ki</a:t>
            </a:r>
          </a:p>
          <a:p>
            <a:r>
              <a:rPr lang="en-US" sz="3200" dirty="0" smtClean="0"/>
              <a:t>Lu</a:t>
            </a:r>
          </a:p>
          <a:p>
            <a:r>
              <a:rPr lang="en-US" sz="3200" dirty="0" smtClean="0"/>
              <a:t>Mi</a:t>
            </a:r>
            <a:endParaRPr lang="en-US" sz="3200" dirty="0"/>
          </a:p>
        </p:txBody>
      </p:sp>
      <p:sp>
        <p:nvSpPr>
          <p:cNvPr id="8" name="Text Placeholder 7"/>
          <p:cNvSpPr>
            <a:spLocks noGrp="1"/>
          </p:cNvSpPr>
          <p:nvPr>
            <p:ph type="body" sz="quarter" idx="3"/>
          </p:nvPr>
        </p:nvSpPr>
        <p:spPr>
          <a:xfrm>
            <a:off x="6301622" y="228600"/>
            <a:ext cx="4973041" cy="1295400"/>
          </a:xfrm>
        </p:spPr>
        <p:txBody>
          <a:bodyPr/>
          <a:lstStyle/>
          <a:p>
            <a:endParaRPr lang="en-US" dirty="0"/>
          </a:p>
        </p:txBody>
      </p:sp>
      <p:sp>
        <p:nvSpPr>
          <p:cNvPr id="9" name="Content Placeholder 8"/>
          <p:cNvSpPr>
            <a:spLocks noGrp="1"/>
          </p:cNvSpPr>
          <p:nvPr>
            <p:ph sz="quarter" idx="4"/>
          </p:nvPr>
        </p:nvSpPr>
        <p:spPr>
          <a:xfrm>
            <a:off x="6297559" y="1676400"/>
            <a:ext cx="4977104" cy="4495800"/>
          </a:xfrm>
          <a:ln>
            <a:solidFill>
              <a:schemeClr val="tx1"/>
            </a:solidFill>
          </a:ln>
        </p:spPr>
        <p:txBody>
          <a:bodyPr/>
          <a:lstStyle/>
          <a:p>
            <a:r>
              <a:rPr lang="en-US" sz="3200" dirty="0" smtClean="0"/>
              <a:t>Du R.</a:t>
            </a:r>
          </a:p>
          <a:p>
            <a:r>
              <a:rPr lang="en-US" sz="3200" dirty="0" smtClean="0"/>
              <a:t>Ju</a:t>
            </a:r>
          </a:p>
          <a:p>
            <a:endParaRPr lang="en-US" dirty="0"/>
          </a:p>
        </p:txBody>
      </p:sp>
      <p:pic>
        <p:nvPicPr>
          <p:cNvPr id="10" name="Picture 9"/>
          <p:cNvPicPr>
            <a:picLocks noChangeAspect="1"/>
          </p:cNvPicPr>
          <p:nvPr/>
        </p:nvPicPr>
        <p:blipFill>
          <a:blip r:embed="rId2"/>
          <a:stretch>
            <a:fillRect/>
          </a:stretch>
        </p:blipFill>
        <p:spPr>
          <a:xfrm>
            <a:off x="1600848" y="171450"/>
            <a:ext cx="4010025" cy="1352550"/>
          </a:xfrm>
          <a:prstGeom prst="rect">
            <a:avLst/>
          </a:prstGeom>
        </p:spPr>
      </p:pic>
      <p:pic>
        <p:nvPicPr>
          <p:cNvPr id="11" name="Picture 10"/>
          <p:cNvPicPr>
            <a:picLocks noChangeAspect="1"/>
          </p:cNvPicPr>
          <p:nvPr/>
        </p:nvPicPr>
        <p:blipFill>
          <a:blip r:embed="rId3"/>
          <a:stretch>
            <a:fillRect/>
          </a:stretch>
        </p:blipFill>
        <p:spPr>
          <a:xfrm>
            <a:off x="6619173" y="192854"/>
            <a:ext cx="4333875" cy="1314450"/>
          </a:xfrm>
          <a:prstGeom prst="rect">
            <a:avLst/>
          </a:prstGeom>
        </p:spPr>
      </p:pic>
    </p:spTree>
    <p:extLst>
      <p:ext uri="{BB962C8B-B14F-4D97-AF65-F5344CB8AC3E}">
        <p14:creationId xmlns:p14="http://schemas.microsoft.com/office/powerpoint/2010/main" val="158139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9DCFB"/>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Data-Based Decision Making</a:t>
            </a:r>
          </a:p>
        </p:txBody>
      </p:sp>
      <p:sp>
        <p:nvSpPr>
          <p:cNvPr id="5" name="Content Placeholder 4"/>
          <p:cNvSpPr>
            <a:spLocks noGrp="1"/>
          </p:cNvSpPr>
          <p:nvPr>
            <p:ph idx="1"/>
          </p:nvPr>
        </p:nvSpPr>
        <p:spPr>
          <a:xfrm>
            <a:off x="3960812" y="482600"/>
            <a:ext cx="7313851" cy="5892800"/>
          </a:xfrm>
        </p:spPr>
        <p:txBody>
          <a:bodyPr>
            <a:normAutofit/>
          </a:bodyPr>
          <a:lstStyle/>
          <a:p>
            <a:pPr marL="781103" lvl="2" indent="-342900">
              <a:buFont typeface="Wingdings" panose="05000000000000000000" pitchFamily="2" charset="2"/>
              <a:buChar char="Ø"/>
            </a:pPr>
            <a:r>
              <a:rPr lang="en-US" sz="2400" dirty="0"/>
              <a:t>X-ray, MRI, CAT scan</a:t>
            </a:r>
          </a:p>
          <a:p>
            <a:pPr lvl="1">
              <a:buFont typeface="Wingdings" panose="05000000000000000000" pitchFamily="2" charset="2"/>
              <a:buChar char="Ø"/>
            </a:pPr>
            <a:r>
              <a:rPr lang="en-US" sz="2400" dirty="0"/>
              <a:t>Answers the question: what are the underlying student needs</a:t>
            </a:r>
          </a:p>
          <a:p>
            <a:pPr lvl="1">
              <a:buFont typeface="Wingdings" panose="05000000000000000000" pitchFamily="2" charset="2"/>
              <a:buChar char="Ø"/>
            </a:pPr>
            <a:r>
              <a:rPr lang="en-US" sz="2400" dirty="0"/>
              <a:t>Use data to identify skill gaps of students below level</a:t>
            </a:r>
          </a:p>
        </p:txBody>
      </p:sp>
      <p:sp>
        <p:nvSpPr>
          <p:cNvPr id="6" name="Text Placeholder 5"/>
          <p:cNvSpPr>
            <a:spLocks noGrp="1"/>
          </p:cNvSpPr>
          <p:nvPr>
            <p:ph type="body" sz="half" idx="2"/>
          </p:nvPr>
        </p:nvSpPr>
        <p:spPr/>
        <p:txBody>
          <a:bodyPr>
            <a:normAutofit/>
          </a:bodyPr>
          <a:lstStyle/>
          <a:p>
            <a:r>
              <a:rPr lang="en-US" sz="2000" b="1" dirty="0" smtClean="0"/>
              <a:t>Diagnostic </a:t>
            </a:r>
            <a:r>
              <a:rPr lang="en-US" sz="2000" b="1" dirty="0"/>
              <a:t>Assessment</a:t>
            </a:r>
          </a:p>
        </p:txBody>
      </p:sp>
      <p:sp>
        <p:nvSpPr>
          <p:cNvPr id="2" name="AutoShape 2" descr="data:image/jpeg;base64,/9j/4AAQSkZJRgABAQAAAQABAAD/2wCEAAkGBxAQEA8QDg8PDw8PEA8QDw8PDw8PDg8PFRUXFhUVFRUYHSggGBolGxUVITEhJSkrLi4uFx8zODMsNygtLisBCgoKBQUFDgUFDisZExkrKysrKysrKysrKysrKysrKysrKysrKysrKysrKysrKysrKysrKysrKysrKysrKysrK//AABEIAP0AxwMBIgACEQEDEQH/xAAbAAACAgMBAAAAAAAAAAAAAAAAAQIGAwUHBP/EAD4QAAEDAQUEBwYFBAEFAQAAAAEAAhEDBAUSITEGQVFxEyJhgZGhsSMyQlJywQckYtHwFDNj4VM0c6LC8RX/xAAUAQEAAAAAAAAAAAAAAAAAAAAA/8QAFBEBAAAAAAAAAAAAAAAAAAAAAP/aAAwDAQACEQMRAD8A5u4qBKHKCBkpSkUkEpSlRQgcqMpEpEoHKRKUpEoAuSxKVGmXuhbM3UMMweaDVYk5SqtwkjgkCglKJUZRKCUolRQgcolJCByiUkIHKJSQgkChIIQexygVNyxoEUkykgEimolAnFZLPZnP0yHFYXFWK5KYlg4jzhBobRZyzXRYCVY9oaAkgD4QVWpQe26xLj3K2T+XmPhJ84VVuf3jPEaaq6/07cHxxEYejMxz080FCvAQ/uSs1nc/TRSvb38p366rY3E0HCDv9UGutFlczM5hYQrFfNIACBGIEx5KthBNCEIBCSEDSQhAJpIQSCEBCD1uUFNygUCSQUIEkU0igxvVquFgJHWDSBImdVVHqy7M2mH0x88N5Sg91+2cYA7FiPu5AxHadFSCukbSUi2gd8vaOW+VzZ+p5lB7bpdDz3FdOs1nxsY/524u+JXL7qHWPILrFmIZSY0fA1o55Z/dBya+nTVJ4lx81s9nKZcWwJww49y8W0tHBWe35XvHdK2GyIDnQdYOHnKDY33QdhDoIwiDlGRMhVA6nmVetoKMUcTmkGQAZJ39veqIdTzKCYQgIQCEkSgaEk0AhCEDCEBCD2OWMrI5YygRQhJAJIQgxVFv9mR7SiToHAnuzWgerBszUgs6uKerEwZPagtl5EVaL2alwkfW3Mft3rmVtZhe4dsrrFFg0FJuI73uLgO4QuY3/TIqukQZIPCZQZNnWYqoGQlzRnoukU6NUtOUjWcQjx0XN9nWBz4OhcAe9dVp3aMg0ANIymc+GXcg5lthTIqumJMEwQRpGoWXYxs1qfYXOPIKW29AMrPA4gxwJUtkARLv0x4n9kFo2rZNnn5XNPccvuuav953Mro18VC+lUEatEdxBHoudVx13c0EgkUwouKCVJmIwF7nWEYZz5p3XZydBJPotnexDGtYOEk9mn2QVxNRJklNA0IQgYQgIQetygVNygUCSQhAkk0kGN62+ztowOa7XA+Y81qXr1XQ7Nw5FB2Ow0mvFOoILXt15rlu2tGK1b9NQ+C6PsjaMVmbxY4tVP8AxHoAVqhAyexrx4f6QVO5XZu7l2y5TjoUHHXCJ5rhl0vh57QF2zZmrNkoHgCPAwg5ht5P9TaJ+f8AZezYuzuIJa4iAMhOZy1Xk/EI/m7R9Y9AtlsC727Ruc0g+SDeXzSqdA84iAG6QBIkAjLslcxtPvldf2wOCxuAyLntHdMrkFrPtHc0AFDUxxTleu6rKaj8hPDhzQWO4bMMGLtwxu8Vr9pagDiBIMAZmVZrM1lGid+BjnGd7oVCvGuX1DJk7+aDA1SSamgE0k0DCEBCD1uWMqbysJKCUpILHa4THIqAcgmklKaCLk7C+Kg7cknKNnEvbzQdL2LtMUq44GmR3yPsvNt5R6WlRqj4S6k/v6zf/ZS2eoFtAka1HA9zTAHqt1Vuiq6i9tSmSx4znURmDxkIOP2Gi4VD2TPiuv7OVcFioTvDz3YyuemxRUIGpdHmr6yg/q0mNJFNrWACZy/nmgpn4kWc/wBQ54+NlN/lHq1ZtgX/AJln0u9FtNs7I51NjntIcyaZJES0yR4GfFa/YqnhrOf8lN3iSAPVBZ9uqsWVg+aqPJpK5HWdL3H9RXTdsqvSWVhHw1yPFv8ApcwrAhzp4lBNoJIA3q6bNWCGFxjDkI3lVa7KMmd+5dNuawinQYHkAwXvncNUFf2ge2nSIa49fUEEEAZ66EZKjzJJ4mVu9p7y6Wo7Dk3Ro4MC0jQgmEIQgE0kIGEICEHqqL13NTa5xnXIBeN6hSrFjg5u7zCC61rsIbJAIjctHb7pDpLMneRVhuO+emYGn3gMj8w3g9qz1LCHEkdTjlLJ+yDnb2lpIcIIQCt3f1jyLh7zZ03rQtKCTlKwCag71jcV67no4nz3ILzs7VrS2nRfhLjkSAcPaJW+tNgHWFQuc7QvLnSTzlanZQhtYA5uwuFP64MfzjC3LaTi8AgyTnM70FNvCyGnUIO7Q9kqy3PXr1Gl3SFoESWABzt0krybUM9u5nyAZ7yTn+y3V2nDZWGmOqXOxEZkkZR3D1QaHaelVc3rVX1GjPC8zHaF5tnrI7ovZiS9xxdmHQefmtze0Gm4uGRBPcAf3Wq2dsOMPc6cDYkSQ0kmBz3+CDPfVie2zvbUBAMOBOmIdvkueWqhLua6Dfdm9m7CXANgkYiWHuVasNlY6o3pMmzmTkOyeyYQZtlrtlwqPyp0zOfxO4Bb3aa8ejoYGnrV5nsptOficu4rI+xva1rhh6PRpYQWxwEZKo7WWouqPO4BrGjgAB/s96CvVX4nE+HJSCxsCyoBCEIBCEIGEICEHqesLwszljcg9dx2rBUAnKQRzGq6zY206tDE1pw8TEu7lxYyCCNQrzsVtKGObTrZ0nGHHewnfyQT2msYGbWwDOW7JUi20cLp3H1XZL9sDKrSyQHDrU3/AAkEZdxXNr8u1zZa5sHyPIoK05yslwWfqtyziT3quUrO5zg2DrByXQblsBDBlHPegkxpEEZEGQeBXRrLhr06NeBicBiI3kZFUSrRhXPY6piszm/8bzHI5/dBVdsKZbbK/wBQPdhC2Wwbw/8AqaDtC0VW9jhId4iPBR/ECl+YDx8dNp7xKhsBlao+am8eiCW1NmwWUk6uqNpt+kdY+i1+zVPpGVqQkFrRVEaEAwfULfbf08Nnoj/M4/8AiVqtgh+ZcNxo1AfJB5r8b0dEg/GcI/nJeW47HTDekqbzDREntPothtyQDQYNwe895AHovPcNHHZ6s5hlWmR2YmmY8Agw3pVNNpNMlrHEAt+E5EgxxyVBv6oXOBO8klXTaN2ENYN/W7tAqJex6w70HlapqDVJA0JIQNCEIGEICEHqcsZWRyxlBBwSoVSxwI038lMrFUCDpVxXoa1na1xmpQhrT81I6eBy7wvebG6q3rsDmb8WQ7juVH2TtuBwmSB1XAakfyF1iy16demwYAGQIkCY48yg59/+WG1XFgljSQHDMeK31lbAC2V6XexjHOpAhsictNAtdRIQRtDVv9hH9atT4gO+37LSVQtlse6LUB8zXD0KD1beUJFF/wBTT/O5a3YdsWpv0keis21Nn6Sz1AMzTIqDkNfJaHYynFUu4fYEoPb+Iw9lRj/lf6FafYZntnu+Wi/zIC2+2XtLK14z6OsCeTgR6ry7HUYZUecsbmU28tSg0+2zptRb8rGN8p+62ey9D8o//JWHgMv3Wk2lqYrVXP8AkI7m5fZWWxt6Gz026dHSdUd9REoKTf1THXqkaBxaOTcvsqbfQ6w71bagmSdSST3qqX97470GvapKLVJAIQhAJpJoGEkwhB6nLGVkcsZQCg4KSRQTu+0dG8cD6rqezN6sqtZTJDagGFsmA7hnxXJHtWxuq8i0hrjyKDu1FzcJpVWnA8Frp1E71VrwsL7O/A7Npzp1B7r27jz7F6Nmb8FoaKNZ3tAIp1CffHyuPHtW9c8FppVmhzZyDtWnsO5BU3OWw2adFpY7cwOJ8ErXdcGaTsTdzXa8p3qVx4mvqNIiRBJGbTwQWIWwF5xe6ZB7QV5btsYo9M0TEno3fpcPWMlnoWUyR7059UTPevVTe0dQzjnJhycRv8EGstDZpPZrMSNcu1YqdMUmtYwmGHLfnxXut9B5xEsDWnIBrtRunRYrPZKhIwscSBOZBjLeg0FpuZz7U6q8YaJd0hnVx1LQOa9d71/y9cjUhrO5xhbCtRcTLiA4SC0SC3mtFfMtpFp+JwAE5mDKCtPGSp1+OmpylXC0uhpVHvCpiquPcgwtUkmpoBCEIBNJNAwhAQg9TljKyOWMoEhCEEXBYXtWcqLgg2Fy3oWODXE9hXVrovX+ppAOzqsAE73M3HmuKObwVh2ev003AFxa4aEGEHXbJZDM7u3Jo7V7KQY7pqgGRc1rCdXBognxVSpX1UqNjGIjOGtE+S3l321paxuQcBBnf2oLHZ2ZTiDWtGZJgDtKwVrZTNUYTJa0NORGU6+i9NhLQwuMEaNGskb069FjnNcRDsGunxSg8tqcYdOZAhZLDTxYjihz2w3OMhEeihUpFxd2GCtfRfULugaIdmA/dgB95Bjva1UqbnB1SakAODRiAPaqfbqpeSSTAnCOAXRKtyU6dItaM8y5xzc5x1JVCvik1hdGQ4cCgql+WoMaVTgZMnfmtrtJaMVQN3DM/ZatgQTCEIQCEIQCaEIGEICEHqcsZWRygUCSTSQJIplJBEhYntWdQcEGyuW+KjDgJxDdi1jmrndl4F7mCPecB4lc3pmHNParzs07r0uxw8kHVLFV9m2GmGiMjp2nsXpfVcQCW5DQt+y01213szBjmt/RfTe32jQ08WmPJBKm6mC49d0x7xAbovJaq0EPEBzTIjIL106DYinWaRuDwclX9oG1cWBgJOchgJy3FBtq1+sfTka6dgK5vtJbQXOg/wD1eu003sHWD2cwWrSX3Y3MaHO+IT2jfmgo95Omq48ljapWv+47mk1A0IQgSE0IBCEIGEICEHqcoFTcoFAkk0kCSTSQCRTSKDBUV02UrdenPzNHiqXVVq2cnq9xQdesdIxn2d62TWaZLFd4x0adQfEAT2Hf5r20mIMTKQAz8l4LXUBedxynjkIhbmqQxj6jhlTY5xHEjQeKo92V3f1E1DIrOIfwxOOvjCDbVrY6C0EuHA5hUjaqqSwk6z5q8VrIQdNJVI22p4HNbxaXeJgeiDmVo/uP5ptUa/8Acf8AUVIIGhCEAhCEAhCaBhCAhB6XKBWRyxlAkkyhBFJSSKBJFNJyDBUVy2dpe73KntbLmjiQr7s/TzCDq+y4mygfK9w+/wB1tKbM1rtk2/l3fWfQLcUm5oNftI/DZy0avIHcqPVZGY1GY5hXHap8ljOElViszJBaKvWbTqfO1ru+Fzz8R2RaB/2WR5rotmE2azn9EeCon4mU/a0jxojyJQcftI9o/wCoptUreIqv5yotQNCEIBCEIBNCEDCEBCD1OUCsjljKBJJlJAklJRQCi5SUHoJWBk1W9knyXQbgp9ZUa42TVPYPVdE2eZmSg6ZswyLNze4rb0G5rwXAyLNT7ZPmtlTEAngEFVv1+Ks/9MBaqqzJbCqcT3u4uJXnrMQb2wj8rQ5H1VM/Exn/AE5/xkef+1ebKyLPZx+ifNU78TG9Wh9Lvsg4jeY9s7kFjas17D2x5D7rC1BJCEIBCEIBNCEDCEBCD1OUCsrgoEIIKKnCUIIpKcJQgisb1lhY6iDY7NslzzyHqui7PU8iVRdl2DC4/qK6Ps/TGDxQdHuunFnpD9DfRei0nDSeewqVlbFKn9LfRQvPKi7+b0FVZTWKu3JbBrAsNdghBu6dOKVEcKbfRUv8TG9Wj9D/ALK/Ob1WfS0eSpX4lMypfS/7IOD3yPbHkPUrAxeq/B7bu+5XmYgaFKEQgihShEIIpwnCcIEEKUIQf//Z"/>
          <p:cNvSpPr>
            <a:spLocks noChangeAspect="1" noChangeArrowheads="1"/>
          </p:cNvSpPr>
          <p:nvPr/>
        </p:nvSpPr>
        <p:spPr bwMode="auto">
          <a:xfrm>
            <a:off x="7009914" y="6607392"/>
            <a:ext cx="52566" cy="525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2" name="Picture 4" descr="http://www.eugeneurgentcare.com/wp-content/uploads/2013/01/XrayHand-copy-e135910091928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1412" y="3195007"/>
            <a:ext cx="1828800" cy="232323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ww.castlerockhospital.org/uploadedImages/mylittletonhospital/Content/MLH/Specialties/GE-MRI-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4212" y="3097763"/>
            <a:ext cx="2551802" cy="2453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674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9DCF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Big Picture</a:t>
            </a:r>
          </a:p>
        </p:txBody>
      </p:sp>
      <p:sp>
        <p:nvSpPr>
          <p:cNvPr id="3" name="Content Placeholder 2"/>
          <p:cNvSpPr>
            <a:spLocks noGrp="1"/>
          </p:cNvSpPr>
          <p:nvPr>
            <p:ph idx="1"/>
          </p:nvPr>
        </p:nvSpPr>
        <p:spPr/>
        <p:txBody>
          <a:bodyPr/>
          <a:lstStyle/>
          <a:p>
            <a:r>
              <a:rPr lang="en-US" dirty="0"/>
              <a:t>Early assessment is one of the most effective ways to prevent the downward spiral of reading failure. It identifies students who need extra help in reading before they experience serious failure (Torgesen 1998).  </a:t>
            </a:r>
          </a:p>
          <a:p>
            <a:r>
              <a:rPr lang="en-US" dirty="0"/>
              <a:t>The sooner the intervention occurs, the more likely students will regain ground (Torgesen, 1998, 2004).</a:t>
            </a:r>
          </a:p>
          <a:p>
            <a:r>
              <a:rPr lang="en-US" dirty="0"/>
              <a:t>There is often a decline in motivation and interest in reading in students who at first had difficulty in learning to read (Eccles et al. 1993; McKenna, Kear, and Ellsworth 1995).</a:t>
            </a:r>
          </a:p>
          <a:p>
            <a:endParaRPr lang="en-US" dirty="0"/>
          </a:p>
        </p:txBody>
      </p:sp>
      <p:pic>
        <p:nvPicPr>
          <p:cNvPr id="4" name="Picture 2" descr="http://www.hmmrmedia.com/wp-content/uploads/2015/03/big_picture_lightbul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5012" y="217728"/>
            <a:ext cx="2133600" cy="1369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94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9DCF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2</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33758" y="1701800"/>
            <a:ext cx="7724509" cy="4470400"/>
          </a:xfrm>
        </p:spPr>
      </p:pic>
    </p:spTree>
    <p:extLst>
      <p:ext uri="{BB962C8B-B14F-4D97-AF65-F5344CB8AC3E}">
        <p14:creationId xmlns:p14="http://schemas.microsoft.com/office/powerpoint/2010/main" val="52800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9DCF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Grades 3-6</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1136" y="1701800"/>
            <a:ext cx="7429752" cy="4470400"/>
          </a:xfrm>
        </p:spPr>
      </p:pic>
    </p:spTree>
    <p:extLst>
      <p:ext uri="{BB962C8B-B14F-4D97-AF65-F5344CB8AC3E}">
        <p14:creationId xmlns:p14="http://schemas.microsoft.com/office/powerpoint/2010/main" val="762045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9DCF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Phonological Awareness Screening (QPAS)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0012" y="1676400"/>
            <a:ext cx="2612024" cy="34290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9590" y="2286000"/>
            <a:ext cx="2625238" cy="3429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7612" y="3048000"/>
            <a:ext cx="2651032" cy="3458632"/>
          </a:xfrm>
          <a:prstGeom prst="rect">
            <a:avLst/>
          </a:prstGeom>
        </p:spPr>
      </p:pic>
    </p:spTree>
    <p:extLst>
      <p:ext uri="{BB962C8B-B14F-4D97-AF65-F5344CB8AC3E}">
        <p14:creationId xmlns:p14="http://schemas.microsoft.com/office/powerpoint/2010/main" val="262309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9DCF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90600"/>
          </a:xfrm>
        </p:spPr>
        <p:txBody>
          <a:bodyPr/>
          <a:lstStyle/>
          <a:p>
            <a:r>
              <a:rPr lang="en-US" dirty="0" smtClean="0"/>
              <a:t>CORE Phonics Survey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4839" y="1371600"/>
            <a:ext cx="2484306" cy="3304596"/>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8594" y="2057400"/>
            <a:ext cx="2438400" cy="330459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6443" y="2667000"/>
            <a:ext cx="2488942" cy="3304596"/>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14834" y="3352800"/>
            <a:ext cx="2422981" cy="3304596"/>
          </a:xfrm>
          <a:prstGeom prst="rect">
            <a:avLst/>
          </a:prstGeom>
        </p:spPr>
      </p:pic>
    </p:spTree>
    <p:extLst>
      <p:ext uri="{BB962C8B-B14F-4D97-AF65-F5344CB8AC3E}">
        <p14:creationId xmlns:p14="http://schemas.microsoft.com/office/powerpoint/2010/main" val="224930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9DCFB"/>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Data-Based Decision Making</a:t>
            </a:r>
          </a:p>
        </p:txBody>
      </p:sp>
      <p:sp>
        <p:nvSpPr>
          <p:cNvPr id="5" name="Content Placeholder 4"/>
          <p:cNvSpPr>
            <a:spLocks noGrp="1"/>
          </p:cNvSpPr>
          <p:nvPr>
            <p:ph idx="1"/>
          </p:nvPr>
        </p:nvSpPr>
        <p:spPr>
          <a:xfrm>
            <a:off x="3960812" y="482600"/>
            <a:ext cx="7313851" cy="5892800"/>
          </a:xfrm>
        </p:spPr>
        <p:txBody>
          <a:bodyPr>
            <a:normAutofit/>
          </a:bodyPr>
          <a:lstStyle/>
          <a:p>
            <a:pPr lvl="1">
              <a:buFont typeface="Wingdings" panose="05000000000000000000" pitchFamily="2" charset="2"/>
              <a:buChar char="Ø"/>
            </a:pPr>
            <a:r>
              <a:rPr lang="en-US" sz="2400" dirty="0"/>
              <a:t>Prescription/procedure</a:t>
            </a:r>
          </a:p>
          <a:p>
            <a:pPr lvl="1">
              <a:buFont typeface="Wingdings" panose="05000000000000000000" pitchFamily="2" charset="2"/>
              <a:buChar char="Ø"/>
            </a:pPr>
            <a:r>
              <a:rPr lang="en-US" sz="2400" dirty="0"/>
              <a:t>Focused, targeted, explicit instruction</a:t>
            </a:r>
          </a:p>
          <a:p>
            <a:pPr lvl="1">
              <a:buFont typeface="Wingdings" panose="05000000000000000000" pitchFamily="2" charset="2"/>
              <a:buChar char="Ø"/>
            </a:pPr>
            <a:r>
              <a:rPr lang="en-US" sz="2400" dirty="0"/>
              <a:t>Who - interventionist/teacher/specialist</a:t>
            </a:r>
          </a:p>
          <a:p>
            <a:pPr lvl="1">
              <a:buFont typeface="Wingdings" panose="05000000000000000000" pitchFamily="2" charset="2"/>
              <a:buChar char="Ø"/>
            </a:pPr>
            <a:r>
              <a:rPr lang="en-US" sz="2400" dirty="0"/>
              <a:t>What - intervention</a:t>
            </a:r>
          </a:p>
          <a:p>
            <a:pPr lvl="1">
              <a:buFont typeface="Wingdings" panose="05000000000000000000" pitchFamily="2" charset="2"/>
              <a:buChar char="Ø"/>
            </a:pPr>
            <a:r>
              <a:rPr lang="en-US" sz="2400" dirty="0"/>
              <a:t>Where - classroom/other area of school</a:t>
            </a:r>
          </a:p>
          <a:p>
            <a:pPr lvl="1">
              <a:buFont typeface="Wingdings" panose="05000000000000000000" pitchFamily="2" charset="2"/>
              <a:buChar char="Ø"/>
            </a:pPr>
            <a:r>
              <a:rPr lang="en-US" sz="2400" dirty="0"/>
              <a:t>When - frequency and duration</a:t>
            </a:r>
          </a:p>
          <a:p>
            <a:pPr lvl="1">
              <a:buFont typeface="Wingdings" panose="05000000000000000000" pitchFamily="2" charset="2"/>
              <a:buChar char="Ø"/>
            </a:pPr>
            <a:r>
              <a:rPr lang="en-US" sz="2400" dirty="0"/>
              <a:t>How - small group/ one-on-one</a:t>
            </a:r>
          </a:p>
        </p:txBody>
      </p:sp>
      <p:sp>
        <p:nvSpPr>
          <p:cNvPr id="6" name="Text Placeholder 5"/>
          <p:cNvSpPr>
            <a:spLocks noGrp="1"/>
          </p:cNvSpPr>
          <p:nvPr>
            <p:ph type="body" sz="half" idx="2"/>
          </p:nvPr>
        </p:nvSpPr>
        <p:spPr/>
        <p:txBody>
          <a:bodyPr>
            <a:normAutofit/>
          </a:bodyPr>
          <a:lstStyle/>
          <a:p>
            <a:r>
              <a:rPr lang="en-US" sz="2000" b="1" dirty="0" smtClean="0"/>
              <a:t>Intervention</a:t>
            </a:r>
            <a:endParaRPr lang="en-US" sz="2000" b="1" dirty="0"/>
          </a:p>
        </p:txBody>
      </p:sp>
      <p:pic>
        <p:nvPicPr>
          <p:cNvPr id="3074" name="Picture 2" descr="https://attendengageinvest.files.wordpress.com/2013/07/evidence_based_interventions_wordcloud.png?w=551&amp;h=1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9612" y="4546600"/>
            <a:ext cx="4452262" cy="1575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046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9DCFB"/>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Data-Based Decision Making</a:t>
            </a:r>
          </a:p>
        </p:txBody>
      </p:sp>
      <p:sp>
        <p:nvSpPr>
          <p:cNvPr id="5" name="Content Placeholder 4"/>
          <p:cNvSpPr>
            <a:spLocks noGrp="1"/>
          </p:cNvSpPr>
          <p:nvPr>
            <p:ph idx="1"/>
          </p:nvPr>
        </p:nvSpPr>
        <p:spPr>
          <a:xfrm>
            <a:off x="3960812" y="482600"/>
            <a:ext cx="7313851" cy="5892800"/>
          </a:xfrm>
        </p:spPr>
        <p:txBody>
          <a:bodyPr>
            <a:normAutofit lnSpcReduction="10000"/>
          </a:bodyPr>
          <a:lstStyle/>
          <a:p>
            <a:pPr lvl="1">
              <a:buFont typeface="Wingdings" panose="05000000000000000000" pitchFamily="2" charset="2"/>
              <a:buChar char="Ø"/>
            </a:pPr>
            <a:r>
              <a:rPr lang="en-US" dirty="0"/>
              <a:t>Follow up appointment</a:t>
            </a:r>
          </a:p>
          <a:p>
            <a:pPr lvl="1">
              <a:buFont typeface="Wingdings" panose="05000000000000000000" pitchFamily="2" charset="2"/>
              <a:buChar char="Ø"/>
            </a:pPr>
            <a:r>
              <a:rPr lang="en-US" dirty="0"/>
              <a:t>Answers the question: is the intervention </a:t>
            </a:r>
            <a:r>
              <a:rPr lang="en-US" dirty="0" smtClean="0"/>
              <a:t>working?</a:t>
            </a:r>
          </a:p>
          <a:p>
            <a:pPr lvl="1">
              <a:buFont typeface="Wingdings" panose="05000000000000000000" pitchFamily="2" charset="2"/>
              <a:buChar char="Ø"/>
            </a:pPr>
            <a:r>
              <a:rPr lang="en-US" dirty="0" smtClean="0"/>
              <a:t>Effect size of 0.90 (Hattie)</a:t>
            </a:r>
            <a:endParaRPr lang="en-US" dirty="0"/>
          </a:p>
          <a:p>
            <a:pPr lvl="1">
              <a:buFont typeface="Wingdings" panose="05000000000000000000" pitchFamily="2" charset="2"/>
              <a:buChar char="Ø"/>
            </a:pPr>
            <a:r>
              <a:rPr lang="en-US" dirty="0"/>
              <a:t>Informs </a:t>
            </a:r>
            <a:r>
              <a:rPr lang="en-US" dirty="0" smtClean="0"/>
              <a:t>instruction, using the moving median of 3</a:t>
            </a:r>
          </a:p>
          <a:p>
            <a:pPr lvl="1">
              <a:buFont typeface="Wingdings" panose="05000000000000000000" pitchFamily="2" charset="2"/>
              <a:buChar char="Ø"/>
            </a:pPr>
            <a:r>
              <a:rPr lang="en-US" dirty="0" smtClean="0"/>
              <a:t>Used </a:t>
            </a:r>
            <a:r>
              <a:rPr lang="en-US" dirty="0"/>
              <a:t>in conjunction with Pathways of </a:t>
            </a:r>
            <a:r>
              <a:rPr lang="en-US" dirty="0" smtClean="0"/>
              <a:t>Progress</a:t>
            </a:r>
          </a:p>
          <a:p>
            <a:pPr lvl="1">
              <a:buFont typeface="Wingdings" panose="05000000000000000000" pitchFamily="2" charset="2"/>
              <a:buChar char="Ø"/>
            </a:pPr>
            <a:r>
              <a:rPr lang="en-US" dirty="0"/>
              <a:t>The frequency of progress monitoring should match the level of concern about the student’s skill development and need for </a:t>
            </a:r>
            <a:r>
              <a:rPr lang="en-US" dirty="0" smtClean="0"/>
              <a:t>support</a:t>
            </a:r>
          </a:p>
          <a:p>
            <a:pPr lvl="2">
              <a:buFont typeface="Wingdings" panose="05000000000000000000" pitchFamily="2" charset="2"/>
              <a:buChar char="Ø"/>
            </a:pPr>
            <a:r>
              <a:rPr lang="en-US" dirty="0" smtClean="0"/>
              <a:t>Recommended frequency: </a:t>
            </a:r>
          </a:p>
          <a:p>
            <a:pPr lvl="3">
              <a:buFont typeface="Wingdings" panose="05000000000000000000" pitchFamily="2" charset="2"/>
              <a:buChar char="Ø"/>
            </a:pPr>
            <a:r>
              <a:rPr lang="en-US" dirty="0" smtClean="0"/>
              <a:t>well below benchmark – 1-2 weeks</a:t>
            </a:r>
          </a:p>
          <a:p>
            <a:pPr lvl="3">
              <a:buFont typeface="Wingdings" panose="05000000000000000000" pitchFamily="2" charset="2"/>
              <a:buChar char="Ø"/>
            </a:pPr>
            <a:r>
              <a:rPr lang="en-US" dirty="0" smtClean="0"/>
              <a:t>below benchmark - 2-4 weeks</a:t>
            </a:r>
          </a:p>
          <a:p>
            <a:pPr lvl="3">
              <a:buFont typeface="Wingdings" panose="05000000000000000000" pitchFamily="2" charset="2"/>
              <a:buChar char="Ø"/>
            </a:pPr>
            <a:r>
              <a:rPr lang="en-US" dirty="0"/>
              <a:t>b</a:t>
            </a:r>
            <a:r>
              <a:rPr lang="en-US" dirty="0" smtClean="0"/>
              <a:t>enchmark - 4-6 weeks</a:t>
            </a:r>
          </a:p>
          <a:p>
            <a:pPr lvl="1">
              <a:buFont typeface="Wingdings" panose="05000000000000000000" pitchFamily="2" charset="2"/>
              <a:buChar char="Ø"/>
            </a:pPr>
            <a:r>
              <a:rPr lang="en-US" dirty="0"/>
              <a:t>Note: Three passages are given for DORF during benchmark testing, but only ONE passage is used for progress monitoring. There are 20 PM forms for each measure.  </a:t>
            </a:r>
            <a:r>
              <a:rPr lang="en-US" u="sng" dirty="0"/>
              <a:t>Be sure to use a different form each week.  </a:t>
            </a:r>
            <a:endParaRPr lang="en-US" dirty="0"/>
          </a:p>
          <a:p>
            <a:pPr lvl="1">
              <a:buFont typeface="Wingdings" panose="05000000000000000000" pitchFamily="2" charset="2"/>
              <a:buChar char="Ø"/>
            </a:pPr>
            <a:endParaRPr lang="en-US" sz="2400" dirty="0"/>
          </a:p>
          <a:p>
            <a:pPr lvl="1">
              <a:buFont typeface="Wingdings" panose="05000000000000000000" pitchFamily="2" charset="2"/>
              <a:buChar char="Ø"/>
            </a:pPr>
            <a:endParaRPr lang="en-US" sz="2400" dirty="0"/>
          </a:p>
        </p:txBody>
      </p:sp>
      <p:sp>
        <p:nvSpPr>
          <p:cNvPr id="6" name="Text Placeholder 5"/>
          <p:cNvSpPr>
            <a:spLocks noGrp="1"/>
          </p:cNvSpPr>
          <p:nvPr>
            <p:ph type="body" sz="half" idx="2"/>
          </p:nvPr>
        </p:nvSpPr>
        <p:spPr/>
        <p:txBody>
          <a:bodyPr>
            <a:normAutofit/>
          </a:bodyPr>
          <a:lstStyle/>
          <a:p>
            <a:r>
              <a:rPr lang="en-US" sz="2000" b="1" dirty="0" smtClean="0"/>
              <a:t>Progress Monitoring</a:t>
            </a:r>
            <a:endParaRPr lang="en-US" sz="2000" b="1" dirty="0"/>
          </a:p>
        </p:txBody>
      </p:sp>
      <p:pic>
        <p:nvPicPr>
          <p:cNvPr id="4098" name="Picture 2" descr="http://www.cabarrus.k12.nc.us/cms/lib09/NC01910456/Centricity/Domain/3096/progress-image-picture-clipart-6%20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278" y="381000"/>
            <a:ext cx="2132251" cy="213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55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9DCFB"/>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Data-Based Decision Making</a:t>
            </a:r>
          </a:p>
        </p:txBody>
      </p:sp>
      <p:sp>
        <p:nvSpPr>
          <p:cNvPr id="5" name="Content Placeholder 4"/>
          <p:cNvSpPr>
            <a:spLocks noGrp="1"/>
          </p:cNvSpPr>
          <p:nvPr>
            <p:ph idx="1"/>
          </p:nvPr>
        </p:nvSpPr>
        <p:spPr>
          <a:xfrm>
            <a:off x="3960812" y="482600"/>
            <a:ext cx="7313851" cy="5892800"/>
          </a:xfrm>
        </p:spPr>
        <p:txBody>
          <a:bodyPr>
            <a:normAutofit/>
          </a:bodyPr>
          <a:lstStyle/>
          <a:p>
            <a:pPr lvl="1">
              <a:buFont typeface="Wingdings" panose="05000000000000000000" pitchFamily="2" charset="2"/>
              <a:buChar char="Ø"/>
            </a:pPr>
            <a:r>
              <a:rPr lang="en-US" sz="2400" dirty="0" smtClean="0"/>
              <a:t>Research-based goal setting tool</a:t>
            </a:r>
          </a:p>
          <a:p>
            <a:pPr lvl="1">
              <a:buFont typeface="Wingdings" panose="05000000000000000000" pitchFamily="2" charset="2"/>
              <a:buChar char="Ø"/>
            </a:pPr>
            <a:r>
              <a:rPr lang="en-US" sz="2400" dirty="0"/>
              <a:t>Meaningful, ambitious, and attainable </a:t>
            </a:r>
            <a:r>
              <a:rPr lang="en-US" sz="2400" dirty="0" smtClean="0"/>
              <a:t>goals</a:t>
            </a:r>
          </a:p>
          <a:p>
            <a:pPr lvl="1">
              <a:buFont typeface="Wingdings" panose="05000000000000000000" pitchFamily="2" charset="2"/>
              <a:buChar char="Ø"/>
            </a:pPr>
            <a:r>
              <a:rPr lang="en-US" sz="2400" dirty="0" smtClean="0"/>
              <a:t>Evaluate individual student progress and rate of growth, </a:t>
            </a:r>
            <a:r>
              <a:rPr lang="en-US" sz="2400" dirty="0"/>
              <a:t>compared to other students with the same level of initial skills </a:t>
            </a:r>
            <a:endParaRPr lang="en-US" sz="2400" dirty="0" smtClean="0"/>
          </a:p>
          <a:p>
            <a:pPr lvl="1">
              <a:buFont typeface="Wingdings" panose="05000000000000000000" pitchFamily="2" charset="2"/>
              <a:buChar char="Ø"/>
            </a:pPr>
            <a:r>
              <a:rPr lang="en-US" sz="2400" dirty="0" smtClean="0"/>
              <a:t>Evaluate the effectiveness of support at the classroom, school, or district level</a:t>
            </a:r>
          </a:p>
          <a:p>
            <a:pPr lvl="1">
              <a:buFont typeface="Wingdings" panose="05000000000000000000" pitchFamily="2" charset="2"/>
              <a:buChar char="Ø"/>
            </a:pPr>
            <a:r>
              <a:rPr lang="en-US" sz="2400" dirty="0" smtClean="0"/>
              <a:t>Not available with survey level progress monitoring</a:t>
            </a:r>
          </a:p>
          <a:p>
            <a:pPr lvl="1">
              <a:buFont typeface="Wingdings" panose="05000000000000000000" pitchFamily="2" charset="2"/>
              <a:buChar char="Ø"/>
            </a:pPr>
            <a:endParaRPr lang="en-US" sz="2400" dirty="0"/>
          </a:p>
        </p:txBody>
      </p:sp>
      <p:sp>
        <p:nvSpPr>
          <p:cNvPr id="6" name="Text Placeholder 5"/>
          <p:cNvSpPr>
            <a:spLocks noGrp="1"/>
          </p:cNvSpPr>
          <p:nvPr>
            <p:ph type="body" sz="half" idx="2"/>
          </p:nvPr>
        </p:nvSpPr>
        <p:spPr/>
        <p:txBody>
          <a:bodyPr>
            <a:normAutofit/>
          </a:bodyPr>
          <a:lstStyle/>
          <a:p>
            <a:r>
              <a:rPr lang="en-US" sz="2000" b="1" dirty="0" smtClean="0"/>
              <a:t>Pathways of Progress</a:t>
            </a:r>
            <a:endParaRPr lang="en-US" sz="2000" b="1" dirty="0"/>
          </a:p>
        </p:txBody>
      </p:sp>
      <p:pic>
        <p:nvPicPr>
          <p:cNvPr id="5122" name="Picture 2" descr="https://dibels.org/photos/pathways-legen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21" y="482600"/>
            <a:ext cx="3271837" cy="19204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7812" y="4419600"/>
            <a:ext cx="2776227" cy="22202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53805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9DCFB"/>
        </a:solidFill>
        <a:effectLst/>
      </p:bgPr>
    </p:bg>
    <p:spTree>
      <p:nvGrpSpPr>
        <p:cNvPr id="1" name=""/>
        <p:cNvGrpSpPr/>
        <p:nvPr/>
      </p:nvGrpSpPr>
      <p:grpSpPr>
        <a:xfrm>
          <a:off x="0" y="0"/>
          <a:ext cx="0" cy="0"/>
          <a:chOff x="0" y="0"/>
          <a:chExt cx="0" cy="0"/>
        </a:xfrm>
      </p:grpSpPr>
      <p:sp>
        <p:nvSpPr>
          <p:cNvPr id="41987" name="Title 1"/>
          <p:cNvSpPr>
            <a:spLocks noGrp="1"/>
          </p:cNvSpPr>
          <p:nvPr>
            <p:ph type="title"/>
          </p:nvPr>
        </p:nvSpPr>
        <p:spPr/>
        <p:txBody>
          <a:bodyPr/>
          <a:lstStyle/>
          <a:p>
            <a:r>
              <a:rPr lang="en-US" altLang="en-US" dirty="0" smtClean="0">
                <a:latin typeface="Arial" charset="0"/>
                <a:ea typeface="ＭＳ Ｐゴシック" pitchFamily="34" charset="-128"/>
                <a:cs typeface="Arial" charset="0"/>
              </a:rPr>
              <a:t>DIBELSnet</a:t>
            </a:r>
            <a:r>
              <a:rPr lang="en-US" altLang="en-US" baseline="30000" dirty="0" smtClean="0">
                <a:latin typeface="Arial" charset="0"/>
                <a:ea typeface="ＭＳ Ｐゴシック" pitchFamily="34" charset="-128"/>
                <a:cs typeface="Arial" charset="0"/>
              </a:rPr>
              <a:t>®</a:t>
            </a:r>
            <a:r>
              <a:rPr lang="en-US" altLang="en-US" dirty="0" smtClean="0">
                <a:latin typeface="Arial" charset="0"/>
                <a:ea typeface="ＭＳ Ｐゴシック" pitchFamily="34" charset="-128"/>
                <a:cs typeface="Arial" charset="0"/>
              </a:rPr>
              <a:t> Pathways of Progress</a:t>
            </a:r>
            <a:r>
              <a:rPr lang="en-US" altLang="en-US" baseline="30000" dirty="0" smtClean="0">
                <a:latin typeface="Arial" charset="0"/>
                <a:ea typeface="ＭＳ Ｐゴシック" pitchFamily="34" charset="-128"/>
                <a:cs typeface="Arial" charset="0"/>
              </a:rPr>
              <a:t>TM</a:t>
            </a:r>
            <a:r>
              <a:rPr lang="en-US" altLang="en-US" dirty="0" smtClean="0">
                <a:latin typeface="Arial" charset="0"/>
                <a:ea typeface="ＭＳ Ｐゴシック" pitchFamily="34" charset="-128"/>
                <a:cs typeface="Arial" charset="0"/>
              </a:rPr>
              <a:t> </a:t>
            </a:r>
            <a:br>
              <a:rPr lang="en-US" altLang="en-US" dirty="0" smtClean="0">
                <a:latin typeface="Arial" charset="0"/>
                <a:ea typeface="ＭＳ Ｐゴシック" pitchFamily="34" charset="-128"/>
                <a:cs typeface="Arial" charset="0"/>
              </a:rPr>
            </a:br>
            <a:r>
              <a:rPr lang="en-US" altLang="en-US" dirty="0" smtClean="0">
                <a:latin typeface="Arial" charset="0"/>
                <a:ea typeface="ＭＳ Ｐゴシック" pitchFamily="34" charset="-128"/>
                <a:cs typeface="Arial" charset="0"/>
              </a:rPr>
              <a:t>Goal Setting Utility</a:t>
            </a:r>
          </a:p>
        </p:txBody>
      </p:sp>
      <p:sp>
        <p:nvSpPr>
          <p:cNvPr id="4" name="Date Placeholder 2"/>
          <p:cNvSpPr>
            <a:spLocks noGrp="1"/>
          </p:cNvSpPr>
          <p:nvPr>
            <p:ph type="dt" sz="half" idx="10"/>
          </p:nvPr>
        </p:nvSpPr>
        <p:spPr>
          <a:xfrm>
            <a:off x="1979612" y="6356351"/>
            <a:ext cx="1938338" cy="365125"/>
          </a:xfrm>
        </p:spPr>
        <p:txBody>
          <a:bodyPr/>
          <a:lstStyle/>
          <a:p>
            <a:pPr>
              <a:defRPr/>
            </a:pPr>
            <a:r>
              <a:rPr lang="en-US" dirty="0" smtClean="0">
                <a:solidFill>
                  <a:schemeClr val="tx1">
                    <a:tint val="75000"/>
                  </a:schemeClr>
                </a:solidFill>
              </a:rPr>
              <a:t>Pathways of ProgressTM</a:t>
            </a:r>
            <a:endParaRPr lang="en-US" dirty="0">
              <a:solidFill>
                <a:schemeClr val="tx1">
                  <a:tint val="75000"/>
                </a:schemeClr>
              </a:solidFill>
            </a:endParaRPr>
          </a:p>
        </p:txBody>
      </p:sp>
      <p:sp>
        <p:nvSpPr>
          <p:cNvPr id="2" name="Footer Placeholder 1"/>
          <p:cNvSpPr>
            <a:spLocks noGrp="1"/>
          </p:cNvSpPr>
          <p:nvPr>
            <p:ph type="ftr" sz="quarter" idx="11"/>
          </p:nvPr>
        </p:nvSpPr>
        <p:spPr/>
        <p:txBody>
          <a:bodyPr/>
          <a:lstStyle/>
          <a:p>
            <a:pPr>
              <a:defRPr/>
            </a:pPr>
            <a:r>
              <a:rPr lang="en-US" dirty="0" smtClean="0"/>
              <a:t>©2015, Dynamic Measurement Group </a:t>
            </a:r>
            <a:endParaRPr lang="en-US" dirty="0"/>
          </a:p>
        </p:txBody>
      </p:sp>
      <p:sp>
        <p:nvSpPr>
          <p:cNvPr id="6" name="Slide Number Placeholder 5"/>
          <p:cNvSpPr>
            <a:spLocks noGrp="1"/>
          </p:cNvSpPr>
          <p:nvPr>
            <p:ph type="sldNum" sz="quarter" idx="12"/>
          </p:nvPr>
        </p:nvSpPr>
        <p:spPr/>
        <p:txBody>
          <a:bodyPr/>
          <a:lstStyle/>
          <a:p>
            <a:pPr eaLnBrk="1" hangingPunct="1">
              <a:defRPr/>
            </a:pPr>
            <a:endParaRPr lang="en-US" dirty="0">
              <a:solidFill>
                <a:schemeClr val="tx1">
                  <a:tint val="75000"/>
                </a:schemeClr>
              </a:solidFill>
            </a:endParaRPr>
          </a:p>
        </p:txBody>
      </p:sp>
      <p:grpSp>
        <p:nvGrpSpPr>
          <p:cNvPr id="7" name="Group 2"/>
          <p:cNvGrpSpPr>
            <a:grpSpLocks noChangeAspect="1"/>
          </p:cNvGrpSpPr>
          <p:nvPr/>
        </p:nvGrpSpPr>
        <p:grpSpPr bwMode="auto">
          <a:xfrm>
            <a:off x="2284412" y="1577976"/>
            <a:ext cx="7506730" cy="5143500"/>
            <a:chOff x="-1156780" y="1006407"/>
            <a:chExt cx="6172199" cy="4229189"/>
          </a:xfrm>
        </p:grpSpPr>
        <p:pic>
          <p:nvPicPr>
            <p:cNvPr id="8" name="Picture 1" descr="DIBELSnet - Mozilla Firefox"/>
            <p:cNvPicPr>
              <a:picLocks noChangeAspect="1"/>
            </p:cNvPicPr>
            <p:nvPr/>
          </p:nvPicPr>
          <p:blipFill>
            <a:blip r:embed="rId2">
              <a:extLst>
                <a:ext uri="{28A0092B-C50C-407E-A947-70E740481C1C}">
                  <a14:useLocalDpi xmlns:a14="http://schemas.microsoft.com/office/drawing/2010/main" val="0"/>
                </a:ext>
              </a:extLst>
            </a:blip>
            <a:srcRect l="16875" t="24985" r="41467" b="13412"/>
            <a:stretch>
              <a:fillRect/>
            </a:stretch>
          </p:blipFill>
          <p:spPr bwMode="auto">
            <a:xfrm>
              <a:off x="-1156780" y="1006407"/>
              <a:ext cx="5047844" cy="42291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7" descr="DIBELSnet - Mozilla Firefox"/>
            <p:cNvPicPr>
              <a:picLocks noChangeAspect="1"/>
            </p:cNvPicPr>
            <p:nvPr/>
          </p:nvPicPr>
          <p:blipFill>
            <a:blip r:embed="rId2">
              <a:extLst>
                <a:ext uri="{28A0092B-C50C-407E-A947-70E740481C1C}">
                  <a14:useLocalDpi xmlns:a14="http://schemas.microsoft.com/office/drawing/2010/main" val="0"/>
                </a:ext>
              </a:extLst>
            </a:blip>
            <a:srcRect l="31374" t="24985" r="31854" b="13412"/>
            <a:stretch>
              <a:fillRect/>
            </a:stretch>
          </p:blipFill>
          <p:spPr bwMode="auto">
            <a:xfrm>
              <a:off x="200024" y="1006407"/>
              <a:ext cx="4455573" cy="42291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8" descr="DIBELSnet - Mozilla Firefox"/>
            <p:cNvPicPr>
              <a:picLocks noChangeAspect="1"/>
            </p:cNvPicPr>
            <p:nvPr/>
          </p:nvPicPr>
          <p:blipFill>
            <a:blip r:embed="rId2">
              <a:extLst>
                <a:ext uri="{28A0092B-C50C-407E-A947-70E740481C1C}">
                  <a14:useLocalDpi xmlns:a14="http://schemas.microsoft.com/office/drawing/2010/main" val="0"/>
                </a:ext>
              </a:extLst>
            </a:blip>
            <a:srcRect l="45366" t="24985" r="24364" b="13412"/>
            <a:stretch>
              <a:fillRect/>
            </a:stretch>
          </p:blipFill>
          <p:spPr bwMode="auto">
            <a:xfrm>
              <a:off x="866775" y="1006407"/>
              <a:ext cx="3667920" cy="42291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9" descr="DIBELSnet - Mozilla Firefox"/>
            <p:cNvPicPr>
              <a:picLocks noChangeAspect="1"/>
            </p:cNvPicPr>
            <p:nvPr/>
          </p:nvPicPr>
          <p:blipFill>
            <a:blip r:embed="rId2">
              <a:extLst>
                <a:ext uri="{28A0092B-C50C-407E-A947-70E740481C1C}">
                  <a14:useLocalDpi xmlns:a14="http://schemas.microsoft.com/office/drawing/2010/main" val="0"/>
                </a:ext>
              </a:extLst>
            </a:blip>
            <a:srcRect l="78853" t="24985" r="15208" b="13412"/>
            <a:stretch>
              <a:fillRect/>
            </a:stretch>
          </p:blipFill>
          <p:spPr bwMode="auto">
            <a:xfrm>
              <a:off x="4295775" y="1006407"/>
              <a:ext cx="719644" cy="42291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25420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9DCFB"/>
        </a:solidFill>
        <a:effectLst/>
      </p:bgPr>
    </p:bg>
    <p:spTree>
      <p:nvGrpSpPr>
        <p:cNvPr id="1" name=""/>
        <p:cNvGrpSpPr/>
        <p:nvPr/>
      </p:nvGrpSpPr>
      <p:grpSpPr>
        <a:xfrm>
          <a:off x="0" y="0"/>
          <a:ext cx="0" cy="0"/>
          <a:chOff x="0" y="0"/>
          <a:chExt cx="0" cy="0"/>
        </a:xfrm>
      </p:grpSpPr>
      <p:pic>
        <p:nvPicPr>
          <p:cNvPr id="870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74812" y="0"/>
            <a:ext cx="8593138" cy="6858000"/>
          </a:xfrm>
          <a:noFill/>
        </p:spPr>
      </p:pic>
      <p:sp>
        <p:nvSpPr>
          <p:cNvPr id="87043" name="Date Placeholder 1"/>
          <p:cNvSpPr>
            <a:spLocks noGrp="1"/>
          </p:cNvSpPr>
          <p:nvPr>
            <p:ph type="dt" sz="half"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endParaRPr lang="en-US" altLang="en-US" sz="1200" dirty="0">
              <a:solidFill>
                <a:srgbClr val="808080"/>
              </a:solidFill>
            </a:endParaRPr>
          </a:p>
        </p:txBody>
      </p:sp>
      <p:sp>
        <p:nvSpPr>
          <p:cNvPr id="2" name="Footer Placeholder 1"/>
          <p:cNvSpPr>
            <a:spLocks noGrp="1"/>
          </p:cNvSpPr>
          <p:nvPr>
            <p:ph type="ftr" sz="quarter" idx="11"/>
          </p:nvPr>
        </p:nvSpPr>
        <p:spPr/>
        <p:txBody>
          <a:bodyPr/>
          <a:lstStyle/>
          <a:p>
            <a:pPr>
              <a:defRPr/>
            </a:pPr>
            <a:r>
              <a:rPr lang="en-US" dirty="0" smtClean="0"/>
              <a:t>©2015, Dynamic Measurement Group </a:t>
            </a:r>
            <a:endParaRPr lang="en-US" dirty="0"/>
          </a:p>
        </p:txBody>
      </p:sp>
      <p:sp>
        <p:nvSpPr>
          <p:cNvPr id="87045" name="Slide Number Placeholder 7"/>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endParaRPr lang="en-US" altLang="en-US" sz="1600" dirty="0">
              <a:solidFill>
                <a:srgbClr val="898989"/>
              </a:solidFill>
            </a:endParaRPr>
          </a:p>
        </p:txBody>
      </p:sp>
      <p:cxnSp>
        <p:nvCxnSpPr>
          <p:cNvPr id="7" name="Straight Connector 6"/>
          <p:cNvCxnSpPr>
            <a:cxnSpLocks noChangeShapeType="1"/>
          </p:cNvCxnSpPr>
          <p:nvPr/>
        </p:nvCxnSpPr>
        <p:spPr bwMode="auto">
          <a:xfrm>
            <a:off x="2244726" y="3386138"/>
            <a:ext cx="1844675" cy="0"/>
          </a:xfrm>
          <a:prstGeom prst="line">
            <a:avLst/>
          </a:prstGeom>
          <a:noFill/>
          <a:ln w="38100">
            <a:solidFill>
              <a:srgbClr val="00B050"/>
            </a:solidFill>
            <a:round/>
            <a:headEnd/>
            <a:tailEnd/>
          </a:ln>
          <a:effectLst>
            <a:outerShdw blurRad="50800" dist="38100" dir="2700000" algn="tl" rotWithShape="0">
              <a:srgbClr val="808080">
                <a:alpha val="64998"/>
              </a:srgbClr>
            </a:outerShdw>
          </a:effectLst>
          <a:extLst>
            <a:ext uri="{909E8E84-426E-40dd-AFC4-6F175D3DCCD1}">
              <a14:hiddenFill xmlns="" xmlns:a14="http://schemas.microsoft.com/office/drawing/2010/main">
                <a:noFill/>
              </a14:hiddenFill>
            </a:ext>
          </a:extLst>
        </p:spPr>
      </p:cxnSp>
      <p:cxnSp>
        <p:nvCxnSpPr>
          <p:cNvPr id="9" name="Straight Connector 8"/>
          <p:cNvCxnSpPr>
            <a:cxnSpLocks noChangeShapeType="1"/>
          </p:cNvCxnSpPr>
          <p:nvPr/>
        </p:nvCxnSpPr>
        <p:spPr bwMode="auto">
          <a:xfrm>
            <a:off x="2244726" y="3962400"/>
            <a:ext cx="1844675" cy="0"/>
          </a:xfrm>
          <a:prstGeom prst="line">
            <a:avLst/>
          </a:prstGeom>
          <a:noFill/>
          <a:ln w="38100">
            <a:solidFill>
              <a:srgbClr val="FFC000"/>
            </a:solidFill>
            <a:round/>
            <a:headEnd/>
            <a:tailEnd/>
          </a:ln>
          <a:effectLst>
            <a:outerShdw blurRad="50800" dist="38100" dir="2700000" algn="tl" rotWithShape="0">
              <a:srgbClr val="808080">
                <a:alpha val="64998"/>
              </a:srgbClr>
            </a:outerShdw>
          </a:effectLst>
          <a:extLst>
            <a:ext uri="{909E8E84-426E-40dd-AFC4-6F175D3DCCD1}">
              <a14:hiddenFill xmlns="" xmlns:a14="http://schemas.microsoft.com/office/drawing/2010/main">
                <a:noFill/>
              </a14:hiddenFill>
            </a:ext>
          </a:extLst>
        </p:spPr>
      </p:cxnSp>
      <p:cxnSp>
        <p:nvCxnSpPr>
          <p:cNvPr id="10" name="Straight Connector 9"/>
          <p:cNvCxnSpPr>
            <a:cxnSpLocks noChangeShapeType="1"/>
          </p:cNvCxnSpPr>
          <p:nvPr/>
        </p:nvCxnSpPr>
        <p:spPr bwMode="auto">
          <a:xfrm>
            <a:off x="4564062" y="3032125"/>
            <a:ext cx="1511300" cy="0"/>
          </a:xfrm>
          <a:prstGeom prst="line">
            <a:avLst/>
          </a:prstGeom>
          <a:noFill/>
          <a:ln w="38100">
            <a:solidFill>
              <a:srgbClr val="00B050"/>
            </a:solidFill>
            <a:round/>
            <a:headEnd/>
            <a:tailEnd/>
          </a:ln>
          <a:effectLst>
            <a:outerShdw blurRad="50800" dist="38100" dir="2700000" algn="tl" rotWithShape="0">
              <a:srgbClr val="808080">
                <a:alpha val="64998"/>
              </a:srgbClr>
            </a:outerShdw>
          </a:effectLst>
          <a:extLst>
            <a:ext uri="{909E8E84-426E-40dd-AFC4-6F175D3DCCD1}">
              <a14:hiddenFill xmlns="" xmlns:a14="http://schemas.microsoft.com/office/drawing/2010/main">
                <a:noFill/>
              </a14:hiddenFill>
            </a:ext>
          </a:extLst>
        </p:spPr>
      </p:cxnSp>
      <p:cxnSp>
        <p:nvCxnSpPr>
          <p:cNvPr id="11" name="Straight Connector 10"/>
          <p:cNvCxnSpPr>
            <a:cxnSpLocks noChangeShapeType="1"/>
          </p:cNvCxnSpPr>
          <p:nvPr/>
        </p:nvCxnSpPr>
        <p:spPr bwMode="auto">
          <a:xfrm>
            <a:off x="4564062" y="3576638"/>
            <a:ext cx="1511300" cy="0"/>
          </a:xfrm>
          <a:prstGeom prst="line">
            <a:avLst/>
          </a:prstGeom>
          <a:noFill/>
          <a:ln w="38100">
            <a:solidFill>
              <a:srgbClr val="FFC000"/>
            </a:solidFill>
            <a:round/>
            <a:headEnd/>
            <a:tailEnd/>
          </a:ln>
          <a:effectLst>
            <a:outerShdw blurRad="50800" dist="38100" dir="2700000" algn="tl" rotWithShape="0">
              <a:srgbClr val="808080">
                <a:alpha val="64998"/>
              </a:srgbClr>
            </a:outerShdw>
          </a:effectLst>
          <a:extLst>
            <a:ext uri="{909E8E84-426E-40dd-AFC4-6F175D3DCCD1}">
              <a14:hiddenFill xmlns="" xmlns:a14="http://schemas.microsoft.com/office/drawing/2010/main">
                <a:noFill/>
              </a14:hiddenFill>
            </a:ext>
          </a:extLst>
        </p:spPr>
      </p:cxnSp>
      <p:cxnSp>
        <p:nvCxnSpPr>
          <p:cNvPr id="12" name="Straight Connector 11"/>
          <p:cNvCxnSpPr>
            <a:cxnSpLocks noChangeShapeType="1"/>
          </p:cNvCxnSpPr>
          <p:nvPr/>
        </p:nvCxnSpPr>
        <p:spPr bwMode="auto">
          <a:xfrm>
            <a:off x="6826250" y="2560638"/>
            <a:ext cx="1797050" cy="0"/>
          </a:xfrm>
          <a:prstGeom prst="line">
            <a:avLst/>
          </a:prstGeom>
          <a:noFill/>
          <a:ln w="38100">
            <a:solidFill>
              <a:srgbClr val="00B050"/>
            </a:solidFill>
            <a:round/>
            <a:headEnd/>
            <a:tailEnd/>
          </a:ln>
          <a:effectLst>
            <a:outerShdw blurRad="50800" dist="38100" dir="2700000" algn="tl" rotWithShape="0">
              <a:srgbClr val="808080">
                <a:alpha val="64998"/>
              </a:srgbClr>
            </a:outerShdw>
          </a:effectLst>
          <a:extLst>
            <a:ext uri="{909E8E84-426E-40dd-AFC4-6F175D3DCCD1}">
              <a14:hiddenFill xmlns="" xmlns:a14="http://schemas.microsoft.com/office/drawing/2010/main">
                <a:noFill/>
              </a14:hiddenFill>
            </a:ext>
          </a:extLst>
        </p:spPr>
      </p:cxnSp>
      <p:cxnSp>
        <p:nvCxnSpPr>
          <p:cNvPr id="13" name="Straight Connector 12"/>
          <p:cNvCxnSpPr>
            <a:cxnSpLocks noChangeShapeType="1"/>
          </p:cNvCxnSpPr>
          <p:nvPr/>
        </p:nvCxnSpPr>
        <p:spPr bwMode="auto">
          <a:xfrm>
            <a:off x="6821487" y="3143250"/>
            <a:ext cx="1765300" cy="0"/>
          </a:xfrm>
          <a:prstGeom prst="line">
            <a:avLst/>
          </a:prstGeom>
          <a:noFill/>
          <a:ln w="38100">
            <a:solidFill>
              <a:srgbClr val="FFC000"/>
            </a:solidFill>
            <a:round/>
            <a:headEnd/>
            <a:tailEnd/>
          </a:ln>
          <a:effectLst>
            <a:outerShdw blurRad="50800" dist="38100" dir="2700000" algn="tl" rotWithShape="0">
              <a:srgbClr val="808080">
                <a:alpha val="64998"/>
              </a:srgbClr>
            </a:outerShdw>
          </a:effectLst>
          <a:extLst>
            <a:ext uri="{909E8E84-426E-40dd-AFC4-6F175D3DCCD1}">
              <a14:hiddenFill xmlns="" xmlns:a14="http://schemas.microsoft.com/office/drawing/2010/main">
                <a:noFill/>
              </a14:hiddenFill>
            </a:ext>
          </a:extLst>
        </p:spPr>
      </p:cxnSp>
      <p:sp>
        <p:nvSpPr>
          <p:cNvPr id="87052" name="TextBox 20"/>
          <p:cNvSpPr txBox="1">
            <a:spLocks noChangeArrowheads="1"/>
          </p:cNvSpPr>
          <p:nvPr/>
        </p:nvSpPr>
        <p:spPr bwMode="auto">
          <a:xfrm>
            <a:off x="2492376" y="5486401"/>
            <a:ext cx="458787"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dirty="0">
                <a:latin typeface="Comic Sans MS" pitchFamily="66" charset="0"/>
              </a:rPr>
              <a:t>Sep</a:t>
            </a:r>
          </a:p>
        </p:txBody>
      </p:sp>
      <p:sp>
        <p:nvSpPr>
          <p:cNvPr id="87053" name="TextBox 22"/>
          <p:cNvSpPr txBox="1">
            <a:spLocks noChangeArrowheads="1"/>
          </p:cNvSpPr>
          <p:nvPr/>
        </p:nvSpPr>
        <p:spPr bwMode="auto">
          <a:xfrm>
            <a:off x="3055937" y="5486401"/>
            <a:ext cx="458788"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dirty="0">
                <a:latin typeface="Comic Sans MS" pitchFamily="66" charset="0"/>
              </a:rPr>
              <a:t>Oct</a:t>
            </a:r>
          </a:p>
        </p:txBody>
      </p:sp>
      <p:sp>
        <p:nvSpPr>
          <p:cNvPr id="87054" name="TextBox 23"/>
          <p:cNvSpPr txBox="1">
            <a:spLocks noChangeArrowheads="1"/>
          </p:cNvSpPr>
          <p:nvPr/>
        </p:nvSpPr>
        <p:spPr bwMode="auto">
          <a:xfrm>
            <a:off x="3779837" y="5486401"/>
            <a:ext cx="46355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dirty="0">
                <a:latin typeface="Comic Sans MS" pitchFamily="66" charset="0"/>
              </a:rPr>
              <a:t>Nov</a:t>
            </a:r>
          </a:p>
        </p:txBody>
      </p:sp>
      <p:sp>
        <p:nvSpPr>
          <p:cNvPr id="87055" name="TextBox 24"/>
          <p:cNvSpPr txBox="1">
            <a:spLocks noChangeArrowheads="1"/>
          </p:cNvSpPr>
          <p:nvPr/>
        </p:nvSpPr>
        <p:spPr bwMode="auto">
          <a:xfrm>
            <a:off x="4535487" y="5486401"/>
            <a:ext cx="458788"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dirty="0">
                <a:latin typeface="Comic Sans MS" pitchFamily="66" charset="0"/>
              </a:rPr>
              <a:t>Dec</a:t>
            </a:r>
          </a:p>
        </p:txBody>
      </p:sp>
      <p:sp>
        <p:nvSpPr>
          <p:cNvPr id="87056" name="TextBox 25"/>
          <p:cNvSpPr txBox="1">
            <a:spLocks noChangeArrowheads="1"/>
          </p:cNvSpPr>
          <p:nvPr/>
        </p:nvSpPr>
        <p:spPr bwMode="auto">
          <a:xfrm>
            <a:off x="5222875" y="5492751"/>
            <a:ext cx="4445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dirty="0">
                <a:latin typeface="Comic Sans MS" pitchFamily="66" charset="0"/>
              </a:rPr>
              <a:t>Jan</a:t>
            </a:r>
          </a:p>
        </p:txBody>
      </p:sp>
      <p:sp>
        <p:nvSpPr>
          <p:cNvPr id="87057" name="TextBox 26"/>
          <p:cNvSpPr txBox="1">
            <a:spLocks noChangeArrowheads="1"/>
          </p:cNvSpPr>
          <p:nvPr/>
        </p:nvSpPr>
        <p:spPr bwMode="auto">
          <a:xfrm>
            <a:off x="5942013" y="5486401"/>
            <a:ext cx="454025"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dirty="0">
                <a:latin typeface="Comic Sans MS" pitchFamily="66" charset="0"/>
              </a:rPr>
              <a:t>Feb</a:t>
            </a:r>
          </a:p>
        </p:txBody>
      </p:sp>
      <p:sp>
        <p:nvSpPr>
          <p:cNvPr id="87058" name="TextBox 27"/>
          <p:cNvSpPr txBox="1">
            <a:spLocks noChangeArrowheads="1"/>
          </p:cNvSpPr>
          <p:nvPr/>
        </p:nvSpPr>
        <p:spPr bwMode="auto">
          <a:xfrm>
            <a:off x="6589713" y="5486401"/>
            <a:ext cx="473075"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dirty="0">
                <a:latin typeface="Comic Sans MS" pitchFamily="66" charset="0"/>
              </a:rPr>
              <a:t>Mar</a:t>
            </a:r>
          </a:p>
        </p:txBody>
      </p:sp>
      <p:sp>
        <p:nvSpPr>
          <p:cNvPr id="87059" name="TextBox 28"/>
          <p:cNvSpPr txBox="1">
            <a:spLocks noChangeArrowheads="1"/>
          </p:cNvSpPr>
          <p:nvPr/>
        </p:nvSpPr>
        <p:spPr bwMode="auto">
          <a:xfrm>
            <a:off x="7342187" y="5486401"/>
            <a:ext cx="452438"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dirty="0">
                <a:latin typeface="Comic Sans MS" pitchFamily="66" charset="0"/>
              </a:rPr>
              <a:t>Apr</a:t>
            </a:r>
          </a:p>
        </p:txBody>
      </p:sp>
      <p:sp>
        <p:nvSpPr>
          <p:cNvPr id="87060" name="TextBox 29"/>
          <p:cNvSpPr txBox="1">
            <a:spLocks noChangeArrowheads="1"/>
          </p:cNvSpPr>
          <p:nvPr/>
        </p:nvSpPr>
        <p:spPr bwMode="auto">
          <a:xfrm>
            <a:off x="8051801" y="5486401"/>
            <a:ext cx="479425"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dirty="0">
                <a:latin typeface="Comic Sans MS" pitchFamily="66" charset="0"/>
              </a:rPr>
              <a:t>May</a:t>
            </a:r>
          </a:p>
        </p:txBody>
      </p:sp>
      <p:cxnSp>
        <p:nvCxnSpPr>
          <p:cNvPr id="31" name="Straight Connector 30"/>
          <p:cNvCxnSpPr>
            <a:cxnSpLocks noChangeShapeType="1"/>
          </p:cNvCxnSpPr>
          <p:nvPr/>
        </p:nvCxnSpPr>
        <p:spPr bwMode="auto">
          <a:xfrm flipV="1">
            <a:off x="2595563" y="4703764"/>
            <a:ext cx="5611813" cy="498475"/>
          </a:xfrm>
          <a:prstGeom prst="line">
            <a:avLst/>
          </a:prstGeom>
          <a:noFill/>
          <a:ln w="38100">
            <a:solidFill>
              <a:srgbClr val="FFC000"/>
            </a:solidFill>
            <a:round/>
            <a:headEnd/>
            <a:tailEnd/>
          </a:ln>
          <a:effectLst>
            <a:outerShdw blurRad="50800" dist="38100" dir="2700000" algn="tl" rotWithShape="0">
              <a:srgbClr val="808080">
                <a:alpha val="67998"/>
              </a:srgbClr>
            </a:outerShdw>
          </a:effectLst>
          <a:extLst>
            <a:ext uri="{909E8E84-426E-40dd-AFC4-6F175D3DCCD1}">
              <a14:hiddenFill xmlns="" xmlns:a14="http://schemas.microsoft.com/office/drawing/2010/main">
                <a:noFill/>
              </a14:hiddenFill>
            </a:ext>
          </a:extLst>
        </p:spPr>
      </p:cxnSp>
      <p:cxnSp>
        <p:nvCxnSpPr>
          <p:cNvPr id="37" name="Straight Connector 36"/>
          <p:cNvCxnSpPr>
            <a:cxnSpLocks noChangeShapeType="1"/>
            <a:stCxn id="28" idx="5"/>
          </p:cNvCxnSpPr>
          <p:nvPr/>
        </p:nvCxnSpPr>
        <p:spPr bwMode="auto">
          <a:xfrm flipV="1">
            <a:off x="2628901" y="4454525"/>
            <a:ext cx="5583237" cy="723900"/>
          </a:xfrm>
          <a:prstGeom prst="line">
            <a:avLst/>
          </a:prstGeom>
          <a:noFill/>
          <a:ln w="38100">
            <a:solidFill>
              <a:srgbClr val="92D050"/>
            </a:solidFill>
            <a:round/>
            <a:headEnd/>
            <a:tailEnd/>
          </a:ln>
          <a:effectLst>
            <a:outerShdw blurRad="50800" dist="38100" dir="2700000" algn="tl" rotWithShape="0">
              <a:srgbClr val="808080">
                <a:alpha val="67998"/>
              </a:srgbClr>
            </a:outerShdw>
          </a:effectLst>
          <a:extLst>
            <a:ext uri="{909E8E84-426E-40dd-AFC4-6F175D3DCCD1}">
              <a14:hiddenFill xmlns="" xmlns:a14="http://schemas.microsoft.com/office/drawing/2010/main">
                <a:noFill/>
              </a14:hiddenFill>
            </a:ext>
          </a:extLst>
        </p:spPr>
      </p:cxnSp>
      <p:cxnSp>
        <p:nvCxnSpPr>
          <p:cNvPr id="41" name="Straight Connector 40"/>
          <p:cNvCxnSpPr>
            <a:cxnSpLocks noChangeShapeType="1"/>
          </p:cNvCxnSpPr>
          <p:nvPr/>
        </p:nvCxnSpPr>
        <p:spPr bwMode="auto">
          <a:xfrm flipV="1">
            <a:off x="2633663" y="4219576"/>
            <a:ext cx="5578475" cy="968375"/>
          </a:xfrm>
          <a:prstGeom prst="line">
            <a:avLst/>
          </a:prstGeom>
          <a:noFill/>
          <a:ln w="38100">
            <a:solidFill>
              <a:srgbClr val="00B050"/>
            </a:solidFill>
            <a:round/>
            <a:headEnd/>
            <a:tailEnd/>
          </a:ln>
          <a:effectLst>
            <a:outerShdw blurRad="50800" dist="38100" dir="2700000" algn="tl" rotWithShape="0">
              <a:srgbClr val="808080">
                <a:alpha val="67998"/>
              </a:srgbClr>
            </a:outerShdw>
          </a:effectLst>
          <a:extLst>
            <a:ext uri="{909E8E84-426E-40dd-AFC4-6F175D3DCCD1}">
              <a14:hiddenFill xmlns="" xmlns:a14="http://schemas.microsoft.com/office/drawing/2010/main">
                <a:noFill/>
              </a14:hiddenFill>
            </a:ext>
          </a:extLst>
        </p:spPr>
      </p:cxnSp>
      <p:cxnSp>
        <p:nvCxnSpPr>
          <p:cNvPr id="45" name="Straight Connector 44"/>
          <p:cNvCxnSpPr>
            <a:cxnSpLocks noChangeShapeType="1"/>
          </p:cNvCxnSpPr>
          <p:nvPr/>
        </p:nvCxnSpPr>
        <p:spPr bwMode="auto">
          <a:xfrm flipV="1">
            <a:off x="2608263" y="3962401"/>
            <a:ext cx="5599113" cy="1241425"/>
          </a:xfrm>
          <a:prstGeom prst="line">
            <a:avLst/>
          </a:prstGeom>
          <a:noFill/>
          <a:ln w="38100">
            <a:solidFill>
              <a:srgbClr val="3333FF"/>
            </a:solidFill>
            <a:round/>
            <a:headEnd/>
            <a:tailEnd/>
          </a:ln>
          <a:effectLst>
            <a:outerShdw blurRad="50800" dist="38100" dir="2700000" algn="tl" rotWithShape="0">
              <a:srgbClr val="808080">
                <a:alpha val="67998"/>
              </a:srgbClr>
            </a:outerShdw>
          </a:effectLst>
          <a:extLst>
            <a:ext uri="{909E8E84-426E-40dd-AFC4-6F175D3DCCD1}">
              <a14:hiddenFill xmlns="" xmlns:a14="http://schemas.microsoft.com/office/drawing/2010/main">
                <a:noFill/>
              </a14:hiddenFill>
            </a:ext>
          </a:extLst>
        </p:spPr>
      </p:cxnSp>
      <p:cxnSp>
        <p:nvCxnSpPr>
          <p:cNvPr id="48" name="Straight Connector 47"/>
          <p:cNvCxnSpPr>
            <a:cxnSpLocks noChangeShapeType="1"/>
          </p:cNvCxnSpPr>
          <p:nvPr/>
        </p:nvCxnSpPr>
        <p:spPr bwMode="auto">
          <a:xfrm>
            <a:off x="8207375" y="4706938"/>
            <a:ext cx="114300" cy="0"/>
          </a:xfrm>
          <a:prstGeom prst="line">
            <a:avLst/>
          </a:prstGeom>
          <a:noFill/>
          <a:ln w="63500">
            <a:solidFill>
              <a:srgbClr val="FFC000"/>
            </a:solidFill>
            <a:round/>
            <a:headEnd/>
            <a:tailEnd/>
          </a:ln>
          <a:effectLst>
            <a:outerShdw blurRad="50800" dist="38100" dir="2700000" algn="tl" rotWithShape="0">
              <a:srgbClr val="808080">
                <a:alpha val="79999"/>
              </a:srgbClr>
            </a:outerShdw>
          </a:effectLst>
          <a:extLst>
            <a:ext uri="{909E8E84-426E-40dd-AFC4-6F175D3DCCD1}">
              <a14:hiddenFill xmlns="" xmlns:a14="http://schemas.microsoft.com/office/drawing/2010/main">
                <a:noFill/>
              </a14:hiddenFill>
            </a:ext>
          </a:extLst>
        </p:spPr>
      </p:cxnSp>
      <p:cxnSp>
        <p:nvCxnSpPr>
          <p:cNvPr id="49" name="Straight Connector 48"/>
          <p:cNvCxnSpPr>
            <a:cxnSpLocks noChangeShapeType="1"/>
          </p:cNvCxnSpPr>
          <p:nvPr/>
        </p:nvCxnSpPr>
        <p:spPr bwMode="auto">
          <a:xfrm>
            <a:off x="8207375" y="4454525"/>
            <a:ext cx="114300" cy="0"/>
          </a:xfrm>
          <a:prstGeom prst="line">
            <a:avLst/>
          </a:prstGeom>
          <a:noFill/>
          <a:ln w="63500">
            <a:solidFill>
              <a:srgbClr val="92D050"/>
            </a:solidFill>
            <a:round/>
            <a:headEnd/>
            <a:tailEnd/>
          </a:ln>
          <a:effectLst>
            <a:outerShdw blurRad="50800" dist="38100" dir="2700000" algn="tl" rotWithShape="0">
              <a:srgbClr val="808080">
                <a:alpha val="79999"/>
              </a:srgbClr>
            </a:outerShdw>
          </a:effectLst>
          <a:extLst>
            <a:ext uri="{909E8E84-426E-40dd-AFC4-6F175D3DCCD1}">
              <a14:hiddenFill xmlns="" xmlns:a14="http://schemas.microsoft.com/office/drawing/2010/main">
                <a:noFill/>
              </a14:hiddenFill>
            </a:ext>
          </a:extLst>
        </p:spPr>
      </p:cxnSp>
      <p:cxnSp>
        <p:nvCxnSpPr>
          <p:cNvPr id="50" name="Straight Connector 49"/>
          <p:cNvCxnSpPr>
            <a:cxnSpLocks noChangeShapeType="1"/>
          </p:cNvCxnSpPr>
          <p:nvPr/>
        </p:nvCxnSpPr>
        <p:spPr bwMode="auto">
          <a:xfrm>
            <a:off x="8207375" y="4219575"/>
            <a:ext cx="114300" cy="0"/>
          </a:xfrm>
          <a:prstGeom prst="line">
            <a:avLst/>
          </a:prstGeom>
          <a:noFill/>
          <a:ln w="63500">
            <a:solidFill>
              <a:srgbClr val="00B050"/>
            </a:solidFill>
            <a:round/>
            <a:headEnd/>
            <a:tailEnd/>
          </a:ln>
          <a:effectLst>
            <a:outerShdw blurRad="50800" dist="38100" dir="2700000" algn="tl" rotWithShape="0">
              <a:srgbClr val="808080">
                <a:alpha val="79999"/>
              </a:srgbClr>
            </a:outerShdw>
          </a:effectLst>
          <a:extLst>
            <a:ext uri="{909E8E84-426E-40dd-AFC4-6F175D3DCCD1}">
              <a14:hiddenFill xmlns="" xmlns:a14="http://schemas.microsoft.com/office/drawing/2010/main">
                <a:noFill/>
              </a14:hiddenFill>
            </a:ext>
          </a:extLst>
        </p:spPr>
      </p:cxnSp>
      <p:cxnSp>
        <p:nvCxnSpPr>
          <p:cNvPr id="51" name="Straight Connector 50"/>
          <p:cNvCxnSpPr>
            <a:cxnSpLocks noChangeShapeType="1"/>
          </p:cNvCxnSpPr>
          <p:nvPr/>
        </p:nvCxnSpPr>
        <p:spPr bwMode="auto">
          <a:xfrm>
            <a:off x="8207375" y="3959225"/>
            <a:ext cx="114300" cy="0"/>
          </a:xfrm>
          <a:prstGeom prst="line">
            <a:avLst/>
          </a:prstGeom>
          <a:noFill/>
          <a:ln w="63500">
            <a:solidFill>
              <a:srgbClr val="3333FF"/>
            </a:solidFill>
            <a:round/>
            <a:headEnd/>
            <a:tailEnd/>
          </a:ln>
          <a:effectLst>
            <a:outerShdw blurRad="50800" dist="38100" dir="2700000" algn="tl" rotWithShape="0">
              <a:srgbClr val="808080">
                <a:alpha val="79999"/>
              </a:srgbClr>
            </a:outerShdw>
          </a:effectLst>
          <a:extLst>
            <a:ext uri="{909E8E84-426E-40dd-AFC4-6F175D3DCCD1}">
              <a14:hiddenFill xmlns="" xmlns:a14="http://schemas.microsoft.com/office/drawing/2010/main">
                <a:noFill/>
              </a14:hiddenFill>
            </a:ext>
          </a:extLst>
        </p:spPr>
      </p:cxnSp>
      <p:sp>
        <p:nvSpPr>
          <p:cNvPr id="87069" name="TextBox 1"/>
          <p:cNvSpPr txBox="1">
            <a:spLocks noChangeArrowheads="1"/>
          </p:cNvSpPr>
          <p:nvPr/>
        </p:nvSpPr>
        <p:spPr bwMode="auto">
          <a:xfrm>
            <a:off x="8385176" y="4787901"/>
            <a:ext cx="1387475" cy="276225"/>
          </a:xfrm>
          <a:prstGeom prst="rect">
            <a:avLst/>
          </a:prstGeom>
          <a:solidFill>
            <a:schemeClr val="bg1"/>
          </a:solidFill>
          <a:ln w="9525">
            <a:solidFill>
              <a:srgbClr val="C00000"/>
            </a:solidFill>
            <a:miter lim="800000"/>
            <a:headEnd/>
            <a:tailEnd/>
          </a:ln>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b="1" dirty="0">
                <a:solidFill>
                  <a:srgbClr val="FF0000"/>
                </a:solidFill>
                <a:latin typeface="Calibri" pitchFamily="34" charset="0"/>
              </a:rPr>
              <a:t>Well Below Typical</a:t>
            </a:r>
          </a:p>
        </p:txBody>
      </p:sp>
      <p:sp>
        <p:nvSpPr>
          <p:cNvPr id="87070" name="TextBox 13"/>
          <p:cNvSpPr txBox="1">
            <a:spLocks noChangeArrowheads="1"/>
          </p:cNvSpPr>
          <p:nvPr/>
        </p:nvSpPr>
        <p:spPr bwMode="auto">
          <a:xfrm>
            <a:off x="8385176" y="4481514"/>
            <a:ext cx="1063625" cy="276225"/>
          </a:xfrm>
          <a:prstGeom prst="rect">
            <a:avLst/>
          </a:prstGeom>
          <a:solidFill>
            <a:schemeClr val="bg1"/>
          </a:solidFill>
          <a:ln w="9525">
            <a:solidFill>
              <a:srgbClr val="C00000"/>
            </a:solidFill>
            <a:miter lim="800000"/>
            <a:headEnd/>
            <a:tailEnd/>
          </a:ln>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b="1" dirty="0">
                <a:solidFill>
                  <a:srgbClr val="FFC000"/>
                </a:solidFill>
                <a:latin typeface="Calibri" pitchFamily="34" charset="0"/>
              </a:rPr>
              <a:t>Below Typical</a:t>
            </a:r>
          </a:p>
        </p:txBody>
      </p:sp>
      <p:sp>
        <p:nvSpPr>
          <p:cNvPr id="87071" name="TextBox 14"/>
          <p:cNvSpPr txBox="1">
            <a:spLocks noChangeArrowheads="1"/>
          </p:cNvSpPr>
          <p:nvPr/>
        </p:nvSpPr>
        <p:spPr bwMode="auto">
          <a:xfrm>
            <a:off x="8385175" y="4202114"/>
            <a:ext cx="628650" cy="276225"/>
          </a:xfrm>
          <a:prstGeom prst="rect">
            <a:avLst/>
          </a:prstGeom>
          <a:solidFill>
            <a:schemeClr val="bg1"/>
          </a:solidFill>
          <a:ln w="9525">
            <a:solidFill>
              <a:srgbClr val="C00000"/>
            </a:solidFill>
            <a:miter lim="800000"/>
            <a:headEnd/>
            <a:tailEnd/>
          </a:ln>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b="1" dirty="0">
                <a:solidFill>
                  <a:srgbClr val="92D050"/>
                </a:solidFill>
                <a:latin typeface="Calibri" pitchFamily="34" charset="0"/>
              </a:rPr>
              <a:t>Typical</a:t>
            </a:r>
          </a:p>
        </p:txBody>
      </p:sp>
      <p:sp>
        <p:nvSpPr>
          <p:cNvPr id="87072" name="TextBox 16"/>
          <p:cNvSpPr txBox="1">
            <a:spLocks noChangeArrowheads="1"/>
          </p:cNvSpPr>
          <p:nvPr/>
        </p:nvSpPr>
        <p:spPr bwMode="auto">
          <a:xfrm>
            <a:off x="8378826" y="3619501"/>
            <a:ext cx="1393825" cy="276225"/>
          </a:xfrm>
          <a:prstGeom prst="rect">
            <a:avLst/>
          </a:prstGeom>
          <a:solidFill>
            <a:schemeClr val="bg1"/>
          </a:solidFill>
          <a:ln w="9525">
            <a:solidFill>
              <a:srgbClr val="C00000"/>
            </a:solidFill>
            <a:miter lim="800000"/>
            <a:headEnd/>
            <a:tailEnd/>
          </a:ln>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b="1" dirty="0">
                <a:solidFill>
                  <a:srgbClr val="3333FF"/>
                </a:solidFill>
                <a:latin typeface="Calibri" pitchFamily="34" charset="0"/>
              </a:rPr>
              <a:t>Well Above Typical</a:t>
            </a:r>
          </a:p>
        </p:txBody>
      </p:sp>
      <p:sp>
        <p:nvSpPr>
          <p:cNvPr id="87073" name="TextBox 24"/>
          <p:cNvSpPr txBox="1">
            <a:spLocks noChangeArrowheads="1"/>
          </p:cNvSpPr>
          <p:nvPr/>
        </p:nvSpPr>
        <p:spPr bwMode="auto">
          <a:xfrm rot="5400000">
            <a:off x="9451182" y="3280570"/>
            <a:ext cx="99377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800" dirty="0">
                <a:solidFill>
                  <a:srgbClr val="3333FF"/>
                </a:solidFill>
                <a:latin typeface="Comic Sans MS" pitchFamily="66" charset="0"/>
              </a:rPr>
              <a:t>Alistair</a:t>
            </a:r>
          </a:p>
        </p:txBody>
      </p:sp>
      <p:cxnSp>
        <p:nvCxnSpPr>
          <p:cNvPr id="53" name="Straight Connector 52"/>
          <p:cNvCxnSpPr>
            <a:cxnSpLocks noChangeShapeType="1"/>
          </p:cNvCxnSpPr>
          <p:nvPr/>
        </p:nvCxnSpPr>
        <p:spPr bwMode="auto">
          <a:xfrm flipH="1">
            <a:off x="2508250" y="4183064"/>
            <a:ext cx="5770562" cy="1023937"/>
          </a:xfrm>
          <a:prstGeom prst="line">
            <a:avLst/>
          </a:prstGeom>
          <a:noFill/>
          <a:ln w="28575">
            <a:solidFill>
              <a:srgbClr val="FF0000"/>
            </a:solidFill>
            <a:prstDash val="dash"/>
            <a:round/>
            <a:headEnd/>
            <a:tailEnd/>
          </a:ln>
          <a:effectLst>
            <a:outerShdw blurRad="50800" dist="38100" dir="2700000" algn="tl" rotWithShape="0">
              <a:srgbClr val="808080">
                <a:alpha val="68999"/>
              </a:srgbClr>
            </a:outerShdw>
          </a:effectLst>
          <a:extLst>
            <a:ext uri="{909E8E84-426E-40dd-AFC4-6F175D3DCCD1}">
              <a14:hiddenFill xmlns="" xmlns:a14="http://schemas.microsoft.com/office/drawing/2010/main">
                <a:noFill/>
              </a14:hiddenFill>
            </a:ext>
          </a:extLst>
        </p:spPr>
      </p:cxnSp>
      <p:sp>
        <p:nvSpPr>
          <p:cNvPr id="87075" name="TextBox 15"/>
          <p:cNvSpPr txBox="1">
            <a:spLocks noChangeArrowheads="1"/>
          </p:cNvSpPr>
          <p:nvPr/>
        </p:nvSpPr>
        <p:spPr bwMode="auto">
          <a:xfrm>
            <a:off x="8378826" y="3925889"/>
            <a:ext cx="1069975" cy="276225"/>
          </a:xfrm>
          <a:prstGeom prst="rect">
            <a:avLst/>
          </a:prstGeom>
          <a:solidFill>
            <a:schemeClr val="bg1"/>
          </a:solidFill>
          <a:ln w="9525">
            <a:solidFill>
              <a:srgbClr val="C00000"/>
            </a:solidFill>
            <a:miter lim="800000"/>
            <a:headEnd/>
            <a:tailEnd/>
          </a:ln>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b="1" dirty="0">
                <a:solidFill>
                  <a:srgbClr val="00B050"/>
                </a:solidFill>
                <a:latin typeface="Calibri" pitchFamily="34" charset="0"/>
              </a:rPr>
              <a:t>Above Typical</a:t>
            </a:r>
          </a:p>
        </p:txBody>
      </p:sp>
      <p:sp>
        <p:nvSpPr>
          <p:cNvPr id="87076" name="TextBox 20"/>
          <p:cNvSpPr txBox="1">
            <a:spLocks noChangeArrowheads="1"/>
          </p:cNvSpPr>
          <p:nvPr/>
        </p:nvSpPr>
        <p:spPr bwMode="auto">
          <a:xfrm>
            <a:off x="2578100" y="5867401"/>
            <a:ext cx="347662"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dirty="0">
                <a:latin typeface="Comic Sans MS" pitchFamily="66" charset="0"/>
              </a:rPr>
              <a:t>12</a:t>
            </a:r>
          </a:p>
        </p:txBody>
      </p:sp>
      <p:sp>
        <p:nvSpPr>
          <p:cNvPr id="3" name="5-Point Star 2"/>
          <p:cNvSpPr>
            <a:spLocks/>
          </p:cNvSpPr>
          <p:nvPr/>
        </p:nvSpPr>
        <p:spPr bwMode="auto">
          <a:xfrm>
            <a:off x="8120062" y="4044951"/>
            <a:ext cx="298450" cy="276225"/>
          </a:xfrm>
          <a:custGeom>
            <a:avLst/>
            <a:gdLst>
              <a:gd name="T0" fmla="*/ 0 w 298450"/>
              <a:gd name="T1" fmla="*/ 105508 h 276225"/>
              <a:gd name="T2" fmla="*/ 113998 w 298450"/>
              <a:gd name="T3" fmla="*/ 105509 h 276225"/>
              <a:gd name="T4" fmla="*/ 149225 w 298450"/>
              <a:gd name="T5" fmla="*/ 0 h 276225"/>
              <a:gd name="T6" fmla="*/ 184452 w 298450"/>
              <a:gd name="T7" fmla="*/ 105509 h 276225"/>
              <a:gd name="T8" fmla="*/ 298450 w 298450"/>
              <a:gd name="T9" fmla="*/ 105508 h 276225"/>
              <a:gd name="T10" fmla="*/ 206223 w 298450"/>
              <a:gd name="T11" fmla="*/ 170716 h 276225"/>
              <a:gd name="T12" fmla="*/ 241451 w 298450"/>
              <a:gd name="T13" fmla="*/ 276224 h 276225"/>
              <a:gd name="T14" fmla="*/ 149225 w 298450"/>
              <a:gd name="T15" fmla="*/ 211016 h 276225"/>
              <a:gd name="T16" fmla="*/ 56999 w 298450"/>
              <a:gd name="T17" fmla="*/ 276224 h 276225"/>
              <a:gd name="T18" fmla="*/ 92227 w 298450"/>
              <a:gd name="T19" fmla="*/ 170716 h 276225"/>
              <a:gd name="T20" fmla="*/ 0 w 298450"/>
              <a:gd name="T21" fmla="*/ 105508 h 2762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8450" h="276225">
                <a:moveTo>
                  <a:pt x="0" y="105508"/>
                </a:moveTo>
                <a:lnTo>
                  <a:pt x="113998" y="105509"/>
                </a:lnTo>
                <a:lnTo>
                  <a:pt x="149225" y="0"/>
                </a:lnTo>
                <a:lnTo>
                  <a:pt x="184452" y="105509"/>
                </a:lnTo>
                <a:lnTo>
                  <a:pt x="298450" y="105508"/>
                </a:lnTo>
                <a:lnTo>
                  <a:pt x="206223" y="170716"/>
                </a:lnTo>
                <a:lnTo>
                  <a:pt x="241451" y="276224"/>
                </a:lnTo>
                <a:lnTo>
                  <a:pt x="149225" y="211016"/>
                </a:lnTo>
                <a:lnTo>
                  <a:pt x="56999" y="276224"/>
                </a:lnTo>
                <a:lnTo>
                  <a:pt x="92227" y="170716"/>
                </a:lnTo>
                <a:lnTo>
                  <a:pt x="0" y="105508"/>
                </a:lnTo>
                <a:close/>
              </a:path>
            </a:pathLst>
          </a:custGeom>
          <a:solidFill>
            <a:srgbClr val="FF0000"/>
          </a:solidFill>
          <a:ln w="12700" cap="flat" cmpd="sng">
            <a:solidFill>
              <a:schemeClr val="tx1"/>
            </a:solidFill>
            <a:prstDash val="solid"/>
            <a:round/>
            <a:headEnd/>
            <a:tailEnd/>
          </a:ln>
          <a:effectLst>
            <a:outerShdw blurRad="50800" dist="38100" dir="2700000" algn="tl" rotWithShape="0">
              <a:srgbClr val="000000">
                <a:alpha val="64998"/>
              </a:srgbClr>
            </a:outerShdw>
          </a:effectLst>
        </p:spPr>
        <p:txBody>
          <a:bodyPr anchor="ctr"/>
          <a:lstStyle/>
          <a:p>
            <a:pPr>
              <a:defRPr/>
            </a:pPr>
            <a:endParaRPr lang="en-US" dirty="0">
              <a:ea typeface="ＭＳ Ｐゴシック" charset="-128"/>
            </a:endParaRPr>
          </a:p>
        </p:txBody>
      </p:sp>
      <p:cxnSp>
        <p:nvCxnSpPr>
          <p:cNvPr id="38" name="Straight Connector 37"/>
          <p:cNvCxnSpPr>
            <a:cxnSpLocks noChangeShapeType="1"/>
          </p:cNvCxnSpPr>
          <p:nvPr/>
        </p:nvCxnSpPr>
        <p:spPr bwMode="auto">
          <a:xfrm flipH="1">
            <a:off x="2593976" y="4440239"/>
            <a:ext cx="2797175" cy="738187"/>
          </a:xfrm>
          <a:prstGeom prst="line">
            <a:avLst/>
          </a:prstGeom>
          <a:noFill/>
          <a:ln w="28575">
            <a:solidFill>
              <a:schemeClr val="tx1"/>
            </a:solidFill>
            <a:round/>
            <a:headEnd/>
            <a:tailEnd/>
          </a:ln>
          <a:effectLst>
            <a:outerShdw blurRad="50800" dist="38100" dir="2700000" algn="tl" rotWithShape="0">
              <a:srgbClr val="808080">
                <a:alpha val="68999"/>
              </a:srgbClr>
            </a:outerShdw>
          </a:effectLst>
          <a:extLst>
            <a:ext uri="{909E8E84-426E-40dd-AFC4-6F175D3DCCD1}">
              <a14:hiddenFill xmlns="" xmlns:a14="http://schemas.microsoft.com/office/drawing/2010/main">
                <a:noFill/>
              </a14:hiddenFill>
            </a:ext>
          </a:extLst>
        </p:spPr>
      </p:cxnSp>
      <p:cxnSp>
        <p:nvCxnSpPr>
          <p:cNvPr id="40" name="Straight Connector 39"/>
          <p:cNvCxnSpPr>
            <a:cxnSpLocks noChangeShapeType="1"/>
          </p:cNvCxnSpPr>
          <p:nvPr/>
        </p:nvCxnSpPr>
        <p:spPr bwMode="auto">
          <a:xfrm flipH="1">
            <a:off x="5391150" y="3725864"/>
            <a:ext cx="2830512" cy="714375"/>
          </a:xfrm>
          <a:prstGeom prst="line">
            <a:avLst/>
          </a:prstGeom>
          <a:noFill/>
          <a:ln w="28575">
            <a:solidFill>
              <a:schemeClr val="tx1"/>
            </a:solidFill>
            <a:round/>
            <a:headEnd/>
            <a:tailEnd/>
          </a:ln>
          <a:effectLst>
            <a:outerShdw blurRad="50800" dist="38100" dir="2700000" algn="tl" rotWithShape="0">
              <a:srgbClr val="808080">
                <a:alpha val="68999"/>
              </a:srgbClr>
            </a:outerShdw>
          </a:effectLst>
          <a:extLst>
            <a:ext uri="{909E8E84-426E-40dd-AFC4-6F175D3DCCD1}">
              <a14:hiddenFill xmlns="" xmlns:a14="http://schemas.microsoft.com/office/drawing/2010/main">
                <a:noFill/>
              </a14:hiddenFill>
            </a:ext>
          </a:extLst>
        </p:spPr>
      </p:cxnSp>
      <p:sp>
        <p:nvSpPr>
          <p:cNvPr id="44" name="Isosceles Triangle 43"/>
          <p:cNvSpPr>
            <a:spLocks noChangeArrowheads="1"/>
          </p:cNvSpPr>
          <p:nvPr/>
        </p:nvSpPr>
        <p:spPr bwMode="auto">
          <a:xfrm>
            <a:off x="8151812" y="3619500"/>
            <a:ext cx="209550" cy="153988"/>
          </a:xfrm>
          <a:prstGeom prst="triangle">
            <a:avLst>
              <a:gd name="adj" fmla="val 50000"/>
            </a:avLst>
          </a:prstGeom>
          <a:solidFill>
            <a:srgbClr val="FF0000"/>
          </a:solidFill>
          <a:ln w="25400">
            <a:solidFill>
              <a:srgbClr val="FF0000"/>
            </a:solidFill>
            <a:miter lim="800000"/>
            <a:headEnd/>
            <a:tailEnd/>
          </a:ln>
          <a:effectLst>
            <a:outerShdw blurRad="50800" dist="38100" dir="2700000" algn="tl" rotWithShape="0">
              <a:srgbClr val="808080">
                <a:alpha val="68999"/>
              </a:srgbClr>
            </a:outerShdw>
          </a:effectLst>
        </p:spPr>
        <p:txBody>
          <a:bodyPr anchor="ctr"/>
          <a:lstStyle/>
          <a:p>
            <a:pPr algn="ctr">
              <a:defRPr/>
            </a:pPr>
            <a:endParaRPr lang="en-US" dirty="0">
              <a:solidFill>
                <a:schemeClr val="lt1"/>
              </a:solidFill>
            </a:endParaRPr>
          </a:p>
        </p:txBody>
      </p:sp>
      <p:sp>
        <p:nvSpPr>
          <p:cNvPr id="28" name="Isosceles Triangle 27"/>
          <p:cNvSpPr>
            <a:spLocks noChangeArrowheads="1"/>
          </p:cNvSpPr>
          <p:nvPr/>
        </p:nvSpPr>
        <p:spPr bwMode="auto">
          <a:xfrm>
            <a:off x="2471737" y="5100639"/>
            <a:ext cx="209550" cy="153987"/>
          </a:xfrm>
          <a:prstGeom prst="triangle">
            <a:avLst>
              <a:gd name="adj" fmla="val 50000"/>
            </a:avLst>
          </a:prstGeom>
          <a:solidFill>
            <a:srgbClr val="FF0000"/>
          </a:solidFill>
          <a:ln w="25400">
            <a:solidFill>
              <a:srgbClr val="FF0000"/>
            </a:solidFill>
            <a:miter lim="800000"/>
            <a:headEnd/>
            <a:tailEnd/>
          </a:ln>
          <a:effectLst>
            <a:outerShdw blurRad="50800" dist="38100" dir="2700000" algn="tl" rotWithShape="0">
              <a:srgbClr val="808080">
                <a:alpha val="68999"/>
              </a:srgbClr>
            </a:outerShdw>
          </a:effectLst>
        </p:spPr>
        <p:txBody>
          <a:bodyPr anchor="ctr"/>
          <a:lstStyle/>
          <a:p>
            <a:pPr algn="ctr">
              <a:defRPr/>
            </a:pPr>
            <a:endParaRPr lang="en-US" dirty="0">
              <a:solidFill>
                <a:schemeClr val="lt1"/>
              </a:solidFill>
            </a:endParaRPr>
          </a:p>
        </p:txBody>
      </p:sp>
      <p:sp>
        <p:nvSpPr>
          <p:cNvPr id="43" name="Isosceles Triangle 42"/>
          <p:cNvSpPr>
            <a:spLocks noChangeArrowheads="1"/>
          </p:cNvSpPr>
          <p:nvPr/>
        </p:nvSpPr>
        <p:spPr bwMode="auto">
          <a:xfrm>
            <a:off x="5264150" y="4354514"/>
            <a:ext cx="209550" cy="153987"/>
          </a:xfrm>
          <a:prstGeom prst="triangle">
            <a:avLst>
              <a:gd name="adj" fmla="val 50000"/>
            </a:avLst>
          </a:prstGeom>
          <a:solidFill>
            <a:srgbClr val="FF0000"/>
          </a:solidFill>
          <a:ln w="25400">
            <a:solidFill>
              <a:srgbClr val="FF0000"/>
            </a:solidFill>
            <a:miter lim="800000"/>
            <a:headEnd/>
            <a:tailEnd/>
          </a:ln>
          <a:effectLst>
            <a:outerShdw blurRad="50800" dist="38100" dir="2700000" algn="tl" rotWithShape="0">
              <a:srgbClr val="808080">
                <a:alpha val="68999"/>
              </a:srgbClr>
            </a:outerShdw>
          </a:effectLst>
        </p:spPr>
        <p:txBody>
          <a:bodyPr anchor="ctr"/>
          <a:lstStyle/>
          <a:p>
            <a:pPr algn="ctr">
              <a:defRPr/>
            </a:pPr>
            <a:endParaRPr lang="en-US" dirty="0">
              <a:solidFill>
                <a:schemeClr val="lt1"/>
              </a:solidFill>
            </a:endParaRPr>
          </a:p>
        </p:txBody>
      </p:sp>
      <p:sp>
        <p:nvSpPr>
          <p:cNvPr id="46" name="Rectangle 45"/>
          <p:cNvSpPr/>
          <p:nvPr/>
        </p:nvSpPr>
        <p:spPr>
          <a:xfrm>
            <a:off x="2373312" y="1549400"/>
            <a:ext cx="3657600" cy="1149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Periodic checkups on progress using grade level material. </a:t>
            </a:r>
          </a:p>
        </p:txBody>
      </p:sp>
    </p:spTree>
    <p:extLst>
      <p:ext uri="{BB962C8B-B14F-4D97-AF65-F5344CB8AC3E}">
        <p14:creationId xmlns:p14="http://schemas.microsoft.com/office/powerpoint/2010/main" val="8743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4" fill="hold" nodeType="after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down)">
                                      <p:cBhvr>
                                        <p:cTn id="10" dur="500"/>
                                        <p:tgtEl>
                                          <p:spTgt spid="3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par>
                          <p:cTn id="15" fill="hold" nodeType="afterGroup">
                            <p:stCondLst>
                              <p:cond delay="0"/>
                            </p:stCondLst>
                            <p:childTnLst>
                              <p:par>
                                <p:cTn id="16" presetID="22" presetClass="entr" presetSubtype="4" fill="hold"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wipe(down)">
                                      <p:cBhvr>
                                        <p:cTn id="1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9DCFB"/>
        </a:solidFill>
        <a:effectLst/>
      </p:bgPr>
    </p:bg>
    <p:spTree>
      <p:nvGrpSpPr>
        <p:cNvPr id="1" name=""/>
        <p:cNvGrpSpPr/>
        <p:nvPr/>
      </p:nvGrpSpPr>
      <p:grpSpPr>
        <a:xfrm>
          <a:off x="0" y="0"/>
          <a:ext cx="0" cy="0"/>
          <a:chOff x="0" y="0"/>
          <a:chExt cx="0" cy="0"/>
        </a:xfrm>
      </p:grpSpPr>
      <p:pic>
        <p:nvPicPr>
          <p:cNvPr id="9830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74812" y="0"/>
            <a:ext cx="8593138" cy="6858000"/>
          </a:xfrm>
          <a:noFill/>
        </p:spPr>
      </p:pic>
      <p:sp>
        <p:nvSpPr>
          <p:cNvPr id="98307" name="Date Placeholder 1"/>
          <p:cNvSpPr>
            <a:spLocks noGrp="1"/>
          </p:cNvSpPr>
          <p:nvPr>
            <p:ph type="dt" sz="half" idx="10"/>
          </p:nvPr>
        </p:nvSpPr>
        <p:spPr bwMode="auto">
          <a:xfrm>
            <a:off x="1960562" y="6573839"/>
            <a:ext cx="21336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dirty="0">
                <a:solidFill>
                  <a:srgbClr val="898989"/>
                </a:solidFill>
                <a:latin typeface="Calibri" pitchFamily="34" charset="0"/>
              </a:rPr>
              <a:t>Pathways of ProgressTM</a:t>
            </a:r>
          </a:p>
        </p:txBody>
      </p:sp>
      <p:sp>
        <p:nvSpPr>
          <p:cNvPr id="2" name="Footer Placeholder 1"/>
          <p:cNvSpPr>
            <a:spLocks noGrp="1"/>
          </p:cNvSpPr>
          <p:nvPr>
            <p:ph type="ftr" sz="quarter" idx="11"/>
          </p:nvPr>
        </p:nvSpPr>
        <p:spPr/>
        <p:txBody>
          <a:bodyPr/>
          <a:lstStyle/>
          <a:p>
            <a:pPr>
              <a:defRPr/>
            </a:pPr>
            <a:r>
              <a:rPr lang="en-US" dirty="0" smtClean="0"/>
              <a:t>©2015, Dynamic Measurement Group </a:t>
            </a:r>
            <a:endParaRPr lang="en-US" dirty="0"/>
          </a:p>
        </p:txBody>
      </p:sp>
      <p:sp>
        <p:nvSpPr>
          <p:cNvPr id="98309" name="Slide Number Placeholder 7"/>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fld id="{DA27D50F-CAC8-4C51-BA9E-364D7750AC80}" type="slidenum">
              <a:rPr lang="en-US" altLang="en-US" sz="1600">
                <a:solidFill>
                  <a:srgbClr val="000000"/>
                </a:solidFill>
                <a:latin typeface="Calibri" pitchFamily="34" charset="0"/>
              </a:rPr>
              <a:pPr eaLnBrk="1" hangingPunct="1">
                <a:spcBef>
                  <a:spcPct val="0"/>
                </a:spcBef>
              </a:pPr>
              <a:t>39</a:t>
            </a:fld>
            <a:endParaRPr lang="en-US" altLang="en-US" sz="1600" dirty="0">
              <a:solidFill>
                <a:srgbClr val="000000"/>
              </a:solidFill>
              <a:latin typeface="Calibri" pitchFamily="34" charset="0"/>
            </a:endParaRPr>
          </a:p>
        </p:txBody>
      </p:sp>
      <p:cxnSp>
        <p:nvCxnSpPr>
          <p:cNvPr id="7" name="Straight Connector 6"/>
          <p:cNvCxnSpPr>
            <a:cxnSpLocks noChangeShapeType="1"/>
          </p:cNvCxnSpPr>
          <p:nvPr/>
        </p:nvCxnSpPr>
        <p:spPr bwMode="auto">
          <a:xfrm>
            <a:off x="2244726" y="3386138"/>
            <a:ext cx="1844675" cy="0"/>
          </a:xfrm>
          <a:prstGeom prst="line">
            <a:avLst/>
          </a:prstGeom>
          <a:noFill/>
          <a:ln w="38100">
            <a:solidFill>
              <a:srgbClr val="00B050"/>
            </a:solidFill>
            <a:round/>
            <a:headEnd/>
            <a:tailEnd/>
          </a:ln>
          <a:effectLst>
            <a:outerShdw blurRad="50800" dist="38100" dir="2700000" algn="tl" rotWithShape="0">
              <a:srgbClr val="808080">
                <a:alpha val="64998"/>
              </a:srgbClr>
            </a:outerShdw>
          </a:effectLst>
          <a:extLst>
            <a:ext uri="{909E8E84-426E-40dd-AFC4-6F175D3DCCD1}">
              <a14:hiddenFill xmlns="" xmlns:a14="http://schemas.microsoft.com/office/drawing/2010/main">
                <a:noFill/>
              </a14:hiddenFill>
            </a:ext>
          </a:extLst>
        </p:spPr>
      </p:cxnSp>
      <p:cxnSp>
        <p:nvCxnSpPr>
          <p:cNvPr id="9" name="Straight Connector 8"/>
          <p:cNvCxnSpPr>
            <a:cxnSpLocks noChangeShapeType="1"/>
          </p:cNvCxnSpPr>
          <p:nvPr/>
        </p:nvCxnSpPr>
        <p:spPr bwMode="auto">
          <a:xfrm>
            <a:off x="2244726" y="3962400"/>
            <a:ext cx="1844675" cy="0"/>
          </a:xfrm>
          <a:prstGeom prst="line">
            <a:avLst/>
          </a:prstGeom>
          <a:noFill/>
          <a:ln w="38100">
            <a:solidFill>
              <a:srgbClr val="FFC000"/>
            </a:solidFill>
            <a:round/>
            <a:headEnd/>
            <a:tailEnd/>
          </a:ln>
          <a:effectLst>
            <a:outerShdw blurRad="50800" dist="38100" dir="2700000" algn="tl" rotWithShape="0">
              <a:srgbClr val="808080">
                <a:alpha val="64998"/>
              </a:srgbClr>
            </a:outerShdw>
          </a:effectLst>
          <a:extLst>
            <a:ext uri="{909E8E84-426E-40dd-AFC4-6F175D3DCCD1}">
              <a14:hiddenFill xmlns="" xmlns:a14="http://schemas.microsoft.com/office/drawing/2010/main">
                <a:noFill/>
              </a14:hiddenFill>
            </a:ext>
          </a:extLst>
        </p:spPr>
      </p:cxnSp>
      <p:cxnSp>
        <p:nvCxnSpPr>
          <p:cNvPr id="10" name="Straight Connector 9"/>
          <p:cNvCxnSpPr>
            <a:cxnSpLocks noChangeShapeType="1"/>
          </p:cNvCxnSpPr>
          <p:nvPr/>
        </p:nvCxnSpPr>
        <p:spPr bwMode="auto">
          <a:xfrm>
            <a:off x="4564062" y="3032125"/>
            <a:ext cx="1511300" cy="0"/>
          </a:xfrm>
          <a:prstGeom prst="line">
            <a:avLst/>
          </a:prstGeom>
          <a:noFill/>
          <a:ln w="38100">
            <a:solidFill>
              <a:srgbClr val="00B050"/>
            </a:solidFill>
            <a:round/>
            <a:headEnd/>
            <a:tailEnd/>
          </a:ln>
          <a:effectLst>
            <a:outerShdw blurRad="50800" dist="38100" dir="2700000" algn="tl" rotWithShape="0">
              <a:srgbClr val="808080">
                <a:alpha val="64998"/>
              </a:srgbClr>
            </a:outerShdw>
          </a:effectLst>
          <a:extLst>
            <a:ext uri="{909E8E84-426E-40dd-AFC4-6F175D3DCCD1}">
              <a14:hiddenFill xmlns="" xmlns:a14="http://schemas.microsoft.com/office/drawing/2010/main">
                <a:noFill/>
              </a14:hiddenFill>
            </a:ext>
          </a:extLst>
        </p:spPr>
      </p:cxnSp>
      <p:cxnSp>
        <p:nvCxnSpPr>
          <p:cNvPr id="11" name="Straight Connector 10"/>
          <p:cNvCxnSpPr>
            <a:cxnSpLocks noChangeShapeType="1"/>
          </p:cNvCxnSpPr>
          <p:nvPr/>
        </p:nvCxnSpPr>
        <p:spPr bwMode="auto">
          <a:xfrm>
            <a:off x="4564062" y="3576638"/>
            <a:ext cx="1511300" cy="0"/>
          </a:xfrm>
          <a:prstGeom prst="line">
            <a:avLst/>
          </a:prstGeom>
          <a:noFill/>
          <a:ln w="38100">
            <a:solidFill>
              <a:srgbClr val="FFC000"/>
            </a:solidFill>
            <a:round/>
            <a:headEnd/>
            <a:tailEnd/>
          </a:ln>
          <a:effectLst>
            <a:outerShdw blurRad="50800" dist="38100" dir="2700000" algn="tl" rotWithShape="0">
              <a:srgbClr val="808080">
                <a:alpha val="64998"/>
              </a:srgbClr>
            </a:outerShdw>
          </a:effectLst>
          <a:extLst>
            <a:ext uri="{909E8E84-426E-40dd-AFC4-6F175D3DCCD1}">
              <a14:hiddenFill xmlns="" xmlns:a14="http://schemas.microsoft.com/office/drawing/2010/main">
                <a:noFill/>
              </a14:hiddenFill>
            </a:ext>
          </a:extLst>
        </p:spPr>
      </p:cxnSp>
      <p:cxnSp>
        <p:nvCxnSpPr>
          <p:cNvPr id="12" name="Straight Connector 11"/>
          <p:cNvCxnSpPr>
            <a:cxnSpLocks noChangeShapeType="1"/>
          </p:cNvCxnSpPr>
          <p:nvPr/>
        </p:nvCxnSpPr>
        <p:spPr bwMode="auto">
          <a:xfrm>
            <a:off x="6826250" y="2560638"/>
            <a:ext cx="1797050" cy="0"/>
          </a:xfrm>
          <a:prstGeom prst="line">
            <a:avLst/>
          </a:prstGeom>
          <a:noFill/>
          <a:ln w="38100">
            <a:solidFill>
              <a:srgbClr val="00B050"/>
            </a:solidFill>
            <a:round/>
            <a:headEnd/>
            <a:tailEnd/>
          </a:ln>
          <a:effectLst>
            <a:outerShdw blurRad="50800" dist="38100" dir="2700000" algn="tl" rotWithShape="0">
              <a:srgbClr val="808080">
                <a:alpha val="64998"/>
              </a:srgbClr>
            </a:outerShdw>
          </a:effectLst>
          <a:extLst>
            <a:ext uri="{909E8E84-426E-40dd-AFC4-6F175D3DCCD1}">
              <a14:hiddenFill xmlns="" xmlns:a14="http://schemas.microsoft.com/office/drawing/2010/main">
                <a:noFill/>
              </a14:hiddenFill>
            </a:ext>
          </a:extLst>
        </p:spPr>
      </p:cxnSp>
      <p:cxnSp>
        <p:nvCxnSpPr>
          <p:cNvPr id="13" name="Straight Connector 12"/>
          <p:cNvCxnSpPr>
            <a:cxnSpLocks noChangeShapeType="1"/>
          </p:cNvCxnSpPr>
          <p:nvPr/>
        </p:nvCxnSpPr>
        <p:spPr bwMode="auto">
          <a:xfrm>
            <a:off x="6821487" y="3143250"/>
            <a:ext cx="1765300" cy="0"/>
          </a:xfrm>
          <a:prstGeom prst="line">
            <a:avLst/>
          </a:prstGeom>
          <a:noFill/>
          <a:ln w="38100">
            <a:solidFill>
              <a:srgbClr val="FFC000"/>
            </a:solidFill>
            <a:round/>
            <a:headEnd/>
            <a:tailEnd/>
          </a:ln>
          <a:effectLst>
            <a:outerShdw blurRad="50800" dist="38100" dir="2700000" algn="tl" rotWithShape="0">
              <a:srgbClr val="808080">
                <a:alpha val="64998"/>
              </a:srgbClr>
            </a:outerShdw>
          </a:effectLst>
          <a:extLst>
            <a:ext uri="{909E8E84-426E-40dd-AFC4-6F175D3DCCD1}">
              <a14:hiddenFill xmlns="" xmlns:a14="http://schemas.microsoft.com/office/drawing/2010/main">
                <a:noFill/>
              </a14:hiddenFill>
            </a:ext>
          </a:extLst>
        </p:spPr>
      </p:cxnSp>
      <p:sp>
        <p:nvSpPr>
          <p:cNvPr id="98316" name="TextBox 20"/>
          <p:cNvSpPr txBox="1">
            <a:spLocks noChangeArrowheads="1"/>
          </p:cNvSpPr>
          <p:nvPr/>
        </p:nvSpPr>
        <p:spPr bwMode="auto">
          <a:xfrm>
            <a:off x="2492376" y="5486401"/>
            <a:ext cx="458787"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dirty="0">
                <a:solidFill>
                  <a:srgbClr val="000000"/>
                </a:solidFill>
                <a:latin typeface="Comic Sans MS" pitchFamily="66" charset="0"/>
              </a:rPr>
              <a:t>Sep</a:t>
            </a:r>
          </a:p>
        </p:txBody>
      </p:sp>
      <p:sp>
        <p:nvSpPr>
          <p:cNvPr id="98317" name="TextBox 22"/>
          <p:cNvSpPr txBox="1">
            <a:spLocks noChangeArrowheads="1"/>
          </p:cNvSpPr>
          <p:nvPr/>
        </p:nvSpPr>
        <p:spPr bwMode="auto">
          <a:xfrm>
            <a:off x="3055937" y="5486401"/>
            <a:ext cx="458788"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dirty="0">
                <a:solidFill>
                  <a:srgbClr val="000000"/>
                </a:solidFill>
                <a:latin typeface="Comic Sans MS" pitchFamily="66" charset="0"/>
              </a:rPr>
              <a:t>Oct</a:t>
            </a:r>
          </a:p>
        </p:txBody>
      </p:sp>
      <p:sp>
        <p:nvSpPr>
          <p:cNvPr id="98318" name="TextBox 23"/>
          <p:cNvSpPr txBox="1">
            <a:spLocks noChangeArrowheads="1"/>
          </p:cNvSpPr>
          <p:nvPr/>
        </p:nvSpPr>
        <p:spPr bwMode="auto">
          <a:xfrm>
            <a:off x="3779837" y="5486401"/>
            <a:ext cx="46355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dirty="0">
                <a:solidFill>
                  <a:srgbClr val="000000"/>
                </a:solidFill>
                <a:latin typeface="Comic Sans MS" pitchFamily="66" charset="0"/>
              </a:rPr>
              <a:t>Nov</a:t>
            </a:r>
          </a:p>
        </p:txBody>
      </p:sp>
      <p:sp>
        <p:nvSpPr>
          <p:cNvPr id="98319" name="TextBox 24"/>
          <p:cNvSpPr txBox="1">
            <a:spLocks noChangeArrowheads="1"/>
          </p:cNvSpPr>
          <p:nvPr/>
        </p:nvSpPr>
        <p:spPr bwMode="auto">
          <a:xfrm>
            <a:off x="4535487" y="5486401"/>
            <a:ext cx="458788"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dirty="0">
                <a:solidFill>
                  <a:srgbClr val="000000"/>
                </a:solidFill>
                <a:latin typeface="Comic Sans MS" pitchFamily="66" charset="0"/>
              </a:rPr>
              <a:t>Dec</a:t>
            </a:r>
          </a:p>
        </p:txBody>
      </p:sp>
      <p:sp>
        <p:nvSpPr>
          <p:cNvPr id="98320" name="TextBox 25"/>
          <p:cNvSpPr txBox="1">
            <a:spLocks noChangeArrowheads="1"/>
          </p:cNvSpPr>
          <p:nvPr/>
        </p:nvSpPr>
        <p:spPr bwMode="auto">
          <a:xfrm>
            <a:off x="5222875" y="5492751"/>
            <a:ext cx="4445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dirty="0">
                <a:solidFill>
                  <a:srgbClr val="000000"/>
                </a:solidFill>
                <a:latin typeface="Comic Sans MS" pitchFamily="66" charset="0"/>
              </a:rPr>
              <a:t>Jan</a:t>
            </a:r>
          </a:p>
        </p:txBody>
      </p:sp>
      <p:sp>
        <p:nvSpPr>
          <p:cNvPr id="98321" name="TextBox 26"/>
          <p:cNvSpPr txBox="1">
            <a:spLocks noChangeArrowheads="1"/>
          </p:cNvSpPr>
          <p:nvPr/>
        </p:nvSpPr>
        <p:spPr bwMode="auto">
          <a:xfrm>
            <a:off x="5942013" y="5486401"/>
            <a:ext cx="454025"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dirty="0">
                <a:solidFill>
                  <a:srgbClr val="000000"/>
                </a:solidFill>
                <a:latin typeface="Comic Sans MS" pitchFamily="66" charset="0"/>
              </a:rPr>
              <a:t>Feb</a:t>
            </a:r>
          </a:p>
        </p:txBody>
      </p:sp>
      <p:sp>
        <p:nvSpPr>
          <p:cNvPr id="98322" name="TextBox 27"/>
          <p:cNvSpPr txBox="1">
            <a:spLocks noChangeArrowheads="1"/>
          </p:cNvSpPr>
          <p:nvPr/>
        </p:nvSpPr>
        <p:spPr bwMode="auto">
          <a:xfrm>
            <a:off x="6589713" y="5486401"/>
            <a:ext cx="473075"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dirty="0">
                <a:solidFill>
                  <a:srgbClr val="000000"/>
                </a:solidFill>
                <a:latin typeface="Comic Sans MS" pitchFamily="66" charset="0"/>
              </a:rPr>
              <a:t>Mar</a:t>
            </a:r>
          </a:p>
        </p:txBody>
      </p:sp>
      <p:sp>
        <p:nvSpPr>
          <p:cNvPr id="98323" name="TextBox 28"/>
          <p:cNvSpPr txBox="1">
            <a:spLocks noChangeArrowheads="1"/>
          </p:cNvSpPr>
          <p:nvPr/>
        </p:nvSpPr>
        <p:spPr bwMode="auto">
          <a:xfrm>
            <a:off x="7342187" y="5486401"/>
            <a:ext cx="452438"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dirty="0">
                <a:solidFill>
                  <a:srgbClr val="000000"/>
                </a:solidFill>
                <a:latin typeface="Comic Sans MS" pitchFamily="66" charset="0"/>
              </a:rPr>
              <a:t>Apr</a:t>
            </a:r>
          </a:p>
        </p:txBody>
      </p:sp>
      <p:sp>
        <p:nvSpPr>
          <p:cNvPr id="98324" name="TextBox 29"/>
          <p:cNvSpPr txBox="1">
            <a:spLocks noChangeArrowheads="1"/>
          </p:cNvSpPr>
          <p:nvPr/>
        </p:nvSpPr>
        <p:spPr bwMode="auto">
          <a:xfrm>
            <a:off x="8051801" y="5486401"/>
            <a:ext cx="479425"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dirty="0">
                <a:solidFill>
                  <a:srgbClr val="000000"/>
                </a:solidFill>
                <a:latin typeface="Comic Sans MS" pitchFamily="66" charset="0"/>
              </a:rPr>
              <a:t>May</a:t>
            </a:r>
          </a:p>
        </p:txBody>
      </p:sp>
      <p:cxnSp>
        <p:nvCxnSpPr>
          <p:cNvPr id="31" name="Straight Connector 30"/>
          <p:cNvCxnSpPr>
            <a:cxnSpLocks noChangeShapeType="1"/>
          </p:cNvCxnSpPr>
          <p:nvPr/>
        </p:nvCxnSpPr>
        <p:spPr bwMode="auto">
          <a:xfrm flipV="1">
            <a:off x="2619376" y="3182938"/>
            <a:ext cx="5622925" cy="430212"/>
          </a:xfrm>
          <a:prstGeom prst="line">
            <a:avLst/>
          </a:prstGeom>
          <a:noFill/>
          <a:ln w="38100">
            <a:solidFill>
              <a:srgbClr val="FFC000"/>
            </a:solidFill>
            <a:round/>
            <a:headEnd/>
            <a:tailEnd/>
          </a:ln>
          <a:effectLst>
            <a:outerShdw blurRad="50800" dist="38100" dir="2700000" algn="tl" rotWithShape="0">
              <a:srgbClr val="808080">
                <a:alpha val="64998"/>
              </a:srgbClr>
            </a:outerShdw>
          </a:effectLst>
          <a:extLst>
            <a:ext uri="{909E8E84-426E-40dd-AFC4-6F175D3DCCD1}">
              <a14:hiddenFill xmlns="" xmlns:a14="http://schemas.microsoft.com/office/drawing/2010/main">
                <a:noFill/>
              </a14:hiddenFill>
            </a:ext>
          </a:extLst>
        </p:spPr>
      </p:cxnSp>
      <p:cxnSp>
        <p:nvCxnSpPr>
          <p:cNvPr id="37" name="Straight Connector 36"/>
          <p:cNvCxnSpPr>
            <a:cxnSpLocks noChangeShapeType="1"/>
          </p:cNvCxnSpPr>
          <p:nvPr/>
        </p:nvCxnSpPr>
        <p:spPr bwMode="auto">
          <a:xfrm flipV="1">
            <a:off x="2617788" y="2924175"/>
            <a:ext cx="5622925" cy="687388"/>
          </a:xfrm>
          <a:prstGeom prst="line">
            <a:avLst/>
          </a:prstGeom>
          <a:noFill/>
          <a:ln w="38100">
            <a:solidFill>
              <a:srgbClr val="92D050"/>
            </a:solidFill>
            <a:round/>
            <a:headEnd/>
            <a:tailEnd/>
          </a:ln>
          <a:effectLst>
            <a:outerShdw blurRad="50800" dist="38100" dir="2700000" algn="tl" rotWithShape="0">
              <a:srgbClr val="808080">
                <a:alpha val="64998"/>
              </a:srgbClr>
            </a:outerShdw>
          </a:effectLst>
          <a:extLst>
            <a:ext uri="{909E8E84-426E-40dd-AFC4-6F175D3DCCD1}">
              <a14:hiddenFill xmlns="" xmlns:a14="http://schemas.microsoft.com/office/drawing/2010/main">
                <a:noFill/>
              </a14:hiddenFill>
            </a:ext>
          </a:extLst>
        </p:spPr>
      </p:cxnSp>
      <p:cxnSp>
        <p:nvCxnSpPr>
          <p:cNvPr id="41" name="Straight Connector 40"/>
          <p:cNvCxnSpPr>
            <a:cxnSpLocks noChangeShapeType="1"/>
          </p:cNvCxnSpPr>
          <p:nvPr/>
        </p:nvCxnSpPr>
        <p:spPr bwMode="auto">
          <a:xfrm flipV="1">
            <a:off x="2617787" y="2620963"/>
            <a:ext cx="5614988" cy="990600"/>
          </a:xfrm>
          <a:prstGeom prst="line">
            <a:avLst/>
          </a:prstGeom>
          <a:noFill/>
          <a:ln w="38100">
            <a:solidFill>
              <a:srgbClr val="00B050"/>
            </a:solidFill>
            <a:round/>
            <a:headEnd/>
            <a:tailEnd/>
          </a:ln>
          <a:effectLst>
            <a:outerShdw blurRad="50800" dist="38100" dir="2700000" algn="tl" rotWithShape="0">
              <a:srgbClr val="808080">
                <a:alpha val="64998"/>
              </a:srgbClr>
            </a:outerShdw>
          </a:effectLst>
          <a:extLst>
            <a:ext uri="{909E8E84-426E-40dd-AFC4-6F175D3DCCD1}">
              <a14:hiddenFill xmlns="" xmlns:a14="http://schemas.microsoft.com/office/drawing/2010/main">
                <a:noFill/>
              </a14:hiddenFill>
            </a:ext>
          </a:extLst>
        </p:spPr>
      </p:cxnSp>
      <p:cxnSp>
        <p:nvCxnSpPr>
          <p:cNvPr id="45" name="Straight Connector 44"/>
          <p:cNvCxnSpPr>
            <a:cxnSpLocks noChangeShapeType="1"/>
          </p:cNvCxnSpPr>
          <p:nvPr/>
        </p:nvCxnSpPr>
        <p:spPr bwMode="auto">
          <a:xfrm flipV="1">
            <a:off x="2617787" y="2319339"/>
            <a:ext cx="5614988" cy="1292225"/>
          </a:xfrm>
          <a:prstGeom prst="line">
            <a:avLst/>
          </a:prstGeom>
          <a:noFill/>
          <a:ln w="38100">
            <a:solidFill>
              <a:srgbClr val="3333FF"/>
            </a:solidFill>
            <a:round/>
            <a:headEnd/>
            <a:tailEnd/>
          </a:ln>
          <a:effectLst>
            <a:outerShdw blurRad="50800" dist="38100" dir="2700000" algn="tl" rotWithShape="0">
              <a:srgbClr val="808080">
                <a:alpha val="64998"/>
              </a:srgbClr>
            </a:outerShdw>
          </a:effectLst>
          <a:extLst>
            <a:ext uri="{909E8E84-426E-40dd-AFC4-6F175D3DCCD1}">
              <a14:hiddenFill xmlns="" xmlns:a14="http://schemas.microsoft.com/office/drawing/2010/main">
                <a:noFill/>
              </a14:hiddenFill>
            </a:ext>
          </a:extLst>
        </p:spPr>
      </p:cxnSp>
      <p:cxnSp>
        <p:nvCxnSpPr>
          <p:cNvPr id="48" name="Straight Connector 47"/>
          <p:cNvCxnSpPr>
            <a:cxnSpLocks noChangeShapeType="1"/>
          </p:cNvCxnSpPr>
          <p:nvPr/>
        </p:nvCxnSpPr>
        <p:spPr bwMode="auto">
          <a:xfrm>
            <a:off x="8232775" y="3181350"/>
            <a:ext cx="114300" cy="0"/>
          </a:xfrm>
          <a:prstGeom prst="line">
            <a:avLst/>
          </a:prstGeom>
          <a:noFill/>
          <a:ln w="63500">
            <a:solidFill>
              <a:srgbClr val="FFC000"/>
            </a:solidFill>
            <a:round/>
            <a:headEnd/>
            <a:tailEnd/>
          </a:ln>
          <a:effectLst>
            <a:outerShdw blurRad="50800" dist="38100" dir="2700000" algn="tl" rotWithShape="0">
              <a:srgbClr val="808080">
                <a:alpha val="64998"/>
              </a:srgbClr>
            </a:outerShdw>
          </a:effectLst>
          <a:extLst>
            <a:ext uri="{909E8E84-426E-40dd-AFC4-6F175D3DCCD1}">
              <a14:hiddenFill xmlns="" xmlns:a14="http://schemas.microsoft.com/office/drawing/2010/main">
                <a:noFill/>
              </a14:hiddenFill>
            </a:ext>
          </a:extLst>
        </p:spPr>
      </p:cxnSp>
      <p:cxnSp>
        <p:nvCxnSpPr>
          <p:cNvPr id="49" name="Straight Connector 48"/>
          <p:cNvCxnSpPr>
            <a:cxnSpLocks noChangeShapeType="1"/>
          </p:cNvCxnSpPr>
          <p:nvPr/>
        </p:nvCxnSpPr>
        <p:spPr bwMode="auto">
          <a:xfrm>
            <a:off x="8232775" y="2924175"/>
            <a:ext cx="114300" cy="0"/>
          </a:xfrm>
          <a:prstGeom prst="line">
            <a:avLst/>
          </a:prstGeom>
          <a:noFill/>
          <a:ln w="63500">
            <a:solidFill>
              <a:srgbClr val="92D050"/>
            </a:solidFill>
            <a:round/>
            <a:headEnd/>
            <a:tailEnd/>
          </a:ln>
          <a:effectLst>
            <a:outerShdw blurRad="50800" dist="38100" dir="2700000" algn="tl" rotWithShape="0">
              <a:srgbClr val="808080">
                <a:alpha val="64998"/>
              </a:srgbClr>
            </a:outerShdw>
          </a:effectLst>
          <a:extLst>
            <a:ext uri="{909E8E84-426E-40dd-AFC4-6F175D3DCCD1}">
              <a14:hiddenFill xmlns="" xmlns:a14="http://schemas.microsoft.com/office/drawing/2010/main">
                <a:noFill/>
              </a14:hiddenFill>
            </a:ext>
          </a:extLst>
        </p:spPr>
      </p:cxnSp>
      <p:cxnSp>
        <p:nvCxnSpPr>
          <p:cNvPr id="50" name="Straight Connector 49"/>
          <p:cNvCxnSpPr>
            <a:cxnSpLocks noChangeShapeType="1"/>
          </p:cNvCxnSpPr>
          <p:nvPr/>
        </p:nvCxnSpPr>
        <p:spPr bwMode="auto">
          <a:xfrm>
            <a:off x="8240712" y="2620963"/>
            <a:ext cx="114300" cy="0"/>
          </a:xfrm>
          <a:prstGeom prst="line">
            <a:avLst/>
          </a:prstGeom>
          <a:noFill/>
          <a:ln w="63500">
            <a:solidFill>
              <a:srgbClr val="00B050"/>
            </a:solidFill>
            <a:round/>
            <a:headEnd/>
            <a:tailEnd/>
          </a:ln>
          <a:effectLst>
            <a:outerShdw blurRad="50800" dist="38100" dir="2700000" algn="tl" rotWithShape="0">
              <a:srgbClr val="808080">
                <a:alpha val="64998"/>
              </a:srgbClr>
            </a:outerShdw>
          </a:effectLst>
          <a:extLst>
            <a:ext uri="{909E8E84-426E-40dd-AFC4-6F175D3DCCD1}">
              <a14:hiddenFill xmlns="" xmlns:a14="http://schemas.microsoft.com/office/drawing/2010/main">
                <a:noFill/>
              </a14:hiddenFill>
            </a:ext>
          </a:extLst>
        </p:spPr>
      </p:cxnSp>
      <p:cxnSp>
        <p:nvCxnSpPr>
          <p:cNvPr id="51" name="Straight Connector 50"/>
          <p:cNvCxnSpPr>
            <a:cxnSpLocks noChangeShapeType="1"/>
          </p:cNvCxnSpPr>
          <p:nvPr/>
        </p:nvCxnSpPr>
        <p:spPr bwMode="auto">
          <a:xfrm>
            <a:off x="8232775" y="2319338"/>
            <a:ext cx="114300" cy="0"/>
          </a:xfrm>
          <a:prstGeom prst="line">
            <a:avLst/>
          </a:prstGeom>
          <a:noFill/>
          <a:ln w="63500">
            <a:solidFill>
              <a:srgbClr val="3333FF"/>
            </a:solidFill>
            <a:round/>
            <a:headEnd/>
            <a:tailEnd/>
          </a:ln>
          <a:effectLst>
            <a:outerShdw blurRad="50800" dist="38100" dir="2700000" algn="tl" rotWithShape="0">
              <a:srgbClr val="808080">
                <a:alpha val="64998"/>
              </a:srgbClr>
            </a:outerShdw>
          </a:effectLst>
          <a:extLst>
            <a:ext uri="{909E8E84-426E-40dd-AFC4-6F175D3DCCD1}">
              <a14:hiddenFill xmlns="" xmlns:a14="http://schemas.microsoft.com/office/drawing/2010/main">
                <a:noFill/>
              </a14:hiddenFill>
            </a:ext>
          </a:extLst>
        </p:spPr>
      </p:cxnSp>
      <p:sp>
        <p:nvSpPr>
          <p:cNvPr id="98333" name="TextBox 1"/>
          <p:cNvSpPr txBox="1">
            <a:spLocks noChangeArrowheads="1"/>
          </p:cNvSpPr>
          <p:nvPr/>
        </p:nvSpPr>
        <p:spPr bwMode="auto">
          <a:xfrm>
            <a:off x="8362951" y="3294064"/>
            <a:ext cx="1387475" cy="276225"/>
          </a:xfrm>
          <a:prstGeom prst="rect">
            <a:avLst/>
          </a:prstGeom>
          <a:solidFill>
            <a:schemeClr val="bg1"/>
          </a:solidFill>
          <a:ln w="9525">
            <a:solidFill>
              <a:srgbClr val="C00000"/>
            </a:solidFill>
            <a:miter lim="800000"/>
            <a:headEnd/>
            <a:tailEnd/>
          </a:ln>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b="1" dirty="0">
                <a:solidFill>
                  <a:srgbClr val="FF0000"/>
                </a:solidFill>
                <a:latin typeface="Calibri" pitchFamily="34" charset="0"/>
              </a:rPr>
              <a:t>Well Below Typical</a:t>
            </a:r>
          </a:p>
        </p:txBody>
      </p:sp>
      <p:sp>
        <p:nvSpPr>
          <p:cNvPr id="98334" name="TextBox 13"/>
          <p:cNvSpPr txBox="1">
            <a:spLocks noChangeArrowheads="1"/>
          </p:cNvSpPr>
          <p:nvPr/>
        </p:nvSpPr>
        <p:spPr bwMode="auto">
          <a:xfrm>
            <a:off x="8362951" y="2935289"/>
            <a:ext cx="1063625" cy="276225"/>
          </a:xfrm>
          <a:prstGeom prst="rect">
            <a:avLst/>
          </a:prstGeom>
          <a:solidFill>
            <a:schemeClr val="bg1"/>
          </a:solidFill>
          <a:ln w="9525">
            <a:solidFill>
              <a:srgbClr val="C00000"/>
            </a:solidFill>
            <a:miter lim="800000"/>
            <a:headEnd/>
            <a:tailEnd/>
          </a:ln>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b="1" dirty="0">
                <a:solidFill>
                  <a:srgbClr val="FFC000"/>
                </a:solidFill>
                <a:latin typeface="Calibri" pitchFamily="34" charset="0"/>
              </a:rPr>
              <a:t>Below Typical</a:t>
            </a:r>
          </a:p>
        </p:txBody>
      </p:sp>
      <p:sp>
        <p:nvSpPr>
          <p:cNvPr id="98335" name="TextBox 14"/>
          <p:cNvSpPr txBox="1">
            <a:spLocks noChangeArrowheads="1"/>
          </p:cNvSpPr>
          <p:nvPr/>
        </p:nvSpPr>
        <p:spPr bwMode="auto">
          <a:xfrm>
            <a:off x="8362950" y="2627314"/>
            <a:ext cx="628650" cy="276225"/>
          </a:xfrm>
          <a:prstGeom prst="rect">
            <a:avLst/>
          </a:prstGeom>
          <a:solidFill>
            <a:schemeClr val="bg1"/>
          </a:solidFill>
          <a:ln w="9525">
            <a:solidFill>
              <a:srgbClr val="C00000"/>
            </a:solidFill>
            <a:miter lim="800000"/>
            <a:headEnd/>
            <a:tailEnd/>
          </a:ln>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b="1" dirty="0">
                <a:solidFill>
                  <a:srgbClr val="92D050"/>
                </a:solidFill>
                <a:latin typeface="Calibri" pitchFamily="34" charset="0"/>
              </a:rPr>
              <a:t>Typical</a:t>
            </a:r>
          </a:p>
        </p:txBody>
      </p:sp>
      <p:sp>
        <p:nvSpPr>
          <p:cNvPr id="98336" name="TextBox 16"/>
          <p:cNvSpPr txBox="1">
            <a:spLocks noChangeArrowheads="1"/>
          </p:cNvSpPr>
          <p:nvPr/>
        </p:nvSpPr>
        <p:spPr bwMode="auto">
          <a:xfrm>
            <a:off x="8362951" y="1935164"/>
            <a:ext cx="1393825" cy="276225"/>
          </a:xfrm>
          <a:prstGeom prst="rect">
            <a:avLst/>
          </a:prstGeom>
          <a:solidFill>
            <a:schemeClr val="bg1"/>
          </a:solidFill>
          <a:ln w="9525">
            <a:solidFill>
              <a:srgbClr val="C00000"/>
            </a:solidFill>
            <a:miter lim="800000"/>
            <a:headEnd/>
            <a:tailEnd/>
          </a:ln>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b="1" dirty="0">
                <a:solidFill>
                  <a:srgbClr val="3333FF"/>
                </a:solidFill>
                <a:latin typeface="Calibri" pitchFamily="34" charset="0"/>
              </a:rPr>
              <a:t>Well Above Typical</a:t>
            </a:r>
          </a:p>
        </p:txBody>
      </p:sp>
      <p:sp>
        <p:nvSpPr>
          <p:cNvPr id="98337" name="TextBox 24"/>
          <p:cNvSpPr txBox="1">
            <a:spLocks noChangeArrowheads="1"/>
          </p:cNvSpPr>
          <p:nvPr/>
        </p:nvSpPr>
        <p:spPr bwMode="auto">
          <a:xfrm rot="5400000">
            <a:off x="9436894" y="3426620"/>
            <a:ext cx="102235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800" dirty="0">
                <a:solidFill>
                  <a:srgbClr val="3333FF"/>
                </a:solidFill>
                <a:latin typeface="Comic Sans MS" pitchFamily="66" charset="0"/>
              </a:rPr>
              <a:t>Tabitha</a:t>
            </a:r>
          </a:p>
        </p:txBody>
      </p:sp>
      <p:sp>
        <p:nvSpPr>
          <p:cNvPr id="28" name="Isosceles Triangle 27"/>
          <p:cNvSpPr>
            <a:spLocks noChangeArrowheads="1"/>
          </p:cNvSpPr>
          <p:nvPr/>
        </p:nvSpPr>
        <p:spPr bwMode="auto">
          <a:xfrm>
            <a:off x="2492375" y="3525839"/>
            <a:ext cx="209550" cy="153987"/>
          </a:xfrm>
          <a:prstGeom prst="triangle">
            <a:avLst>
              <a:gd name="adj" fmla="val 50000"/>
            </a:avLst>
          </a:prstGeom>
          <a:solidFill>
            <a:srgbClr val="FF0000"/>
          </a:solidFill>
          <a:ln w="25400">
            <a:solidFill>
              <a:srgbClr val="FF0000"/>
            </a:solidFill>
            <a:miter lim="800000"/>
            <a:headEnd/>
            <a:tailEnd/>
          </a:ln>
          <a:effectLst>
            <a:outerShdw blurRad="50800" dist="38100" dir="2700000" algn="tl" rotWithShape="0">
              <a:srgbClr val="808080">
                <a:alpha val="64998"/>
              </a:srgbClr>
            </a:outerShdw>
          </a:effectLst>
        </p:spPr>
        <p:txBody>
          <a:bodyPr anchor="ctr"/>
          <a:lstStyle/>
          <a:p>
            <a:pPr algn="ctr">
              <a:defRPr/>
            </a:pPr>
            <a:endParaRPr lang="en-US" dirty="0">
              <a:solidFill>
                <a:prstClr val="white"/>
              </a:solidFill>
            </a:endParaRPr>
          </a:p>
        </p:txBody>
      </p:sp>
      <p:sp>
        <p:nvSpPr>
          <p:cNvPr id="98339" name="TextBox 15"/>
          <p:cNvSpPr txBox="1">
            <a:spLocks noChangeArrowheads="1"/>
          </p:cNvSpPr>
          <p:nvPr/>
        </p:nvSpPr>
        <p:spPr bwMode="auto">
          <a:xfrm>
            <a:off x="8362951" y="2320926"/>
            <a:ext cx="1069975" cy="276225"/>
          </a:xfrm>
          <a:prstGeom prst="rect">
            <a:avLst/>
          </a:prstGeom>
          <a:solidFill>
            <a:schemeClr val="bg1"/>
          </a:solidFill>
          <a:ln w="9525">
            <a:solidFill>
              <a:srgbClr val="C00000"/>
            </a:solidFill>
            <a:miter lim="800000"/>
            <a:headEnd/>
            <a:tailEnd/>
          </a:ln>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b="1" dirty="0">
                <a:solidFill>
                  <a:srgbClr val="00B050"/>
                </a:solidFill>
                <a:latin typeface="Calibri" pitchFamily="34" charset="0"/>
              </a:rPr>
              <a:t>Above Typical</a:t>
            </a:r>
          </a:p>
        </p:txBody>
      </p:sp>
      <p:sp>
        <p:nvSpPr>
          <p:cNvPr id="98340" name="TextBox 20"/>
          <p:cNvSpPr txBox="1">
            <a:spLocks noChangeArrowheads="1"/>
          </p:cNvSpPr>
          <p:nvPr/>
        </p:nvSpPr>
        <p:spPr bwMode="auto">
          <a:xfrm>
            <a:off x="2578100" y="5867401"/>
            <a:ext cx="373062"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dirty="0">
                <a:solidFill>
                  <a:srgbClr val="000000"/>
                </a:solidFill>
                <a:latin typeface="Comic Sans MS" pitchFamily="66" charset="0"/>
              </a:rPr>
              <a:t>65</a:t>
            </a:r>
          </a:p>
        </p:txBody>
      </p:sp>
      <p:grpSp>
        <p:nvGrpSpPr>
          <p:cNvPr id="98341" name="Group 4"/>
          <p:cNvGrpSpPr>
            <a:grpSpLocks noChangeAspect="1"/>
          </p:cNvGrpSpPr>
          <p:nvPr/>
        </p:nvGrpSpPr>
        <p:grpSpPr bwMode="auto">
          <a:xfrm>
            <a:off x="4311651" y="3268664"/>
            <a:ext cx="142875" cy="142875"/>
            <a:chOff x="1204913" y="3287713"/>
            <a:chExt cx="82550" cy="82550"/>
          </a:xfrm>
        </p:grpSpPr>
        <p:cxnSp>
          <p:nvCxnSpPr>
            <p:cNvPr id="4" name="Straight Connector 3"/>
            <p:cNvCxnSpPr/>
            <p:nvPr/>
          </p:nvCxnSpPr>
          <p:spPr>
            <a:xfrm>
              <a:off x="1204913" y="3287713"/>
              <a:ext cx="82550" cy="825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1204913" y="3287713"/>
              <a:ext cx="82550" cy="825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8342" name="TextBox 20"/>
          <p:cNvSpPr txBox="1">
            <a:spLocks noChangeArrowheads="1"/>
          </p:cNvSpPr>
          <p:nvPr/>
        </p:nvSpPr>
        <p:spPr bwMode="auto">
          <a:xfrm>
            <a:off x="3857625" y="6259513"/>
            <a:ext cx="37465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dirty="0">
                <a:solidFill>
                  <a:srgbClr val="000000"/>
                </a:solidFill>
                <a:latin typeface="Comic Sans MS" pitchFamily="66" charset="0"/>
              </a:rPr>
              <a:t>74</a:t>
            </a:r>
          </a:p>
        </p:txBody>
      </p:sp>
      <p:grpSp>
        <p:nvGrpSpPr>
          <p:cNvPr id="98343" name="Group 43"/>
          <p:cNvGrpSpPr>
            <a:grpSpLocks noChangeAspect="1"/>
          </p:cNvGrpSpPr>
          <p:nvPr/>
        </p:nvGrpSpPr>
        <p:grpSpPr bwMode="auto">
          <a:xfrm>
            <a:off x="4491037" y="3349625"/>
            <a:ext cx="141288" cy="141288"/>
            <a:chOff x="1204913" y="3287713"/>
            <a:chExt cx="82550" cy="82550"/>
          </a:xfrm>
        </p:grpSpPr>
        <p:cxnSp>
          <p:nvCxnSpPr>
            <p:cNvPr id="46" name="Straight Connector 45"/>
            <p:cNvCxnSpPr/>
            <p:nvPr/>
          </p:nvCxnSpPr>
          <p:spPr>
            <a:xfrm>
              <a:off x="1204913" y="3287713"/>
              <a:ext cx="82550" cy="825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204913" y="3287713"/>
              <a:ext cx="82550" cy="825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8344" name="Group 51"/>
          <p:cNvGrpSpPr>
            <a:grpSpLocks noChangeAspect="1"/>
          </p:cNvGrpSpPr>
          <p:nvPr/>
        </p:nvGrpSpPr>
        <p:grpSpPr bwMode="auto">
          <a:xfrm>
            <a:off x="4664076" y="3444875"/>
            <a:ext cx="142875" cy="141288"/>
            <a:chOff x="1204913" y="3287713"/>
            <a:chExt cx="82550" cy="82550"/>
          </a:xfrm>
        </p:grpSpPr>
        <p:cxnSp>
          <p:nvCxnSpPr>
            <p:cNvPr id="53" name="Straight Connector 52"/>
            <p:cNvCxnSpPr/>
            <p:nvPr/>
          </p:nvCxnSpPr>
          <p:spPr>
            <a:xfrm>
              <a:off x="1204913" y="3287713"/>
              <a:ext cx="82550" cy="825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1204913" y="3287713"/>
              <a:ext cx="82550" cy="825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8345" name="TextBox 20"/>
          <p:cNvSpPr txBox="1">
            <a:spLocks noChangeArrowheads="1"/>
          </p:cNvSpPr>
          <p:nvPr/>
        </p:nvSpPr>
        <p:spPr bwMode="auto">
          <a:xfrm>
            <a:off x="4578350" y="5635626"/>
            <a:ext cx="347662"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dirty="0">
                <a:solidFill>
                  <a:srgbClr val="000000"/>
                </a:solidFill>
                <a:latin typeface="Comic Sans MS" pitchFamily="66" charset="0"/>
              </a:rPr>
              <a:t>71</a:t>
            </a:r>
          </a:p>
        </p:txBody>
      </p:sp>
      <p:sp>
        <p:nvSpPr>
          <p:cNvPr id="98346" name="TextBox 20"/>
          <p:cNvSpPr txBox="1">
            <a:spLocks noChangeArrowheads="1"/>
          </p:cNvSpPr>
          <p:nvPr/>
        </p:nvSpPr>
        <p:spPr bwMode="auto">
          <a:xfrm>
            <a:off x="4578350" y="5845176"/>
            <a:ext cx="373062"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dirty="0">
                <a:solidFill>
                  <a:srgbClr val="000000"/>
                </a:solidFill>
                <a:latin typeface="Comic Sans MS" pitchFamily="66" charset="0"/>
              </a:rPr>
              <a:t>68</a:t>
            </a:r>
          </a:p>
        </p:txBody>
      </p:sp>
      <p:grpSp>
        <p:nvGrpSpPr>
          <p:cNvPr id="98347" name="Group 56"/>
          <p:cNvGrpSpPr>
            <a:grpSpLocks noChangeAspect="1"/>
          </p:cNvGrpSpPr>
          <p:nvPr/>
        </p:nvGrpSpPr>
        <p:grpSpPr bwMode="auto">
          <a:xfrm>
            <a:off x="4840287" y="3327400"/>
            <a:ext cx="141288" cy="141288"/>
            <a:chOff x="1204913" y="3287713"/>
            <a:chExt cx="82550" cy="82550"/>
          </a:xfrm>
        </p:grpSpPr>
        <p:cxnSp>
          <p:nvCxnSpPr>
            <p:cNvPr id="58" name="Straight Connector 57"/>
            <p:cNvCxnSpPr/>
            <p:nvPr/>
          </p:nvCxnSpPr>
          <p:spPr>
            <a:xfrm>
              <a:off x="1204913" y="3287713"/>
              <a:ext cx="82550" cy="825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1204913" y="3287713"/>
              <a:ext cx="82550" cy="825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8348" name="TextBox 20"/>
          <p:cNvSpPr txBox="1">
            <a:spLocks noChangeArrowheads="1"/>
          </p:cNvSpPr>
          <p:nvPr/>
        </p:nvSpPr>
        <p:spPr bwMode="auto">
          <a:xfrm>
            <a:off x="4578350" y="6073776"/>
            <a:ext cx="373062"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dirty="0">
                <a:solidFill>
                  <a:srgbClr val="000000"/>
                </a:solidFill>
                <a:latin typeface="Comic Sans MS" pitchFamily="66" charset="0"/>
              </a:rPr>
              <a:t>72</a:t>
            </a:r>
          </a:p>
        </p:txBody>
      </p:sp>
      <p:cxnSp>
        <p:nvCxnSpPr>
          <p:cNvPr id="6" name="Straight Connector 5"/>
          <p:cNvCxnSpPr/>
          <p:nvPr/>
        </p:nvCxnSpPr>
        <p:spPr>
          <a:xfrm>
            <a:off x="5002212" y="1404938"/>
            <a:ext cx="0" cy="4081462"/>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212046" y="1050069"/>
            <a:ext cx="4506004" cy="1962279"/>
          </a:xfrm>
          <a:prstGeom prst="roundRect">
            <a:avLst/>
          </a:prstGeom>
          <a:solidFill>
            <a:schemeClr val="bg1"/>
          </a:solidFill>
          <a:ln w="571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i="1" dirty="0">
                <a:solidFill>
                  <a:srgbClr val="3333FF"/>
                </a:solidFill>
              </a:rPr>
              <a:t>Moving Median</a:t>
            </a:r>
            <a:r>
              <a:rPr lang="en-US" sz="1800" b="1" dirty="0">
                <a:solidFill>
                  <a:srgbClr val="3333FF"/>
                </a:solidFill>
              </a:rPr>
              <a:t> of the 3 most recent  Progress Monitoring Points:</a:t>
            </a:r>
            <a:br>
              <a:rPr lang="en-US" sz="1800" b="1" dirty="0">
                <a:solidFill>
                  <a:srgbClr val="3333FF"/>
                </a:solidFill>
              </a:rPr>
            </a:br>
            <a:r>
              <a:rPr lang="en-US" sz="1800" b="1" dirty="0" smtClean="0">
                <a:solidFill>
                  <a:srgbClr val="3333FF"/>
                </a:solidFill>
              </a:rPr>
              <a:t>DORF </a:t>
            </a:r>
            <a:r>
              <a:rPr lang="en-US" sz="1800" b="1" dirty="0">
                <a:solidFill>
                  <a:srgbClr val="3333FF"/>
                </a:solidFill>
              </a:rPr>
              <a:t>= 81, Pathway of Progress = 4.</a:t>
            </a:r>
          </a:p>
          <a:p>
            <a:pPr algn="ctr">
              <a:defRPr/>
            </a:pPr>
            <a:r>
              <a:rPr lang="en-US" sz="1800" b="1" dirty="0" smtClean="0">
                <a:solidFill>
                  <a:srgbClr val="3333FF"/>
                </a:solidFill>
              </a:rPr>
              <a:t>DORF </a:t>
            </a:r>
            <a:r>
              <a:rPr lang="en-US" sz="1800" b="1" dirty="0">
                <a:solidFill>
                  <a:srgbClr val="3333FF"/>
                </a:solidFill>
              </a:rPr>
              <a:t>= 88, Pathway of Progress = 5.</a:t>
            </a:r>
          </a:p>
          <a:p>
            <a:pPr algn="ctr">
              <a:defRPr/>
            </a:pPr>
            <a:r>
              <a:rPr lang="en-US" sz="1800" b="1" dirty="0" smtClean="0">
                <a:solidFill>
                  <a:srgbClr val="3333FF"/>
                </a:solidFill>
              </a:rPr>
              <a:t>DORF </a:t>
            </a:r>
            <a:r>
              <a:rPr lang="en-US" sz="1800" b="1" dirty="0">
                <a:solidFill>
                  <a:srgbClr val="3333FF"/>
                </a:solidFill>
              </a:rPr>
              <a:t>= 84, Pathway of Progress = 4.</a:t>
            </a:r>
          </a:p>
          <a:p>
            <a:pPr algn="ctr">
              <a:defRPr/>
            </a:pPr>
            <a:r>
              <a:rPr lang="en-US" sz="1800" b="1" dirty="0">
                <a:solidFill>
                  <a:srgbClr val="3333FF"/>
                </a:solidFill>
              </a:rPr>
              <a:t>Median Pathway of Progress = 4.</a:t>
            </a:r>
          </a:p>
        </p:txBody>
      </p:sp>
      <p:grpSp>
        <p:nvGrpSpPr>
          <p:cNvPr id="98351" name="Group 60"/>
          <p:cNvGrpSpPr>
            <a:grpSpLocks noChangeAspect="1"/>
          </p:cNvGrpSpPr>
          <p:nvPr/>
        </p:nvGrpSpPr>
        <p:grpSpPr bwMode="auto">
          <a:xfrm>
            <a:off x="5002213" y="3054351"/>
            <a:ext cx="142875" cy="142875"/>
            <a:chOff x="1204913" y="3287713"/>
            <a:chExt cx="82550" cy="82550"/>
          </a:xfrm>
        </p:grpSpPr>
        <p:cxnSp>
          <p:nvCxnSpPr>
            <p:cNvPr id="62" name="Straight Connector 61"/>
            <p:cNvCxnSpPr/>
            <p:nvPr/>
          </p:nvCxnSpPr>
          <p:spPr>
            <a:xfrm>
              <a:off x="1204913" y="3287713"/>
              <a:ext cx="82550" cy="82550"/>
            </a:xfrm>
            <a:prstGeom prst="line">
              <a:avLst/>
            </a:prstGeom>
            <a:ln w="28575">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1204913" y="3287713"/>
              <a:ext cx="82550" cy="82550"/>
            </a:xfrm>
            <a:prstGeom prst="line">
              <a:avLst/>
            </a:prstGeom>
            <a:ln w="28575">
              <a:solidFill>
                <a:srgbClr val="3333FF"/>
              </a:solidFill>
            </a:ln>
          </p:spPr>
          <p:style>
            <a:lnRef idx="1">
              <a:schemeClr val="accent1"/>
            </a:lnRef>
            <a:fillRef idx="0">
              <a:schemeClr val="accent1"/>
            </a:fillRef>
            <a:effectRef idx="0">
              <a:schemeClr val="accent1"/>
            </a:effectRef>
            <a:fontRef idx="minor">
              <a:schemeClr val="tx1"/>
            </a:fontRef>
          </p:style>
        </p:cxnSp>
      </p:grpSp>
      <p:grpSp>
        <p:nvGrpSpPr>
          <p:cNvPr id="98352" name="Group 63"/>
          <p:cNvGrpSpPr>
            <a:grpSpLocks noChangeAspect="1"/>
          </p:cNvGrpSpPr>
          <p:nvPr/>
        </p:nvGrpSpPr>
        <p:grpSpPr bwMode="auto">
          <a:xfrm>
            <a:off x="5189537" y="2857500"/>
            <a:ext cx="141288" cy="141288"/>
            <a:chOff x="1204913" y="3287713"/>
            <a:chExt cx="82550" cy="82550"/>
          </a:xfrm>
        </p:grpSpPr>
        <p:cxnSp>
          <p:nvCxnSpPr>
            <p:cNvPr id="65" name="Straight Connector 64"/>
            <p:cNvCxnSpPr/>
            <p:nvPr/>
          </p:nvCxnSpPr>
          <p:spPr>
            <a:xfrm>
              <a:off x="1204913" y="3287713"/>
              <a:ext cx="82550" cy="82550"/>
            </a:xfrm>
            <a:prstGeom prst="line">
              <a:avLst/>
            </a:prstGeom>
            <a:ln w="28575">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1204913" y="3287713"/>
              <a:ext cx="82550" cy="82550"/>
            </a:xfrm>
            <a:prstGeom prst="line">
              <a:avLst/>
            </a:prstGeom>
            <a:ln w="28575">
              <a:solidFill>
                <a:srgbClr val="3333FF"/>
              </a:solidFill>
            </a:ln>
          </p:spPr>
          <p:style>
            <a:lnRef idx="1">
              <a:schemeClr val="accent1"/>
            </a:lnRef>
            <a:fillRef idx="0">
              <a:schemeClr val="accent1"/>
            </a:fillRef>
            <a:effectRef idx="0">
              <a:schemeClr val="accent1"/>
            </a:effectRef>
            <a:fontRef idx="minor">
              <a:schemeClr val="tx1"/>
            </a:fontRef>
          </p:style>
        </p:cxnSp>
      </p:grpSp>
      <p:sp>
        <p:nvSpPr>
          <p:cNvPr id="98353" name="TextBox 20"/>
          <p:cNvSpPr txBox="1">
            <a:spLocks noChangeArrowheads="1"/>
          </p:cNvSpPr>
          <p:nvPr/>
        </p:nvSpPr>
        <p:spPr bwMode="auto">
          <a:xfrm>
            <a:off x="4578350" y="6259513"/>
            <a:ext cx="347662"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dirty="0">
                <a:solidFill>
                  <a:srgbClr val="000000"/>
                </a:solidFill>
                <a:latin typeface="Comic Sans MS" pitchFamily="66" charset="0"/>
              </a:rPr>
              <a:t>81</a:t>
            </a:r>
          </a:p>
        </p:txBody>
      </p:sp>
      <p:sp>
        <p:nvSpPr>
          <p:cNvPr id="98354" name="TextBox 20"/>
          <p:cNvSpPr txBox="1">
            <a:spLocks noChangeArrowheads="1"/>
          </p:cNvSpPr>
          <p:nvPr/>
        </p:nvSpPr>
        <p:spPr bwMode="auto">
          <a:xfrm>
            <a:off x="5238750" y="5635626"/>
            <a:ext cx="373062"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dirty="0">
                <a:solidFill>
                  <a:srgbClr val="000000"/>
                </a:solidFill>
                <a:latin typeface="Comic Sans MS" pitchFamily="66" charset="0"/>
              </a:rPr>
              <a:t>88</a:t>
            </a:r>
          </a:p>
        </p:txBody>
      </p:sp>
      <p:grpSp>
        <p:nvGrpSpPr>
          <p:cNvPr id="98355" name="Group 68"/>
          <p:cNvGrpSpPr>
            <a:grpSpLocks noChangeAspect="1"/>
          </p:cNvGrpSpPr>
          <p:nvPr/>
        </p:nvGrpSpPr>
        <p:grpSpPr bwMode="auto">
          <a:xfrm>
            <a:off x="5370513" y="2971800"/>
            <a:ext cx="142875" cy="141288"/>
            <a:chOff x="1204913" y="3287713"/>
            <a:chExt cx="82550" cy="82550"/>
          </a:xfrm>
        </p:grpSpPr>
        <p:cxnSp>
          <p:nvCxnSpPr>
            <p:cNvPr id="70" name="Straight Connector 69"/>
            <p:cNvCxnSpPr/>
            <p:nvPr/>
          </p:nvCxnSpPr>
          <p:spPr>
            <a:xfrm>
              <a:off x="1204913" y="3287713"/>
              <a:ext cx="82550" cy="82550"/>
            </a:xfrm>
            <a:prstGeom prst="line">
              <a:avLst/>
            </a:prstGeom>
            <a:ln w="28575">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1204913" y="3287713"/>
              <a:ext cx="82550" cy="82550"/>
            </a:xfrm>
            <a:prstGeom prst="line">
              <a:avLst/>
            </a:prstGeom>
            <a:ln w="28575">
              <a:solidFill>
                <a:srgbClr val="3333FF"/>
              </a:solidFill>
            </a:ln>
          </p:spPr>
          <p:style>
            <a:lnRef idx="1">
              <a:schemeClr val="accent1"/>
            </a:lnRef>
            <a:fillRef idx="0">
              <a:schemeClr val="accent1"/>
            </a:fillRef>
            <a:effectRef idx="0">
              <a:schemeClr val="accent1"/>
            </a:effectRef>
            <a:fontRef idx="minor">
              <a:schemeClr val="tx1"/>
            </a:fontRef>
          </p:style>
        </p:cxnSp>
      </p:grpSp>
      <p:sp>
        <p:nvSpPr>
          <p:cNvPr id="98356" name="TextBox 20"/>
          <p:cNvSpPr txBox="1">
            <a:spLocks noChangeArrowheads="1"/>
          </p:cNvSpPr>
          <p:nvPr/>
        </p:nvSpPr>
        <p:spPr bwMode="auto">
          <a:xfrm>
            <a:off x="5243512" y="5845176"/>
            <a:ext cx="37465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dirty="0">
                <a:solidFill>
                  <a:srgbClr val="000000"/>
                </a:solidFill>
                <a:latin typeface="Comic Sans MS" pitchFamily="66" charset="0"/>
              </a:rPr>
              <a:t>84</a:t>
            </a:r>
          </a:p>
        </p:txBody>
      </p:sp>
      <p:sp>
        <p:nvSpPr>
          <p:cNvPr id="73" name="Rounded Rectangle 72"/>
          <p:cNvSpPr/>
          <p:nvPr/>
        </p:nvSpPr>
        <p:spPr>
          <a:xfrm>
            <a:off x="6692107" y="4217196"/>
            <a:ext cx="4262437" cy="2405062"/>
          </a:xfrm>
          <a:prstGeom prst="roundRect">
            <a:avLst/>
          </a:prstGeom>
          <a:solidFill>
            <a:schemeClr val="bg1"/>
          </a:solidFill>
          <a:ln w="571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i="1" dirty="0">
                <a:solidFill>
                  <a:srgbClr val="3333FF"/>
                </a:solidFill>
              </a:rPr>
              <a:t>Moving Median</a:t>
            </a:r>
            <a:r>
              <a:rPr lang="en-US" sz="1800" b="1" dirty="0">
                <a:solidFill>
                  <a:srgbClr val="3333FF"/>
                </a:solidFill>
              </a:rPr>
              <a:t> of the 3 most recent  Progress Monitoring Points provides a good balance of timeliness, confidence, and resources for instructional decisions. It also enable decisions about progress based on how the student is doing now. </a:t>
            </a:r>
          </a:p>
        </p:txBody>
      </p:sp>
    </p:spTree>
    <p:extLst>
      <p:ext uri="{BB962C8B-B14F-4D97-AF65-F5344CB8AC3E}">
        <p14:creationId xmlns:p14="http://schemas.microsoft.com/office/powerpoint/2010/main" val="46854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9DCFB"/>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How to Motivate</a:t>
            </a:r>
            <a:endParaRPr lang="en-US" dirty="0"/>
          </a:p>
        </p:txBody>
      </p:sp>
      <p:sp>
        <p:nvSpPr>
          <p:cNvPr id="6" name="Content Placeholder 5"/>
          <p:cNvSpPr>
            <a:spLocks noGrp="1"/>
          </p:cNvSpPr>
          <p:nvPr>
            <p:ph idx="1"/>
          </p:nvPr>
        </p:nvSpPr>
        <p:spPr>
          <a:xfrm>
            <a:off x="531812" y="1701800"/>
            <a:ext cx="10742851" cy="4470400"/>
          </a:xfrm>
        </p:spPr>
        <p:txBody>
          <a:bodyPr>
            <a:noAutofit/>
          </a:bodyPr>
          <a:lstStyle/>
          <a:p>
            <a:r>
              <a:rPr lang="en-US" dirty="0"/>
              <a:t>Tasks and activities are relevant to their lives</a:t>
            </a:r>
          </a:p>
          <a:p>
            <a:r>
              <a:rPr lang="en-US" dirty="0"/>
              <a:t>Access to a wide range of reading materials</a:t>
            </a:r>
          </a:p>
          <a:p>
            <a:r>
              <a:rPr lang="en-US" dirty="0"/>
              <a:t>Ample opportunities to engage in sustained reading</a:t>
            </a:r>
          </a:p>
          <a:p>
            <a:r>
              <a:rPr lang="en-US" dirty="0"/>
              <a:t>Opportunities to make choices about what they read</a:t>
            </a:r>
          </a:p>
          <a:p>
            <a:r>
              <a:rPr lang="en-US" dirty="0"/>
              <a:t>Opportunities to socially interact with others about the text</a:t>
            </a:r>
          </a:p>
          <a:p>
            <a:r>
              <a:rPr lang="en-US" dirty="0"/>
              <a:t>Opportunities to succeed in challenging text</a:t>
            </a:r>
          </a:p>
          <a:p>
            <a:r>
              <a:rPr lang="en-US" dirty="0"/>
              <a:t>Classroom incentives reflect the value and importance of </a:t>
            </a:r>
            <a:r>
              <a:rPr lang="en-US" dirty="0" smtClean="0"/>
              <a:t>reading </a:t>
            </a:r>
            <a:endParaRPr lang="en-US" dirty="0"/>
          </a:p>
        </p:txBody>
      </p:sp>
      <p:sp>
        <p:nvSpPr>
          <p:cNvPr id="8" name="AutoShape 2" descr="Image result for motivation with carr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4" descr="data:image/jpeg;base64,/9j/4AAQSkZJRgABAQAAAQABAAD/2wCEAAkGBxIHERMQEhMWEhIWFxYWFhcVEhYYFRUWGxcYFxUXFRgYHSggGRonHRMYITEhJyorOi4yIx82RDMtNygtLisBCgoKDg0OGhAQGy0lICU3Ny0tLS0tLS0tLTIwNSsrLy0tMi0tLS0tLS0vNTgtNi0tLS0tLS0vLS0tLS0rLS0uLf/AABEIAOAA4QMBIgACEQEDEQH/xAAbAAEAAgMBAQAAAAAAAAAAAAAABQYDBAcBAv/EAD8QAAIBAgUABwQHBgUFAAAAAAABAgMRBAUSITEGEyJBUXGBMmGRoQcUQlJyscFikrLR4fAVFhcjJDNUgqLS/8QAGQEBAAMBAQAAAAAAAAAAAAAAAAECBAMF/8QALBEBAQABAgQEBQQDAAAAAAAAAAECAxEEEiExE0FRcQUyYcHwIiOB0RRSsf/aAAwDAQACEQMRAD8A7iAAAAAAAAAAAAAAACK6Q5yslhGeh1HKSioqSTty3v4JcGDLuleFx69vq5LmNRaWv0fozJ0k6P0+kNOMJylBxeqMo2un4NNbr3FGxuVVMk10kniJ1LU4OMJaoxv2n579z8CmWVi+OMrqEXq3W6PTiWFz7GZFPRRr6Wtvq+Ki7enFvSxc8n+kilUejGUpYWa+1dSpPya3+T8yZki41egYcJi6eNip0pxqQfEoSUk/VGYsqAAAAAAAAAAAAAAAAAAAAAANHH5tTy+UVU1RUrJS0ScLvuckrL1NyMlJJppp8NPZ+RG8H0ACQAAAAADUxlCNSVKT5Ulb0TdvkbZhxEdUqfulf/0l/MipjBmmU0M2jor0oVV+1FNryfK9CmZh9Hbw93g61o89TXXWQduLSe6+Z0ACzclscLq4fE9GKjlJVcDJu6nF66Enzva6s9+y/d4Flyj6SK+FtHF0lWild1aNk/3LtPaz5j37cX6bUpqqnGSUk+U1dPzTKdm/0d4bEt1MM3hau77HsSvzqj4eViu1nZ0mWN+ZPZH0iwufR1YerGp4x4mvxRdmiVOG550UxOUPXVoSkk9Ua2FlK0JX9pxW622v8yQyLpzjctSUpRxtJfZl2a6Vu6aVnb3piZepdP8A1diBW8i6b4POGoa+pqvbq6toyv4R7pcdzLIXc7LO4AAgAAAAAAAAAAAGHF4mOEi5yvZc2V2aPSDGvB0HOLSvZXb7n4bO7eyK5ZSS03bGa4FZjSlTbcb8NPhrdFUybGfU+spyr+zJ2VSD3krtuN32Vfw+BnoZpPDUdUqrTluqainUjHly+G9n3fA06dalmVZuVpK3bei13bazhdSbXu9xj1NbG2WdKpancLnklOPXRtTnpjCpHem5vbnmKd+JInzm+ZUaWNShQVWOnaypSTlb7q1LVtu3Z+nBnwWcV8DSq05zc9SlNSmrzp+MJRlu/d4XJ/yppz9Zzbd11oZpRxE5U4VIynHZpM3Cj0oUoRctUYtduFo6ZtR7SUnbdNJvbv8AgrpRiorZt3tz4dyt3HXQ1cs+mS0u7IADQkMdT2oeb/hZkMVX2oev5EUZQASAAAFfzrodhc2vJw6qo3fXS7Lb/aXEvUsAGyZbHKM+6D4jDJvRHF09rNJqrHfe0e/bwua2T51i8mvClWdSKltTxF2reC+1Hjaz232Z2AjM2yHD5sv92mnL7y2kvVc+pTl9F5nv0qGyfpzRxi014Sw817V+1T5Supru370i1U6iqpSi1JPhp3T8mUPMuh9fDJ9VJYiFmtE3advNuzKvQniMhk1RqSws+XTkm4O740yTi+eV/Ic1nc5JezswOf4H6QZ4bSsXQsndOdFtqLT+1F/o35FqynpJhM4t1NaMpfdfZn+7KzLSyq3GxLAAlUAAAAAamZUp146YNK/LdrW8GjQhQlj6Kp2jpjaOrU1dJdytddxuY5VqkJ6HGm7dlyjq9XukV+nmEsnq1I2c4ycVd2vqVPndrlpf3YzalnN132qte5lh6VCcoVtVZtKUox0xUV77u9rR5Pv/AIs6UlSXUQj7Um9r/dTu02/kReY528HGcZ1HUnOO7UIrU7bwhtx5+dyl4DHVsfiI0vFOTUm5U6cVfR2FZSl/Uw5akmW2M3/PVzuW16L5Ux2Byv7dSWya0NO37WzvuROYdJo499VC843Ti5xvVTV212Vxa3xITM6Cw96TeqV05NtXltqk2+O/0SPMioxanWhKMVG8UqlKc1Ukt5KNlpVrf3yc8sblLO0+iOtW3Kuk1GdKVGtZxUdKlbdP7kl3bvZlxy6rTqwTpTU4b2alfv8AE5Jj6OKjV/3IdQpW7EIqPWRT2VrNOVu+ye5tZbjP8vV5OnUlUoz9mUHZRm97SjLbTd7+HidNLifDy2y9vSrTPbu62CPy/MfrG046J3tynGTtdaWvFO9n8yQPVxymU3jqGKr7UPN/kzKYK3t0/OX8JNGcAEgAAAAAAAAYMXg6eNjpqQjNeElf4eBnAFRzDoLSqb0KkqXfpfahf13XzKjm3Q2vhr66Kqx+/STlJW9nTFbrlnXAVuMXmpY45gM+xmV6lSrSaVkqdftRVud3eSb8E1uyy4D6SI07RxdCVJ3tqp9uLf4faS37rlwzHKKGZK1WlGfvt2l5SW6Klm/0eKpvh6rg19motSflJbr4MjbKJ3xvdKf6gZb/ANwv3Kn/AMgpX+neL+7R+Mf5Ac19Dlx9XXDyT07vg9PirDrIuPF00Xc0K82jiaijFNyulFNNbN8+66jJ38ERWaZfGX/HjLXOTlOT4tZO0VLxvJ/IscMshh4tQTu7yfafak/vNc+RR8yqVMVJ0KD0ttqftLzvtaEV8TDrS4z9XWueSt51WVFwk7tQnHa/2b9pbeiNDB4mrDViIPS3HSlsndWs91a11sicxuTvFuVGk1dONnd2bXNtud15bGGWX08ur1HC86cOzLrHG8qkXHrHFP7Opu9jBjLJu5SVHYybUoxlB2fEns1bbfy8P5Fyo9MMFh8PChShOUe+L7Oz3k029977W3IXGYupntqapOpGOq7hFu7k7zct9rvbysbeUY15BGUZUKdOOpdqVJxune9Nytzb+7HbDLlt5em/nsvOnZKYbO8uzROjTjUcqllKEqblqS4777c9lqxASy95dUlRqKSpN2jNwkuV3akm7X/Qz1sywWNmnTpfVowmmpJ2cl+1Bbc281ct3+NUMRF0cRKn1U7RjUU1pba4ep3i/B3a95TU0pqzbeSzt6FnM8yuX1ePVVHq0RW64nS5jKPl7S/8l3E/h8Q3GSfanDm32la8WvNfO5Q8Vi55dJUX2nTd6dSO7dN7q/jHv9z9xNZfnKpQ1/ctCSvZaJu1N790Zu3uTOvC8TjvyXpt+bfx/wAWxy8ko+klCMVPtWs79h3TXMbd78jfVVVnTkuJJteViq5xg1jXTp0VKCqRdR6baYqS7bXv2W3fv4kxkVV1aWGcrXUZR229lJbp8Pbjc16erlllccvzsvL1TYANSQAAAAAAAAAAAAAAAAAAAAAKbm0nSxL06U1wkrR1S02c/F8Py8y5EPm2VurONamu2pRck3tLS1b8jjr43LHorlN2lkmTJa9SlGUMQ5xnw5JJLb9l2ITpnlccNGUYNKVV2Ssr2cruLbTau1f1Z0BFFzVf4jjIKa1UpTjpSi206b3ltzvH0OOthjhhJPNFm0SGTYGpl+Ap0opak5cO0UtTvOb5dkr279kUKnTqZliIOs6leLk1biNlayirW4fcr7l/6aY14SiqFK6lUurR2bTfsr8Tf5joVgV1EJtu8Zz20uO/ZjJST39qmyueHNlMJ5dyzfog8y6KzqOVVUYUIRjHZWbdrt6Ype033vy7rnz0e6MSxro4zEynKGnTCmmmlT4V1v2Wkn2f1LpnmBnmMFSjJRg32/erbR8rkPmGUYjCwiqEnOUd09o6d7pRV+LbWd7r3jLRmOW8lv56HK1M96OxjFVcKk1zoTbdlz1e/rp+HeiCy7ERlJwl7LTjLbmEtm7eMXZ+hP5fleYzqddOcYNW7PZWtpNOVkmk2pNX8tiJ6V4L6vVjiqcXFSk1OLteFTvUrbWmt17/ADMPEaPLl42M29Z91Mpt1jfyHGVquJpU9FnTg6dW7drRbXZ7t9n6suLpxhKFkl7T2963K10PxKrTs3dqL0vxi1G38FviWip7cPKX6Ho8N1w3+v8ATrj2ZgAa0gAAAAAAAAAAAAAAAAAAAAAAABWcFlMoYltTemneUXtbVP2k1/Isxq4HC/Ves3u5zlP0fC9DnnhMrN/JFiqfSLBrqZpb6ktS5ir9prv70XKjHTFJ823fi+9kX0hwH+IKnHTqSmr+Nu/fuVtr+RLJWIwx2zypJ1egHxVloi2uUmzqlqZjmUcDs2lJrbU7R5teT7kVDO+kNLHa6Lpt1HBKShJNS71d22lGzknvurb3K9nmYSzS7nNtO6Uby0xepKN7tJLv8PmSuWdHY5RReOrSjKo6d6cW9lJ33kuJbNM8/LVy1bcZ2U33R3RTPY4atSc0476XdWXa2dvV3+J1OTvUj+GT+cTkPST6vRdGtSvaUY604uzkkm5J8b6mn4MvHQ/PVmUoUndzp0WtV9prVGz87KL9TnweXJbpX+DDp0W0AHqLgAAAAAAAAAAAAAAAAAAAAAAAAAAAAAYsVDrISja94tWva+3iZQL1FZw3RanW0ua7Kv2U2t7rl8v2Ss/SDQq1KjhCL0JQhBXvHdb2intay2sdMPl003eyv423OGWhOXliNlK/yXLE4NU6rhKvq1ptdlbJOLtzw35s1egNSWDrOlOKjdSgkuE4u6S81f4HQSmZpTWAximtlqU/Xv8Aim0cOInhXDKevUvRcwAbkgAAAAAAAAAAAAAAAAAAAAAAAAAAAAAAAAAAFS6S4qDq3UdbjFRe9lqu3a/qWyb0psolSKqRcnzdt+u55/xDUsxmM8/s2cHoY6lty7LXkuawzOG3ZlGylF8r3rxRIlEyPEfVMTTa4neEvXj52L2d+F1rqYb3upxWjNLPadgAGlmAAAAAAAAAAAAAAAAAAAAAAAAAAAAAAAAeTV0ykqNoNF3KXXXVyqR8JSXzZ5vxHH5b7vR4C/NPZE1G6TjLvUk/gzpKdzm2Jd0zouGlqhF+MV+RHw69LPb7r/Ep8t9/sygA9N5YAAAAAAAAAAAAAAAAAAAAAAAAAAAAAAAAVLP6PU4hvhTSl68P8i2kD0qo3jTnbiTTfhdf0MnG4c2lb6dWvgs+XVn16Khiu86Jlv8A0af4I/kjn+K2b95fcnlroUn+xH8jN8OvXKNfxH5ca3AAeo8kAAAAAAAAAAAAAAAAAAAAAAAAAAAAAAAANPN6H1ijUj36W15rdfkbge5XLHmllWxy5bLHNcQ72ZdujMtWFp+5NfCTKfjaPVOcfuya+ZauiUr4de6Uvzv+p5XAbzVsetx+10pfqmgAeu8cAAAAAAAAAAAAAAAAAAAAAAAAAAAAAAAAAAFH6RUuqr1bd9pfFK5NdDdqD/HL8kR3S+Dp1VJcSh80/wCqN/oXK9Ga8Kj/AIYnmaM5eJyj1Na83C432WAAHpvLAAAAAAAAAAAAAAAAAAAAAAAAAAAAAAAAAABXemdL/bhU+62n5S8fVI86Eb0qj7nPb92JPYmhHFQlCavGSs0YcswEMtpqlC9ld3fLv4mfwf3vEafG/Z8NtgA0MwAAAAAAAAAAAAAAA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0" name="Picture 6" descr="http://2012books.lardbucket.org/books/beginning-human-relations/section_10/1fbc513736c13fd8e6fbd59aea6b94f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4897" y="381000"/>
            <a:ext cx="1921329" cy="2887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30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74812" y="0"/>
            <a:ext cx="8593138" cy="6858000"/>
          </a:xfrm>
          <a:noFill/>
        </p:spPr>
      </p:pic>
      <p:sp>
        <p:nvSpPr>
          <p:cNvPr id="101379" name="Date Placeholder 1"/>
          <p:cNvSpPr>
            <a:spLocks noGrp="1"/>
          </p:cNvSpPr>
          <p:nvPr>
            <p:ph type="dt" sz="quarter" idx="11"/>
          </p:nvPr>
        </p:nvSpPr>
        <p:spPr bwMode="auto">
          <a:xfrm>
            <a:off x="1960562" y="6573839"/>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dirty="0">
                <a:solidFill>
                  <a:srgbClr val="898989"/>
                </a:solidFill>
                <a:latin typeface="Calibri" pitchFamily="34" charset="0"/>
              </a:rPr>
              <a:t>Pathways of ProgressTM</a:t>
            </a:r>
          </a:p>
        </p:txBody>
      </p:sp>
      <p:cxnSp>
        <p:nvCxnSpPr>
          <p:cNvPr id="7" name="Straight Connector 6"/>
          <p:cNvCxnSpPr>
            <a:cxnSpLocks noChangeShapeType="1"/>
          </p:cNvCxnSpPr>
          <p:nvPr/>
        </p:nvCxnSpPr>
        <p:spPr bwMode="auto">
          <a:xfrm>
            <a:off x="2244726" y="3386138"/>
            <a:ext cx="1844675" cy="0"/>
          </a:xfrm>
          <a:prstGeom prst="line">
            <a:avLst/>
          </a:prstGeom>
          <a:noFill/>
          <a:ln w="38100">
            <a:solidFill>
              <a:srgbClr val="00B050"/>
            </a:solidFill>
            <a:round/>
            <a:headEnd/>
            <a:tailEnd/>
          </a:ln>
          <a:effectLst>
            <a:outerShdw blurRad="50800" dist="38100" dir="2700000" algn="tl" rotWithShape="0">
              <a:srgbClr val="808080">
                <a:alpha val="64998"/>
              </a:srgbClr>
            </a:outerShdw>
          </a:effectLst>
          <a:extLst>
            <a:ext uri="{909E8E84-426E-40dd-AFC4-6F175D3DCCD1}">
              <a14:hiddenFill xmlns:a14="http://schemas.microsoft.com/office/drawing/2010/main" xmlns="">
                <a:noFill/>
              </a14:hiddenFill>
            </a:ext>
          </a:extLst>
        </p:spPr>
      </p:cxnSp>
      <p:cxnSp>
        <p:nvCxnSpPr>
          <p:cNvPr id="9" name="Straight Connector 8"/>
          <p:cNvCxnSpPr>
            <a:cxnSpLocks noChangeShapeType="1"/>
          </p:cNvCxnSpPr>
          <p:nvPr/>
        </p:nvCxnSpPr>
        <p:spPr bwMode="auto">
          <a:xfrm>
            <a:off x="2244726" y="3962400"/>
            <a:ext cx="1844675" cy="0"/>
          </a:xfrm>
          <a:prstGeom prst="line">
            <a:avLst/>
          </a:prstGeom>
          <a:noFill/>
          <a:ln w="38100">
            <a:solidFill>
              <a:srgbClr val="FFC000"/>
            </a:solidFill>
            <a:round/>
            <a:headEnd/>
            <a:tailEnd/>
          </a:ln>
          <a:effectLst>
            <a:outerShdw blurRad="50800" dist="38100" dir="2700000" algn="tl" rotWithShape="0">
              <a:srgbClr val="808080">
                <a:alpha val="64998"/>
              </a:srgbClr>
            </a:outerShdw>
          </a:effectLst>
          <a:extLst>
            <a:ext uri="{909E8E84-426E-40dd-AFC4-6F175D3DCCD1}">
              <a14:hiddenFill xmlns:a14="http://schemas.microsoft.com/office/drawing/2010/main" xmlns="">
                <a:noFill/>
              </a14:hiddenFill>
            </a:ext>
          </a:extLst>
        </p:spPr>
      </p:cxnSp>
      <p:cxnSp>
        <p:nvCxnSpPr>
          <p:cNvPr id="10" name="Straight Connector 9"/>
          <p:cNvCxnSpPr>
            <a:cxnSpLocks noChangeShapeType="1"/>
          </p:cNvCxnSpPr>
          <p:nvPr/>
        </p:nvCxnSpPr>
        <p:spPr bwMode="auto">
          <a:xfrm>
            <a:off x="4564062" y="3032125"/>
            <a:ext cx="1511300" cy="0"/>
          </a:xfrm>
          <a:prstGeom prst="line">
            <a:avLst/>
          </a:prstGeom>
          <a:noFill/>
          <a:ln w="38100">
            <a:solidFill>
              <a:srgbClr val="00B050"/>
            </a:solidFill>
            <a:round/>
            <a:headEnd/>
            <a:tailEnd/>
          </a:ln>
          <a:effectLst>
            <a:outerShdw blurRad="50800" dist="38100" dir="2700000" algn="tl" rotWithShape="0">
              <a:srgbClr val="808080">
                <a:alpha val="64998"/>
              </a:srgbClr>
            </a:outerShdw>
          </a:effectLst>
          <a:extLst>
            <a:ext uri="{909E8E84-426E-40dd-AFC4-6F175D3DCCD1}">
              <a14:hiddenFill xmlns:a14="http://schemas.microsoft.com/office/drawing/2010/main" xmlns="">
                <a:noFill/>
              </a14:hiddenFill>
            </a:ext>
          </a:extLst>
        </p:spPr>
      </p:cxnSp>
      <p:cxnSp>
        <p:nvCxnSpPr>
          <p:cNvPr id="11" name="Straight Connector 10"/>
          <p:cNvCxnSpPr>
            <a:cxnSpLocks noChangeShapeType="1"/>
          </p:cNvCxnSpPr>
          <p:nvPr/>
        </p:nvCxnSpPr>
        <p:spPr bwMode="auto">
          <a:xfrm>
            <a:off x="4564062" y="3576638"/>
            <a:ext cx="1511300" cy="0"/>
          </a:xfrm>
          <a:prstGeom prst="line">
            <a:avLst/>
          </a:prstGeom>
          <a:noFill/>
          <a:ln w="38100">
            <a:solidFill>
              <a:srgbClr val="FFC000"/>
            </a:solidFill>
            <a:round/>
            <a:headEnd/>
            <a:tailEnd/>
          </a:ln>
          <a:effectLst>
            <a:outerShdw blurRad="50800" dist="38100" dir="2700000" algn="tl" rotWithShape="0">
              <a:srgbClr val="808080">
                <a:alpha val="64998"/>
              </a:srgbClr>
            </a:outerShdw>
          </a:effectLst>
          <a:extLst>
            <a:ext uri="{909E8E84-426E-40dd-AFC4-6F175D3DCCD1}">
              <a14:hiddenFill xmlns:a14="http://schemas.microsoft.com/office/drawing/2010/main" xmlns="">
                <a:noFill/>
              </a14:hiddenFill>
            </a:ext>
          </a:extLst>
        </p:spPr>
      </p:cxnSp>
      <p:cxnSp>
        <p:nvCxnSpPr>
          <p:cNvPr id="12" name="Straight Connector 11"/>
          <p:cNvCxnSpPr>
            <a:cxnSpLocks noChangeShapeType="1"/>
          </p:cNvCxnSpPr>
          <p:nvPr/>
        </p:nvCxnSpPr>
        <p:spPr bwMode="auto">
          <a:xfrm>
            <a:off x="6826250" y="2560638"/>
            <a:ext cx="1797050" cy="0"/>
          </a:xfrm>
          <a:prstGeom prst="line">
            <a:avLst/>
          </a:prstGeom>
          <a:noFill/>
          <a:ln w="38100">
            <a:solidFill>
              <a:srgbClr val="00B050"/>
            </a:solidFill>
            <a:round/>
            <a:headEnd/>
            <a:tailEnd/>
          </a:ln>
          <a:effectLst>
            <a:outerShdw blurRad="50800" dist="38100" dir="2700000" algn="tl" rotWithShape="0">
              <a:srgbClr val="808080">
                <a:alpha val="64998"/>
              </a:srgbClr>
            </a:outerShdw>
          </a:effectLst>
          <a:extLst>
            <a:ext uri="{909E8E84-426E-40dd-AFC4-6F175D3DCCD1}">
              <a14:hiddenFill xmlns:a14="http://schemas.microsoft.com/office/drawing/2010/main" xmlns="">
                <a:noFill/>
              </a14:hiddenFill>
            </a:ext>
          </a:extLst>
        </p:spPr>
      </p:cxnSp>
      <p:cxnSp>
        <p:nvCxnSpPr>
          <p:cNvPr id="13" name="Straight Connector 12"/>
          <p:cNvCxnSpPr>
            <a:cxnSpLocks noChangeShapeType="1"/>
          </p:cNvCxnSpPr>
          <p:nvPr/>
        </p:nvCxnSpPr>
        <p:spPr bwMode="auto">
          <a:xfrm>
            <a:off x="6821487" y="3143250"/>
            <a:ext cx="1765300" cy="0"/>
          </a:xfrm>
          <a:prstGeom prst="line">
            <a:avLst/>
          </a:prstGeom>
          <a:noFill/>
          <a:ln w="38100">
            <a:solidFill>
              <a:srgbClr val="FFC000"/>
            </a:solidFill>
            <a:round/>
            <a:headEnd/>
            <a:tailEnd/>
          </a:ln>
          <a:effectLst>
            <a:outerShdw blurRad="50800" dist="38100" dir="2700000" algn="tl" rotWithShape="0">
              <a:srgbClr val="808080">
                <a:alpha val="64998"/>
              </a:srgbClr>
            </a:outerShdw>
          </a:effectLst>
          <a:extLst>
            <a:ext uri="{909E8E84-426E-40dd-AFC4-6F175D3DCCD1}">
              <a14:hiddenFill xmlns:a14="http://schemas.microsoft.com/office/drawing/2010/main" xmlns="">
                <a:noFill/>
              </a14:hiddenFill>
            </a:ext>
          </a:extLst>
        </p:spPr>
      </p:cxnSp>
      <p:sp>
        <p:nvSpPr>
          <p:cNvPr id="101388" name="TextBox 20"/>
          <p:cNvSpPr txBox="1">
            <a:spLocks noChangeArrowheads="1"/>
          </p:cNvSpPr>
          <p:nvPr/>
        </p:nvSpPr>
        <p:spPr bwMode="auto">
          <a:xfrm>
            <a:off x="2492376" y="5486401"/>
            <a:ext cx="45878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dirty="0">
                <a:solidFill>
                  <a:srgbClr val="000000"/>
                </a:solidFill>
                <a:latin typeface="Comic Sans MS" pitchFamily="66" charset="0"/>
              </a:rPr>
              <a:t>Sep</a:t>
            </a:r>
          </a:p>
        </p:txBody>
      </p:sp>
      <p:sp>
        <p:nvSpPr>
          <p:cNvPr id="101389" name="TextBox 22"/>
          <p:cNvSpPr txBox="1">
            <a:spLocks noChangeArrowheads="1"/>
          </p:cNvSpPr>
          <p:nvPr/>
        </p:nvSpPr>
        <p:spPr bwMode="auto">
          <a:xfrm>
            <a:off x="3055937" y="5486401"/>
            <a:ext cx="4587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dirty="0">
                <a:solidFill>
                  <a:srgbClr val="000000"/>
                </a:solidFill>
                <a:latin typeface="Comic Sans MS" pitchFamily="66" charset="0"/>
              </a:rPr>
              <a:t>Oct</a:t>
            </a:r>
          </a:p>
        </p:txBody>
      </p:sp>
      <p:sp>
        <p:nvSpPr>
          <p:cNvPr id="101390" name="TextBox 23"/>
          <p:cNvSpPr txBox="1">
            <a:spLocks noChangeArrowheads="1"/>
          </p:cNvSpPr>
          <p:nvPr/>
        </p:nvSpPr>
        <p:spPr bwMode="auto">
          <a:xfrm>
            <a:off x="3779837" y="5486401"/>
            <a:ext cx="4635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dirty="0">
                <a:solidFill>
                  <a:srgbClr val="000000"/>
                </a:solidFill>
                <a:latin typeface="Comic Sans MS" pitchFamily="66" charset="0"/>
              </a:rPr>
              <a:t>Nov</a:t>
            </a:r>
          </a:p>
        </p:txBody>
      </p:sp>
      <p:sp>
        <p:nvSpPr>
          <p:cNvPr id="101391" name="TextBox 24"/>
          <p:cNvSpPr txBox="1">
            <a:spLocks noChangeArrowheads="1"/>
          </p:cNvSpPr>
          <p:nvPr/>
        </p:nvSpPr>
        <p:spPr bwMode="auto">
          <a:xfrm>
            <a:off x="4535487" y="5486401"/>
            <a:ext cx="4587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dirty="0">
                <a:solidFill>
                  <a:srgbClr val="000000"/>
                </a:solidFill>
                <a:latin typeface="Comic Sans MS" pitchFamily="66" charset="0"/>
              </a:rPr>
              <a:t>Dec</a:t>
            </a:r>
          </a:p>
        </p:txBody>
      </p:sp>
      <p:sp>
        <p:nvSpPr>
          <p:cNvPr id="101392" name="TextBox 25"/>
          <p:cNvSpPr txBox="1">
            <a:spLocks noChangeArrowheads="1"/>
          </p:cNvSpPr>
          <p:nvPr/>
        </p:nvSpPr>
        <p:spPr bwMode="auto">
          <a:xfrm>
            <a:off x="5222875" y="5492751"/>
            <a:ext cx="4445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dirty="0">
                <a:solidFill>
                  <a:srgbClr val="000000"/>
                </a:solidFill>
                <a:latin typeface="Comic Sans MS" pitchFamily="66" charset="0"/>
              </a:rPr>
              <a:t>Jan</a:t>
            </a:r>
          </a:p>
        </p:txBody>
      </p:sp>
      <p:sp>
        <p:nvSpPr>
          <p:cNvPr id="101393" name="TextBox 26"/>
          <p:cNvSpPr txBox="1">
            <a:spLocks noChangeArrowheads="1"/>
          </p:cNvSpPr>
          <p:nvPr/>
        </p:nvSpPr>
        <p:spPr bwMode="auto">
          <a:xfrm>
            <a:off x="5942013" y="5486401"/>
            <a:ext cx="4540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dirty="0">
                <a:solidFill>
                  <a:srgbClr val="000000"/>
                </a:solidFill>
                <a:latin typeface="Comic Sans MS" pitchFamily="66" charset="0"/>
              </a:rPr>
              <a:t>Feb</a:t>
            </a:r>
          </a:p>
        </p:txBody>
      </p:sp>
      <p:sp>
        <p:nvSpPr>
          <p:cNvPr id="101394" name="TextBox 27"/>
          <p:cNvSpPr txBox="1">
            <a:spLocks noChangeArrowheads="1"/>
          </p:cNvSpPr>
          <p:nvPr/>
        </p:nvSpPr>
        <p:spPr bwMode="auto">
          <a:xfrm>
            <a:off x="6589713" y="5486401"/>
            <a:ext cx="4730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dirty="0">
                <a:solidFill>
                  <a:srgbClr val="000000"/>
                </a:solidFill>
                <a:latin typeface="Comic Sans MS" pitchFamily="66" charset="0"/>
              </a:rPr>
              <a:t>Mar</a:t>
            </a:r>
          </a:p>
        </p:txBody>
      </p:sp>
      <p:sp>
        <p:nvSpPr>
          <p:cNvPr id="101395" name="TextBox 28"/>
          <p:cNvSpPr txBox="1">
            <a:spLocks noChangeArrowheads="1"/>
          </p:cNvSpPr>
          <p:nvPr/>
        </p:nvSpPr>
        <p:spPr bwMode="auto">
          <a:xfrm>
            <a:off x="7342187" y="5486401"/>
            <a:ext cx="4524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dirty="0">
                <a:solidFill>
                  <a:srgbClr val="000000"/>
                </a:solidFill>
                <a:latin typeface="Comic Sans MS" pitchFamily="66" charset="0"/>
              </a:rPr>
              <a:t>Apr</a:t>
            </a:r>
          </a:p>
        </p:txBody>
      </p:sp>
      <p:sp>
        <p:nvSpPr>
          <p:cNvPr id="101396" name="TextBox 29"/>
          <p:cNvSpPr txBox="1">
            <a:spLocks noChangeArrowheads="1"/>
          </p:cNvSpPr>
          <p:nvPr/>
        </p:nvSpPr>
        <p:spPr bwMode="auto">
          <a:xfrm>
            <a:off x="8051801" y="5486401"/>
            <a:ext cx="4794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dirty="0">
                <a:solidFill>
                  <a:srgbClr val="000000"/>
                </a:solidFill>
                <a:latin typeface="Comic Sans MS" pitchFamily="66" charset="0"/>
              </a:rPr>
              <a:t>May</a:t>
            </a:r>
          </a:p>
        </p:txBody>
      </p:sp>
      <p:cxnSp>
        <p:nvCxnSpPr>
          <p:cNvPr id="31" name="Straight Connector 30"/>
          <p:cNvCxnSpPr>
            <a:cxnSpLocks noChangeShapeType="1"/>
          </p:cNvCxnSpPr>
          <p:nvPr/>
        </p:nvCxnSpPr>
        <p:spPr bwMode="auto">
          <a:xfrm flipV="1">
            <a:off x="2619376" y="3182938"/>
            <a:ext cx="5622925" cy="430212"/>
          </a:xfrm>
          <a:prstGeom prst="line">
            <a:avLst/>
          </a:prstGeom>
          <a:noFill/>
          <a:ln w="38100">
            <a:solidFill>
              <a:srgbClr val="FFC000"/>
            </a:solidFill>
            <a:round/>
            <a:headEnd/>
            <a:tailEnd/>
          </a:ln>
          <a:effectLst>
            <a:outerShdw blurRad="50800" dist="38100" dir="2700000" algn="tl" rotWithShape="0">
              <a:srgbClr val="808080">
                <a:alpha val="64998"/>
              </a:srgbClr>
            </a:outerShdw>
          </a:effectLst>
          <a:extLst>
            <a:ext uri="{909E8E84-426E-40dd-AFC4-6F175D3DCCD1}">
              <a14:hiddenFill xmlns:a14="http://schemas.microsoft.com/office/drawing/2010/main" xmlns="">
                <a:noFill/>
              </a14:hiddenFill>
            </a:ext>
          </a:extLst>
        </p:spPr>
      </p:cxnSp>
      <p:cxnSp>
        <p:nvCxnSpPr>
          <p:cNvPr id="37" name="Straight Connector 36"/>
          <p:cNvCxnSpPr>
            <a:cxnSpLocks noChangeShapeType="1"/>
          </p:cNvCxnSpPr>
          <p:nvPr/>
        </p:nvCxnSpPr>
        <p:spPr bwMode="auto">
          <a:xfrm flipV="1">
            <a:off x="2617788" y="2924175"/>
            <a:ext cx="5622925" cy="687388"/>
          </a:xfrm>
          <a:prstGeom prst="line">
            <a:avLst/>
          </a:prstGeom>
          <a:noFill/>
          <a:ln w="38100">
            <a:solidFill>
              <a:srgbClr val="92D050"/>
            </a:solidFill>
            <a:round/>
            <a:headEnd/>
            <a:tailEnd/>
          </a:ln>
          <a:effectLst>
            <a:outerShdw blurRad="50800" dist="38100" dir="2700000" algn="tl" rotWithShape="0">
              <a:srgbClr val="808080">
                <a:alpha val="64998"/>
              </a:srgbClr>
            </a:outerShdw>
          </a:effectLst>
          <a:extLst>
            <a:ext uri="{909E8E84-426E-40dd-AFC4-6F175D3DCCD1}">
              <a14:hiddenFill xmlns:a14="http://schemas.microsoft.com/office/drawing/2010/main" xmlns="">
                <a:noFill/>
              </a14:hiddenFill>
            </a:ext>
          </a:extLst>
        </p:spPr>
      </p:cxnSp>
      <p:cxnSp>
        <p:nvCxnSpPr>
          <p:cNvPr id="41" name="Straight Connector 40"/>
          <p:cNvCxnSpPr>
            <a:cxnSpLocks noChangeShapeType="1"/>
          </p:cNvCxnSpPr>
          <p:nvPr/>
        </p:nvCxnSpPr>
        <p:spPr bwMode="auto">
          <a:xfrm flipV="1">
            <a:off x="2617787" y="2620963"/>
            <a:ext cx="5614988" cy="990600"/>
          </a:xfrm>
          <a:prstGeom prst="line">
            <a:avLst/>
          </a:prstGeom>
          <a:noFill/>
          <a:ln w="38100">
            <a:solidFill>
              <a:srgbClr val="00B050"/>
            </a:solidFill>
            <a:round/>
            <a:headEnd/>
            <a:tailEnd/>
          </a:ln>
          <a:effectLst>
            <a:outerShdw blurRad="50800" dist="38100" dir="2700000" algn="tl" rotWithShape="0">
              <a:srgbClr val="808080">
                <a:alpha val="64998"/>
              </a:srgbClr>
            </a:outerShdw>
          </a:effectLst>
          <a:extLst>
            <a:ext uri="{909E8E84-426E-40dd-AFC4-6F175D3DCCD1}">
              <a14:hiddenFill xmlns:a14="http://schemas.microsoft.com/office/drawing/2010/main" xmlns="">
                <a:noFill/>
              </a14:hiddenFill>
            </a:ext>
          </a:extLst>
        </p:spPr>
      </p:cxnSp>
      <p:cxnSp>
        <p:nvCxnSpPr>
          <p:cNvPr id="45" name="Straight Connector 44"/>
          <p:cNvCxnSpPr>
            <a:cxnSpLocks noChangeShapeType="1"/>
          </p:cNvCxnSpPr>
          <p:nvPr/>
        </p:nvCxnSpPr>
        <p:spPr bwMode="auto">
          <a:xfrm flipV="1">
            <a:off x="2617787" y="2319339"/>
            <a:ext cx="5614988" cy="1292225"/>
          </a:xfrm>
          <a:prstGeom prst="line">
            <a:avLst/>
          </a:prstGeom>
          <a:noFill/>
          <a:ln w="38100">
            <a:solidFill>
              <a:srgbClr val="3333FF"/>
            </a:solidFill>
            <a:round/>
            <a:headEnd/>
            <a:tailEnd/>
          </a:ln>
          <a:effectLst>
            <a:outerShdw blurRad="50800" dist="38100" dir="2700000" algn="tl" rotWithShape="0">
              <a:srgbClr val="808080">
                <a:alpha val="64998"/>
              </a:srgbClr>
            </a:outerShdw>
          </a:effectLst>
          <a:extLst>
            <a:ext uri="{909E8E84-426E-40dd-AFC4-6F175D3DCCD1}">
              <a14:hiddenFill xmlns:a14="http://schemas.microsoft.com/office/drawing/2010/main" xmlns="">
                <a:noFill/>
              </a14:hiddenFill>
            </a:ext>
          </a:extLst>
        </p:spPr>
      </p:cxnSp>
      <p:cxnSp>
        <p:nvCxnSpPr>
          <p:cNvPr id="48" name="Straight Connector 47"/>
          <p:cNvCxnSpPr>
            <a:cxnSpLocks noChangeShapeType="1"/>
          </p:cNvCxnSpPr>
          <p:nvPr/>
        </p:nvCxnSpPr>
        <p:spPr bwMode="auto">
          <a:xfrm>
            <a:off x="8232775" y="3181350"/>
            <a:ext cx="114300" cy="0"/>
          </a:xfrm>
          <a:prstGeom prst="line">
            <a:avLst/>
          </a:prstGeom>
          <a:noFill/>
          <a:ln w="63500">
            <a:solidFill>
              <a:srgbClr val="FFC000"/>
            </a:solidFill>
            <a:round/>
            <a:headEnd/>
            <a:tailEnd/>
          </a:ln>
          <a:effectLst>
            <a:outerShdw blurRad="50800" dist="38100" dir="2700000" algn="tl" rotWithShape="0">
              <a:srgbClr val="808080">
                <a:alpha val="64998"/>
              </a:srgbClr>
            </a:outerShdw>
          </a:effectLst>
          <a:extLst>
            <a:ext uri="{909E8E84-426E-40dd-AFC4-6F175D3DCCD1}">
              <a14:hiddenFill xmlns:a14="http://schemas.microsoft.com/office/drawing/2010/main" xmlns="">
                <a:noFill/>
              </a14:hiddenFill>
            </a:ext>
          </a:extLst>
        </p:spPr>
      </p:cxnSp>
      <p:cxnSp>
        <p:nvCxnSpPr>
          <p:cNvPr id="49" name="Straight Connector 48"/>
          <p:cNvCxnSpPr>
            <a:cxnSpLocks noChangeShapeType="1"/>
          </p:cNvCxnSpPr>
          <p:nvPr/>
        </p:nvCxnSpPr>
        <p:spPr bwMode="auto">
          <a:xfrm>
            <a:off x="8232775" y="2924175"/>
            <a:ext cx="114300" cy="0"/>
          </a:xfrm>
          <a:prstGeom prst="line">
            <a:avLst/>
          </a:prstGeom>
          <a:noFill/>
          <a:ln w="63500">
            <a:solidFill>
              <a:srgbClr val="92D050"/>
            </a:solidFill>
            <a:round/>
            <a:headEnd/>
            <a:tailEnd/>
          </a:ln>
          <a:effectLst>
            <a:outerShdw blurRad="50800" dist="38100" dir="2700000" algn="tl" rotWithShape="0">
              <a:srgbClr val="808080">
                <a:alpha val="64998"/>
              </a:srgbClr>
            </a:outerShdw>
          </a:effectLst>
          <a:extLst>
            <a:ext uri="{909E8E84-426E-40dd-AFC4-6F175D3DCCD1}">
              <a14:hiddenFill xmlns:a14="http://schemas.microsoft.com/office/drawing/2010/main" xmlns="">
                <a:noFill/>
              </a14:hiddenFill>
            </a:ext>
          </a:extLst>
        </p:spPr>
      </p:cxnSp>
      <p:cxnSp>
        <p:nvCxnSpPr>
          <p:cNvPr id="50" name="Straight Connector 49"/>
          <p:cNvCxnSpPr>
            <a:cxnSpLocks noChangeShapeType="1"/>
          </p:cNvCxnSpPr>
          <p:nvPr/>
        </p:nvCxnSpPr>
        <p:spPr bwMode="auto">
          <a:xfrm>
            <a:off x="8240712" y="2620963"/>
            <a:ext cx="114300" cy="0"/>
          </a:xfrm>
          <a:prstGeom prst="line">
            <a:avLst/>
          </a:prstGeom>
          <a:noFill/>
          <a:ln w="63500">
            <a:solidFill>
              <a:srgbClr val="00B050"/>
            </a:solidFill>
            <a:round/>
            <a:headEnd/>
            <a:tailEnd/>
          </a:ln>
          <a:effectLst>
            <a:outerShdw blurRad="50800" dist="38100" dir="2700000" algn="tl" rotWithShape="0">
              <a:srgbClr val="808080">
                <a:alpha val="64998"/>
              </a:srgbClr>
            </a:outerShdw>
          </a:effectLst>
          <a:extLst>
            <a:ext uri="{909E8E84-426E-40dd-AFC4-6F175D3DCCD1}">
              <a14:hiddenFill xmlns:a14="http://schemas.microsoft.com/office/drawing/2010/main" xmlns="">
                <a:noFill/>
              </a14:hiddenFill>
            </a:ext>
          </a:extLst>
        </p:spPr>
      </p:cxnSp>
      <p:cxnSp>
        <p:nvCxnSpPr>
          <p:cNvPr id="51" name="Straight Connector 50"/>
          <p:cNvCxnSpPr>
            <a:cxnSpLocks noChangeShapeType="1"/>
          </p:cNvCxnSpPr>
          <p:nvPr/>
        </p:nvCxnSpPr>
        <p:spPr bwMode="auto">
          <a:xfrm>
            <a:off x="8232775" y="2319338"/>
            <a:ext cx="114300" cy="0"/>
          </a:xfrm>
          <a:prstGeom prst="line">
            <a:avLst/>
          </a:prstGeom>
          <a:noFill/>
          <a:ln w="63500">
            <a:solidFill>
              <a:srgbClr val="3333FF"/>
            </a:solidFill>
            <a:round/>
            <a:headEnd/>
            <a:tailEnd/>
          </a:ln>
          <a:effectLst>
            <a:outerShdw blurRad="50800" dist="38100" dir="2700000" algn="tl" rotWithShape="0">
              <a:srgbClr val="808080">
                <a:alpha val="64998"/>
              </a:srgbClr>
            </a:outerShdw>
          </a:effectLst>
          <a:extLst>
            <a:ext uri="{909E8E84-426E-40dd-AFC4-6F175D3DCCD1}">
              <a14:hiddenFill xmlns:a14="http://schemas.microsoft.com/office/drawing/2010/main" xmlns="">
                <a:noFill/>
              </a14:hiddenFill>
            </a:ext>
          </a:extLst>
        </p:spPr>
      </p:cxnSp>
      <p:sp>
        <p:nvSpPr>
          <p:cNvPr id="101405" name="TextBox 1"/>
          <p:cNvSpPr txBox="1">
            <a:spLocks noChangeArrowheads="1"/>
          </p:cNvSpPr>
          <p:nvPr/>
        </p:nvSpPr>
        <p:spPr bwMode="auto">
          <a:xfrm>
            <a:off x="8362951" y="3294064"/>
            <a:ext cx="1387475" cy="276225"/>
          </a:xfrm>
          <a:prstGeom prst="rect">
            <a:avLst/>
          </a:prstGeom>
          <a:solidFill>
            <a:schemeClr val="bg1"/>
          </a:solidFill>
          <a:ln w="9525">
            <a:solidFill>
              <a:srgbClr val="C00000"/>
            </a:solidFill>
            <a:miter lim="800000"/>
            <a:headEnd/>
            <a:tailEnd/>
          </a:ln>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b="1" dirty="0">
                <a:solidFill>
                  <a:srgbClr val="FF0000"/>
                </a:solidFill>
                <a:latin typeface="Calibri" pitchFamily="34" charset="0"/>
              </a:rPr>
              <a:t>Well Below Typical</a:t>
            </a:r>
          </a:p>
        </p:txBody>
      </p:sp>
      <p:sp>
        <p:nvSpPr>
          <p:cNvPr id="101406" name="TextBox 13"/>
          <p:cNvSpPr txBox="1">
            <a:spLocks noChangeArrowheads="1"/>
          </p:cNvSpPr>
          <p:nvPr/>
        </p:nvSpPr>
        <p:spPr bwMode="auto">
          <a:xfrm>
            <a:off x="8362951" y="2935289"/>
            <a:ext cx="1063625" cy="276225"/>
          </a:xfrm>
          <a:prstGeom prst="rect">
            <a:avLst/>
          </a:prstGeom>
          <a:solidFill>
            <a:schemeClr val="bg1"/>
          </a:solidFill>
          <a:ln w="9525">
            <a:solidFill>
              <a:srgbClr val="C00000"/>
            </a:solidFill>
            <a:miter lim="800000"/>
            <a:headEnd/>
            <a:tailEnd/>
          </a:ln>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b="1" dirty="0">
                <a:solidFill>
                  <a:srgbClr val="FFC000"/>
                </a:solidFill>
                <a:latin typeface="Calibri" pitchFamily="34" charset="0"/>
              </a:rPr>
              <a:t>Below Typical</a:t>
            </a:r>
          </a:p>
        </p:txBody>
      </p:sp>
      <p:sp>
        <p:nvSpPr>
          <p:cNvPr id="101407" name="TextBox 14"/>
          <p:cNvSpPr txBox="1">
            <a:spLocks noChangeArrowheads="1"/>
          </p:cNvSpPr>
          <p:nvPr/>
        </p:nvSpPr>
        <p:spPr bwMode="auto">
          <a:xfrm>
            <a:off x="8362950" y="2627314"/>
            <a:ext cx="628650" cy="276225"/>
          </a:xfrm>
          <a:prstGeom prst="rect">
            <a:avLst/>
          </a:prstGeom>
          <a:solidFill>
            <a:schemeClr val="bg1"/>
          </a:solidFill>
          <a:ln w="9525">
            <a:solidFill>
              <a:srgbClr val="C00000"/>
            </a:solidFill>
            <a:miter lim="800000"/>
            <a:headEnd/>
            <a:tailEnd/>
          </a:ln>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b="1" dirty="0">
                <a:solidFill>
                  <a:srgbClr val="92D050"/>
                </a:solidFill>
                <a:latin typeface="Calibri" pitchFamily="34" charset="0"/>
              </a:rPr>
              <a:t>Typical</a:t>
            </a:r>
          </a:p>
        </p:txBody>
      </p:sp>
      <p:sp>
        <p:nvSpPr>
          <p:cNvPr id="101408" name="TextBox 16"/>
          <p:cNvSpPr txBox="1">
            <a:spLocks noChangeArrowheads="1"/>
          </p:cNvSpPr>
          <p:nvPr/>
        </p:nvSpPr>
        <p:spPr bwMode="auto">
          <a:xfrm>
            <a:off x="8362951" y="1935164"/>
            <a:ext cx="1393825" cy="276225"/>
          </a:xfrm>
          <a:prstGeom prst="rect">
            <a:avLst/>
          </a:prstGeom>
          <a:solidFill>
            <a:schemeClr val="bg1"/>
          </a:solidFill>
          <a:ln w="9525">
            <a:solidFill>
              <a:srgbClr val="C00000"/>
            </a:solidFill>
            <a:miter lim="800000"/>
            <a:headEnd/>
            <a:tailEnd/>
          </a:ln>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b="1" dirty="0">
                <a:solidFill>
                  <a:srgbClr val="3333FF"/>
                </a:solidFill>
                <a:latin typeface="Calibri" pitchFamily="34" charset="0"/>
              </a:rPr>
              <a:t>Well Above Typical</a:t>
            </a:r>
          </a:p>
        </p:txBody>
      </p:sp>
      <p:sp>
        <p:nvSpPr>
          <p:cNvPr id="101409" name="TextBox 24"/>
          <p:cNvSpPr txBox="1">
            <a:spLocks noChangeArrowheads="1"/>
          </p:cNvSpPr>
          <p:nvPr/>
        </p:nvSpPr>
        <p:spPr bwMode="auto">
          <a:xfrm rot="5400000">
            <a:off x="9446419" y="3426620"/>
            <a:ext cx="10033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800" dirty="0">
                <a:solidFill>
                  <a:srgbClr val="3333FF"/>
                </a:solidFill>
                <a:latin typeface="Comic Sans MS" pitchFamily="66" charset="0"/>
              </a:rPr>
              <a:t>Jeremy</a:t>
            </a:r>
          </a:p>
        </p:txBody>
      </p:sp>
      <p:sp>
        <p:nvSpPr>
          <p:cNvPr id="28" name="Isosceles Triangle 27"/>
          <p:cNvSpPr>
            <a:spLocks noChangeArrowheads="1"/>
          </p:cNvSpPr>
          <p:nvPr/>
        </p:nvSpPr>
        <p:spPr bwMode="auto">
          <a:xfrm>
            <a:off x="2492375" y="3525839"/>
            <a:ext cx="209550" cy="153987"/>
          </a:xfrm>
          <a:prstGeom prst="triangle">
            <a:avLst>
              <a:gd name="adj" fmla="val 50000"/>
            </a:avLst>
          </a:prstGeom>
          <a:solidFill>
            <a:srgbClr val="FF0000"/>
          </a:solidFill>
          <a:ln w="25400">
            <a:solidFill>
              <a:srgbClr val="FF0000"/>
            </a:solidFill>
            <a:miter lim="800000"/>
            <a:headEnd/>
            <a:tailEnd/>
          </a:ln>
          <a:effectLst>
            <a:outerShdw blurRad="50800" dist="38100" dir="2700000" algn="tl" rotWithShape="0">
              <a:srgbClr val="808080">
                <a:alpha val="64998"/>
              </a:srgbClr>
            </a:outerShdw>
          </a:effectLst>
        </p:spPr>
        <p:txBody>
          <a:bodyPr anchor="ctr"/>
          <a:lstStyle/>
          <a:p>
            <a:pPr algn="ctr">
              <a:defRPr/>
            </a:pPr>
            <a:endParaRPr lang="en-US" dirty="0">
              <a:solidFill>
                <a:prstClr val="white"/>
              </a:solidFill>
            </a:endParaRPr>
          </a:p>
        </p:txBody>
      </p:sp>
      <p:sp>
        <p:nvSpPr>
          <p:cNvPr id="101411" name="TextBox 15"/>
          <p:cNvSpPr txBox="1">
            <a:spLocks noChangeArrowheads="1"/>
          </p:cNvSpPr>
          <p:nvPr/>
        </p:nvSpPr>
        <p:spPr bwMode="auto">
          <a:xfrm>
            <a:off x="8362951" y="2320926"/>
            <a:ext cx="1069975" cy="276225"/>
          </a:xfrm>
          <a:prstGeom prst="rect">
            <a:avLst/>
          </a:prstGeom>
          <a:solidFill>
            <a:schemeClr val="bg1"/>
          </a:solidFill>
          <a:ln w="9525">
            <a:solidFill>
              <a:srgbClr val="C00000"/>
            </a:solidFill>
            <a:miter lim="800000"/>
            <a:headEnd/>
            <a:tailEnd/>
          </a:ln>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b="1" dirty="0">
                <a:solidFill>
                  <a:srgbClr val="00B050"/>
                </a:solidFill>
                <a:latin typeface="Calibri" pitchFamily="34" charset="0"/>
              </a:rPr>
              <a:t>Above Typical</a:t>
            </a:r>
          </a:p>
        </p:txBody>
      </p:sp>
      <p:sp>
        <p:nvSpPr>
          <p:cNvPr id="101412" name="TextBox 20"/>
          <p:cNvSpPr txBox="1">
            <a:spLocks noChangeArrowheads="1"/>
          </p:cNvSpPr>
          <p:nvPr/>
        </p:nvSpPr>
        <p:spPr bwMode="auto">
          <a:xfrm>
            <a:off x="2578100" y="5867401"/>
            <a:ext cx="3730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dirty="0">
                <a:solidFill>
                  <a:srgbClr val="000000"/>
                </a:solidFill>
                <a:latin typeface="Comic Sans MS" pitchFamily="66" charset="0"/>
              </a:rPr>
              <a:t>65</a:t>
            </a:r>
          </a:p>
        </p:txBody>
      </p:sp>
      <p:sp>
        <p:nvSpPr>
          <p:cNvPr id="42" name="Rounded Rectangle 41"/>
          <p:cNvSpPr/>
          <p:nvPr/>
        </p:nvSpPr>
        <p:spPr>
          <a:xfrm>
            <a:off x="1970088" y="246063"/>
            <a:ext cx="4397375" cy="1689100"/>
          </a:xfrm>
          <a:prstGeom prst="roundRect">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dirty="0">
                <a:solidFill>
                  <a:srgbClr val="FFC000"/>
                </a:solidFill>
              </a:rPr>
              <a:t>Sometimes it’s not about reading skills; it’s about conditions or some other factor. If student performance is all over the map, it is probably not appropriate to make any statement about reading progress.</a:t>
            </a:r>
          </a:p>
        </p:txBody>
      </p:sp>
      <p:grpSp>
        <p:nvGrpSpPr>
          <p:cNvPr id="101414" name="Group 45"/>
          <p:cNvGrpSpPr>
            <a:grpSpLocks noChangeAspect="1"/>
          </p:cNvGrpSpPr>
          <p:nvPr/>
        </p:nvGrpSpPr>
        <p:grpSpPr bwMode="auto">
          <a:xfrm>
            <a:off x="4448176" y="3257551"/>
            <a:ext cx="142875" cy="142875"/>
            <a:chOff x="1204913" y="3287713"/>
            <a:chExt cx="82550" cy="82550"/>
          </a:xfrm>
        </p:grpSpPr>
        <p:cxnSp>
          <p:nvCxnSpPr>
            <p:cNvPr id="47" name="Straight Connector 46"/>
            <p:cNvCxnSpPr/>
            <p:nvPr/>
          </p:nvCxnSpPr>
          <p:spPr>
            <a:xfrm>
              <a:off x="1204913" y="3287713"/>
              <a:ext cx="82550" cy="825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1204913" y="3287713"/>
              <a:ext cx="82550" cy="825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1415" name="Group 52"/>
          <p:cNvGrpSpPr>
            <a:grpSpLocks noChangeAspect="1"/>
          </p:cNvGrpSpPr>
          <p:nvPr/>
        </p:nvGrpSpPr>
        <p:grpSpPr bwMode="auto">
          <a:xfrm>
            <a:off x="4110038" y="2501901"/>
            <a:ext cx="142875" cy="142875"/>
            <a:chOff x="1204913" y="3287713"/>
            <a:chExt cx="82550" cy="82550"/>
          </a:xfrm>
        </p:grpSpPr>
        <p:cxnSp>
          <p:nvCxnSpPr>
            <p:cNvPr id="54" name="Straight Connector 53"/>
            <p:cNvCxnSpPr/>
            <p:nvPr/>
          </p:nvCxnSpPr>
          <p:spPr>
            <a:xfrm>
              <a:off x="1204913" y="3287713"/>
              <a:ext cx="82550" cy="825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1204913" y="3287713"/>
              <a:ext cx="82550" cy="825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1416" name="Group 55"/>
          <p:cNvGrpSpPr>
            <a:grpSpLocks noChangeAspect="1"/>
          </p:cNvGrpSpPr>
          <p:nvPr/>
        </p:nvGrpSpPr>
        <p:grpSpPr bwMode="auto">
          <a:xfrm>
            <a:off x="3771901" y="3509964"/>
            <a:ext cx="142875" cy="142875"/>
            <a:chOff x="1204913" y="3287713"/>
            <a:chExt cx="82550" cy="82550"/>
          </a:xfrm>
        </p:grpSpPr>
        <p:cxnSp>
          <p:nvCxnSpPr>
            <p:cNvPr id="57" name="Straight Connector 56"/>
            <p:cNvCxnSpPr/>
            <p:nvPr/>
          </p:nvCxnSpPr>
          <p:spPr>
            <a:xfrm>
              <a:off x="1204913" y="3287713"/>
              <a:ext cx="82550" cy="825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1204913" y="3287713"/>
              <a:ext cx="82550" cy="825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1417" name="Group 58"/>
          <p:cNvGrpSpPr>
            <a:grpSpLocks noChangeAspect="1"/>
          </p:cNvGrpSpPr>
          <p:nvPr/>
        </p:nvGrpSpPr>
        <p:grpSpPr bwMode="auto">
          <a:xfrm>
            <a:off x="3095626" y="2249489"/>
            <a:ext cx="142875" cy="142875"/>
            <a:chOff x="1204913" y="3287713"/>
            <a:chExt cx="82550" cy="82550"/>
          </a:xfrm>
        </p:grpSpPr>
        <p:cxnSp>
          <p:nvCxnSpPr>
            <p:cNvPr id="60" name="Straight Connector 59"/>
            <p:cNvCxnSpPr/>
            <p:nvPr/>
          </p:nvCxnSpPr>
          <p:spPr>
            <a:xfrm>
              <a:off x="1204913" y="3287713"/>
              <a:ext cx="82550" cy="825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a:off x="1204913" y="3287713"/>
              <a:ext cx="82550" cy="825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1418" name="Group 61"/>
          <p:cNvGrpSpPr>
            <a:grpSpLocks noChangeAspect="1"/>
          </p:cNvGrpSpPr>
          <p:nvPr/>
        </p:nvGrpSpPr>
        <p:grpSpPr bwMode="auto">
          <a:xfrm>
            <a:off x="4786313" y="3762375"/>
            <a:ext cx="142875" cy="141288"/>
            <a:chOff x="1204913" y="3287713"/>
            <a:chExt cx="82550" cy="82550"/>
          </a:xfrm>
        </p:grpSpPr>
        <p:cxnSp>
          <p:nvCxnSpPr>
            <p:cNvPr id="63" name="Straight Connector 62"/>
            <p:cNvCxnSpPr/>
            <p:nvPr/>
          </p:nvCxnSpPr>
          <p:spPr>
            <a:xfrm>
              <a:off x="1204913" y="3287713"/>
              <a:ext cx="82550" cy="825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1204913" y="3287713"/>
              <a:ext cx="82550" cy="825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1419" name="Group 64"/>
          <p:cNvGrpSpPr>
            <a:grpSpLocks noChangeAspect="1"/>
          </p:cNvGrpSpPr>
          <p:nvPr/>
        </p:nvGrpSpPr>
        <p:grpSpPr bwMode="auto">
          <a:xfrm>
            <a:off x="5124451" y="3006725"/>
            <a:ext cx="141287" cy="141288"/>
            <a:chOff x="1204913" y="3287713"/>
            <a:chExt cx="82550" cy="82550"/>
          </a:xfrm>
        </p:grpSpPr>
        <p:cxnSp>
          <p:nvCxnSpPr>
            <p:cNvPr id="66" name="Straight Connector 65"/>
            <p:cNvCxnSpPr/>
            <p:nvPr/>
          </p:nvCxnSpPr>
          <p:spPr>
            <a:xfrm>
              <a:off x="1204913" y="3287713"/>
              <a:ext cx="82550" cy="825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1204913" y="3287713"/>
              <a:ext cx="82550" cy="825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1420" name="Group 67"/>
          <p:cNvGrpSpPr>
            <a:grpSpLocks noChangeAspect="1"/>
          </p:cNvGrpSpPr>
          <p:nvPr/>
        </p:nvGrpSpPr>
        <p:grpSpPr bwMode="auto">
          <a:xfrm>
            <a:off x="5462587" y="4014789"/>
            <a:ext cx="141288" cy="141287"/>
            <a:chOff x="1204913" y="3287713"/>
            <a:chExt cx="82550" cy="82550"/>
          </a:xfrm>
        </p:grpSpPr>
        <p:cxnSp>
          <p:nvCxnSpPr>
            <p:cNvPr id="69" name="Straight Connector 68"/>
            <p:cNvCxnSpPr/>
            <p:nvPr/>
          </p:nvCxnSpPr>
          <p:spPr>
            <a:xfrm>
              <a:off x="1204913" y="3287713"/>
              <a:ext cx="82550" cy="825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1204913" y="3287713"/>
              <a:ext cx="82550" cy="825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1421" name="Group 70"/>
          <p:cNvGrpSpPr>
            <a:grpSpLocks noChangeAspect="1"/>
          </p:cNvGrpSpPr>
          <p:nvPr/>
        </p:nvGrpSpPr>
        <p:grpSpPr bwMode="auto">
          <a:xfrm>
            <a:off x="5800726" y="2754314"/>
            <a:ext cx="141287" cy="141287"/>
            <a:chOff x="1204913" y="3287713"/>
            <a:chExt cx="82550" cy="82550"/>
          </a:xfrm>
        </p:grpSpPr>
        <p:cxnSp>
          <p:nvCxnSpPr>
            <p:cNvPr id="75" name="Straight Connector 74"/>
            <p:cNvCxnSpPr/>
            <p:nvPr/>
          </p:nvCxnSpPr>
          <p:spPr>
            <a:xfrm>
              <a:off x="1204913" y="3287713"/>
              <a:ext cx="82550" cy="825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1204913" y="3287713"/>
              <a:ext cx="82550" cy="825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1422" name="Group 76"/>
          <p:cNvGrpSpPr>
            <a:grpSpLocks noChangeAspect="1"/>
          </p:cNvGrpSpPr>
          <p:nvPr/>
        </p:nvGrpSpPr>
        <p:grpSpPr bwMode="auto">
          <a:xfrm>
            <a:off x="3433763" y="4267200"/>
            <a:ext cx="142875" cy="141288"/>
            <a:chOff x="1204913" y="3287713"/>
            <a:chExt cx="82550" cy="82550"/>
          </a:xfrm>
        </p:grpSpPr>
        <p:cxnSp>
          <p:nvCxnSpPr>
            <p:cNvPr id="78" name="Straight Connector 77"/>
            <p:cNvCxnSpPr/>
            <p:nvPr/>
          </p:nvCxnSpPr>
          <p:spPr>
            <a:xfrm>
              <a:off x="1204913" y="3287713"/>
              <a:ext cx="82550" cy="825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1204913" y="3287713"/>
              <a:ext cx="82550" cy="825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1423" name="TextBox 20"/>
          <p:cNvSpPr txBox="1">
            <a:spLocks noChangeArrowheads="1"/>
          </p:cNvSpPr>
          <p:nvPr/>
        </p:nvSpPr>
        <p:spPr bwMode="auto">
          <a:xfrm>
            <a:off x="3078163" y="5661026"/>
            <a:ext cx="4429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dirty="0">
                <a:solidFill>
                  <a:srgbClr val="000000"/>
                </a:solidFill>
                <a:latin typeface="Comic Sans MS" pitchFamily="66" charset="0"/>
              </a:rPr>
              <a:t>109</a:t>
            </a:r>
          </a:p>
        </p:txBody>
      </p:sp>
      <p:sp>
        <p:nvSpPr>
          <p:cNvPr id="101424" name="TextBox 20"/>
          <p:cNvSpPr txBox="1">
            <a:spLocks noChangeArrowheads="1"/>
          </p:cNvSpPr>
          <p:nvPr/>
        </p:nvSpPr>
        <p:spPr bwMode="auto">
          <a:xfrm>
            <a:off x="3132138" y="6056313"/>
            <a:ext cx="373063"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dirty="0">
                <a:solidFill>
                  <a:srgbClr val="000000"/>
                </a:solidFill>
                <a:latin typeface="Comic Sans MS" pitchFamily="66" charset="0"/>
              </a:rPr>
              <a:t>40</a:t>
            </a:r>
          </a:p>
        </p:txBody>
      </p:sp>
      <p:sp>
        <p:nvSpPr>
          <p:cNvPr id="101425" name="TextBox 20"/>
          <p:cNvSpPr txBox="1">
            <a:spLocks noChangeArrowheads="1"/>
          </p:cNvSpPr>
          <p:nvPr/>
        </p:nvSpPr>
        <p:spPr bwMode="auto">
          <a:xfrm>
            <a:off x="3825875" y="5649913"/>
            <a:ext cx="373062"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dirty="0">
                <a:solidFill>
                  <a:srgbClr val="000000"/>
                </a:solidFill>
                <a:latin typeface="Comic Sans MS" pitchFamily="66" charset="0"/>
              </a:rPr>
              <a:t>66</a:t>
            </a:r>
          </a:p>
        </p:txBody>
      </p:sp>
      <p:sp>
        <p:nvSpPr>
          <p:cNvPr id="101426" name="TextBox 20"/>
          <p:cNvSpPr txBox="1">
            <a:spLocks noChangeArrowheads="1"/>
          </p:cNvSpPr>
          <p:nvPr/>
        </p:nvSpPr>
        <p:spPr bwMode="auto">
          <a:xfrm>
            <a:off x="3773488" y="6072188"/>
            <a:ext cx="442913"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dirty="0">
                <a:solidFill>
                  <a:srgbClr val="000000"/>
                </a:solidFill>
                <a:latin typeface="Comic Sans MS" pitchFamily="66" charset="0"/>
              </a:rPr>
              <a:t>100</a:t>
            </a:r>
          </a:p>
        </p:txBody>
      </p:sp>
      <p:sp>
        <p:nvSpPr>
          <p:cNvPr id="101427" name="TextBox 20"/>
          <p:cNvSpPr txBox="1">
            <a:spLocks noChangeArrowheads="1"/>
          </p:cNvSpPr>
          <p:nvPr/>
        </p:nvSpPr>
        <p:spPr bwMode="auto">
          <a:xfrm>
            <a:off x="4524375" y="5649914"/>
            <a:ext cx="3746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dirty="0">
                <a:solidFill>
                  <a:srgbClr val="000000"/>
                </a:solidFill>
                <a:latin typeface="Comic Sans MS" pitchFamily="66" charset="0"/>
              </a:rPr>
              <a:t>75</a:t>
            </a:r>
          </a:p>
        </p:txBody>
      </p:sp>
      <p:sp>
        <p:nvSpPr>
          <p:cNvPr id="101428" name="TextBox 20"/>
          <p:cNvSpPr txBox="1">
            <a:spLocks noChangeArrowheads="1"/>
          </p:cNvSpPr>
          <p:nvPr/>
        </p:nvSpPr>
        <p:spPr bwMode="auto">
          <a:xfrm>
            <a:off x="4524375" y="6065839"/>
            <a:ext cx="3746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dirty="0">
                <a:solidFill>
                  <a:srgbClr val="000000"/>
                </a:solidFill>
                <a:latin typeface="Comic Sans MS" pitchFamily="66" charset="0"/>
              </a:rPr>
              <a:t>57</a:t>
            </a:r>
          </a:p>
        </p:txBody>
      </p:sp>
      <p:sp>
        <p:nvSpPr>
          <p:cNvPr id="101429" name="TextBox 20"/>
          <p:cNvSpPr txBox="1">
            <a:spLocks noChangeArrowheads="1"/>
          </p:cNvSpPr>
          <p:nvPr/>
        </p:nvSpPr>
        <p:spPr bwMode="auto">
          <a:xfrm>
            <a:off x="5243512" y="5651501"/>
            <a:ext cx="37465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dirty="0">
                <a:solidFill>
                  <a:srgbClr val="000000"/>
                </a:solidFill>
                <a:latin typeface="Comic Sans MS" pitchFamily="66" charset="0"/>
              </a:rPr>
              <a:t>83</a:t>
            </a:r>
          </a:p>
        </p:txBody>
      </p:sp>
      <p:sp>
        <p:nvSpPr>
          <p:cNvPr id="101430" name="TextBox 20"/>
          <p:cNvSpPr txBox="1">
            <a:spLocks noChangeArrowheads="1"/>
          </p:cNvSpPr>
          <p:nvPr/>
        </p:nvSpPr>
        <p:spPr bwMode="auto">
          <a:xfrm>
            <a:off x="5254625" y="6076951"/>
            <a:ext cx="3746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dirty="0">
                <a:solidFill>
                  <a:srgbClr val="000000"/>
                </a:solidFill>
                <a:latin typeface="Comic Sans MS" pitchFamily="66" charset="0"/>
              </a:rPr>
              <a:t>48</a:t>
            </a:r>
          </a:p>
        </p:txBody>
      </p:sp>
      <p:sp>
        <p:nvSpPr>
          <p:cNvPr id="101431" name="TextBox 20"/>
          <p:cNvSpPr txBox="1">
            <a:spLocks noChangeArrowheads="1"/>
          </p:cNvSpPr>
          <p:nvPr/>
        </p:nvSpPr>
        <p:spPr bwMode="auto">
          <a:xfrm>
            <a:off x="5940425" y="5651501"/>
            <a:ext cx="373062"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4"/>
              </a:buBlip>
              <a:defRPr sz="2400">
                <a:solidFill>
                  <a:schemeClr val="tx1"/>
                </a:solidFill>
                <a:latin typeface="Arial" charset="0"/>
                <a:cs typeface="Arial" charset="0"/>
              </a:defRPr>
            </a:lvl2pPr>
            <a:lvl3pPr marL="1143000" indent="-228600" eaLnBrk="0" hangingPunct="0">
              <a:spcBef>
                <a:spcPts val="900"/>
              </a:spcBef>
              <a:buBlip>
                <a:blip r:embed="rId5"/>
              </a:buBlip>
              <a:defRPr sz="2400">
                <a:solidFill>
                  <a:schemeClr val="tx1"/>
                </a:solidFill>
                <a:latin typeface="Arial" charset="0"/>
                <a:cs typeface="Arial" charset="0"/>
              </a:defRPr>
            </a:lvl3pPr>
            <a:lvl4pPr marL="1600200" indent="-228600" eaLnBrk="0" hangingPunct="0">
              <a:spcBef>
                <a:spcPts val="900"/>
              </a:spcBef>
              <a:buBlip>
                <a:blip r:embed="rId6"/>
              </a:buBlip>
              <a:defRPr sz="2400">
                <a:solidFill>
                  <a:schemeClr val="tx1"/>
                </a:solidFill>
                <a:latin typeface="Arial" charset="0"/>
                <a:cs typeface="Arial" charset="0"/>
              </a:defRPr>
            </a:lvl4pPr>
            <a:lvl5pPr marL="2057400" indent="-228600" eaLnBrk="0" hangingPunct="0">
              <a:spcBef>
                <a:spcPts val="900"/>
              </a:spcBef>
              <a:buBlip>
                <a:blip r:embed="rId7"/>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7"/>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7"/>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7"/>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7"/>
              </a:buBlip>
              <a:defRPr sz="2400">
                <a:solidFill>
                  <a:schemeClr val="tx1"/>
                </a:solidFill>
                <a:latin typeface="Arial" charset="0"/>
                <a:cs typeface="Arial" charset="0"/>
              </a:defRPr>
            </a:lvl9pPr>
          </a:lstStyle>
          <a:p>
            <a:pPr eaLnBrk="1" hangingPunct="1">
              <a:spcBef>
                <a:spcPct val="0"/>
              </a:spcBef>
            </a:pPr>
            <a:r>
              <a:rPr lang="en-US" altLang="en-US" sz="1200" dirty="0">
                <a:solidFill>
                  <a:srgbClr val="000000"/>
                </a:solidFill>
                <a:latin typeface="Comic Sans MS" pitchFamily="66" charset="0"/>
              </a:rPr>
              <a:t>92</a:t>
            </a:r>
          </a:p>
        </p:txBody>
      </p:sp>
    </p:spTree>
    <p:extLst>
      <p:ext uri="{BB962C8B-B14F-4D97-AF65-F5344CB8AC3E}">
        <p14:creationId xmlns:p14="http://schemas.microsoft.com/office/powerpoint/2010/main" val="106446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2" y="76200"/>
            <a:ext cx="10361851" cy="1397000"/>
          </a:xfrm>
        </p:spPr>
        <p:txBody>
          <a:bodyPr/>
          <a:lstStyle/>
          <a:p>
            <a:r>
              <a:rPr lang="en-US" dirty="0" smtClean="0"/>
              <a:t>Changes in Intervention</a:t>
            </a:r>
            <a:endParaRPr lang="en-US" dirty="0"/>
          </a:p>
        </p:txBody>
      </p:sp>
      <p:sp>
        <p:nvSpPr>
          <p:cNvPr id="3" name="Content Placeholder 2"/>
          <p:cNvSpPr>
            <a:spLocks noGrp="1"/>
          </p:cNvSpPr>
          <p:nvPr>
            <p:ph idx="1"/>
          </p:nvPr>
        </p:nvSpPr>
        <p:spPr>
          <a:xfrm>
            <a:off x="379412" y="1701800"/>
            <a:ext cx="10895251" cy="4927600"/>
          </a:xfrm>
        </p:spPr>
        <p:txBody>
          <a:bodyPr/>
          <a:lstStyle/>
          <a:p>
            <a:r>
              <a:rPr lang="en-US" dirty="0" smtClean="0"/>
              <a:t>If the student is not responding, ask questions:</a:t>
            </a:r>
          </a:p>
          <a:p>
            <a:pPr lvl="1"/>
            <a:r>
              <a:rPr lang="en-US" dirty="0" smtClean="0"/>
              <a:t>Was intervention implemented with fidelity?</a:t>
            </a:r>
          </a:p>
          <a:p>
            <a:pPr lvl="1"/>
            <a:r>
              <a:rPr lang="en-US" dirty="0" smtClean="0"/>
              <a:t>Was intervention evidence-based?</a:t>
            </a:r>
          </a:p>
          <a:p>
            <a:pPr lvl="1"/>
            <a:r>
              <a:rPr lang="en-US" dirty="0" smtClean="0"/>
              <a:t>Does intervention match the student’s academic skill deficit?</a:t>
            </a:r>
          </a:p>
          <a:p>
            <a:pPr lvl="1"/>
            <a:r>
              <a:rPr lang="en-US" dirty="0" smtClean="0"/>
              <a:t>Duration/frequency?</a:t>
            </a:r>
          </a:p>
          <a:p>
            <a:pPr lvl="1"/>
            <a:r>
              <a:rPr lang="en-US" dirty="0" smtClean="0"/>
              <a:t>Group size?</a:t>
            </a:r>
          </a:p>
          <a:p>
            <a:pPr lvl="1"/>
            <a:r>
              <a:rPr lang="en-US" dirty="0" smtClean="0"/>
              <a:t>Motivation?</a:t>
            </a:r>
          </a:p>
          <a:p>
            <a:pPr lvl="1"/>
            <a:r>
              <a:rPr lang="en-US" dirty="0" smtClean="0"/>
              <a:t>Attendance of interventionist/student?</a:t>
            </a:r>
          </a:p>
          <a:p>
            <a:pPr lvl="1"/>
            <a:r>
              <a:rPr lang="en-US" dirty="0" smtClean="0"/>
              <a:t>Interventionist?</a:t>
            </a:r>
            <a:endParaRPr lang="en-US" dirty="0"/>
          </a:p>
        </p:txBody>
      </p:sp>
      <p:pic>
        <p:nvPicPr>
          <p:cNvPr id="3074" name="Picture 2" descr="https://employers.glassdoor.com/app/uploads/2015/01/managing-chan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1812" y="241300"/>
            <a:ext cx="3694353" cy="246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716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9DCFB"/>
        </a:solidFill>
        <a:effectLst/>
      </p:bgPr>
    </p:bg>
    <p:spTree>
      <p:nvGrpSpPr>
        <p:cNvPr id="1" name=""/>
        <p:cNvGrpSpPr/>
        <p:nvPr/>
      </p:nvGrpSpPr>
      <p:grpSpPr>
        <a:xfrm>
          <a:off x="0" y="0"/>
          <a:ext cx="0" cy="0"/>
          <a:chOff x="0" y="0"/>
          <a:chExt cx="0" cy="0"/>
        </a:xfrm>
      </p:grpSpPr>
      <p:sp>
        <p:nvSpPr>
          <p:cNvPr id="82946" name="Title 1"/>
          <p:cNvSpPr>
            <a:spLocks noGrp="1"/>
          </p:cNvSpPr>
          <p:nvPr>
            <p:ph type="title"/>
          </p:nvPr>
        </p:nvSpPr>
        <p:spPr>
          <a:xfrm>
            <a:off x="1117309" y="76200"/>
            <a:ext cx="10157354" cy="798514"/>
          </a:xfrm>
        </p:spPr>
        <p:txBody>
          <a:bodyPr/>
          <a:lstStyle/>
          <a:p>
            <a:r>
              <a:rPr lang="en-US" altLang="en-US" dirty="0" smtClean="0">
                <a:latin typeface="Arial" charset="0"/>
                <a:cs typeface="Arial" charset="0"/>
              </a:rPr>
              <a:t>DIBELS Survey</a:t>
            </a:r>
            <a:r>
              <a:rPr lang="en-US" altLang="en-US" baseline="30000" dirty="0" smtClean="0">
                <a:latin typeface="Arial" charset="0"/>
                <a:cs typeface="Arial" charset="0"/>
              </a:rPr>
              <a:t>®</a:t>
            </a:r>
            <a:r>
              <a:rPr lang="en-US" altLang="en-US" dirty="0" smtClean="0">
                <a:latin typeface="Arial" charset="0"/>
                <a:cs typeface="Arial" charset="0"/>
              </a:rPr>
              <a:t> for Alistair</a:t>
            </a:r>
          </a:p>
        </p:txBody>
      </p:sp>
      <p:sp>
        <p:nvSpPr>
          <p:cNvPr id="82948" name="Date Placeholder 4"/>
          <p:cNvSpPr>
            <a:spLocks noGrp="1"/>
          </p:cNvSpPr>
          <p:nvPr>
            <p:ph type="dt" sz="half"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endParaRPr lang="en-US" altLang="en-US" baseline="30000" dirty="0" smtClean="0">
              <a:solidFill>
                <a:srgbClr val="808080"/>
              </a:solidFill>
              <a:latin typeface="Arial" charset="0"/>
              <a:cs typeface="Arial" charset="0"/>
            </a:endParaRPr>
          </a:p>
        </p:txBody>
      </p:sp>
      <p:sp>
        <p:nvSpPr>
          <p:cNvPr id="2" name="Footer Placeholder 1"/>
          <p:cNvSpPr>
            <a:spLocks noGrp="1"/>
          </p:cNvSpPr>
          <p:nvPr>
            <p:ph type="ftr" sz="quarter" idx="11"/>
          </p:nvPr>
        </p:nvSpPr>
        <p:spPr/>
        <p:txBody>
          <a:bodyPr/>
          <a:lstStyle/>
          <a:p>
            <a:pPr>
              <a:defRPr/>
            </a:pPr>
            <a:r>
              <a:rPr lang="en-US" dirty="0" smtClean="0"/>
              <a:t>©2015, Dynamic Measurement Group </a:t>
            </a:r>
            <a:endParaRPr lang="en-US" dirty="0"/>
          </a:p>
        </p:txBody>
      </p:sp>
      <p:sp>
        <p:nvSpPr>
          <p:cNvPr id="82947"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endParaRPr lang="en-US" altLang="en-US" dirty="0" smtClean="0">
              <a:latin typeface="Arial" charset="0"/>
              <a:cs typeface="Arial" charset="0"/>
            </a:endParaRPr>
          </a:p>
        </p:txBody>
      </p:sp>
      <p:pic>
        <p:nvPicPr>
          <p:cNvPr id="7" name="Picture 64" descr="survey booklet cover_sopris-01.png"/>
          <p:cNvPicPr>
            <a:picLocks noChangeAspect="1"/>
          </p:cNvPicPr>
          <p:nvPr/>
        </p:nvPicPr>
        <p:blipFill>
          <a:blip r:embed="rId2"/>
          <a:srcRect/>
          <a:stretch>
            <a:fillRect/>
          </a:stretch>
        </p:blipFill>
        <p:spPr bwMode="auto">
          <a:xfrm>
            <a:off x="2735262" y="1069975"/>
            <a:ext cx="4281488" cy="5341938"/>
          </a:xfrm>
          <a:prstGeom prst="rect">
            <a:avLst/>
          </a:prstGeom>
          <a:noFill/>
          <a:ln w="12700">
            <a:solidFill>
              <a:schemeClr val="bg1">
                <a:lumMod val="65000"/>
              </a:schemeClr>
            </a:solidFill>
          </a:ln>
          <a:effectLst>
            <a:outerShdw blurRad="76200" dist="63500" dir="2700000" algn="ctr" rotWithShape="0">
              <a:srgbClr val="000000">
                <a:alpha val="50000"/>
              </a:srgbClr>
            </a:outerShdw>
          </a:effectLst>
          <a:extLst>
            <a:ext uri="{909E8E84-426E-40dd-AFC4-6F175D3DCCD1}">
              <a14:hiddenFill xmlns="" xmlns:a14="http://schemas.microsoft.com/office/drawing/2010/main">
                <a:solidFill>
                  <a:srgbClr val="FFFFFF"/>
                </a:solidFill>
              </a14:hiddenFill>
            </a:ext>
          </a:extLst>
        </p:spPr>
      </p:pic>
      <p:grpSp>
        <p:nvGrpSpPr>
          <p:cNvPr id="100" name="Group 99"/>
          <p:cNvGrpSpPr>
            <a:grpSpLocks/>
          </p:cNvGrpSpPr>
          <p:nvPr/>
        </p:nvGrpSpPr>
        <p:grpSpPr bwMode="auto">
          <a:xfrm>
            <a:off x="1766888" y="3227388"/>
            <a:ext cx="2335213" cy="830262"/>
            <a:chOff x="243840" y="3227317"/>
            <a:chExt cx="2335655" cy="830997"/>
          </a:xfrm>
        </p:grpSpPr>
        <p:sp>
          <p:nvSpPr>
            <p:cNvPr id="9" name="TextBox 8"/>
            <p:cNvSpPr txBox="1"/>
            <p:nvPr/>
          </p:nvSpPr>
          <p:spPr>
            <a:xfrm>
              <a:off x="243840" y="3227317"/>
              <a:ext cx="1236897" cy="830997"/>
            </a:xfrm>
            <a:prstGeom prst="rect">
              <a:avLst/>
            </a:prstGeom>
            <a:noFill/>
            <a:effectLst>
              <a:outerShdw blurRad="25400" dist="25400" dir="2700000" algn="ctr" rotWithShape="0">
                <a:srgbClr val="000000">
                  <a:alpha val="15000"/>
                </a:srgbClr>
              </a:outerShdw>
            </a:effectLst>
          </p:spPr>
          <p:txBody>
            <a:bodyPr>
              <a:spAutoFit/>
            </a:bodyPr>
            <a:lstStyle/>
            <a:p>
              <a:pPr algn="r" eaLnBrk="0" hangingPunct="0">
                <a:defRPr/>
              </a:pPr>
              <a:r>
                <a:rPr lang="en-US" sz="1600" dirty="0">
                  <a:solidFill>
                    <a:srgbClr val="C00000"/>
                  </a:solidFill>
                  <a:latin typeface="Arial" pitchFamily="34" charset="0"/>
                  <a:cs typeface="Arial" pitchFamily="34" charset="0"/>
                </a:rPr>
                <a:t>Testing began at Level 3</a:t>
              </a:r>
            </a:p>
          </p:txBody>
        </p:sp>
        <p:cxnSp>
          <p:nvCxnSpPr>
            <p:cNvPr id="10" name="Straight Arrow Connector 9"/>
            <p:cNvCxnSpPr/>
            <p:nvPr/>
          </p:nvCxnSpPr>
          <p:spPr>
            <a:xfrm flipV="1">
              <a:off x="1468035" y="3626132"/>
              <a:ext cx="1111460" cy="9533"/>
            </a:xfrm>
            <a:prstGeom prst="straightConnector1">
              <a:avLst/>
            </a:prstGeom>
            <a:ln w="57150">
              <a:solidFill>
                <a:srgbClr val="C00000"/>
              </a:solidFill>
              <a:tailEnd type="arrow"/>
            </a:ln>
            <a:effectLst>
              <a:outerShdw blurRad="50800" dist="50800" dir="2700000" algn="ctr" rotWithShape="0">
                <a:srgbClr val="000000">
                  <a:alpha val="40000"/>
                </a:srgbClr>
              </a:outerShdw>
            </a:effectLst>
          </p:spPr>
          <p:style>
            <a:lnRef idx="1">
              <a:schemeClr val="accent1"/>
            </a:lnRef>
            <a:fillRef idx="0">
              <a:schemeClr val="accent1"/>
            </a:fillRef>
            <a:effectRef idx="0">
              <a:schemeClr val="accent1"/>
            </a:effectRef>
            <a:fontRef idx="minor">
              <a:schemeClr val="tx1"/>
            </a:fontRef>
          </p:style>
        </p:cxnSp>
      </p:grpSp>
      <p:sp>
        <p:nvSpPr>
          <p:cNvPr id="82952" name="TextBox 97"/>
          <p:cNvSpPr txBox="1">
            <a:spLocks noChangeArrowheads="1"/>
          </p:cNvSpPr>
          <p:nvPr/>
        </p:nvSpPr>
        <p:spPr bwMode="auto">
          <a:xfrm>
            <a:off x="4635501" y="1101726"/>
            <a:ext cx="1601787"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3"/>
              </a:buBlip>
              <a:defRPr sz="2400">
                <a:solidFill>
                  <a:schemeClr val="tx1"/>
                </a:solidFill>
                <a:latin typeface="Arial" charset="0"/>
                <a:cs typeface="Arial" charset="0"/>
              </a:defRPr>
            </a:lvl2pPr>
            <a:lvl3pPr marL="1143000" indent="-228600" eaLnBrk="0" hangingPunct="0">
              <a:spcBef>
                <a:spcPts val="900"/>
              </a:spcBef>
              <a:buBlip>
                <a:blip r:embed="rId4"/>
              </a:buBlip>
              <a:defRPr sz="2400">
                <a:solidFill>
                  <a:schemeClr val="tx1"/>
                </a:solidFill>
                <a:latin typeface="Arial" charset="0"/>
                <a:cs typeface="Arial" charset="0"/>
              </a:defRPr>
            </a:lvl3pPr>
            <a:lvl4pPr marL="1600200" indent="-228600" eaLnBrk="0" hangingPunct="0">
              <a:spcBef>
                <a:spcPts val="900"/>
              </a:spcBef>
              <a:buBlip>
                <a:blip r:embed="rId5"/>
              </a:buBlip>
              <a:defRPr sz="2400">
                <a:solidFill>
                  <a:schemeClr val="tx1"/>
                </a:solidFill>
                <a:latin typeface="Arial" charset="0"/>
                <a:cs typeface="Arial" charset="0"/>
              </a:defRPr>
            </a:lvl4pPr>
            <a:lvl5pPr marL="2057400" indent="-228600" eaLnBrk="0" hangingPunct="0">
              <a:spcBef>
                <a:spcPts val="900"/>
              </a:spcBef>
              <a:buBlip>
                <a:blip r:embed="rId6"/>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6"/>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6"/>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6"/>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6"/>
              </a:buBlip>
              <a:defRPr sz="2400">
                <a:solidFill>
                  <a:schemeClr val="tx1"/>
                </a:solidFill>
                <a:latin typeface="Arial" charset="0"/>
                <a:cs typeface="Arial" charset="0"/>
              </a:defRPr>
            </a:lvl9pPr>
          </a:lstStyle>
          <a:p>
            <a:pPr>
              <a:spcBef>
                <a:spcPct val="0"/>
              </a:spcBef>
            </a:pPr>
            <a:r>
              <a:rPr lang="en-US" altLang="en-US" sz="1200" dirty="0">
                <a:latin typeface="Comic Sans MS" pitchFamily="66" charset="0"/>
              </a:rPr>
              <a:t>Alistair – 3</a:t>
            </a:r>
            <a:r>
              <a:rPr lang="en-US" altLang="en-US" sz="1200" baseline="30000" dirty="0">
                <a:latin typeface="Comic Sans MS" pitchFamily="66" charset="0"/>
              </a:rPr>
              <a:t>rd</a:t>
            </a:r>
            <a:r>
              <a:rPr lang="en-US" altLang="en-US" sz="1200" dirty="0">
                <a:latin typeface="Comic Sans MS" pitchFamily="66" charset="0"/>
              </a:rPr>
              <a:t> grade</a:t>
            </a:r>
          </a:p>
        </p:txBody>
      </p:sp>
      <p:sp>
        <p:nvSpPr>
          <p:cNvPr id="82953" name="TextBox 98"/>
          <p:cNvSpPr txBox="1">
            <a:spLocks noChangeArrowheads="1"/>
          </p:cNvSpPr>
          <p:nvPr/>
        </p:nvSpPr>
        <p:spPr bwMode="auto">
          <a:xfrm>
            <a:off x="4710112" y="1296989"/>
            <a:ext cx="16002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3"/>
              </a:buBlip>
              <a:defRPr sz="2400">
                <a:solidFill>
                  <a:schemeClr val="tx1"/>
                </a:solidFill>
                <a:latin typeface="Arial" charset="0"/>
                <a:cs typeface="Arial" charset="0"/>
              </a:defRPr>
            </a:lvl2pPr>
            <a:lvl3pPr marL="1143000" indent="-228600" eaLnBrk="0" hangingPunct="0">
              <a:spcBef>
                <a:spcPts val="900"/>
              </a:spcBef>
              <a:buBlip>
                <a:blip r:embed="rId4"/>
              </a:buBlip>
              <a:defRPr sz="2400">
                <a:solidFill>
                  <a:schemeClr val="tx1"/>
                </a:solidFill>
                <a:latin typeface="Arial" charset="0"/>
                <a:cs typeface="Arial" charset="0"/>
              </a:defRPr>
            </a:lvl3pPr>
            <a:lvl4pPr marL="1600200" indent="-228600" eaLnBrk="0" hangingPunct="0">
              <a:spcBef>
                <a:spcPts val="900"/>
              </a:spcBef>
              <a:buBlip>
                <a:blip r:embed="rId5"/>
              </a:buBlip>
              <a:defRPr sz="2400">
                <a:solidFill>
                  <a:schemeClr val="tx1"/>
                </a:solidFill>
                <a:latin typeface="Arial" charset="0"/>
                <a:cs typeface="Arial" charset="0"/>
              </a:defRPr>
            </a:lvl4pPr>
            <a:lvl5pPr marL="2057400" indent="-228600" eaLnBrk="0" hangingPunct="0">
              <a:spcBef>
                <a:spcPts val="900"/>
              </a:spcBef>
              <a:buBlip>
                <a:blip r:embed="rId6"/>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6"/>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6"/>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6"/>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6"/>
              </a:buBlip>
              <a:defRPr sz="2400">
                <a:solidFill>
                  <a:schemeClr val="tx1"/>
                </a:solidFill>
                <a:latin typeface="Arial" charset="0"/>
                <a:cs typeface="Arial" charset="0"/>
              </a:defRPr>
            </a:lvl9pPr>
          </a:lstStyle>
          <a:p>
            <a:pPr>
              <a:spcBef>
                <a:spcPct val="0"/>
              </a:spcBef>
            </a:pPr>
            <a:r>
              <a:rPr lang="en-US" altLang="en-US" sz="1200" dirty="0">
                <a:latin typeface="Comic Sans MS" pitchFamily="66" charset="0"/>
              </a:rPr>
              <a:t>24212</a:t>
            </a:r>
          </a:p>
        </p:txBody>
      </p:sp>
      <p:sp>
        <p:nvSpPr>
          <p:cNvPr id="82954" name="TextBox 99"/>
          <p:cNvSpPr txBox="1">
            <a:spLocks noChangeArrowheads="1"/>
          </p:cNvSpPr>
          <p:nvPr/>
        </p:nvSpPr>
        <p:spPr bwMode="auto">
          <a:xfrm>
            <a:off x="4627562" y="1495426"/>
            <a:ext cx="1601788"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3"/>
              </a:buBlip>
              <a:defRPr sz="2400">
                <a:solidFill>
                  <a:schemeClr val="tx1"/>
                </a:solidFill>
                <a:latin typeface="Arial" charset="0"/>
                <a:cs typeface="Arial" charset="0"/>
              </a:defRPr>
            </a:lvl2pPr>
            <a:lvl3pPr marL="1143000" indent="-228600" eaLnBrk="0" hangingPunct="0">
              <a:spcBef>
                <a:spcPts val="900"/>
              </a:spcBef>
              <a:buBlip>
                <a:blip r:embed="rId4"/>
              </a:buBlip>
              <a:defRPr sz="2400">
                <a:solidFill>
                  <a:schemeClr val="tx1"/>
                </a:solidFill>
                <a:latin typeface="Arial" charset="0"/>
                <a:cs typeface="Arial" charset="0"/>
              </a:defRPr>
            </a:lvl3pPr>
            <a:lvl4pPr marL="1600200" indent="-228600" eaLnBrk="0" hangingPunct="0">
              <a:spcBef>
                <a:spcPts val="900"/>
              </a:spcBef>
              <a:buBlip>
                <a:blip r:embed="rId5"/>
              </a:buBlip>
              <a:defRPr sz="2400">
                <a:solidFill>
                  <a:schemeClr val="tx1"/>
                </a:solidFill>
                <a:latin typeface="Arial" charset="0"/>
                <a:cs typeface="Arial" charset="0"/>
              </a:defRPr>
            </a:lvl4pPr>
            <a:lvl5pPr marL="2057400" indent="-228600" eaLnBrk="0" hangingPunct="0">
              <a:spcBef>
                <a:spcPts val="900"/>
              </a:spcBef>
              <a:buBlip>
                <a:blip r:embed="rId6"/>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6"/>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6"/>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6"/>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6"/>
              </a:buBlip>
              <a:defRPr sz="2400">
                <a:solidFill>
                  <a:schemeClr val="tx1"/>
                </a:solidFill>
                <a:latin typeface="Arial" charset="0"/>
                <a:cs typeface="Arial" charset="0"/>
              </a:defRPr>
            </a:lvl9pPr>
          </a:lstStyle>
          <a:p>
            <a:pPr>
              <a:spcBef>
                <a:spcPct val="0"/>
              </a:spcBef>
            </a:pPr>
            <a:r>
              <a:rPr lang="en-US" altLang="en-US" sz="1200" dirty="0">
                <a:latin typeface="Comic Sans MS" pitchFamily="66" charset="0"/>
              </a:rPr>
              <a:t>Ms. Harvey</a:t>
            </a:r>
          </a:p>
        </p:txBody>
      </p:sp>
      <p:sp>
        <p:nvSpPr>
          <p:cNvPr id="82955" name="TextBox 100"/>
          <p:cNvSpPr txBox="1">
            <a:spLocks noChangeArrowheads="1"/>
          </p:cNvSpPr>
          <p:nvPr/>
        </p:nvSpPr>
        <p:spPr bwMode="auto">
          <a:xfrm>
            <a:off x="4630737" y="1697038"/>
            <a:ext cx="16002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3"/>
              </a:buBlip>
              <a:defRPr sz="2400">
                <a:solidFill>
                  <a:schemeClr val="tx1"/>
                </a:solidFill>
                <a:latin typeface="Arial" charset="0"/>
                <a:cs typeface="Arial" charset="0"/>
              </a:defRPr>
            </a:lvl2pPr>
            <a:lvl3pPr marL="1143000" indent="-228600" eaLnBrk="0" hangingPunct="0">
              <a:spcBef>
                <a:spcPts val="900"/>
              </a:spcBef>
              <a:buBlip>
                <a:blip r:embed="rId4"/>
              </a:buBlip>
              <a:defRPr sz="2400">
                <a:solidFill>
                  <a:schemeClr val="tx1"/>
                </a:solidFill>
                <a:latin typeface="Arial" charset="0"/>
                <a:cs typeface="Arial" charset="0"/>
              </a:defRPr>
            </a:lvl3pPr>
            <a:lvl4pPr marL="1600200" indent="-228600" eaLnBrk="0" hangingPunct="0">
              <a:spcBef>
                <a:spcPts val="900"/>
              </a:spcBef>
              <a:buBlip>
                <a:blip r:embed="rId5"/>
              </a:buBlip>
              <a:defRPr sz="2400">
                <a:solidFill>
                  <a:schemeClr val="tx1"/>
                </a:solidFill>
                <a:latin typeface="Arial" charset="0"/>
                <a:cs typeface="Arial" charset="0"/>
              </a:defRPr>
            </a:lvl4pPr>
            <a:lvl5pPr marL="2057400" indent="-228600" eaLnBrk="0" hangingPunct="0">
              <a:spcBef>
                <a:spcPts val="900"/>
              </a:spcBef>
              <a:buBlip>
                <a:blip r:embed="rId6"/>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6"/>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6"/>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6"/>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6"/>
              </a:buBlip>
              <a:defRPr sz="2400">
                <a:solidFill>
                  <a:schemeClr val="tx1"/>
                </a:solidFill>
                <a:latin typeface="Arial" charset="0"/>
                <a:cs typeface="Arial" charset="0"/>
              </a:defRPr>
            </a:lvl9pPr>
          </a:lstStyle>
          <a:p>
            <a:pPr>
              <a:spcBef>
                <a:spcPct val="0"/>
              </a:spcBef>
            </a:pPr>
            <a:r>
              <a:rPr lang="en-US" altLang="en-US" sz="1200" dirty="0">
                <a:latin typeface="Comic Sans MS" pitchFamily="66" charset="0"/>
              </a:rPr>
              <a:t>Bright Elementary</a:t>
            </a:r>
          </a:p>
        </p:txBody>
      </p:sp>
      <p:grpSp>
        <p:nvGrpSpPr>
          <p:cNvPr id="16" name="Group 88"/>
          <p:cNvGrpSpPr/>
          <p:nvPr/>
        </p:nvGrpSpPr>
        <p:grpSpPr>
          <a:xfrm>
            <a:off x="6816312" y="4771417"/>
            <a:ext cx="3160552" cy="584775"/>
            <a:chOff x="1391780" y="4194381"/>
            <a:chExt cx="3160552" cy="584775"/>
          </a:xfrm>
          <a:effectLst>
            <a:outerShdw blurRad="25400" dist="25400" dir="2700000" algn="ctr" rotWithShape="0">
              <a:srgbClr val="000000">
                <a:alpha val="20000"/>
              </a:srgbClr>
            </a:outerShdw>
          </a:effectLst>
        </p:grpSpPr>
        <p:sp>
          <p:nvSpPr>
            <p:cNvPr id="17" name="TextBox 16"/>
            <p:cNvSpPr txBox="1"/>
            <p:nvPr/>
          </p:nvSpPr>
          <p:spPr>
            <a:xfrm>
              <a:off x="2183887" y="4194381"/>
              <a:ext cx="2368445" cy="584775"/>
            </a:xfrm>
            <a:prstGeom prst="rect">
              <a:avLst/>
            </a:prstGeom>
            <a:noFill/>
            <a:ln>
              <a:solidFill>
                <a:srgbClr val="FF0000"/>
              </a:solidFill>
            </a:ln>
            <a:effectLst>
              <a:outerShdw blurRad="25400" dist="25400" dir="2700000" algn="ctr" rotWithShape="0">
                <a:srgbClr val="000000">
                  <a:alpha val="15000"/>
                </a:srgbClr>
              </a:outerShdw>
            </a:effectLst>
          </p:spPr>
          <p:txBody>
            <a:bodyPr>
              <a:spAutoFit/>
            </a:bodyPr>
            <a:lstStyle/>
            <a:p>
              <a:pPr eaLnBrk="0" hangingPunct="0">
                <a:defRPr/>
              </a:pPr>
              <a:r>
                <a:rPr lang="en-US" sz="1600" dirty="0">
                  <a:solidFill>
                    <a:srgbClr val="C00000"/>
                  </a:solidFill>
                  <a:latin typeface="Arial" pitchFamily="34" charset="0"/>
                  <a:cs typeface="Arial" pitchFamily="34" charset="0"/>
                </a:rPr>
                <a:t>Well Below Benchmark on NWF CLS and WWR</a:t>
              </a:r>
            </a:p>
          </p:txBody>
        </p:sp>
        <p:cxnSp>
          <p:nvCxnSpPr>
            <p:cNvPr id="18" name="Straight Arrow Connector 17"/>
            <p:cNvCxnSpPr/>
            <p:nvPr/>
          </p:nvCxnSpPr>
          <p:spPr>
            <a:xfrm flipH="1" flipV="1">
              <a:off x="1391780" y="4468952"/>
              <a:ext cx="736978" cy="6823"/>
            </a:xfrm>
            <a:prstGeom prst="straightConnector1">
              <a:avLst/>
            </a:prstGeom>
            <a:ln w="57150">
              <a:solidFill>
                <a:srgbClr val="C00000"/>
              </a:solidFill>
              <a:tailEnd type="arrow"/>
            </a:ln>
            <a:effectLst>
              <a:outerShdw blurRad="50800" dist="50800" dir="2700000" algn="ctr" rotWithShape="0">
                <a:srgbClr val="000000">
                  <a:alpha val="40000"/>
                </a:srgbClr>
              </a:outerShdw>
            </a:effectLst>
          </p:spPr>
          <p:style>
            <a:lnRef idx="1">
              <a:schemeClr val="accent1"/>
            </a:lnRef>
            <a:fillRef idx="0">
              <a:schemeClr val="accent1"/>
            </a:fillRef>
            <a:effectRef idx="0">
              <a:schemeClr val="accent1"/>
            </a:effectRef>
            <a:fontRef idx="minor">
              <a:schemeClr val="tx1"/>
            </a:fontRef>
          </p:style>
        </p:cxnSp>
      </p:grpSp>
      <p:grpSp>
        <p:nvGrpSpPr>
          <p:cNvPr id="104" name="Group 103"/>
          <p:cNvGrpSpPr>
            <a:grpSpLocks/>
          </p:cNvGrpSpPr>
          <p:nvPr/>
        </p:nvGrpSpPr>
        <p:grpSpPr bwMode="auto">
          <a:xfrm>
            <a:off x="4276726" y="3913189"/>
            <a:ext cx="2435225" cy="484187"/>
            <a:chOff x="2753743" y="3913548"/>
            <a:chExt cx="2435212" cy="484188"/>
          </a:xfrm>
        </p:grpSpPr>
        <p:sp>
          <p:nvSpPr>
            <p:cNvPr id="83019" name="TextBox 34"/>
            <p:cNvSpPr txBox="1">
              <a:spLocks noChangeArrowheads="1"/>
            </p:cNvSpPr>
            <p:nvPr/>
          </p:nvSpPr>
          <p:spPr bwMode="auto">
            <a:xfrm>
              <a:off x="2756017" y="3915828"/>
              <a:ext cx="437242" cy="23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3"/>
                </a:buBlip>
                <a:defRPr sz="2400">
                  <a:solidFill>
                    <a:schemeClr val="tx1"/>
                  </a:solidFill>
                  <a:latin typeface="Arial" charset="0"/>
                  <a:cs typeface="Arial" charset="0"/>
                </a:defRPr>
              </a:lvl2pPr>
              <a:lvl3pPr marL="1143000" indent="-228600" eaLnBrk="0" hangingPunct="0">
                <a:spcBef>
                  <a:spcPts val="900"/>
                </a:spcBef>
                <a:buBlip>
                  <a:blip r:embed="rId4"/>
                </a:buBlip>
                <a:defRPr sz="2400">
                  <a:solidFill>
                    <a:schemeClr val="tx1"/>
                  </a:solidFill>
                  <a:latin typeface="Arial" charset="0"/>
                  <a:cs typeface="Arial" charset="0"/>
                </a:defRPr>
              </a:lvl3pPr>
              <a:lvl4pPr marL="1600200" indent="-228600" eaLnBrk="0" hangingPunct="0">
                <a:spcBef>
                  <a:spcPts val="900"/>
                </a:spcBef>
                <a:buBlip>
                  <a:blip r:embed="rId5"/>
                </a:buBlip>
                <a:defRPr sz="2400">
                  <a:solidFill>
                    <a:schemeClr val="tx1"/>
                  </a:solidFill>
                  <a:latin typeface="Arial" charset="0"/>
                  <a:cs typeface="Arial" charset="0"/>
                </a:defRPr>
              </a:lvl4pPr>
              <a:lvl5pPr marL="2057400" indent="-228600" eaLnBrk="0" hangingPunct="0">
                <a:spcBef>
                  <a:spcPts val="900"/>
                </a:spcBef>
                <a:buBlip>
                  <a:blip r:embed="rId6"/>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6"/>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6"/>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6"/>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6"/>
                </a:buBlip>
                <a:defRPr sz="2400">
                  <a:solidFill>
                    <a:schemeClr val="tx1"/>
                  </a:solidFill>
                  <a:latin typeface="Arial" charset="0"/>
                  <a:cs typeface="Arial" charset="0"/>
                </a:defRPr>
              </a:lvl9pPr>
            </a:lstStyle>
            <a:p>
              <a:pPr>
                <a:spcBef>
                  <a:spcPct val="0"/>
                </a:spcBef>
              </a:pPr>
              <a:r>
                <a:rPr lang="en-US" altLang="en-US" sz="900" dirty="0">
                  <a:latin typeface="Comic Sans MS" pitchFamily="66" charset="0"/>
                </a:rPr>
                <a:t>23</a:t>
              </a:r>
            </a:p>
          </p:txBody>
        </p:sp>
        <p:sp>
          <p:nvSpPr>
            <p:cNvPr id="83020" name="TextBox 35"/>
            <p:cNvSpPr txBox="1">
              <a:spLocks noChangeArrowheads="1"/>
            </p:cNvSpPr>
            <p:nvPr/>
          </p:nvSpPr>
          <p:spPr bwMode="auto">
            <a:xfrm>
              <a:off x="2753743" y="4036601"/>
              <a:ext cx="437242" cy="23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3"/>
                </a:buBlip>
                <a:defRPr sz="2400">
                  <a:solidFill>
                    <a:schemeClr val="tx1"/>
                  </a:solidFill>
                  <a:latin typeface="Arial" charset="0"/>
                  <a:cs typeface="Arial" charset="0"/>
                </a:defRPr>
              </a:lvl2pPr>
              <a:lvl3pPr marL="1143000" indent="-228600" eaLnBrk="0" hangingPunct="0">
                <a:spcBef>
                  <a:spcPts val="900"/>
                </a:spcBef>
                <a:buBlip>
                  <a:blip r:embed="rId4"/>
                </a:buBlip>
                <a:defRPr sz="2400">
                  <a:solidFill>
                    <a:schemeClr val="tx1"/>
                  </a:solidFill>
                  <a:latin typeface="Arial" charset="0"/>
                  <a:cs typeface="Arial" charset="0"/>
                </a:defRPr>
              </a:lvl3pPr>
              <a:lvl4pPr marL="1600200" indent="-228600" eaLnBrk="0" hangingPunct="0">
                <a:spcBef>
                  <a:spcPts val="900"/>
                </a:spcBef>
                <a:buBlip>
                  <a:blip r:embed="rId5"/>
                </a:buBlip>
                <a:defRPr sz="2400">
                  <a:solidFill>
                    <a:schemeClr val="tx1"/>
                  </a:solidFill>
                  <a:latin typeface="Arial" charset="0"/>
                  <a:cs typeface="Arial" charset="0"/>
                </a:defRPr>
              </a:lvl4pPr>
              <a:lvl5pPr marL="2057400" indent="-228600" eaLnBrk="0" hangingPunct="0">
                <a:spcBef>
                  <a:spcPts val="900"/>
                </a:spcBef>
                <a:buBlip>
                  <a:blip r:embed="rId6"/>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6"/>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6"/>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6"/>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6"/>
                </a:buBlip>
                <a:defRPr sz="2400">
                  <a:solidFill>
                    <a:schemeClr val="tx1"/>
                  </a:solidFill>
                  <a:latin typeface="Arial" charset="0"/>
                  <a:cs typeface="Arial" charset="0"/>
                </a:defRPr>
              </a:lvl9pPr>
            </a:lstStyle>
            <a:p>
              <a:pPr>
                <a:spcBef>
                  <a:spcPct val="0"/>
                </a:spcBef>
              </a:pPr>
              <a:r>
                <a:rPr lang="en-US" altLang="en-US" sz="900" dirty="0">
                  <a:latin typeface="Comic Sans MS" pitchFamily="66" charset="0"/>
                </a:rPr>
                <a:t>20</a:t>
              </a:r>
            </a:p>
          </p:txBody>
        </p:sp>
        <p:sp>
          <p:nvSpPr>
            <p:cNvPr id="83021" name="TextBox 36"/>
            <p:cNvSpPr txBox="1">
              <a:spLocks noChangeArrowheads="1"/>
            </p:cNvSpPr>
            <p:nvPr/>
          </p:nvSpPr>
          <p:spPr bwMode="auto">
            <a:xfrm>
              <a:off x="2758294" y="4164208"/>
              <a:ext cx="437242" cy="23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3"/>
                </a:buBlip>
                <a:defRPr sz="2400">
                  <a:solidFill>
                    <a:schemeClr val="tx1"/>
                  </a:solidFill>
                  <a:latin typeface="Arial" charset="0"/>
                  <a:cs typeface="Arial" charset="0"/>
                </a:defRPr>
              </a:lvl2pPr>
              <a:lvl3pPr marL="1143000" indent="-228600" eaLnBrk="0" hangingPunct="0">
                <a:spcBef>
                  <a:spcPts val="900"/>
                </a:spcBef>
                <a:buBlip>
                  <a:blip r:embed="rId4"/>
                </a:buBlip>
                <a:defRPr sz="2400">
                  <a:solidFill>
                    <a:schemeClr val="tx1"/>
                  </a:solidFill>
                  <a:latin typeface="Arial" charset="0"/>
                  <a:cs typeface="Arial" charset="0"/>
                </a:defRPr>
              </a:lvl3pPr>
              <a:lvl4pPr marL="1600200" indent="-228600" eaLnBrk="0" hangingPunct="0">
                <a:spcBef>
                  <a:spcPts val="900"/>
                </a:spcBef>
                <a:buBlip>
                  <a:blip r:embed="rId5"/>
                </a:buBlip>
                <a:defRPr sz="2400">
                  <a:solidFill>
                    <a:schemeClr val="tx1"/>
                  </a:solidFill>
                  <a:latin typeface="Arial" charset="0"/>
                  <a:cs typeface="Arial" charset="0"/>
                </a:defRPr>
              </a:lvl4pPr>
              <a:lvl5pPr marL="2057400" indent="-228600" eaLnBrk="0" hangingPunct="0">
                <a:spcBef>
                  <a:spcPts val="900"/>
                </a:spcBef>
                <a:buBlip>
                  <a:blip r:embed="rId6"/>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6"/>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6"/>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6"/>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6"/>
                </a:buBlip>
                <a:defRPr sz="2400">
                  <a:solidFill>
                    <a:schemeClr val="tx1"/>
                  </a:solidFill>
                  <a:latin typeface="Arial" charset="0"/>
                  <a:cs typeface="Arial" charset="0"/>
                </a:defRPr>
              </a:lvl9pPr>
            </a:lstStyle>
            <a:p>
              <a:pPr>
                <a:spcBef>
                  <a:spcPct val="0"/>
                </a:spcBef>
              </a:pPr>
              <a:r>
                <a:rPr lang="en-US" altLang="en-US" sz="900" dirty="0">
                  <a:latin typeface="Comic Sans MS" pitchFamily="66" charset="0"/>
                </a:rPr>
                <a:t>27</a:t>
              </a:r>
            </a:p>
          </p:txBody>
        </p:sp>
        <p:sp>
          <p:nvSpPr>
            <p:cNvPr id="83022" name="TextBox 37"/>
            <p:cNvSpPr txBox="1">
              <a:spLocks noChangeArrowheads="1"/>
            </p:cNvSpPr>
            <p:nvPr/>
          </p:nvSpPr>
          <p:spPr bwMode="auto">
            <a:xfrm>
              <a:off x="2981246" y="3918109"/>
              <a:ext cx="437242" cy="23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3"/>
                </a:buBlip>
                <a:defRPr sz="2400">
                  <a:solidFill>
                    <a:schemeClr val="tx1"/>
                  </a:solidFill>
                  <a:latin typeface="Arial" charset="0"/>
                  <a:cs typeface="Arial" charset="0"/>
                </a:defRPr>
              </a:lvl2pPr>
              <a:lvl3pPr marL="1143000" indent="-228600" eaLnBrk="0" hangingPunct="0">
                <a:spcBef>
                  <a:spcPts val="900"/>
                </a:spcBef>
                <a:buBlip>
                  <a:blip r:embed="rId4"/>
                </a:buBlip>
                <a:defRPr sz="2400">
                  <a:solidFill>
                    <a:schemeClr val="tx1"/>
                  </a:solidFill>
                  <a:latin typeface="Arial" charset="0"/>
                  <a:cs typeface="Arial" charset="0"/>
                </a:defRPr>
              </a:lvl3pPr>
              <a:lvl4pPr marL="1600200" indent="-228600" eaLnBrk="0" hangingPunct="0">
                <a:spcBef>
                  <a:spcPts val="900"/>
                </a:spcBef>
                <a:buBlip>
                  <a:blip r:embed="rId5"/>
                </a:buBlip>
                <a:defRPr sz="2400">
                  <a:solidFill>
                    <a:schemeClr val="tx1"/>
                  </a:solidFill>
                  <a:latin typeface="Arial" charset="0"/>
                  <a:cs typeface="Arial" charset="0"/>
                </a:defRPr>
              </a:lvl4pPr>
              <a:lvl5pPr marL="2057400" indent="-228600" eaLnBrk="0" hangingPunct="0">
                <a:spcBef>
                  <a:spcPts val="900"/>
                </a:spcBef>
                <a:buBlip>
                  <a:blip r:embed="rId6"/>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6"/>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6"/>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6"/>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6"/>
                </a:buBlip>
                <a:defRPr sz="2400">
                  <a:solidFill>
                    <a:schemeClr val="tx1"/>
                  </a:solidFill>
                  <a:latin typeface="Arial" charset="0"/>
                  <a:cs typeface="Arial" charset="0"/>
                </a:defRPr>
              </a:lvl9pPr>
            </a:lstStyle>
            <a:p>
              <a:pPr>
                <a:spcBef>
                  <a:spcPct val="0"/>
                </a:spcBef>
              </a:pPr>
              <a:r>
                <a:rPr lang="en-US" altLang="en-US" sz="900" dirty="0">
                  <a:latin typeface="Comic Sans MS" pitchFamily="66" charset="0"/>
                </a:rPr>
                <a:t> 8</a:t>
              </a:r>
            </a:p>
          </p:txBody>
        </p:sp>
        <p:sp>
          <p:nvSpPr>
            <p:cNvPr id="83023" name="TextBox 38"/>
            <p:cNvSpPr txBox="1">
              <a:spLocks noChangeArrowheads="1"/>
            </p:cNvSpPr>
            <p:nvPr/>
          </p:nvSpPr>
          <p:spPr bwMode="auto">
            <a:xfrm>
              <a:off x="2978972" y="4038882"/>
              <a:ext cx="437242" cy="23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3"/>
                </a:buBlip>
                <a:defRPr sz="2400">
                  <a:solidFill>
                    <a:schemeClr val="tx1"/>
                  </a:solidFill>
                  <a:latin typeface="Arial" charset="0"/>
                  <a:cs typeface="Arial" charset="0"/>
                </a:defRPr>
              </a:lvl2pPr>
              <a:lvl3pPr marL="1143000" indent="-228600" eaLnBrk="0" hangingPunct="0">
                <a:spcBef>
                  <a:spcPts val="900"/>
                </a:spcBef>
                <a:buBlip>
                  <a:blip r:embed="rId4"/>
                </a:buBlip>
                <a:defRPr sz="2400">
                  <a:solidFill>
                    <a:schemeClr val="tx1"/>
                  </a:solidFill>
                  <a:latin typeface="Arial" charset="0"/>
                  <a:cs typeface="Arial" charset="0"/>
                </a:defRPr>
              </a:lvl3pPr>
              <a:lvl4pPr marL="1600200" indent="-228600" eaLnBrk="0" hangingPunct="0">
                <a:spcBef>
                  <a:spcPts val="900"/>
                </a:spcBef>
                <a:buBlip>
                  <a:blip r:embed="rId5"/>
                </a:buBlip>
                <a:defRPr sz="2400">
                  <a:solidFill>
                    <a:schemeClr val="tx1"/>
                  </a:solidFill>
                  <a:latin typeface="Arial" charset="0"/>
                  <a:cs typeface="Arial" charset="0"/>
                </a:defRPr>
              </a:lvl4pPr>
              <a:lvl5pPr marL="2057400" indent="-228600" eaLnBrk="0" hangingPunct="0">
                <a:spcBef>
                  <a:spcPts val="900"/>
                </a:spcBef>
                <a:buBlip>
                  <a:blip r:embed="rId6"/>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6"/>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6"/>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6"/>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6"/>
                </a:buBlip>
                <a:defRPr sz="2400">
                  <a:solidFill>
                    <a:schemeClr val="tx1"/>
                  </a:solidFill>
                  <a:latin typeface="Arial" charset="0"/>
                  <a:cs typeface="Arial" charset="0"/>
                </a:defRPr>
              </a:lvl9pPr>
            </a:lstStyle>
            <a:p>
              <a:pPr>
                <a:spcBef>
                  <a:spcPct val="0"/>
                </a:spcBef>
              </a:pPr>
              <a:r>
                <a:rPr lang="en-US" altLang="en-US" sz="900" dirty="0">
                  <a:latin typeface="Comic Sans MS" pitchFamily="66" charset="0"/>
                </a:rPr>
                <a:t> 8</a:t>
              </a:r>
            </a:p>
          </p:txBody>
        </p:sp>
        <p:sp>
          <p:nvSpPr>
            <p:cNvPr id="83024" name="TextBox 39"/>
            <p:cNvSpPr txBox="1">
              <a:spLocks noChangeArrowheads="1"/>
            </p:cNvSpPr>
            <p:nvPr/>
          </p:nvSpPr>
          <p:spPr bwMode="auto">
            <a:xfrm>
              <a:off x="2928277" y="4166489"/>
              <a:ext cx="437242" cy="23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3"/>
                </a:buBlip>
                <a:defRPr sz="2400">
                  <a:solidFill>
                    <a:schemeClr val="tx1"/>
                  </a:solidFill>
                  <a:latin typeface="Arial" charset="0"/>
                  <a:cs typeface="Arial" charset="0"/>
                </a:defRPr>
              </a:lvl2pPr>
              <a:lvl3pPr marL="1143000" indent="-228600" eaLnBrk="0" hangingPunct="0">
                <a:spcBef>
                  <a:spcPts val="900"/>
                </a:spcBef>
                <a:buBlip>
                  <a:blip r:embed="rId4"/>
                </a:buBlip>
                <a:defRPr sz="2400">
                  <a:solidFill>
                    <a:schemeClr val="tx1"/>
                  </a:solidFill>
                  <a:latin typeface="Arial" charset="0"/>
                  <a:cs typeface="Arial" charset="0"/>
                </a:defRPr>
              </a:lvl3pPr>
              <a:lvl4pPr marL="1600200" indent="-228600" eaLnBrk="0" hangingPunct="0">
                <a:spcBef>
                  <a:spcPts val="900"/>
                </a:spcBef>
                <a:buBlip>
                  <a:blip r:embed="rId5"/>
                </a:buBlip>
                <a:defRPr sz="2400">
                  <a:solidFill>
                    <a:schemeClr val="tx1"/>
                  </a:solidFill>
                  <a:latin typeface="Arial" charset="0"/>
                  <a:cs typeface="Arial" charset="0"/>
                </a:defRPr>
              </a:lvl4pPr>
              <a:lvl5pPr marL="2057400" indent="-228600" eaLnBrk="0" hangingPunct="0">
                <a:spcBef>
                  <a:spcPts val="900"/>
                </a:spcBef>
                <a:buBlip>
                  <a:blip r:embed="rId6"/>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6"/>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6"/>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6"/>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6"/>
                </a:buBlip>
                <a:defRPr sz="2400">
                  <a:solidFill>
                    <a:schemeClr val="tx1"/>
                  </a:solidFill>
                  <a:latin typeface="Arial" charset="0"/>
                  <a:cs typeface="Arial" charset="0"/>
                </a:defRPr>
              </a:lvl9pPr>
            </a:lstStyle>
            <a:p>
              <a:pPr>
                <a:spcBef>
                  <a:spcPct val="0"/>
                </a:spcBef>
              </a:pPr>
              <a:r>
                <a:rPr lang="en-US" altLang="en-US" sz="900" dirty="0">
                  <a:latin typeface="Comic Sans MS" pitchFamily="66" charset="0"/>
                </a:rPr>
                <a:t> 10</a:t>
              </a:r>
            </a:p>
          </p:txBody>
        </p:sp>
        <p:sp>
          <p:nvSpPr>
            <p:cNvPr id="83025" name="TextBox 40"/>
            <p:cNvSpPr txBox="1">
              <a:spLocks noChangeArrowheads="1"/>
            </p:cNvSpPr>
            <p:nvPr/>
          </p:nvSpPr>
          <p:spPr bwMode="auto">
            <a:xfrm>
              <a:off x="3224415" y="3913548"/>
              <a:ext cx="437242" cy="23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3"/>
                </a:buBlip>
                <a:defRPr sz="2400">
                  <a:solidFill>
                    <a:schemeClr val="tx1"/>
                  </a:solidFill>
                  <a:latin typeface="Arial" charset="0"/>
                  <a:cs typeface="Arial" charset="0"/>
                </a:defRPr>
              </a:lvl2pPr>
              <a:lvl3pPr marL="1143000" indent="-228600" eaLnBrk="0" hangingPunct="0">
                <a:spcBef>
                  <a:spcPts val="900"/>
                </a:spcBef>
                <a:buBlip>
                  <a:blip r:embed="rId4"/>
                </a:buBlip>
                <a:defRPr sz="2400">
                  <a:solidFill>
                    <a:schemeClr val="tx1"/>
                  </a:solidFill>
                  <a:latin typeface="Arial" charset="0"/>
                  <a:cs typeface="Arial" charset="0"/>
                </a:defRPr>
              </a:lvl3pPr>
              <a:lvl4pPr marL="1600200" indent="-228600" eaLnBrk="0" hangingPunct="0">
                <a:spcBef>
                  <a:spcPts val="900"/>
                </a:spcBef>
                <a:buBlip>
                  <a:blip r:embed="rId5"/>
                </a:buBlip>
                <a:defRPr sz="2400">
                  <a:solidFill>
                    <a:schemeClr val="tx1"/>
                  </a:solidFill>
                  <a:latin typeface="Arial" charset="0"/>
                  <a:cs typeface="Arial" charset="0"/>
                </a:defRPr>
              </a:lvl4pPr>
              <a:lvl5pPr marL="2057400" indent="-228600" eaLnBrk="0" hangingPunct="0">
                <a:spcBef>
                  <a:spcPts val="900"/>
                </a:spcBef>
                <a:buBlip>
                  <a:blip r:embed="rId6"/>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6"/>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6"/>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6"/>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6"/>
                </a:buBlip>
                <a:defRPr sz="2400">
                  <a:solidFill>
                    <a:schemeClr val="tx1"/>
                  </a:solidFill>
                  <a:latin typeface="Arial" charset="0"/>
                  <a:cs typeface="Arial" charset="0"/>
                </a:defRPr>
              </a:lvl9pPr>
            </a:lstStyle>
            <a:p>
              <a:pPr>
                <a:spcBef>
                  <a:spcPct val="0"/>
                </a:spcBef>
              </a:pPr>
              <a:r>
                <a:rPr lang="en-US" altLang="en-US" sz="900" dirty="0">
                  <a:latin typeface="Comic Sans MS" pitchFamily="66" charset="0"/>
                </a:rPr>
                <a:t>3</a:t>
              </a:r>
            </a:p>
          </p:txBody>
        </p:sp>
        <p:sp>
          <p:nvSpPr>
            <p:cNvPr id="83026" name="TextBox 41"/>
            <p:cNvSpPr txBox="1">
              <a:spLocks noChangeArrowheads="1"/>
            </p:cNvSpPr>
            <p:nvPr/>
          </p:nvSpPr>
          <p:spPr bwMode="auto">
            <a:xfrm>
              <a:off x="3229446" y="4038878"/>
              <a:ext cx="437242" cy="23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3"/>
                </a:buBlip>
                <a:defRPr sz="2400">
                  <a:solidFill>
                    <a:schemeClr val="tx1"/>
                  </a:solidFill>
                  <a:latin typeface="Arial" charset="0"/>
                  <a:cs typeface="Arial" charset="0"/>
                </a:defRPr>
              </a:lvl2pPr>
              <a:lvl3pPr marL="1143000" indent="-228600" eaLnBrk="0" hangingPunct="0">
                <a:spcBef>
                  <a:spcPts val="900"/>
                </a:spcBef>
                <a:buBlip>
                  <a:blip r:embed="rId4"/>
                </a:buBlip>
                <a:defRPr sz="2400">
                  <a:solidFill>
                    <a:schemeClr val="tx1"/>
                  </a:solidFill>
                  <a:latin typeface="Arial" charset="0"/>
                  <a:cs typeface="Arial" charset="0"/>
                </a:defRPr>
              </a:lvl3pPr>
              <a:lvl4pPr marL="1600200" indent="-228600" eaLnBrk="0" hangingPunct="0">
                <a:spcBef>
                  <a:spcPts val="900"/>
                </a:spcBef>
                <a:buBlip>
                  <a:blip r:embed="rId5"/>
                </a:buBlip>
                <a:defRPr sz="2400">
                  <a:solidFill>
                    <a:schemeClr val="tx1"/>
                  </a:solidFill>
                  <a:latin typeface="Arial" charset="0"/>
                  <a:cs typeface="Arial" charset="0"/>
                </a:defRPr>
              </a:lvl4pPr>
              <a:lvl5pPr marL="2057400" indent="-228600" eaLnBrk="0" hangingPunct="0">
                <a:spcBef>
                  <a:spcPts val="900"/>
                </a:spcBef>
                <a:buBlip>
                  <a:blip r:embed="rId6"/>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6"/>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6"/>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6"/>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6"/>
                </a:buBlip>
                <a:defRPr sz="2400">
                  <a:solidFill>
                    <a:schemeClr val="tx1"/>
                  </a:solidFill>
                  <a:latin typeface="Arial" charset="0"/>
                  <a:cs typeface="Arial" charset="0"/>
                </a:defRPr>
              </a:lvl9pPr>
            </a:lstStyle>
            <a:p>
              <a:pPr>
                <a:spcBef>
                  <a:spcPct val="0"/>
                </a:spcBef>
              </a:pPr>
              <a:r>
                <a:rPr lang="en-US" altLang="en-US" sz="900" dirty="0">
                  <a:latin typeface="Comic Sans MS" pitchFamily="66" charset="0"/>
                </a:rPr>
                <a:t>5</a:t>
              </a:r>
            </a:p>
          </p:txBody>
        </p:sp>
        <p:sp>
          <p:nvSpPr>
            <p:cNvPr id="83027" name="TextBox 42"/>
            <p:cNvSpPr txBox="1">
              <a:spLocks noChangeArrowheads="1"/>
            </p:cNvSpPr>
            <p:nvPr/>
          </p:nvSpPr>
          <p:spPr bwMode="auto">
            <a:xfrm>
              <a:off x="3233996" y="4166485"/>
              <a:ext cx="437242" cy="23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3"/>
                </a:buBlip>
                <a:defRPr sz="2400">
                  <a:solidFill>
                    <a:schemeClr val="tx1"/>
                  </a:solidFill>
                  <a:latin typeface="Arial" charset="0"/>
                  <a:cs typeface="Arial" charset="0"/>
                </a:defRPr>
              </a:lvl2pPr>
              <a:lvl3pPr marL="1143000" indent="-228600" eaLnBrk="0" hangingPunct="0">
                <a:spcBef>
                  <a:spcPts val="900"/>
                </a:spcBef>
                <a:buBlip>
                  <a:blip r:embed="rId4"/>
                </a:buBlip>
                <a:defRPr sz="2400">
                  <a:solidFill>
                    <a:schemeClr val="tx1"/>
                  </a:solidFill>
                  <a:latin typeface="Arial" charset="0"/>
                  <a:cs typeface="Arial" charset="0"/>
                </a:defRPr>
              </a:lvl3pPr>
              <a:lvl4pPr marL="1600200" indent="-228600" eaLnBrk="0" hangingPunct="0">
                <a:spcBef>
                  <a:spcPts val="900"/>
                </a:spcBef>
                <a:buBlip>
                  <a:blip r:embed="rId5"/>
                </a:buBlip>
                <a:defRPr sz="2400">
                  <a:solidFill>
                    <a:schemeClr val="tx1"/>
                  </a:solidFill>
                  <a:latin typeface="Arial" charset="0"/>
                  <a:cs typeface="Arial" charset="0"/>
                </a:defRPr>
              </a:lvl4pPr>
              <a:lvl5pPr marL="2057400" indent="-228600" eaLnBrk="0" hangingPunct="0">
                <a:spcBef>
                  <a:spcPts val="900"/>
                </a:spcBef>
                <a:buBlip>
                  <a:blip r:embed="rId6"/>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6"/>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6"/>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6"/>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6"/>
                </a:buBlip>
                <a:defRPr sz="2400">
                  <a:solidFill>
                    <a:schemeClr val="tx1"/>
                  </a:solidFill>
                  <a:latin typeface="Arial" charset="0"/>
                  <a:cs typeface="Arial" charset="0"/>
                </a:defRPr>
              </a:lvl9pPr>
            </a:lstStyle>
            <a:p>
              <a:pPr>
                <a:spcBef>
                  <a:spcPct val="0"/>
                </a:spcBef>
              </a:pPr>
              <a:r>
                <a:rPr lang="en-US" altLang="en-US" sz="900" dirty="0">
                  <a:latin typeface="Comic Sans MS" pitchFamily="66" charset="0"/>
                </a:rPr>
                <a:t>2</a:t>
              </a:r>
            </a:p>
          </p:txBody>
        </p:sp>
        <p:sp>
          <p:nvSpPr>
            <p:cNvPr id="83028" name="TextBox 43"/>
            <p:cNvSpPr txBox="1">
              <a:spLocks noChangeArrowheads="1"/>
            </p:cNvSpPr>
            <p:nvPr/>
          </p:nvSpPr>
          <p:spPr bwMode="auto">
            <a:xfrm>
              <a:off x="3408952" y="3918106"/>
              <a:ext cx="437242" cy="23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3"/>
                </a:buBlip>
                <a:defRPr sz="2400">
                  <a:solidFill>
                    <a:schemeClr val="tx1"/>
                  </a:solidFill>
                  <a:latin typeface="Arial" charset="0"/>
                  <a:cs typeface="Arial" charset="0"/>
                </a:defRPr>
              </a:lvl2pPr>
              <a:lvl3pPr marL="1143000" indent="-228600" eaLnBrk="0" hangingPunct="0">
                <a:spcBef>
                  <a:spcPts val="900"/>
                </a:spcBef>
                <a:buBlip>
                  <a:blip r:embed="rId4"/>
                </a:buBlip>
                <a:defRPr sz="2400">
                  <a:solidFill>
                    <a:schemeClr val="tx1"/>
                  </a:solidFill>
                  <a:latin typeface="Arial" charset="0"/>
                  <a:cs typeface="Arial" charset="0"/>
                </a:defRPr>
              </a:lvl3pPr>
              <a:lvl4pPr marL="1600200" indent="-228600" eaLnBrk="0" hangingPunct="0">
                <a:spcBef>
                  <a:spcPts val="900"/>
                </a:spcBef>
                <a:buBlip>
                  <a:blip r:embed="rId5"/>
                </a:buBlip>
                <a:defRPr sz="2400">
                  <a:solidFill>
                    <a:schemeClr val="tx1"/>
                  </a:solidFill>
                  <a:latin typeface="Arial" charset="0"/>
                  <a:cs typeface="Arial" charset="0"/>
                </a:defRPr>
              </a:lvl4pPr>
              <a:lvl5pPr marL="2057400" indent="-228600" eaLnBrk="0" hangingPunct="0">
                <a:spcBef>
                  <a:spcPts val="900"/>
                </a:spcBef>
                <a:buBlip>
                  <a:blip r:embed="rId6"/>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6"/>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6"/>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6"/>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6"/>
                </a:buBlip>
                <a:defRPr sz="2400">
                  <a:solidFill>
                    <a:schemeClr val="tx1"/>
                  </a:solidFill>
                  <a:latin typeface="Arial" charset="0"/>
                  <a:cs typeface="Arial" charset="0"/>
                </a:defRPr>
              </a:lvl9pPr>
            </a:lstStyle>
            <a:p>
              <a:pPr>
                <a:spcBef>
                  <a:spcPct val="0"/>
                </a:spcBef>
              </a:pPr>
              <a:r>
                <a:rPr lang="en-US" altLang="en-US" sz="900" dirty="0">
                  <a:latin typeface="Comic Sans MS" pitchFamily="66" charset="0"/>
                </a:rPr>
                <a:t> 1</a:t>
              </a:r>
            </a:p>
          </p:txBody>
        </p:sp>
        <p:sp>
          <p:nvSpPr>
            <p:cNvPr id="83029" name="TextBox 44"/>
            <p:cNvSpPr txBox="1">
              <a:spLocks noChangeArrowheads="1"/>
            </p:cNvSpPr>
            <p:nvPr/>
          </p:nvSpPr>
          <p:spPr bwMode="auto">
            <a:xfrm>
              <a:off x="3406678" y="4038879"/>
              <a:ext cx="437242" cy="23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3"/>
                </a:buBlip>
                <a:defRPr sz="2400">
                  <a:solidFill>
                    <a:schemeClr val="tx1"/>
                  </a:solidFill>
                  <a:latin typeface="Arial" charset="0"/>
                  <a:cs typeface="Arial" charset="0"/>
                </a:defRPr>
              </a:lvl2pPr>
              <a:lvl3pPr marL="1143000" indent="-228600" eaLnBrk="0" hangingPunct="0">
                <a:spcBef>
                  <a:spcPts val="900"/>
                </a:spcBef>
                <a:buBlip>
                  <a:blip r:embed="rId4"/>
                </a:buBlip>
                <a:defRPr sz="2400">
                  <a:solidFill>
                    <a:schemeClr val="tx1"/>
                  </a:solidFill>
                  <a:latin typeface="Arial" charset="0"/>
                  <a:cs typeface="Arial" charset="0"/>
                </a:defRPr>
              </a:lvl3pPr>
              <a:lvl4pPr marL="1600200" indent="-228600" eaLnBrk="0" hangingPunct="0">
                <a:spcBef>
                  <a:spcPts val="900"/>
                </a:spcBef>
                <a:buBlip>
                  <a:blip r:embed="rId5"/>
                </a:buBlip>
                <a:defRPr sz="2400">
                  <a:solidFill>
                    <a:schemeClr val="tx1"/>
                  </a:solidFill>
                  <a:latin typeface="Arial" charset="0"/>
                  <a:cs typeface="Arial" charset="0"/>
                </a:defRPr>
              </a:lvl4pPr>
              <a:lvl5pPr marL="2057400" indent="-228600" eaLnBrk="0" hangingPunct="0">
                <a:spcBef>
                  <a:spcPts val="900"/>
                </a:spcBef>
                <a:buBlip>
                  <a:blip r:embed="rId6"/>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6"/>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6"/>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6"/>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6"/>
                </a:buBlip>
                <a:defRPr sz="2400">
                  <a:solidFill>
                    <a:schemeClr val="tx1"/>
                  </a:solidFill>
                  <a:latin typeface="Arial" charset="0"/>
                  <a:cs typeface="Arial" charset="0"/>
                </a:defRPr>
              </a:lvl9pPr>
            </a:lstStyle>
            <a:p>
              <a:pPr>
                <a:spcBef>
                  <a:spcPct val="0"/>
                </a:spcBef>
              </a:pPr>
              <a:r>
                <a:rPr lang="en-US" altLang="en-US" sz="900" dirty="0">
                  <a:latin typeface="Comic Sans MS" pitchFamily="66" charset="0"/>
                </a:rPr>
                <a:t> 1</a:t>
              </a:r>
            </a:p>
          </p:txBody>
        </p:sp>
        <p:sp>
          <p:nvSpPr>
            <p:cNvPr id="83030" name="TextBox 45"/>
            <p:cNvSpPr txBox="1">
              <a:spLocks noChangeArrowheads="1"/>
            </p:cNvSpPr>
            <p:nvPr/>
          </p:nvSpPr>
          <p:spPr bwMode="auto">
            <a:xfrm>
              <a:off x="3411228" y="4166486"/>
              <a:ext cx="437242" cy="23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3"/>
                </a:buBlip>
                <a:defRPr sz="2400">
                  <a:solidFill>
                    <a:schemeClr val="tx1"/>
                  </a:solidFill>
                  <a:latin typeface="Arial" charset="0"/>
                  <a:cs typeface="Arial" charset="0"/>
                </a:defRPr>
              </a:lvl2pPr>
              <a:lvl3pPr marL="1143000" indent="-228600" eaLnBrk="0" hangingPunct="0">
                <a:spcBef>
                  <a:spcPts val="900"/>
                </a:spcBef>
                <a:buBlip>
                  <a:blip r:embed="rId4"/>
                </a:buBlip>
                <a:defRPr sz="2400">
                  <a:solidFill>
                    <a:schemeClr val="tx1"/>
                  </a:solidFill>
                  <a:latin typeface="Arial" charset="0"/>
                  <a:cs typeface="Arial" charset="0"/>
                </a:defRPr>
              </a:lvl3pPr>
              <a:lvl4pPr marL="1600200" indent="-228600" eaLnBrk="0" hangingPunct="0">
                <a:spcBef>
                  <a:spcPts val="900"/>
                </a:spcBef>
                <a:buBlip>
                  <a:blip r:embed="rId5"/>
                </a:buBlip>
                <a:defRPr sz="2400">
                  <a:solidFill>
                    <a:schemeClr val="tx1"/>
                  </a:solidFill>
                  <a:latin typeface="Arial" charset="0"/>
                  <a:cs typeface="Arial" charset="0"/>
                </a:defRPr>
              </a:lvl4pPr>
              <a:lvl5pPr marL="2057400" indent="-228600" eaLnBrk="0" hangingPunct="0">
                <a:spcBef>
                  <a:spcPts val="900"/>
                </a:spcBef>
                <a:buBlip>
                  <a:blip r:embed="rId6"/>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6"/>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6"/>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6"/>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6"/>
                </a:buBlip>
                <a:defRPr sz="2400">
                  <a:solidFill>
                    <a:schemeClr val="tx1"/>
                  </a:solidFill>
                  <a:latin typeface="Arial" charset="0"/>
                  <a:cs typeface="Arial" charset="0"/>
                </a:defRPr>
              </a:lvl9pPr>
            </a:lstStyle>
            <a:p>
              <a:pPr>
                <a:spcBef>
                  <a:spcPct val="0"/>
                </a:spcBef>
              </a:pPr>
              <a:r>
                <a:rPr lang="en-US" altLang="en-US" sz="900" dirty="0">
                  <a:latin typeface="Comic Sans MS" pitchFamily="66" charset="0"/>
                </a:rPr>
                <a:t> 1</a:t>
              </a:r>
            </a:p>
          </p:txBody>
        </p:sp>
        <p:sp>
          <p:nvSpPr>
            <p:cNvPr id="83031" name="TextBox 46"/>
            <p:cNvSpPr txBox="1">
              <a:spLocks noChangeArrowheads="1"/>
            </p:cNvSpPr>
            <p:nvPr/>
          </p:nvSpPr>
          <p:spPr bwMode="auto">
            <a:xfrm>
              <a:off x="3593492" y="4036600"/>
              <a:ext cx="437242" cy="23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3"/>
                </a:buBlip>
                <a:defRPr sz="2400">
                  <a:solidFill>
                    <a:schemeClr val="tx1"/>
                  </a:solidFill>
                  <a:latin typeface="Arial" charset="0"/>
                  <a:cs typeface="Arial" charset="0"/>
                </a:defRPr>
              </a:lvl2pPr>
              <a:lvl3pPr marL="1143000" indent="-228600" eaLnBrk="0" hangingPunct="0">
                <a:spcBef>
                  <a:spcPts val="900"/>
                </a:spcBef>
                <a:buBlip>
                  <a:blip r:embed="rId4"/>
                </a:buBlip>
                <a:defRPr sz="2400">
                  <a:solidFill>
                    <a:schemeClr val="tx1"/>
                  </a:solidFill>
                  <a:latin typeface="Arial" charset="0"/>
                  <a:cs typeface="Arial" charset="0"/>
                </a:defRPr>
              </a:lvl3pPr>
              <a:lvl4pPr marL="1600200" indent="-228600" eaLnBrk="0" hangingPunct="0">
                <a:spcBef>
                  <a:spcPts val="900"/>
                </a:spcBef>
                <a:buBlip>
                  <a:blip r:embed="rId5"/>
                </a:buBlip>
                <a:defRPr sz="2400">
                  <a:solidFill>
                    <a:schemeClr val="tx1"/>
                  </a:solidFill>
                  <a:latin typeface="Arial" charset="0"/>
                  <a:cs typeface="Arial" charset="0"/>
                </a:defRPr>
              </a:lvl4pPr>
              <a:lvl5pPr marL="2057400" indent="-228600" eaLnBrk="0" hangingPunct="0">
                <a:spcBef>
                  <a:spcPts val="900"/>
                </a:spcBef>
                <a:buBlip>
                  <a:blip r:embed="rId6"/>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6"/>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6"/>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6"/>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6"/>
                </a:buBlip>
                <a:defRPr sz="2400">
                  <a:solidFill>
                    <a:schemeClr val="tx1"/>
                  </a:solidFill>
                  <a:latin typeface="Arial" charset="0"/>
                  <a:cs typeface="Arial" charset="0"/>
                </a:defRPr>
              </a:lvl9pPr>
            </a:lstStyle>
            <a:p>
              <a:pPr>
                <a:spcBef>
                  <a:spcPct val="0"/>
                </a:spcBef>
              </a:pPr>
              <a:r>
                <a:rPr lang="en-US" altLang="en-US" sz="900" dirty="0">
                  <a:latin typeface="Comic Sans MS" pitchFamily="66" charset="0"/>
                </a:rPr>
                <a:t>74%</a:t>
              </a:r>
            </a:p>
          </p:txBody>
        </p:sp>
        <p:sp>
          <p:nvSpPr>
            <p:cNvPr id="40" name="Oval 39"/>
            <p:cNvSpPr/>
            <p:nvPr/>
          </p:nvSpPr>
          <p:spPr bwMode="auto">
            <a:xfrm>
              <a:off x="2817243" y="3940535"/>
              <a:ext cx="220661" cy="169863"/>
            </a:xfrm>
            <a:prstGeom prst="ellipse">
              <a:avLst/>
            </a:prstGeom>
            <a:noFill/>
            <a:ln w="19050" cmpd="sng">
              <a:solidFill>
                <a:srgbClr val="C00000"/>
              </a:solidFill>
            </a:ln>
            <a:effectLst>
              <a:outerShdw blurRad="25400" dist="25400" dir="2700000" algn="ct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900" dirty="0"/>
            </a:p>
          </p:txBody>
        </p:sp>
        <p:sp>
          <p:nvSpPr>
            <p:cNvPr id="41" name="Oval 40"/>
            <p:cNvSpPr/>
            <p:nvPr/>
          </p:nvSpPr>
          <p:spPr bwMode="auto">
            <a:xfrm>
              <a:off x="3041078" y="3940535"/>
              <a:ext cx="220662" cy="169863"/>
            </a:xfrm>
            <a:prstGeom prst="ellipse">
              <a:avLst/>
            </a:prstGeom>
            <a:noFill/>
            <a:ln w="19050" cmpd="sng">
              <a:solidFill>
                <a:srgbClr val="C00000"/>
              </a:solidFill>
            </a:ln>
            <a:effectLst>
              <a:outerShdw blurRad="25400" dist="25400" dir="2700000" algn="ct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900" dirty="0"/>
            </a:p>
          </p:txBody>
        </p:sp>
        <p:sp>
          <p:nvSpPr>
            <p:cNvPr id="42" name="Oval 41"/>
            <p:cNvSpPr/>
            <p:nvPr/>
          </p:nvSpPr>
          <p:spPr bwMode="auto">
            <a:xfrm>
              <a:off x="3253802" y="3940535"/>
              <a:ext cx="222249" cy="169863"/>
            </a:xfrm>
            <a:prstGeom prst="ellipse">
              <a:avLst/>
            </a:prstGeom>
            <a:noFill/>
            <a:ln w="19050" cmpd="sng">
              <a:solidFill>
                <a:srgbClr val="C00000"/>
              </a:solidFill>
            </a:ln>
            <a:effectLst>
              <a:outerShdw blurRad="25400" dist="25400" dir="2700000" algn="ct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900" dirty="0"/>
            </a:p>
          </p:txBody>
        </p:sp>
        <p:sp>
          <p:nvSpPr>
            <p:cNvPr id="43" name="Oval 42"/>
            <p:cNvSpPr/>
            <p:nvPr/>
          </p:nvSpPr>
          <p:spPr bwMode="auto">
            <a:xfrm>
              <a:off x="3463351" y="3940535"/>
              <a:ext cx="220662" cy="169863"/>
            </a:xfrm>
            <a:prstGeom prst="ellipse">
              <a:avLst/>
            </a:prstGeom>
            <a:noFill/>
            <a:ln w="19050" cmpd="sng">
              <a:solidFill>
                <a:srgbClr val="C00000"/>
              </a:solidFill>
            </a:ln>
            <a:effectLst>
              <a:outerShdw blurRad="25400" dist="25400" dir="2700000" algn="ct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900" dirty="0"/>
            </a:p>
          </p:txBody>
        </p:sp>
        <p:grpSp>
          <p:nvGrpSpPr>
            <p:cNvPr id="83036" name="Group 94"/>
            <p:cNvGrpSpPr>
              <a:grpSpLocks/>
            </p:cNvGrpSpPr>
            <p:nvPr/>
          </p:nvGrpSpPr>
          <p:grpSpPr bwMode="auto">
            <a:xfrm>
              <a:off x="3933243" y="4185755"/>
              <a:ext cx="1255712" cy="153710"/>
              <a:chOff x="5003516" y="4298591"/>
              <a:chExt cx="1254823" cy="153007"/>
            </a:xfrm>
          </p:grpSpPr>
          <p:sp>
            <p:nvSpPr>
              <p:cNvPr id="80" name="Oval 79"/>
              <p:cNvSpPr/>
              <p:nvPr/>
            </p:nvSpPr>
            <p:spPr>
              <a:xfrm>
                <a:off x="5003522" y="4299431"/>
                <a:ext cx="605992" cy="151703"/>
              </a:xfrm>
              <a:prstGeom prst="ellipse">
                <a:avLst/>
              </a:prstGeom>
              <a:noFill/>
              <a:ln w="19050" cmpd="sng">
                <a:solidFill>
                  <a:srgbClr val="C00000"/>
                </a:solidFill>
              </a:ln>
              <a:effectLst>
                <a:outerShdw blurRad="25400" dist="25400" dir="2700000" algn="ct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p>
            </p:txBody>
          </p:sp>
          <p:sp>
            <p:nvSpPr>
              <p:cNvPr id="81" name="Oval 80"/>
              <p:cNvSpPr/>
              <p:nvPr/>
            </p:nvSpPr>
            <p:spPr>
              <a:xfrm>
                <a:off x="5652347" y="4297850"/>
                <a:ext cx="605992" cy="148543"/>
              </a:xfrm>
              <a:prstGeom prst="ellipse">
                <a:avLst/>
              </a:prstGeom>
              <a:noFill/>
              <a:ln w="19050" cmpd="sng">
                <a:solidFill>
                  <a:srgbClr val="C00000"/>
                </a:solidFill>
              </a:ln>
              <a:effectLst>
                <a:outerShdw blurRad="25400" dist="25400" dir="2700000" algn="ct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p>
            </p:txBody>
          </p:sp>
        </p:grpSp>
      </p:grpSp>
      <p:grpSp>
        <p:nvGrpSpPr>
          <p:cNvPr id="106" name="Group 105"/>
          <p:cNvGrpSpPr>
            <a:grpSpLocks/>
          </p:cNvGrpSpPr>
          <p:nvPr/>
        </p:nvGrpSpPr>
        <p:grpSpPr bwMode="auto">
          <a:xfrm>
            <a:off x="4281487" y="4287839"/>
            <a:ext cx="2432050" cy="484187"/>
            <a:chOff x="2758506" y="4288198"/>
            <a:chExt cx="2432037" cy="484188"/>
          </a:xfrm>
        </p:grpSpPr>
        <p:sp>
          <p:nvSpPr>
            <p:cNvPr id="82999" name="TextBox 48"/>
            <p:cNvSpPr txBox="1">
              <a:spLocks noChangeArrowheads="1"/>
            </p:cNvSpPr>
            <p:nvPr/>
          </p:nvSpPr>
          <p:spPr bwMode="auto">
            <a:xfrm>
              <a:off x="2760780" y="4290478"/>
              <a:ext cx="437242" cy="23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3"/>
                </a:buBlip>
                <a:defRPr sz="2400">
                  <a:solidFill>
                    <a:schemeClr val="tx1"/>
                  </a:solidFill>
                  <a:latin typeface="Arial" charset="0"/>
                  <a:cs typeface="Arial" charset="0"/>
                </a:defRPr>
              </a:lvl2pPr>
              <a:lvl3pPr marL="1143000" indent="-228600" eaLnBrk="0" hangingPunct="0">
                <a:spcBef>
                  <a:spcPts val="900"/>
                </a:spcBef>
                <a:buBlip>
                  <a:blip r:embed="rId4"/>
                </a:buBlip>
                <a:defRPr sz="2400">
                  <a:solidFill>
                    <a:schemeClr val="tx1"/>
                  </a:solidFill>
                  <a:latin typeface="Arial" charset="0"/>
                  <a:cs typeface="Arial" charset="0"/>
                </a:defRPr>
              </a:lvl3pPr>
              <a:lvl4pPr marL="1600200" indent="-228600" eaLnBrk="0" hangingPunct="0">
                <a:spcBef>
                  <a:spcPts val="900"/>
                </a:spcBef>
                <a:buBlip>
                  <a:blip r:embed="rId5"/>
                </a:buBlip>
                <a:defRPr sz="2400">
                  <a:solidFill>
                    <a:schemeClr val="tx1"/>
                  </a:solidFill>
                  <a:latin typeface="Arial" charset="0"/>
                  <a:cs typeface="Arial" charset="0"/>
                </a:defRPr>
              </a:lvl4pPr>
              <a:lvl5pPr marL="2057400" indent="-228600" eaLnBrk="0" hangingPunct="0">
                <a:spcBef>
                  <a:spcPts val="900"/>
                </a:spcBef>
                <a:buBlip>
                  <a:blip r:embed="rId6"/>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6"/>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6"/>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6"/>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6"/>
                </a:buBlip>
                <a:defRPr sz="2400">
                  <a:solidFill>
                    <a:schemeClr val="tx1"/>
                  </a:solidFill>
                  <a:latin typeface="Arial" charset="0"/>
                  <a:cs typeface="Arial" charset="0"/>
                </a:defRPr>
              </a:lvl9pPr>
            </a:lstStyle>
            <a:p>
              <a:pPr>
                <a:spcBef>
                  <a:spcPct val="0"/>
                </a:spcBef>
              </a:pPr>
              <a:r>
                <a:rPr lang="en-US" altLang="en-US" sz="900" dirty="0">
                  <a:latin typeface="Comic Sans MS" pitchFamily="66" charset="0"/>
                </a:rPr>
                <a:t>35</a:t>
              </a:r>
            </a:p>
          </p:txBody>
        </p:sp>
        <p:sp>
          <p:nvSpPr>
            <p:cNvPr id="83000" name="TextBox 49"/>
            <p:cNvSpPr txBox="1">
              <a:spLocks noChangeArrowheads="1"/>
            </p:cNvSpPr>
            <p:nvPr/>
          </p:nvSpPr>
          <p:spPr bwMode="auto">
            <a:xfrm>
              <a:off x="2758506" y="4411251"/>
              <a:ext cx="437242" cy="23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3"/>
                </a:buBlip>
                <a:defRPr sz="2400">
                  <a:solidFill>
                    <a:schemeClr val="tx1"/>
                  </a:solidFill>
                  <a:latin typeface="Arial" charset="0"/>
                  <a:cs typeface="Arial" charset="0"/>
                </a:defRPr>
              </a:lvl2pPr>
              <a:lvl3pPr marL="1143000" indent="-228600" eaLnBrk="0" hangingPunct="0">
                <a:spcBef>
                  <a:spcPts val="900"/>
                </a:spcBef>
                <a:buBlip>
                  <a:blip r:embed="rId4"/>
                </a:buBlip>
                <a:defRPr sz="2400">
                  <a:solidFill>
                    <a:schemeClr val="tx1"/>
                  </a:solidFill>
                  <a:latin typeface="Arial" charset="0"/>
                  <a:cs typeface="Arial" charset="0"/>
                </a:defRPr>
              </a:lvl3pPr>
              <a:lvl4pPr marL="1600200" indent="-228600" eaLnBrk="0" hangingPunct="0">
                <a:spcBef>
                  <a:spcPts val="900"/>
                </a:spcBef>
                <a:buBlip>
                  <a:blip r:embed="rId5"/>
                </a:buBlip>
                <a:defRPr sz="2400">
                  <a:solidFill>
                    <a:schemeClr val="tx1"/>
                  </a:solidFill>
                  <a:latin typeface="Arial" charset="0"/>
                  <a:cs typeface="Arial" charset="0"/>
                </a:defRPr>
              </a:lvl4pPr>
              <a:lvl5pPr marL="2057400" indent="-228600" eaLnBrk="0" hangingPunct="0">
                <a:spcBef>
                  <a:spcPts val="900"/>
                </a:spcBef>
                <a:buBlip>
                  <a:blip r:embed="rId6"/>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6"/>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6"/>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6"/>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6"/>
                </a:buBlip>
                <a:defRPr sz="2400">
                  <a:solidFill>
                    <a:schemeClr val="tx1"/>
                  </a:solidFill>
                  <a:latin typeface="Arial" charset="0"/>
                  <a:cs typeface="Arial" charset="0"/>
                </a:defRPr>
              </a:lvl9pPr>
            </a:lstStyle>
            <a:p>
              <a:pPr>
                <a:spcBef>
                  <a:spcPct val="0"/>
                </a:spcBef>
              </a:pPr>
              <a:r>
                <a:rPr lang="en-US" altLang="en-US" sz="900" dirty="0">
                  <a:latin typeface="Comic Sans MS" pitchFamily="66" charset="0"/>
                </a:rPr>
                <a:t>37</a:t>
              </a:r>
            </a:p>
          </p:txBody>
        </p:sp>
        <p:sp>
          <p:nvSpPr>
            <p:cNvPr id="83001" name="TextBox 50"/>
            <p:cNvSpPr txBox="1">
              <a:spLocks noChangeArrowheads="1"/>
            </p:cNvSpPr>
            <p:nvPr/>
          </p:nvSpPr>
          <p:spPr bwMode="auto">
            <a:xfrm>
              <a:off x="2763057" y="4538858"/>
              <a:ext cx="437242" cy="23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3"/>
                </a:buBlip>
                <a:defRPr sz="2400">
                  <a:solidFill>
                    <a:schemeClr val="tx1"/>
                  </a:solidFill>
                  <a:latin typeface="Arial" charset="0"/>
                  <a:cs typeface="Arial" charset="0"/>
                </a:defRPr>
              </a:lvl2pPr>
              <a:lvl3pPr marL="1143000" indent="-228600" eaLnBrk="0" hangingPunct="0">
                <a:spcBef>
                  <a:spcPts val="900"/>
                </a:spcBef>
                <a:buBlip>
                  <a:blip r:embed="rId4"/>
                </a:buBlip>
                <a:defRPr sz="2400">
                  <a:solidFill>
                    <a:schemeClr val="tx1"/>
                  </a:solidFill>
                  <a:latin typeface="Arial" charset="0"/>
                  <a:cs typeface="Arial" charset="0"/>
                </a:defRPr>
              </a:lvl3pPr>
              <a:lvl4pPr marL="1600200" indent="-228600" eaLnBrk="0" hangingPunct="0">
                <a:spcBef>
                  <a:spcPts val="900"/>
                </a:spcBef>
                <a:buBlip>
                  <a:blip r:embed="rId5"/>
                </a:buBlip>
                <a:defRPr sz="2400">
                  <a:solidFill>
                    <a:schemeClr val="tx1"/>
                  </a:solidFill>
                  <a:latin typeface="Arial" charset="0"/>
                  <a:cs typeface="Arial" charset="0"/>
                </a:defRPr>
              </a:lvl4pPr>
              <a:lvl5pPr marL="2057400" indent="-228600" eaLnBrk="0" hangingPunct="0">
                <a:spcBef>
                  <a:spcPts val="900"/>
                </a:spcBef>
                <a:buBlip>
                  <a:blip r:embed="rId6"/>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6"/>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6"/>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6"/>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6"/>
                </a:buBlip>
                <a:defRPr sz="2400">
                  <a:solidFill>
                    <a:schemeClr val="tx1"/>
                  </a:solidFill>
                  <a:latin typeface="Arial" charset="0"/>
                  <a:cs typeface="Arial" charset="0"/>
                </a:defRPr>
              </a:lvl9pPr>
            </a:lstStyle>
            <a:p>
              <a:pPr>
                <a:spcBef>
                  <a:spcPct val="0"/>
                </a:spcBef>
              </a:pPr>
              <a:r>
                <a:rPr lang="en-US" altLang="en-US" sz="900" dirty="0">
                  <a:latin typeface="Comic Sans MS" pitchFamily="66" charset="0"/>
                </a:rPr>
                <a:t>41</a:t>
              </a:r>
            </a:p>
          </p:txBody>
        </p:sp>
        <p:sp>
          <p:nvSpPr>
            <p:cNvPr id="83002" name="TextBox 51"/>
            <p:cNvSpPr txBox="1">
              <a:spLocks noChangeArrowheads="1"/>
            </p:cNvSpPr>
            <p:nvPr/>
          </p:nvSpPr>
          <p:spPr bwMode="auto">
            <a:xfrm>
              <a:off x="2986009" y="4292759"/>
              <a:ext cx="437242" cy="23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3"/>
                </a:buBlip>
                <a:defRPr sz="2400">
                  <a:solidFill>
                    <a:schemeClr val="tx1"/>
                  </a:solidFill>
                  <a:latin typeface="Arial" charset="0"/>
                  <a:cs typeface="Arial" charset="0"/>
                </a:defRPr>
              </a:lvl2pPr>
              <a:lvl3pPr marL="1143000" indent="-228600" eaLnBrk="0" hangingPunct="0">
                <a:spcBef>
                  <a:spcPts val="900"/>
                </a:spcBef>
                <a:buBlip>
                  <a:blip r:embed="rId4"/>
                </a:buBlip>
                <a:defRPr sz="2400">
                  <a:solidFill>
                    <a:schemeClr val="tx1"/>
                  </a:solidFill>
                  <a:latin typeface="Arial" charset="0"/>
                  <a:cs typeface="Arial" charset="0"/>
                </a:defRPr>
              </a:lvl3pPr>
              <a:lvl4pPr marL="1600200" indent="-228600" eaLnBrk="0" hangingPunct="0">
                <a:spcBef>
                  <a:spcPts val="900"/>
                </a:spcBef>
                <a:buBlip>
                  <a:blip r:embed="rId5"/>
                </a:buBlip>
                <a:defRPr sz="2400">
                  <a:solidFill>
                    <a:schemeClr val="tx1"/>
                  </a:solidFill>
                  <a:latin typeface="Arial" charset="0"/>
                  <a:cs typeface="Arial" charset="0"/>
                </a:defRPr>
              </a:lvl4pPr>
              <a:lvl5pPr marL="2057400" indent="-228600" eaLnBrk="0" hangingPunct="0">
                <a:spcBef>
                  <a:spcPts val="900"/>
                </a:spcBef>
                <a:buBlip>
                  <a:blip r:embed="rId6"/>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6"/>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6"/>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6"/>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6"/>
                </a:buBlip>
                <a:defRPr sz="2400">
                  <a:solidFill>
                    <a:schemeClr val="tx1"/>
                  </a:solidFill>
                  <a:latin typeface="Arial" charset="0"/>
                  <a:cs typeface="Arial" charset="0"/>
                </a:defRPr>
              </a:lvl9pPr>
            </a:lstStyle>
            <a:p>
              <a:pPr>
                <a:spcBef>
                  <a:spcPct val="0"/>
                </a:spcBef>
              </a:pPr>
              <a:r>
                <a:rPr lang="en-US" altLang="en-US" sz="900" dirty="0">
                  <a:latin typeface="Comic Sans MS" pitchFamily="66" charset="0"/>
                </a:rPr>
                <a:t> 6</a:t>
              </a:r>
            </a:p>
          </p:txBody>
        </p:sp>
        <p:sp>
          <p:nvSpPr>
            <p:cNvPr id="83003" name="TextBox 52"/>
            <p:cNvSpPr txBox="1">
              <a:spLocks noChangeArrowheads="1"/>
            </p:cNvSpPr>
            <p:nvPr/>
          </p:nvSpPr>
          <p:spPr bwMode="auto">
            <a:xfrm>
              <a:off x="2983735" y="4413532"/>
              <a:ext cx="437242" cy="23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3"/>
                </a:buBlip>
                <a:defRPr sz="2400">
                  <a:solidFill>
                    <a:schemeClr val="tx1"/>
                  </a:solidFill>
                  <a:latin typeface="Arial" charset="0"/>
                  <a:cs typeface="Arial" charset="0"/>
                </a:defRPr>
              </a:lvl2pPr>
              <a:lvl3pPr marL="1143000" indent="-228600" eaLnBrk="0" hangingPunct="0">
                <a:spcBef>
                  <a:spcPts val="900"/>
                </a:spcBef>
                <a:buBlip>
                  <a:blip r:embed="rId4"/>
                </a:buBlip>
                <a:defRPr sz="2400">
                  <a:solidFill>
                    <a:schemeClr val="tx1"/>
                  </a:solidFill>
                  <a:latin typeface="Arial" charset="0"/>
                  <a:cs typeface="Arial" charset="0"/>
                </a:defRPr>
              </a:lvl3pPr>
              <a:lvl4pPr marL="1600200" indent="-228600" eaLnBrk="0" hangingPunct="0">
                <a:spcBef>
                  <a:spcPts val="900"/>
                </a:spcBef>
                <a:buBlip>
                  <a:blip r:embed="rId5"/>
                </a:buBlip>
                <a:defRPr sz="2400">
                  <a:solidFill>
                    <a:schemeClr val="tx1"/>
                  </a:solidFill>
                  <a:latin typeface="Arial" charset="0"/>
                  <a:cs typeface="Arial" charset="0"/>
                </a:defRPr>
              </a:lvl4pPr>
              <a:lvl5pPr marL="2057400" indent="-228600" eaLnBrk="0" hangingPunct="0">
                <a:spcBef>
                  <a:spcPts val="900"/>
                </a:spcBef>
                <a:buBlip>
                  <a:blip r:embed="rId6"/>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6"/>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6"/>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6"/>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6"/>
                </a:buBlip>
                <a:defRPr sz="2400">
                  <a:solidFill>
                    <a:schemeClr val="tx1"/>
                  </a:solidFill>
                  <a:latin typeface="Arial" charset="0"/>
                  <a:cs typeface="Arial" charset="0"/>
                </a:defRPr>
              </a:lvl9pPr>
            </a:lstStyle>
            <a:p>
              <a:pPr>
                <a:spcBef>
                  <a:spcPct val="0"/>
                </a:spcBef>
              </a:pPr>
              <a:r>
                <a:rPr lang="en-US" altLang="en-US" sz="900" dirty="0">
                  <a:latin typeface="Comic Sans MS" pitchFamily="66" charset="0"/>
                </a:rPr>
                <a:t> 3</a:t>
              </a:r>
            </a:p>
          </p:txBody>
        </p:sp>
        <p:sp>
          <p:nvSpPr>
            <p:cNvPr id="83004" name="TextBox 53"/>
            <p:cNvSpPr txBox="1">
              <a:spLocks noChangeArrowheads="1"/>
            </p:cNvSpPr>
            <p:nvPr/>
          </p:nvSpPr>
          <p:spPr bwMode="auto">
            <a:xfrm>
              <a:off x="2988285" y="4541139"/>
              <a:ext cx="437242" cy="23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3"/>
                </a:buBlip>
                <a:defRPr sz="2400">
                  <a:solidFill>
                    <a:schemeClr val="tx1"/>
                  </a:solidFill>
                  <a:latin typeface="Arial" charset="0"/>
                  <a:cs typeface="Arial" charset="0"/>
                </a:defRPr>
              </a:lvl2pPr>
              <a:lvl3pPr marL="1143000" indent="-228600" eaLnBrk="0" hangingPunct="0">
                <a:spcBef>
                  <a:spcPts val="900"/>
                </a:spcBef>
                <a:buBlip>
                  <a:blip r:embed="rId4"/>
                </a:buBlip>
                <a:defRPr sz="2400">
                  <a:solidFill>
                    <a:schemeClr val="tx1"/>
                  </a:solidFill>
                  <a:latin typeface="Arial" charset="0"/>
                  <a:cs typeface="Arial" charset="0"/>
                </a:defRPr>
              </a:lvl3pPr>
              <a:lvl4pPr marL="1600200" indent="-228600" eaLnBrk="0" hangingPunct="0">
                <a:spcBef>
                  <a:spcPts val="900"/>
                </a:spcBef>
                <a:buBlip>
                  <a:blip r:embed="rId5"/>
                </a:buBlip>
                <a:defRPr sz="2400">
                  <a:solidFill>
                    <a:schemeClr val="tx1"/>
                  </a:solidFill>
                  <a:latin typeface="Arial" charset="0"/>
                  <a:cs typeface="Arial" charset="0"/>
                </a:defRPr>
              </a:lvl4pPr>
              <a:lvl5pPr marL="2057400" indent="-228600" eaLnBrk="0" hangingPunct="0">
                <a:spcBef>
                  <a:spcPts val="900"/>
                </a:spcBef>
                <a:buBlip>
                  <a:blip r:embed="rId6"/>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6"/>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6"/>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6"/>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6"/>
                </a:buBlip>
                <a:defRPr sz="2400">
                  <a:solidFill>
                    <a:schemeClr val="tx1"/>
                  </a:solidFill>
                  <a:latin typeface="Arial" charset="0"/>
                  <a:cs typeface="Arial" charset="0"/>
                </a:defRPr>
              </a:lvl9pPr>
            </a:lstStyle>
            <a:p>
              <a:pPr>
                <a:spcBef>
                  <a:spcPct val="0"/>
                </a:spcBef>
              </a:pPr>
              <a:r>
                <a:rPr lang="en-US" altLang="en-US" sz="900" dirty="0">
                  <a:latin typeface="Comic Sans MS" pitchFamily="66" charset="0"/>
                </a:rPr>
                <a:t> 2</a:t>
              </a:r>
            </a:p>
          </p:txBody>
        </p:sp>
        <p:sp>
          <p:nvSpPr>
            <p:cNvPr id="83005" name="TextBox 54"/>
            <p:cNvSpPr txBox="1">
              <a:spLocks noChangeArrowheads="1"/>
            </p:cNvSpPr>
            <p:nvPr/>
          </p:nvSpPr>
          <p:spPr bwMode="auto">
            <a:xfrm>
              <a:off x="3204412" y="4288198"/>
              <a:ext cx="437242" cy="23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3"/>
                </a:buBlip>
                <a:defRPr sz="2400">
                  <a:solidFill>
                    <a:schemeClr val="tx1"/>
                  </a:solidFill>
                  <a:latin typeface="Arial" charset="0"/>
                  <a:cs typeface="Arial" charset="0"/>
                </a:defRPr>
              </a:lvl2pPr>
              <a:lvl3pPr marL="1143000" indent="-228600" eaLnBrk="0" hangingPunct="0">
                <a:spcBef>
                  <a:spcPts val="900"/>
                </a:spcBef>
                <a:buBlip>
                  <a:blip r:embed="rId4"/>
                </a:buBlip>
                <a:defRPr sz="2400">
                  <a:solidFill>
                    <a:schemeClr val="tx1"/>
                  </a:solidFill>
                  <a:latin typeface="Arial" charset="0"/>
                  <a:cs typeface="Arial" charset="0"/>
                </a:defRPr>
              </a:lvl3pPr>
              <a:lvl4pPr marL="1600200" indent="-228600" eaLnBrk="0" hangingPunct="0">
                <a:spcBef>
                  <a:spcPts val="900"/>
                </a:spcBef>
                <a:buBlip>
                  <a:blip r:embed="rId5"/>
                </a:buBlip>
                <a:defRPr sz="2400">
                  <a:solidFill>
                    <a:schemeClr val="tx1"/>
                  </a:solidFill>
                  <a:latin typeface="Arial" charset="0"/>
                  <a:cs typeface="Arial" charset="0"/>
                </a:defRPr>
              </a:lvl4pPr>
              <a:lvl5pPr marL="2057400" indent="-228600" eaLnBrk="0" hangingPunct="0">
                <a:spcBef>
                  <a:spcPts val="900"/>
                </a:spcBef>
                <a:buBlip>
                  <a:blip r:embed="rId6"/>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6"/>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6"/>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6"/>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6"/>
                </a:buBlip>
                <a:defRPr sz="2400">
                  <a:solidFill>
                    <a:schemeClr val="tx1"/>
                  </a:solidFill>
                  <a:latin typeface="Arial" charset="0"/>
                  <a:cs typeface="Arial" charset="0"/>
                </a:defRPr>
              </a:lvl9pPr>
            </a:lstStyle>
            <a:p>
              <a:pPr>
                <a:spcBef>
                  <a:spcPct val="0"/>
                </a:spcBef>
              </a:pPr>
              <a:r>
                <a:rPr lang="en-US" altLang="en-US" sz="900" dirty="0">
                  <a:latin typeface="Comic Sans MS" pitchFamily="66" charset="0"/>
                </a:rPr>
                <a:t>25</a:t>
              </a:r>
            </a:p>
          </p:txBody>
        </p:sp>
        <p:sp>
          <p:nvSpPr>
            <p:cNvPr id="83006" name="TextBox 55"/>
            <p:cNvSpPr txBox="1">
              <a:spLocks noChangeArrowheads="1"/>
            </p:cNvSpPr>
            <p:nvPr/>
          </p:nvSpPr>
          <p:spPr bwMode="auto">
            <a:xfrm>
              <a:off x="3188488" y="4413528"/>
              <a:ext cx="437242" cy="23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3"/>
                </a:buBlip>
                <a:defRPr sz="2400">
                  <a:solidFill>
                    <a:schemeClr val="tx1"/>
                  </a:solidFill>
                  <a:latin typeface="Arial" charset="0"/>
                  <a:cs typeface="Arial" charset="0"/>
                </a:defRPr>
              </a:lvl2pPr>
              <a:lvl3pPr marL="1143000" indent="-228600" eaLnBrk="0" hangingPunct="0">
                <a:spcBef>
                  <a:spcPts val="900"/>
                </a:spcBef>
                <a:buBlip>
                  <a:blip r:embed="rId4"/>
                </a:buBlip>
                <a:defRPr sz="2400">
                  <a:solidFill>
                    <a:schemeClr val="tx1"/>
                  </a:solidFill>
                  <a:latin typeface="Arial" charset="0"/>
                  <a:cs typeface="Arial" charset="0"/>
                </a:defRPr>
              </a:lvl3pPr>
              <a:lvl4pPr marL="1600200" indent="-228600" eaLnBrk="0" hangingPunct="0">
                <a:spcBef>
                  <a:spcPts val="900"/>
                </a:spcBef>
                <a:buBlip>
                  <a:blip r:embed="rId5"/>
                </a:buBlip>
                <a:defRPr sz="2400">
                  <a:solidFill>
                    <a:schemeClr val="tx1"/>
                  </a:solidFill>
                  <a:latin typeface="Arial" charset="0"/>
                  <a:cs typeface="Arial" charset="0"/>
                </a:defRPr>
              </a:lvl4pPr>
              <a:lvl5pPr marL="2057400" indent="-228600" eaLnBrk="0" hangingPunct="0">
                <a:spcBef>
                  <a:spcPts val="900"/>
                </a:spcBef>
                <a:buBlip>
                  <a:blip r:embed="rId6"/>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6"/>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6"/>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6"/>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6"/>
                </a:buBlip>
                <a:defRPr sz="2400">
                  <a:solidFill>
                    <a:schemeClr val="tx1"/>
                  </a:solidFill>
                  <a:latin typeface="Arial" charset="0"/>
                  <a:cs typeface="Arial" charset="0"/>
                </a:defRPr>
              </a:lvl9pPr>
            </a:lstStyle>
            <a:p>
              <a:pPr>
                <a:spcBef>
                  <a:spcPct val="0"/>
                </a:spcBef>
              </a:pPr>
              <a:r>
                <a:rPr lang="en-US" altLang="en-US" sz="900" dirty="0">
                  <a:latin typeface="Comic Sans MS" pitchFamily="66" charset="0"/>
                </a:rPr>
                <a:t>33</a:t>
              </a:r>
            </a:p>
          </p:txBody>
        </p:sp>
        <p:sp>
          <p:nvSpPr>
            <p:cNvPr id="83007" name="TextBox 56"/>
            <p:cNvSpPr txBox="1">
              <a:spLocks noChangeArrowheads="1"/>
            </p:cNvSpPr>
            <p:nvPr/>
          </p:nvSpPr>
          <p:spPr bwMode="auto">
            <a:xfrm>
              <a:off x="3193039" y="4541135"/>
              <a:ext cx="437242" cy="23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3"/>
                </a:buBlip>
                <a:defRPr sz="2400">
                  <a:solidFill>
                    <a:schemeClr val="tx1"/>
                  </a:solidFill>
                  <a:latin typeface="Arial" charset="0"/>
                  <a:cs typeface="Arial" charset="0"/>
                </a:defRPr>
              </a:lvl2pPr>
              <a:lvl3pPr marL="1143000" indent="-228600" eaLnBrk="0" hangingPunct="0">
                <a:spcBef>
                  <a:spcPts val="900"/>
                </a:spcBef>
                <a:buBlip>
                  <a:blip r:embed="rId4"/>
                </a:buBlip>
                <a:defRPr sz="2400">
                  <a:solidFill>
                    <a:schemeClr val="tx1"/>
                  </a:solidFill>
                  <a:latin typeface="Arial" charset="0"/>
                  <a:cs typeface="Arial" charset="0"/>
                </a:defRPr>
              </a:lvl3pPr>
              <a:lvl4pPr marL="1600200" indent="-228600" eaLnBrk="0" hangingPunct="0">
                <a:spcBef>
                  <a:spcPts val="900"/>
                </a:spcBef>
                <a:buBlip>
                  <a:blip r:embed="rId5"/>
                </a:buBlip>
                <a:defRPr sz="2400">
                  <a:solidFill>
                    <a:schemeClr val="tx1"/>
                  </a:solidFill>
                  <a:latin typeface="Arial" charset="0"/>
                  <a:cs typeface="Arial" charset="0"/>
                </a:defRPr>
              </a:lvl4pPr>
              <a:lvl5pPr marL="2057400" indent="-228600" eaLnBrk="0" hangingPunct="0">
                <a:spcBef>
                  <a:spcPts val="900"/>
                </a:spcBef>
                <a:buBlip>
                  <a:blip r:embed="rId6"/>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6"/>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6"/>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6"/>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6"/>
                </a:buBlip>
                <a:defRPr sz="2400">
                  <a:solidFill>
                    <a:schemeClr val="tx1"/>
                  </a:solidFill>
                  <a:latin typeface="Arial" charset="0"/>
                  <a:cs typeface="Arial" charset="0"/>
                </a:defRPr>
              </a:lvl9pPr>
            </a:lstStyle>
            <a:p>
              <a:pPr>
                <a:spcBef>
                  <a:spcPct val="0"/>
                </a:spcBef>
              </a:pPr>
              <a:r>
                <a:rPr lang="en-US" altLang="en-US" sz="900" dirty="0">
                  <a:latin typeface="Comic Sans MS" pitchFamily="66" charset="0"/>
                </a:rPr>
                <a:t>35</a:t>
              </a:r>
            </a:p>
          </p:txBody>
        </p:sp>
        <p:sp>
          <p:nvSpPr>
            <p:cNvPr id="83008" name="TextBox 57"/>
            <p:cNvSpPr txBox="1">
              <a:spLocks noChangeArrowheads="1"/>
            </p:cNvSpPr>
            <p:nvPr/>
          </p:nvSpPr>
          <p:spPr bwMode="auto">
            <a:xfrm>
              <a:off x="3413715" y="4292756"/>
              <a:ext cx="437242" cy="23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3"/>
                </a:buBlip>
                <a:defRPr sz="2400">
                  <a:solidFill>
                    <a:schemeClr val="tx1"/>
                  </a:solidFill>
                  <a:latin typeface="Arial" charset="0"/>
                  <a:cs typeface="Arial" charset="0"/>
                </a:defRPr>
              </a:lvl2pPr>
              <a:lvl3pPr marL="1143000" indent="-228600" eaLnBrk="0" hangingPunct="0">
                <a:spcBef>
                  <a:spcPts val="900"/>
                </a:spcBef>
                <a:buBlip>
                  <a:blip r:embed="rId4"/>
                </a:buBlip>
                <a:defRPr sz="2400">
                  <a:solidFill>
                    <a:schemeClr val="tx1"/>
                  </a:solidFill>
                  <a:latin typeface="Arial" charset="0"/>
                  <a:cs typeface="Arial" charset="0"/>
                </a:defRPr>
              </a:lvl3pPr>
              <a:lvl4pPr marL="1600200" indent="-228600" eaLnBrk="0" hangingPunct="0">
                <a:spcBef>
                  <a:spcPts val="900"/>
                </a:spcBef>
                <a:buBlip>
                  <a:blip r:embed="rId5"/>
                </a:buBlip>
                <a:defRPr sz="2400">
                  <a:solidFill>
                    <a:schemeClr val="tx1"/>
                  </a:solidFill>
                  <a:latin typeface="Arial" charset="0"/>
                  <a:cs typeface="Arial" charset="0"/>
                </a:defRPr>
              </a:lvl4pPr>
              <a:lvl5pPr marL="2057400" indent="-228600" eaLnBrk="0" hangingPunct="0">
                <a:spcBef>
                  <a:spcPts val="900"/>
                </a:spcBef>
                <a:buBlip>
                  <a:blip r:embed="rId6"/>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6"/>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6"/>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6"/>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6"/>
                </a:buBlip>
                <a:defRPr sz="2400">
                  <a:solidFill>
                    <a:schemeClr val="tx1"/>
                  </a:solidFill>
                  <a:latin typeface="Arial" charset="0"/>
                  <a:cs typeface="Arial" charset="0"/>
                </a:defRPr>
              </a:lvl9pPr>
            </a:lstStyle>
            <a:p>
              <a:pPr>
                <a:spcBef>
                  <a:spcPct val="0"/>
                </a:spcBef>
              </a:pPr>
              <a:r>
                <a:rPr lang="en-US" altLang="en-US" sz="900" dirty="0">
                  <a:latin typeface="Comic Sans MS" pitchFamily="66" charset="0"/>
                </a:rPr>
                <a:t> 2</a:t>
              </a:r>
            </a:p>
          </p:txBody>
        </p:sp>
        <p:sp>
          <p:nvSpPr>
            <p:cNvPr id="83009" name="TextBox 58"/>
            <p:cNvSpPr txBox="1">
              <a:spLocks noChangeArrowheads="1"/>
            </p:cNvSpPr>
            <p:nvPr/>
          </p:nvSpPr>
          <p:spPr bwMode="auto">
            <a:xfrm>
              <a:off x="3411441" y="4413529"/>
              <a:ext cx="437242" cy="23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3"/>
                </a:buBlip>
                <a:defRPr sz="2400">
                  <a:solidFill>
                    <a:schemeClr val="tx1"/>
                  </a:solidFill>
                  <a:latin typeface="Arial" charset="0"/>
                  <a:cs typeface="Arial" charset="0"/>
                </a:defRPr>
              </a:lvl2pPr>
              <a:lvl3pPr marL="1143000" indent="-228600" eaLnBrk="0" hangingPunct="0">
                <a:spcBef>
                  <a:spcPts val="900"/>
                </a:spcBef>
                <a:buBlip>
                  <a:blip r:embed="rId4"/>
                </a:buBlip>
                <a:defRPr sz="2400">
                  <a:solidFill>
                    <a:schemeClr val="tx1"/>
                  </a:solidFill>
                  <a:latin typeface="Arial" charset="0"/>
                  <a:cs typeface="Arial" charset="0"/>
                </a:defRPr>
              </a:lvl3pPr>
              <a:lvl4pPr marL="1600200" indent="-228600" eaLnBrk="0" hangingPunct="0">
                <a:spcBef>
                  <a:spcPts val="900"/>
                </a:spcBef>
                <a:buBlip>
                  <a:blip r:embed="rId5"/>
                </a:buBlip>
                <a:defRPr sz="2400">
                  <a:solidFill>
                    <a:schemeClr val="tx1"/>
                  </a:solidFill>
                  <a:latin typeface="Arial" charset="0"/>
                  <a:cs typeface="Arial" charset="0"/>
                </a:defRPr>
              </a:lvl4pPr>
              <a:lvl5pPr marL="2057400" indent="-228600" eaLnBrk="0" hangingPunct="0">
                <a:spcBef>
                  <a:spcPts val="900"/>
                </a:spcBef>
                <a:buBlip>
                  <a:blip r:embed="rId6"/>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6"/>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6"/>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6"/>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6"/>
                </a:buBlip>
                <a:defRPr sz="2400">
                  <a:solidFill>
                    <a:schemeClr val="tx1"/>
                  </a:solidFill>
                  <a:latin typeface="Arial" charset="0"/>
                  <a:cs typeface="Arial" charset="0"/>
                </a:defRPr>
              </a:lvl9pPr>
            </a:lstStyle>
            <a:p>
              <a:pPr>
                <a:spcBef>
                  <a:spcPct val="0"/>
                </a:spcBef>
              </a:pPr>
              <a:r>
                <a:rPr lang="en-US" altLang="en-US" sz="900" dirty="0">
                  <a:latin typeface="Comic Sans MS" pitchFamily="66" charset="0"/>
                </a:rPr>
                <a:t> 3</a:t>
              </a:r>
            </a:p>
          </p:txBody>
        </p:sp>
        <p:sp>
          <p:nvSpPr>
            <p:cNvPr id="83010" name="TextBox 59"/>
            <p:cNvSpPr txBox="1">
              <a:spLocks noChangeArrowheads="1"/>
            </p:cNvSpPr>
            <p:nvPr/>
          </p:nvSpPr>
          <p:spPr bwMode="auto">
            <a:xfrm>
              <a:off x="3415991" y="4541136"/>
              <a:ext cx="437242" cy="23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3"/>
                </a:buBlip>
                <a:defRPr sz="2400">
                  <a:solidFill>
                    <a:schemeClr val="tx1"/>
                  </a:solidFill>
                  <a:latin typeface="Arial" charset="0"/>
                  <a:cs typeface="Arial" charset="0"/>
                </a:defRPr>
              </a:lvl2pPr>
              <a:lvl3pPr marL="1143000" indent="-228600" eaLnBrk="0" hangingPunct="0">
                <a:spcBef>
                  <a:spcPts val="900"/>
                </a:spcBef>
                <a:buBlip>
                  <a:blip r:embed="rId4"/>
                </a:buBlip>
                <a:defRPr sz="2400">
                  <a:solidFill>
                    <a:schemeClr val="tx1"/>
                  </a:solidFill>
                  <a:latin typeface="Arial" charset="0"/>
                  <a:cs typeface="Arial" charset="0"/>
                </a:defRPr>
              </a:lvl3pPr>
              <a:lvl4pPr marL="1600200" indent="-228600" eaLnBrk="0" hangingPunct="0">
                <a:spcBef>
                  <a:spcPts val="900"/>
                </a:spcBef>
                <a:buBlip>
                  <a:blip r:embed="rId5"/>
                </a:buBlip>
                <a:defRPr sz="2400">
                  <a:solidFill>
                    <a:schemeClr val="tx1"/>
                  </a:solidFill>
                  <a:latin typeface="Arial" charset="0"/>
                  <a:cs typeface="Arial" charset="0"/>
                </a:defRPr>
              </a:lvl4pPr>
              <a:lvl5pPr marL="2057400" indent="-228600" eaLnBrk="0" hangingPunct="0">
                <a:spcBef>
                  <a:spcPts val="900"/>
                </a:spcBef>
                <a:buBlip>
                  <a:blip r:embed="rId6"/>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6"/>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6"/>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6"/>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6"/>
                </a:buBlip>
                <a:defRPr sz="2400">
                  <a:solidFill>
                    <a:schemeClr val="tx1"/>
                  </a:solidFill>
                  <a:latin typeface="Arial" charset="0"/>
                  <a:cs typeface="Arial" charset="0"/>
                </a:defRPr>
              </a:lvl9pPr>
            </a:lstStyle>
            <a:p>
              <a:pPr>
                <a:spcBef>
                  <a:spcPct val="0"/>
                </a:spcBef>
              </a:pPr>
              <a:r>
                <a:rPr lang="en-US" altLang="en-US" sz="900" dirty="0">
                  <a:latin typeface="Comic Sans MS" pitchFamily="66" charset="0"/>
                </a:rPr>
                <a:t> 3</a:t>
              </a:r>
            </a:p>
          </p:txBody>
        </p:sp>
        <p:sp>
          <p:nvSpPr>
            <p:cNvPr id="83011" name="TextBox 60"/>
            <p:cNvSpPr txBox="1">
              <a:spLocks noChangeArrowheads="1"/>
            </p:cNvSpPr>
            <p:nvPr/>
          </p:nvSpPr>
          <p:spPr bwMode="auto">
            <a:xfrm>
              <a:off x="3598255" y="4411250"/>
              <a:ext cx="437242" cy="23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3"/>
                </a:buBlip>
                <a:defRPr sz="2400">
                  <a:solidFill>
                    <a:schemeClr val="tx1"/>
                  </a:solidFill>
                  <a:latin typeface="Arial" charset="0"/>
                  <a:cs typeface="Arial" charset="0"/>
                </a:defRPr>
              </a:lvl2pPr>
              <a:lvl3pPr marL="1143000" indent="-228600" eaLnBrk="0" hangingPunct="0">
                <a:spcBef>
                  <a:spcPts val="900"/>
                </a:spcBef>
                <a:buBlip>
                  <a:blip r:embed="rId4"/>
                </a:buBlip>
                <a:defRPr sz="2400">
                  <a:solidFill>
                    <a:schemeClr val="tx1"/>
                  </a:solidFill>
                  <a:latin typeface="Arial" charset="0"/>
                  <a:cs typeface="Arial" charset="0"/>
                </a:defRPr>
              </a:lvl3pPr>
              <a:lvl4pPr marL="1600200" indent="-228600" eaLnBrk="0" hangingPunct="0">
                <a:spcBef>
                  <a:spcPts val="900"/>
                </a:spcBef>
                <a:buBlip>
                  <a:blip r:embed="rId5"/>
                </a:buBlip>
                <a:defRPr sz="2400">
                  <a:solidFill>
                    <a:schemeClr val="tx1"/>
                  </a:solidFill>
                  <a:latin typeface="Arial" charset="0"/>
                  <a:cs typeface="Arial" charset="0"/>
                </a:defRPr>
              </a:lvl4pPr>
              <a:lvl5pPr marL="2057400" indent="-228600" eaLnBrk="0" hangingPunct="0">
                <a:spcBef>
                  <a:spcPts val="900"/>
                </a:spcBef>
                <a:buBlip>
                  <a:blip r:embed="rId6"/>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6"/>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6"/>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6"/>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6"/>
                </a:buBlip>
                <a:defRPr sz="2400">
                  <a:solidFill>
                    <a:schemeClr val="tx1"/>
                  </a:solidFill>
                  <a:latin typeface="Arial" charset="0"/>
                  <a:cs typeface="Arial" charset="0"/>
                </a:defRPr>
              </a:lvl9pPr>
            </a:lstStyle>
            <a:p>
              <a:pPr>
                <a:spcBef>
                  <a:spcPct val="0"/>
                </a:spcBef>
              </a:pPr>
              <a:r>
                <a:rPr lang="en-US" altLang="en-US" sz="900" dirty="0">
                  <a:latin typeface="Comic Sans MS" pitchFamily="66" charset="0"/>
                </a:rPr>
                <a:t>80%</a:t>
              </a:r>
            </a:p>
          </p:txBody>
        </p:sp>
        <p:sp>
          <p:nvSpPr>
            <p:cNvPr id="59" name="Oval 58"/>
            <p:cNvSpPr/>
            <p:nvPr/>
          </p:nvSpPr>
          <p:spPr bwMode="auto">
            <a:xfrm>
              <a:off x="2829944" y="4439010"/>
              <a:ext cx="196849" cy="174625"/>
            </a:xfrm>
            <a:prstGeom prst="ellipse">
              <a:avLst/>
            </a:prstGeom>
            <a:noFill/>
            <a:ln w="19050" cmpd="sng">
              <a:solidFill>
                <a:srgbClr val="C00000"/>
              </a:solidFill>
            </a:ln>
            <a:effectLst>
              <a:outerShdw blurRad="25400" dist="25400" dir="2700000" algn="ct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900" dirty="0"/>
            </a:p>
          </p:txBody>
        </p:sp>
        <p:sp>
          <p:nvSpPr>
            <p:cNvPr id="60" name="Oval 59"/>
            <p:cNvSpPr/>
            <p:nvPr/>
          </p:nvSpPr>
          <p:spPr bwMode="auto">
            <a:xfrm>
              <a:off x="3052192" y="4439010"/>
              <a:ext cx="198436" cy="174625"/>
            </a:xfrm>
            <a:prstGeom prst="ellipse">
              <a:avLst/>
            </a:prstGeom>
            <a:noFill/>
            <a:ln w="19050" cmpd="sng">
              <a:solidFill>
                <a:srgbClr val="C00000"/>
              </a:solidFill>
            </a:ln>
            <a:effectLst>
              <a:outerShdw blurRad="25400" dist="25400" dir="2700000" algn="ct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900" dirty="0"/>
            </a:p>
          </p:txBody>
        </p:sp>
        <p:sp>
          <p:nvSpPr>
            <p:cNvPr id="61" name="Oval 60"/>
            <p:cNvSpPr/>
            <p:nvPr/>
          </p:nvSpPr>
          <p:spPr bwMode="auto">
            <a:xfrm>
              <a:off x="3266503" y="4439010"/>
              <a:ext cx="198437" cy="174625"/>
            </a:xfrm>
            <a:prstGeom prst="ellipse">
              <a:avLst/>
            </a:prstGeom>
            <a:noFill/>
            <a:ln w="19050" cmpd="sng">
              <a:solidFill>
                <a:srgbClr val="C00000"/>
              </a:solidFill>
            </a:ln>
            <a:effectLst>
              <a:outerShdw blurRad="25400" dist="25400" dir="2700000" algn="ct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900" dirty="0"/>
            </a:p>
          </p:txBody>
        </p:sp>
        <p:sp>
          <p:nvSpPr>
            <p:cNvPr id="62" name="Oval 61"/>
            <p:cNvSpPr/>
            <p:nvPr/>
          </p:nvSpPr>
          <p:spPr bwMode="auto">
            <a:xfrm>
              <a:off x="3476052" y="4439010"/>
              <a:ext cx="196849" cy="174625"/>
            </a:xfrm>
            <a:prstGeom prst="ellipse">
              <a:avLst/>
            </a:prstGeom>
            <a:noFill/>
            <a:ln w="19050" cmpd="sng">
              <a:solidFill>
                <a:srgbClr val="C00000"/>
              </a:solidFill>
            </a:ln>
            <a:effectLst>
              <a:outerShdw blurRad="25400" dist="25400" dir="2700000" algn="ct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900" dirty="0"/>
            </a:p>
          </p:txBody>
        </p:sp>
        <p:grpSp>
          <p:nvGrpSpPr>
            <p:cNvPr id="83016" name="Group 96"/>
            <p:cNvGrpSpPr>
              <a:grpSpLocks/>
            </p:cNvGrpSpPr>
            <p:nvPr/>
          </p:nvGrpSpPr>
          <p:grpSpPr bwMode="auto">
            <a:xfrm>
              <a:off x="3934830" y="4455954"/>
              <a:ext cx="1255713" cy="256417"/>
              <a:chOff x="5013455" y="4457598"/>
              <a:chExt cx="1254823" cy="255228"/>
            </a:xfrm>
          </p:grpSpPr>
          <p:sp>
            <p:nvSpPr>
              <p:cNvPr id="83" name="Oval 82"/>
              <p:cNvSpPr/>
              <p:nvPr/>
            </p:nvSpPr>
            <p:spPr>
              <a:xfrm>
                <a:off x="5013463" y="4458115"/>
                <a:ext cx="605992" cy="139053"/>
              </a:xfrm>
              <a:prstGeom prst="ellipse">
                <a:avLst/>
              </a:prstGeom>
              <a:noFill/>
              <a:ln w="19050" cmpd="sng">
                <a:solidFill>
                  <a:srgbClr val="C00000"/>
                </a:solidFill>
              </a:ln>
              <a:effectLst>
                <a:outerShdw blurRad="25400" dist="25400" dir="2700000" algn="ct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p>
            </p:txBody>
          </p:sp>
          <p:sp>
            <p:nvSpPr>
              <p:cNvPr id="84" name="Oval 83"/>
              <p:cNvSpPr/>
              <p:nvPr/>
            </p:nvSpPr>
            <p:spPr>
              <a:xfrm>
                <a:off x="5662286" y="4575045"/>
                <a:ext cx="605992" cy="137472"/>
              </a:xfrm>
              <a:prstGeom prst="ellipse">
                <a:avLst/>
              </a:prstGeom>
              <a:noFill/>
              <a:ln w="19050" cmpd="sng">
                <a:solidFill>
                  <a:srgbClr val="C00000"/>
                </a:solidFill>
              </a:ln>
              <a:effectLst>
                <a:outerShdw blurRad="25400" dist="25400" dir="2700000" algn="ct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p>
            </p:txBody>
          </p:sp>
        </p:grpSp>
      </p:grpSp>
      <p:grpSp>
        <p:nvGrpSpPr>
          <p:cNvPr id="108" name="Group 107"/>
          <p:cNvGrpSpPr>
            <a:grpSpLocks/>
          </p:cNvGrpSpPr>
          <p:nvPr/>
        </p:nvGrpSpPr>
        <p:grpSpPr bwMode="auto">
          <a:xfrm>
            <a:off x="4376737" y="4949826"/>
            <a:ext cx="2292350" cy="322263"/>
            <a:chOff x="2853756" y="4949784"/>
            <a:chExt cx="2292337" cy="322339"/>
          </a:xfrm>
        </p:grpSpPr>
        <p:sp>
          <p:nvSpPr>
            <p:cNvPr id="82995" name="TextBox 49"/>
            <p:cNvSpPr txBox="1">
              <a:spLocks noChangeArrowheads="1"/>
            </p:cNvSpPr>
            <p:nvPr/>
          </p:nvSpPr>
          <p:spPr bwMode="auto">
            <a:xfrm>
              <a:off x="2853756" y="4949785"/>
              <a:ext cx="437242" cy="23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3"/>
                </a:buBlip>
                <a:defRPr sz="2400">
                  <a:solidFill>
                    <a:schemeClr val="tx1"/>
                  </a:solidFill>
                  <a:latin typeface="Arial" charset="0"/>
                  <a:cs typeface="Arial" charset="0"/>
                </a:defRPr>
              </a:lvl2pPr>
              <a:lvl3pPr marL="1143000" indent="-228600" eaLnBrk="0" hangingPunct="0">
                <a:spcBef>
                  <a:spcPts val="900"/>
                </a:spcBef>
                <a:buBlip>
                  <a:blip r:embed="rId4"/>
                </a:buBlip>
                <a:defRPr sz="2400">
                  <a:solidFill>
                    <a:schemeClr val="tx1"/>
                  </a:solidFill>
                  <a:latin typeface="Arial" charset="0"/>
                  <a:cs typeface="Arial" charset="0"/>
                </a:defRPr>
              </a:lvl3pPr>
              <a:lvl4pPr marL="1600200" indent="-228600" eaLnBrk="0" hangingPunct="0">
                <a:spcBef>
                  <a:spcPts val="900"/>
                </a:spcBef>
                <a:buBlip>
                  <a:blip r:embed="rId5"/>
                </a:buBlip>
                <a:defRPr sz="2400">
                  <a:solidFill>
                    <a:schemeClr val="tx1"/>
                  </a:solidFill>
                  <a:latin typeface="Arial" charset="0"/>
                  <a:cs typeface="Arial" charset="0"/>
                </a:defRPr>
              </a:lvl4pPr>
              <a:lvl5pPr marL="2057400" indent="-228600" eaLnBrk="0" hangingPunct="0">
                <a:spcBef>
                  <a:spcPts val="900"/>
                </a:spcBef>
                <a:buBlip>
                  <a:blip r:embed="rId6"/>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6"/>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6"/>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6"/>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6"/>
                </a:buBlip>
                <a:defRPr sz="2400">
                  <a:solidFill>
                    <a:schemeClr val="tx1"/>
                  </a:solidFill>
                  <a:latin typeface="Arial" charset="0"/>
                  <a:cs typeface="Arial" charset="0"/>
                </a:defRPr>
              </a:lvl9pPr>
            </a:lstStyle>
            <a:p>
              <a:pPr>
                <a:spcBef>
                  <a:spcPct val="0"/>
                </a:spcBef>
              </a:pPr>
              <a:r>
                <a:rPr lang="en-US" altLang="en-US" sz="900" dirty="0">
                  <a:latin typeface="Comic Sans MS" pitchFamily="66" charset="0"/>
                </a:rPr>
                <a:t>38</a:t>
              </a:r>
            </a:p>
          </p:txBody>
        </p:sp>
        <p:sp>
          <p:nvSpPr>
            <p:cNvPr id="82996" name="TextBox 49"/>
            <p:cNvSpPr txBox="1">
              <a:spLocks noChangeArrowheads="1"/>
            </p:cNvSpPr>
            <p:nvPr/>
          </p:nvSpPr>
          <p:spPr bwMode="auto">
            <a:xfrm>
              <a:off x="3438058" y="4949784"/>
              <a:ext cx="437242" cy="23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3"/>
                </a:buBlip>
                <a:defRPr sz="2400">
                  <a:solidFill>
                    <a:schemeClr val="tx1"/>
                  </a:solidFill>
                  <a:latin typeface="Arial" charset="0"/>
                  <a:cs typeface="Arial" charset="0"/>
                </a:defRPr>
              </a:lvl2pPr>
              <a:lvl3pPr marL="1143000" indent="-228600" eaLnBrk="0" hangingPunct="0">
                <a:spcBef>
                  <a:spcPts val="900"/>
                </a:spcBef>
                <a:buBlip>
                  <a:blip r:embed="rId4"/>
                </a:buBlip>
                <a:defRPr sz="2400">
                  <a:solidFill>
                    <a:schemeClr val="tx1"/>
                  </a:solidFill>
                  <a:latin typeface="Arial" charset="0"/>
                  <a:cs typeface="Arial" charset="0"/>
                </a:defRPr>
              </a:lvl3pPr>
              <a:lvl4pPr marL="1600200" indent="-228600" eaLnBrk="0" hangingPunct="0">
                <a:spcBef>
                  <a:spcPts val="900"/>
                </a:spcBef>
                <a:buBlip>
                  <a:blip r:embed="rId5"/>
                </a:buBlip>
                <a:defRPr sz="2400">
                  <a:solidFill>
                    <a:schemeClr val="tx1"/>
                  </a:solidFill>
                  <a:latin typeface="Arial" charset="0"/>
                  <a:cs typeface="Arial" charset="0"/>
                </a:defRPr>
              </a:lvl4pPr>
              <a:lvl5pPr marL="2057400" indent="-228600" eaLnBrk="0" hangingPunct="0">
                <a:spcBef>
                  <a:spcPts val="900"/>
                </a:spcBef>
                <a:buBlip>
                  <a:blip r:embed="rId6"/>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6"/>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6"/>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6"/>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6"/>
                </a:buBlip>
                <a:defRPr sz="2400">
                  <a:solidFill>
                    <a:schemeClr val="tx1"/>
                  </a:solidFill>
                  <a:latin typeface="Arial" charset="0"/>
                  <a:cs typeface="Arial" charset="0"/>
                </a:defRPr>
              </a:lvl9pPr>
            </a:lstStyle>
            <a:p>
              <a:pPr>
                <a:spcBef>
                  <a:spcPct val="0"/>
                </a:spcBef>
              </a:pPr>
              <a:r>
                <a:rPr lang="en-US" altLang="en-US" sz="900" dirty="0">
                  <a:latin typeface="Comic Sans MS" pitchFamily="66" charset="0"/>
                </a:rPr>
                <a:t>2</a:t>
              </a:r>
            </a:p>
          </p:txBody>
        </p:sp>
        <p:sp>
          <p:nvSpPr>
            <p:cNvPr id="87" name="Oval 86"/>
            <p:cNvSpPr/>
            <p:nvPr/>
          </p:nvSpPr>
          <p:spPr bwMode="auto">
            <a:xfrm>
              <a:off x="3914200" y="5132390"/>
              <a:ext cx="606422" cy="139733"/>
            </a:xfrm>
            <a:prstGeom prst="ellipse">
              <a:avLst/>
            </a:prstGeom>
            <a:noFill/>
            <a:ln w="19050" cmpd="sng">
              <a:solidFill>
                <a:srgbClr val="C00000"/>
              </a:solidFill>
            </a:ln>
            <a:effectLst>
              <a:outerShdw blurRad="25400" dist="25400" dir="2700000" algn="ct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p>
          </p:txBody>
        </p:sp>
        <p:sp>
          <p:nvSpPr>
            <p:cNvPr id="88" name="Oval 87"/>
            <p:cNvSpPr/>
            <p:nvPr/>
          </p:nvSpPr>
          <p:spPr bwMode="auto">
            <a:xfrm>
              <a:off x="4539671" y="5132390"/>
              <a:ext cx="606422" cy="139733"/>
            </a:xfrm>
            <a:prstGeom prst="ellipse">
              <a:avLst/>
            </a:prstGeom>
            <a:noFill/>
            <a:ln w="19050" cmpd="sng">
              <a:solidFill>
                <a:srgbClr val="C00000"/>
              </a:solidFill>
            </a:ln>
            <a:effectLst>
              <a:outerShdw blurRad="25400" dist="25400" dir="2700000" algn="ct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p>
          </p:txBody>
        </p:sp>
      </p:grpSp>
      <p:sp>
        <p:nvSpPr>
          <p:cNvPr id="89" name="TextBox 49"/>
          <p:cNvSpPr txBox="1">
            <a:spLocks noChangeArrowheads="1"/>
          </p:cNvSpPr>
          <p:nvPr/>
        </p:nvSpPr>
        <p:spPr bwMode="auto">
          <a:xfrm>
            <a:off x="4456113" y="5403851"/>
            <a:ext cx="4365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3"/>
              </a:buBlip>
              <a:defRPr sz="2400">
                <a:solidFill>
                  <a:schemeClr val="tx1"/>
                </a:solidFill>
                <a:latin typeface="Arial" charset="0"/>
                <a:cs typeface="Arial" charset="0"/>
              </a:defRPr>
            </a:lvl2pPr>
            <a:lvl3pPr marL="1143000" indent="-228600" eaLnBrk="0" hangingPunct="0">
              <a:spcBef>
                <a:spcPts val="900"/>
              </a:spcBef>
              <a:buBlip>
                <a:blip r:embed="rId4"/>
              </a:buBlip>
              <a:defRPr sz="2400">
                <a:solidFill>
                  <a:schemeClr val="tx1"/>
                </a:solidFill>
                <a:latin typeface="Arial" charset="0"/>
                <a:cs typeface="Arial" charset="0"/>
              </a:defRPr>
            </a:lvl3pPr>
            <a:lvl4pPr marL="1600200" indent="-228600" eaLnBrk="0" hangingPunct="0">
              <a:spcBef>
                <a:spcPts val="900"/>
              </a:spcBef>
              <a:buBlip>
                <a:blip r:embed="rId5"/>
              </a:buBlip>
              <a:defRPr sz="2400">
                <a:solidFill>
                  <a:schemeClr val="tx1"/>
                </a:solidFill>
                <a:latin typeface="Arial" charset="0"/>
                <a:cs typeface="Arial" charset="0"/>
              </a:defRPr>
            </a:lvl4pPr>
            <a:lvl5pPr marL="2057400" indent="-228600" eaLnBrk="0" hangingPunct="0">
              <a:spcBef>
                <a:spcPts val="900"/>
              </a:spcBef>
              <a:buBlip>
                <a:blip r:embed="rId6"/>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6"/>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6"/>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6"/>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6"/>
              </a:buBlip>
              <a:defRPr sz="2400">
                <a:solidFill>
                  <a:schemeClr val="tx1"/>
                </a:solidFill>
                <a:latin typeface="Arial" charset="0"/>
                <a:cs typeface="Arial" charset="0"/>
              </a:defRPr>
            </a:lvl9pPr>
          </a:lstStyle>
          <a:p>
            <a:pPr>
              <a:spcBef>
                <a:spcPct val="0"/>
              </a:spcBef>
            </a:pPr>
            <a:r>
              <a:rPr lang="en-US" altLang="en-US" sz="900" dirty="0">
                <a:latin typeface="Comic Sans MS" pitchFamily="66" charset="0"/>
              </a:rPr>
              <a:t>42</a:t>
            </a:r>
          </a:p>
        </p:txBody>
      </p:sp>
      <p:sp>
        <p:nvSpPr>
          <p:cNvPr id="90" name="Oval 89"/>
          <p:cNvSpPr/>
          <p:nvPr/>
        </p:nvSpPr>
        <p:spPr bwMode="auto">
          <a:xfrm>
            <a:off x="5437188" y="5299075"/>
            <a:ext cx="606425" cy="139700"/>
          </a:xfrm>
          <a:prstGeom prst="ellipse">
            <a:avLst/>
          </a:prstGeom>
          <a:noFill/>
          <a:ln w="19050" cmpd="sng">
            <a:solidFill>
              <a:srgbClr val="C00000"/>
            </a:solidFill>
          </a:ln>
          <a:effectLst>
            <a:outerShdw blurRad="25400" dist="25400" dir="2700000" algn="ct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p>
        </p:txBody>
      </p:sp>
      <p:sp>
        <p:nvSpPr>
          <p:cNvPr id="91" name="TextBox 90"/>
          <p:cNvSpPr txBox="1"/>
          <p:nvPr/>
        </p:nvSpPr>
        <p:spPr>
          <a:xfrm>
            <a:off x="7635875" y="5389564"/>
            <a:ext cx="2368550" cy="585787"/>
          </a:xfrm>
          <a:prstGeom prst="rect">
            <a:avLst/>
          </a:prstGeom>
          <a:noFill/>
          <a:ln>
            <a:solidFill>
              <a:srgbClr val="00B050"/>
            </a:solidFill>
          </a:ln>
          <a:effectLst>
            <a:outerShdw blurRad="25400" dist="25400" dir="2700000" algn="ctr" rotWithShape="0">
              <a:srgbClr val="000000">
                <a:alpha val="15000"/>
              </a:srgbClr>
            </a:outerShdw>
          </a:effectLst>
        </p:spPr>
        <p:txBody>
          <a:bodyPr>
            <a:spAutoFit/>
          </a:bodyPr>
          <a:lstStyle/>
          <a:p>
            <a:pPr eaLnBrk="0" hangingPunct="0">
              <a:defRPr/>
            </a:pPr>
            <a:r>
              <a:rPr lang="en-US" sz="1600" dirty="0">
                <a:solidFill>
                  <a:srgbClr val="00B050"/>
                </a:solidFill>
                <a:latin typeface="Arial" pitchFamily="34" charset="0"/>
                <a:cs typeface="Arial" pitchFamily="34" charset="0"/>
              </a:rPr>
              <a:t>At or Above Benchmark on PSF</a:t>
            </a:r>
          </a:p>
        </p:txBody>
      </p:sp>
      <p:cxnSp>
        <p:nvCxnSpPr>
          <p:cNvPr id="92" name="Straight Arrow Connector 91"/>
          <p:cNvCxnSpPr/>
          <p:nvPr/>
        </p:nvCxnSpPr>
        <p:spPr>
          <a:xfrm flipH="1" flipV="1">
            <a:off x="6843712" y="5583239"/>
            <a:ext cx="736600" cy="7937"/>
          </a:xfrm>
          <a:prstGeom prst="straightConnector1">
            <a:avLst/>
          </a:prstGeom>
          <a:ln w="57150">
            <a:solidFill>
              <a:srgbClr val="00B050"/>
            </a:solidFill>
            <a:tailEnd type="arrow"/>
          </a:ln>
          <a:effectLst>
            <a:outerShdw blurRad="50800" dist="50800" dir="2700000" algn="ctr" rotWithShape="0">
              <a:srgbClr val="000000">
                <a:alpha val="40000"/>
              </a:srgbClr>
            </a:outerShdw>
          </a:effectLst>
        </p:spPr>
        <p:style>
          <a:lnRef idx="1">
            <a:schemeClr val="accent1"/>
          </a:lnRef>
          <a:fillRef idx="0">
            <a:schemeClr val="accent1"/>
          </a:fillRef>
          <a:effectRef idx="0">
            <a:schemeClr val="accent1"/>
          </a:effectRef>
          <a:fontRef idx="minor">
            <a:schemeClr val="tx1"/>
          </a:fontRef>
        </p:style>
      </p:cxnSp>
      <p:grpSp>
        <p:nvGrpSpPr>
          <p:cNvPr id="102" name="Group 101"/>
          <p:cNvGrpSpPr>
            <a:grpSpLocks/>
          </p:cNvGrpSpPr>
          <p:nvPr/>
        </p:nvGrpSpPr>
        <p:grpSpPr bwMode="auto">
          <a:xfrm>
            <a:off x="4276726" y="3535364"/>
            <a:ext cx="2433637" cy="492125"/>
            <a:chOff x="2753740" y="3535497"/>
            <a:chExt cx="2433628" cy="492335"/>
          </a:xfrm>
        </p:grpSpPr>
        <p:sp>
          <p:nvSpPr>
            <p:cNvPr id="82976" name="TextBox 20"/>
            <p:cNvSpPr txBox="1">
              <a:spLocks noChangeArrowheads="1"/>
            </p:cNvSpPr>
            <p:nvPr/>
          </p:nvSpPr>
          <p:spPr bwMode="auto">
            <a:xfrm>
              <a:off x="2753740" y="3542747"/>
              <a:ext cx="437241" cy="230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3"/>
                </a:buBlip>
                <a:defRPr sz="2400">
                  <a:solidFill>
                    <a:schemeClr val="tx1"/>
                  </a:solidFill>
                  <a:latin typeface="Arial" charset="0"/>
                  <a:cs typeface="Arial" charset="0"/>
                </a:defRPr>
              </a:lvl2pPr>
              <a:lvl3pPr marL="1143000" indent="-228600" eaLnBrk="0" hangingPunct="0">
                <a:spcBef>
                  <a:spcPts val="900"/>
                </a:spcBef>
                <a:buBlip>
                  <a:blip r:embed="rId4"/>
                </a:buBlip>
                <a:defRPr sz="2400">
                  <a:solidFill>
                    <a:schemeClr val="tx1"/>
                  </a:solidFill>
                  <a:latin typeface="Arial" charset="0"/>
                  <a:cs typeface="Arial" charset="0"/>
                </a:defRPr>
              </a:lvl3pPr>
              <a:lvl4pPr marL="1600200" indent="-228600" eaLnBrk="0" hangingPunct="0">
                <a:spcBef>
                  <a:spcPts val="900"/>
                </a:spcBef>
                <a:buBlip>
                  <a:blip r:embed="rId5"/>
                </a:buBlip>
                <a:defRPr sz="2400">
                  <a:solidFill>
                    <a:schemeClr val="tx1"/>
                  </a:solidFill>
                  <a:latin typeface="Arial" charset="0"/>
                  <a:cs typeface="Arial" charset="0"/>
                </a:defRPr>
              </a:lvl4pPr>
              <a:lvl5pPr marL="2057400" indent="-228600" eaLnBrk="0" hangingPunct="0">
                <a:spcBef>
                  <a:spcPts val="900"/>
                </a:spcBef>
                <a:buBlip>
                  <a:blip r:embed="rId6"/>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6"/>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6"/>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6"/>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6"/>
                </a:buBlip>
                <a:defRPr sz="2400">
                  <a:solidFill>
                    <a:schemeClr val="tx1"/>
                  </a:solidFill>
                  <a:latin typeface="Arial" charset="0"/>
                  <a:cs typeface="Arial" charset="0"/>
                </a:defRPr>
              </a:lvl9pPr>
            </a:lstStyle>
            <a:p>
              <a:pPr>
                <a:spcBef>
                  <a:spcPct val="0"/>
                </a:spcBef>
              </a:pPr>
              <a:r>
                <a:rPr lang="en-US" altLang="en-US" sz="900" dirty="0">
                  <a:latin typeface="Comic Sans MS" pitchFamily="66" charset="0"/>
                </a:rPr>
                <a:t>10</a:t>
              </a:r>
            </a:p>
          </p:txBody>
        </p:sp>
        <p:sp>
          <p:nvSpPr>
            <p:cNvPr id="82977" name="TextBox 21"/>
            <p:cNvSpPr txBox="1">
              <a:spLocks noChangeArrowheads="1"/>
            </p:cNvSpPr>
            <p:nvPr/>
          </p:nvSpPr>
          <p:spPr bwMode="auto">
            <a:xfrm>
              <a:off x="2753740" y="3663123"/>
              <a:ext cx="437241" cy="230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3"/>
                </a:buBlip>
                <a:defRPr sz="2400">
                  <a:solidFill>
                    <a:schemeClr val="tx1"/>
                  </a:solidFill>
                  <a:latin typeface="Arial" charset="0"/>
                  <a:cs typeface="Arial" charset="0"/>
                </a:defRPr>
              </a:lvl2pPr>
              <a:lvl3pPr marL="1143000" indent="-228600" eaLnBrk="0" hangingPunct="0">
                <a:spcBef>
                  <a:spcPts val="900"/>
                </a:spcBef>
                <a:buBlip>
                  <a:blip r:embed="rId4"/>
                </a:buBlip>
                <a:defRPr sz="2400">
                  <a:solidFill>
                    <a:schemeClr val="tx1"/>
                  </a:solidFill>
                  <a:latin typeface="Arial" charset="0"/>
                  <a:cs typeface="Arial" charset="0"/>
                </a:defRPr>
              </a:lvl3pPr>
              <a:lvl4pPr marL="1600200" indent="-228600" eaLnBrk="0" hangingPunct="0">
                <a:spcBef>
                  <a:spcPts val="900"/>
                </a:spcBef>
                <a:buBlip>
                  <a:blip r:embed="rId5"/>
                </a:buBlip>
                <a:defRPr sz="2400">
                  <a:solidFill>
                    <a:schemeClr val="tx1"/>
                  </a:solidFill>
                  <a:latin typeface="Arial" charset="0"/>
                  <a:cs typeface="Arial" charset="0"/>
                </a:defRPr>
              </a:lvl4pPr>
              <a:lvl5pPr marL="2057400" indent="-228600" eaLnBrk="0" hangingPunct="0">
                <a:spcBef>
                  <a:spcPts val="900"/>
                </a:spcBef>
                <a:buBlip>
                  <a:blip r:embed="rId6"/>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6"/>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6"/>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6"/>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6"/>
                </a:buBlip>
                <a:defRPr sz="2400">
                  <a:solidFill>
                    <a:schemeClr val="tx1"/>
                  </a:solidFill>
                  <a:latin typeface="Arial" charset="0"/>
                  <a:cs typeface="Arial" charset="0"/>
                </a:defRPr>
              </a:lvl9pPr>
            </a:lstStyle>
            <a:p>
              <a:pPr>
                <a:spcBef>
                  <a:spcPct val="0"/>
                </a:spcBef>
              </a:pPr>
              <a:r>
                <a:rPr lang="en-US" altLang="en-US" sz="900" dirty="0">
                  <a:latin typeface="Comic Sans MS" pitchFamily="66" charset="0"/>
                </a:rPr>
                <a:t>15</a:t>
              </a:r>
            </a:p>
          </p:txBody>
        </p:sp>
        <p:sp>
          <p:nvSpPr>
            <p:cNvPr id="82978" name="TextBox 22"/>
            <p:cNvSpPr txBox="1">
              <a:spLocks noChangeArrowheads="1"/>
            </p:cNvSpPr>
            <p:nvPr/>
          </p:nvSpPr>
          <p:spPr bwMode="auto">
            <a:xfrm>
              <a:off x="2753740" y="3790311"/>
              <a:ext cx="437241" cy="230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3"/>
                </a:buBlip>
                <a:defRPr sz="2400">
                  <a:solidFill>
                    <a:schemeClr val="tx1"/>
                  </a:solidFill>
                  <a:latin typeface="Arial" charset="0"/>
                  <a:cs typeface="Arial" charset="0"/>
                </a:defRPr>
              </a:lvl2pPr>
              <a:lvl3pPr marL="1143000" indent="-228600" eaLnBrk="0" hangingPunct="0">
                <a:spcBef>
                  <a:spcPts val="900"/>
                </a:spcBef>
                <a:buBlip>
                  <a:blip r:embed="rId4"/>
                </a:buBlip>
                <a:defRPr sz="2400">
                  <a:solidFill>
                    <a:schemeClr val="tx1"/>
                  </a:solidFill>
                  <a:latin typeface="Arial" charset="0"/>
                  <a:cs typeface="Arial" charset="0"/>
                </a:defRPr>
              </a:lvl3pPr>
              <a:lvl4pPr marL="1600200" indent="-228600" eaLnBrk="0" hangingPunct="0">
                <a:spcBef>
                  <a:spcPts val="900"/>
                </a:spcBef>
                <a:buBlip>
                  <a:blip r:embed="rId5"/>
                </a:buBlip>
                <a:defRPr sz="2400">
                  <a:solidFill>
                    <a:schemeClr val="tx1"/>
                  </a:solidFill>
                  <a:latin typeface="Arial" charset="0"/>
                  <a:cs typeface="Arial" charset="0"/>
                </a:defRPr>
              </a:lvl4pPr>
              <a:lvl5pPr marL="2057400" indent="-228600" eaLnBrk="0" hangingPunct="0">
                <a:spcBef>
                  <a:spcPts val="900"/>
                </a:spcBef>
                <a:buBlip>
                  <a:blip r:embed="rId6"/>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6"/>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6"/>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6"/>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6"/>
                </a:buBlip>
                <a:defRPr sz="2400">
                  <a:solidFill>
                    <a:schemeClr val="tx1"/>
                  </a:solidFill>
                  <a:latin typeface="Arial" charset="0"/>
                  <a:cs typeface="Arial" charset="0"/>
                </a:defRPr>
              </a:lvl9pPr>
            </a:lstStyle>
            <a:p>
              <a:pPr>
                <a:spcBef>
                  <a:spcPct val="0"/>
                </a:spcBef>
              </a:pPr>
              <a:r>
                <a:rPr lang="en-US" altLang="en-US" sz="900" dirty="0">
                  <a:latin typeface="Comic Sans MS" pitchFamily="66" charset="0"/>
                </a:rPr>
                <a:t>18</a:t>
              </a:r>
            </a:p>
          </p:txBody>
        </p:sp>
        <p:sp>
          <p:nvSpPr>
            <p:cNvPr id="82979" name="TextBox 23"/>
            <p:cNvSpPr txBox="1">
              <a:spLocks noChangeArrowheads="1"/>
            </p:cNvSpPr>
            <p:nvPr/>
          </p:nvSpPr>
          <p:spPr bwMode="auto">
            <a:xfrm>
              <a:off x="3005638" y="3535497"/>
              <a:ext cx="437241" cy="230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3"/>
                </a:buBlip>
                <a:defRPr sz="2400">
                  <a:solidFill>
                    <a:schemeClr val="tx1"/>
                  </a:solidFill>
                  <a:latin typeface="Arial" charset="0"/>
                  <a:cs typeface="Arial" charset="0"/>
                </a:defRPr>
              </a:lvl2pPr>
              <a:lvl3pPr marL="1143000" indent="-228600" eaLnBrk="0" hangingPunct="0">
                <a:spcBef>
                  <a:spcPts val="900"/>
                </a:spcBef>
                <a:buBlip>
                  <a:blip r:embed="rId4"/>
                </a:buBlip>
                <a:defRPr sz="2400">
                  <a:solidFill>
                    <a:schemeClr val="tx1"/>
                  </a:solidFill>
                  <a:latin typeface="Arial" charset="0"/>
                  <a:cs typeface="Arial" charset="0"/>
                </a:defRPr>
              </a:lvl3pPr>
              <a:lvl4pPr marL="1600200" indent="-228600" eaLnBrk="0" hangingPunct="0">
                <a:spcBef>
                  <a:spcPts val="900"/>
                </a:spcBef>
                <a:buBlip>
                  <a:blip r:embed="rId5"/>
                </a:buBlip>
                <a:defRPr sz="2400">
                  <a:solidFill>
                    <a:schemeClr val="tx1"/>
                  </a:solidFill>
                  <a:latin typeface="Arial" charset="0"/>
                  <a:cs typeface="Arial" charset="0"/>
                </a:defRPr>
              </a:lvl4pPr>
              <a:lvl5pPr marL="2057400" indent="-228600" eaLnBrk="0" hangingPunct="0">
                <a:spcBef>
                  <a:spcPts val="900"/>
                </a:spcBef>
                <a:buBlip>
                  <a:blip r:embed="rId6"/>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6"/>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6"/>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6"/>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6"/>
                </a:buBlip>
                <a:defRPr sz="2400">
                  <a:solidFill>
                    <a:schemeClr val="tx1"/>
                  </a:solidFill>
                  <a:latin typeface="Arial" charset="0"/>
                  <a:cs typeface="Arial" charset="0"/>
                </a:defRPr>
              </a:lvl9pPr>
            </a:lstStyle>
            <a:p>
              <a:pPr>
                <a:spcBef>
                  <a:spcPct val="0"/>
                </a:spcBef>
              </a:pPr>
              <a:r>
                <a:rPr lang="en-US" altLang="en-US" sz="900" dirty="0">
                  <a:latin typeface="Comic Sans MS" pitchFamily="66" charset="0"/>
                </a:rPr>
                <a:t>8</a:t>
              </a:r>
            </a:p>
          </p:txBody>
        </p:sp>
        <p:sp>
          <p:nvSpPr>
            <p:cNvPr id="82980" name="TextBox 24"/>
            <p:cNvSpPr txBox="1">
              <a:spLocks noChangeArrowheads="1"/>
            </p:cNvSpPr>
            <p:nvPr/>
          </p:nvSpPr>
          <p:spPr bwMode="auto">
            <a:xfrm>
              <a:off x="2978968" y="3655872"/>
              <a:ext cx="437241" cy="230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3"/>
                </a:buBlip>
                <a:defRPr sz="2400">
                  <a:solidFill>
                    <a:schemeClr val="tx1"/>
                  </a:solidFill>
                  <a:latin typeface="Arial" charset="0"/>
                  <a:cs typeface="Arial" charset="0"/>
                </a:defRPr>
              </a:lvl2pPr>
              <a:lvl3pPr marL="1143000" indent="-228600" eaLnBrk="0" hangingPunct="0">
                <a:spcBef>
                  <a:spcPts val="900"/>
                </a:spcBef>
                <a:buBlip>
                  <a:blip r:embed="rId4"/>
                </a:buBlip>
                <a:defRPr sz="2400">
                  <a:solidFill>
                    <a:schemeClr val="tx1"/>
                  </a:solidFill>
                  <a:latin typeface="Arial" charset="0"/>
                  <a:cs typeface="Arial" charset="0"/>
                </a:defRPr>
              </a:lvl3pPr>
              <a:lvl4pPr marL="1600200" indent="-228600" eaLnBrk="0" hangingPunct="0">
                <a:spcBef>
                  <a:spcPts val="900"/>
                </a:spcBef>
                <a:buBlip>
                  <a:blip r:embed="rId5"/>
                </a:buBlip>
                <a:defRPr sz="2400">
                  <a:solidFill>
                    <a:schemeClr val="tx1"/>
                  </a:solidFill>
                  <a:latin typeface="Arial" charset="0"/>
                  <a:cs typeface="Arial" charset="0"/>
                </a:defRPr>
              </a:lvl4pPr>
              <a:lvl5pPr marL="2057400" indent="-228600" eaLnBrk="0" hangingPunct="0">
                <a:spcBef>
                  <a:spcPts val="900"/>
                </a:spcBef>
                <a:buBlip>
                  <a:blip r:embed="rId6"/>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6"/>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6"/>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6"/>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6"/>
                </a:buBlip>
                <a:defRPr sz="2400">
                  <a:solidFill>
                    <a:schemeClr val="tx1"/>
                  </a:solidFill>
                  <a:latin typeface="Arial" charset="0"/>
                  <a:cs typeface="Arial" charset="0"/>
                </a:defRPr>
              </a:lvl9pPr>
            </a:lstStyle>
            <a:p>
              <a:pPr>
                <a:spcBef>
                  <a:spcPct val="0"/>
                </a:spcBef>
              </a:pPr>
              <a:r>
                <a:rPr lang="en-US" altLang="en-US" sz="900" dirty="0">
                  <a:latin typeface="Comic Sans MS" pitchFamily="66" charset="0"/>
                </a:rPr>
                <a:t> 9</a:t>
              </a:r>
            </a:p>
          </p:txBody>
        </p:sp>
        <p:sp>
          <p:nvSpPr>
            <p:cNvPr id="82981" name="TextBox 25"/>
            <p:cNvSpPr txBox="1">
              <a:spLocks noChangeArrowheads="1"/>
            </p:cNvSpPr>
            <p:nvPr/>
          </p:nvSpPr>
          <p:spPr bwMode="auto">
            <a:xfrm>
              <a:off x="2933248" y="3783060"/>
              <a:ext cx="437241" cy="230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3"/>
                </a:buBlip>
                <a:defRPr sz="2400">
                  <a:solidFill>
                    <a:schemeClr val="tx1"/>
                  </a:solidFill>
                  <a:latin typeface="Arial" charset="0"/>
                  <a:cs typeface="Arial" charset="0"/>
                </a:defRPr>
              </a:lvl2pPr>
              <a:lvl3pPr marL="1143000" indent="-228600" eaLnBrk="0" hangingPunct="0">
                <a:spcBef>
                  <a:spcPts val="900"/>
                </a:spcBef>
                <a:buBlip>
                  <a:blip r:embed="rId4"/>
                </a:buBlip>
                <a:defRPr sz="2400">
                  <a:solidFill>
                    <a:schemeClr val="tx1"/>
                  </a:solidFill>
                  <a:latin typeface="Arial" charset="0"/>
                  <a:cs typeface="Arial" charset="0"/>
                </a:defRPr>
              </a:lvl3pPr>
              <a:lvl4pPr marL="1600200" indent="-228600" eaLnBrk="0" hangingPunct="0">
                <a:spcBef>
                  <a:spcPts val="900"/>
                </a:spcBef>
                <a:buBlip>
                  <a:blip r:embed="rId5"/>
                </a:buBlip>
                <a:defRPr sz="2400">
                  <a:solidFill>
                    <a:schemeClr val="tx1"/>
                  </a:solidFill>
                  <a:latin typeface="Arial" charset="0"/>
                  <a:cs typeface="Arial" charset="0"/>
                </a:defRPr>
              </a:lvl4pPr>
              <a:lvl5pPr marL="2057400" indent="-228600" eaLnBrk="0" hangingPunct="0">
                <a:spcBef>
                  <a:spcPts val="900"/>
                </a:spcBef>
                <a:buBlip>
                  <a:blip r:embed="rId6"/>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6"/>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6"/>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6"/>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6"/>
                </a:buBlip>
                <a:defRPr sz="2400">
                  <a:solidFill>
                    <a:schemeClr val="tx1"/>
                  </a:solidFill>
                  <a:latin typeface="Arial" charset="0"/>
                  <a:cs typeface="Arial" charset="0"/>
                </a:defRPr>
              </a:lvl9pPr>
            </a:lstStyle>
            <a:p>
              <a:pPr>
                <a:spcBef>
                  <a:spcPct val="0"/>
                </a:spcBef>
              </a:pPr>
              <a:r>
                <a:rPr lang="en-US" altLang="en-US" sz="900" dirty="0">
                  <a:latin typeface="Comic Sans MS" pitchFamily="66" charset="0"/>
                </a:rPr>
                <a:t> 10</a:t>
              </a:r>
            </a:p>
          </p:txBody>
        </p:sp>
        <p:sp>
          <p:nvSpPr>
            <p:cNvPr id="82982" name="TextBox 26"/>
            <p:cNvSpPr txBox="1">
              <a:spLocks noChangeArrowheads="1"/>
            </p:cNvSpPr>
            <p:nvPr/>
          </p:nvSpPr>
          <p:spPr bwMode="auto">
            <a:xfrm>
              <a:off x="3219438" y="3535711"/>
              <a:ext cx="437241" cy="230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3"/>
                </a:buBlip>
                <a:defRPr sz="2400">
                  <a:solidFill>
                    <a:schemeClr val="tx1"/>
                  </a:solidFill>
                  <a:latin typeface="Arial" charset="0"/>
                  <a:cs typeface="Arial" charset="0"/>
                </a:defRPr>
              </a:lvl2pPr>
              <a:lvl3pPr marL="1143000" indent="-228600" eaLnBrk="0" hangingPunct="0">
                <a:spcBef>
                  <a:spcPts val="900"/>
                </a:spcBef>
                <a:buBlip>
                  <a:blip r:embed="rId4"/>
                </a:buBlip>
                <a:defRPr sz="2400">
                  <a:solidFill>
                    <a:schemeClr val="tx1"/>
                  </a:solidFill>
                  <a:latin typeface="Arial" charset="0"/>
                  <a:cs typeface="Arial" charset="0"/>
                </a:defRPr>
              </a:lvl3pPr>
              <a:lvl4pPr marL="1600200" indent="-228600" eaLnBrk="0" hangingPunct="0">
                <a:spcBef>
                  <a:spcPts val="900"/>
                </a:spcBef>
                <a:buBlip>
                  <a:blip r:embed="rId5"/>
                </a:buBlip>
                <a:defRPr sz="2400">
                  <a:solidFill>
                    <a:schemeClr val="tx1"/>
                  </a:solidFill>
                  <a:latin typeface="Arial" charset="0"/>
                  <a:cs typeface="Arial" charset="0"/>
                </a:defRPr>
              </a:lvl4pPr>
              <a:lvl5pPr marL="2057400" indent="-228600" eaLnBrk="0" hangingPunct="0">
                <a:spcBef>
                  <a:spcPts val="900"/>
                </a:spcBef>
                <a:buBlip>
                  <a:blip r:embed="rId6"/>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6"/>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6"/>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6"/>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6"/>
                </a:buBlip>
                <a:defRPr sz="2400">
                  <a:solidFill>
                    <a:schemeClr val="tx1"/>
                  </a:solidFill>
                  <a:latin typeface="Arial" charset="0"/>
                  <a:cs typeface="Arial" charset="0"/>
                </a:defRPr>
              </a:lvl9pPr>
            </a:lstStyle>
            <a:p>
              <a:pPr>
                <a:spcBef>
                  <a:spcPct val="0"/>
                </a:spcBef>
              </a:pPr>
              <a:r>
                <a:rPr lang="en-US" altLang="en-US" sz="900" dirty="0">
                  <a:latin typeface="Comic Sans MS" pitchFamily="66" charset="0"/>
                </a:rPr>
                <a:t>0</a:t>
              </a:r>
            </a:p>
          </p:txBody>
        </p:sp>
        <p:sp>
          <p:nvSpPr>
            <p:cNvPr id="82983" name="TextBox 27"/>
            <p:cNvSpPr txBox="1">
              <a:spLocks noChangeArrowheads="1"/>
            </p:cNvSpPr>
            <p:nvPr/>
          </p:nvSpPr>
          <p:spPr bwMode="auto">
            <a:xfrm>
              <a:off x="3219438" y="3660633"/>
              <a:ext cx="437241" cy="230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3"/>
                </a:buBlip>
                <a:defRPr sz="2400">
                  <a:solidFill>
                    <a:schemeClr val="tx1"/>
                  </a:solidFill>
                  <a:latin typeface="Arial" charset="0"/>
                  <a:cs typeface="Arial" charset="0"/>
                </a:defRPr>
              </a:lvl2pPr>
              <a:lvl3pPr marL="1143000" indent="-228600" eaLnBrk="0" hangingPunct="0">
                <a:spcBef>
                  <a:spcPts val="900"/>
                </a:spcBef>
                <a:buBlip>
                  <a:blip r:embed="rId4"/>
                </a:buBlip>
                <a:defRPr sz="2400">
                  <a:solidFill>
                    <a:schemeClr val="tx1"/>
                  </a:solidFill>
                  <a:latin typeface="Arial" charset="0"/>
                  <a:cs typeface="Arial" charset="0"/>
                </a:defRPr>
              </a:lvl3pPr>
              <a:lvl4pPr marL="1600200" indent="-228600" eaLnBrk="0" hangingPunct="0">
                <a:spcBef>
                  <a:spcPts val="900"/>
                </a:spcBef>
                <a:buBlip>
                  <a:blip r:embed="rId5"/>
                </a:buBlip>
                <a:defRPr sz="2400">
                  <a:solidFill>
                    <a:schemeClr val="tx1"/>
                  </a:solidFill>
                  <a:latin typeface="Arial" charset="0"/>
                  <a:cs typeface="Arial" charset="0"/>
                </a:defRPr>
              </a:lvl4pPr>
              <a:lvl5pPr marL="2057400" indent="-228600" eaLnBrk="0" hangingPunct="0">
                <a:spcBef>
                  <a:spcPts val="900"/>
                </a:spcBef>
                <a:buBlip>
                  <a:blip r:embed="rId6"/>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6"/>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6"/>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6"/>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6"/>
                </a:buBlip>
                <a:defRPr sz="2400">
                  <a:solidFill>
                    <a:schemeClr val="tx1"/>
                  </a:solidFill>
                  <a:latin typeface="Arial" charset="0"/>
                  <a:cs typeface="Arial" charset="0"/>
                </a:defRPr>
              </a:lvl9pPr>
            </a:lstStyle>
            <a:p>
              <a:pPr>
                <a:spcBef>
                  <a:spcPct val="0"/>
                </a:spcBef>
              </a:pPr>
              <a:r>
                <a:rPr lang="en-US" altLang="en-US" sz="900" dirty="0">
                  <a:latin typeface="Comic Sans MS" pitchFamily="66" charset="0"/>
                </a:rPr>
                <a:t>0</a:t>
              </a:r>
            </a:p>
          </p:txBody>
        </p:sp>
        <p:sp>
          <p:nvSpPr>
            <p:cNvPr id="82984" name="TextBox 28"/>
            <p:cNvSpPr txBox="1">
              <a:spLocks noChangeArrowheads="1"/>
            </p:cNvSpPr>
            <p:nvPr/>
          </p:nvSpPr>
          <p:spPr bwMode="auto">
            <a:xfrm>
              <a:off x="3219438" y="3787819"/>
              <a:ext cx="437241" cy="230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3"/>
                </a:buBlip>
                <a:defRPr sz="2400">
                  <a:solidFill>
                    <a:schemeClr val="tx1"/>
                  </a:solidFill>
                  <a:latin typeface="Arial" charset="0"/>
                  <a:cs typeface="Arial" charset="0"/>
                </a:defRPr>
              </a:lvl2pPr>
              <a:lvl3pPr marL="1143000" indent="-228600" eaLnBrk="0" hangingPunct="0">
                <a:spcBef>
                  <a:spcPts val="900"/>
                </a:spcBef>
                <a:buBlip>
                  <a:blip r:embed="rId4"/>
                </a:buBlip>
                <a:defRPr sz="2400">
                  <a:solidFill>
                    <a:schemeClr val="tx1"/>
                  </a:solidFill>
                  <a:latin typeface="Arial" charset="0"/>
                  <a:cs typeface="Arial" charset="0"/>
                </a:defRPr>
              </a:lvl3pPr>
              <a:lvl4pPr marL="1600200" indent="-228600" eaLnBrk="0" hangingPunct="0">
                <a:spcBef>
                  <a:spcPts val="900"/>
                </a:spcBef>
                <a:buBlip>
                  <a:blip r:embed="rId5"/>
                </a:buBlip>
                <a:defRPr sz="2400">
                  <a:solidFill>
                    <a:schemeClr val="tx1"/>
                  </a:solidFill>
                  <a:latin typeface="Arial" charset="0"/>
                  <a:cs typeface="Arial" charset="0"/>
                </a:defRPr>
              </a:lvl4pPr>
              <a:lvl5pPr marL="2057400" indent="-228600" eaLnBrk="0" hangingPunct="0">
                <a:spcBef>
                  <a:spcPts val="900"/>
                </a:spcBef>
                <a:buBlip>
                  <a:blip r:embed="rId6"/>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6"/>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6"/>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6"/>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6"/>
                </a:buBlip>
                <a:defRPr sz="2400">
                  <a:solidFill>
                    <a:schemeClr val="tx1"/>
                  </a:solidFill>
                  <a:latin typeface="Arial" charset="0"/>
                  <a:cs typeface="Arial" charset="0"/>
                </a:defRPr>
              </a:lvl9pPr>
            </a:lstStyle>
            <a:p>
              <a:pPr>
                <a:spcBef>
                  <a:spcPct val="0"/>
                </a:spcBef>
              </a:pPr>
              <a:r>
                <a:rPr lang="en-US" altLang="en-US" sz="900" dirty="0">
                  <a:latin typeface="Comic Sans MS" pitchFamily="66" charset="0"/>
                </a:rPr>
                <a:t>3</a:t>
              </a:r>
            </a:p>
          </p:txBody>
        </p:sp>
        <p:sp>
          <p:nvSpPr>
            <p:cNvPr id="82985" name="TextBox 29"/>
            <p:cNvSpPr txBox="1">
              <a:spLocks noChangeArrowheads="1"/>
            </p:cNvSpPr>
            <p:nvPr/>
          </p:nvSpPr>
          <p:spPr bwMode="auto">
            <a:xfrm>
              <a:off x="3408948" y="3549780"/>
              <a:ext cx="437241" cy="230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3"/>
                </a:buBlip>
                <a:defRPr sz="2400">
                  <a:solidFill>
                    <a:schemeClr val="tx1"/>
                  </a:solidFill>
                  <a:latin typeface="Arial" charset="0"/>
                  <a:cs typeface="Arial" charset="0"/>
                </a:defRPr>
              </a:lvl2pPr>
              <a:lvl3pPr marL="1143000" indent="-228600" eaLnBrk="0" hangingPunct="0">
                <a:spcBef>
                  <a:spcPts val="900"/>
                </a:spcBef>
                <a:buBlip>
                  <a:blip r:embed="rId4"/>
                </a:buBlip>
                <a:defRPr sz="2400">
                  <a:solidFill>
                    <a:schemeClr val="tx1"/>
                  </a:solidFill>
                  <a:latin typeface="Arial" charset="0"/>
                  <a:cs typeface="Arial" charset="0"/>
                </a:defRPr>
              </a:lvl3pPr>
              <a:lvl4pPr marL="1600200" indent="-228600" eaLnBrk="0" hangingPunct="0">
                <a:spcBef>
                  <a:spcPts val="900"/>
                </a:spcBef>
                <a:buBlip>
                  <a:blip r:embed="rId5"/>
                </a:buBlip>
                <a:defRPr sz="2400">
                  <a:solidFill>
                    <a:schemeClr val="tx1"/>
                  </a:solidFill>
                  <a:latin typeface="Arial" charset="0"/>
                  <a:cs typeface="Arial" charset="0"/>
                </a:defRPr>
              </a:lvl4pPr>
              <a:lvl5pPr marL="2057400" indent="-228600" eaLnBrk="0" hangingPunct="0">
                <a:spcBef>
                  <a:spcPts val="900"/>
                </a:spcBef>
                <a:buBlip>
                  <a:blip r:embed="rId6"/>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6"/>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6"/>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6"/>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6"/>
                </a:buBlip>
                <a:defRPr sz="2400">
                  <a:solidFill>
                    <a:schemeClr val="tx1"/>
                  </a:solidFill>
                  <a:latin typeface="Arial" charset="0"/>
                  <a:cs typeface="Arial" charset="0"/>
                </a:defRPr>
              </a:lvl9pPr>
            </a:lstStyle>
            <a:p>
              <a:pPr>
                <a:spcBef>
                  <a:spcPct val="0"/>
                </a:spcBef>
              </a:pPr>
              <a:r>
                <a:rPr lang="en-US" altLang="en-US" sz="900" dirty="0">
                  <a:latin typeface="Comic Sans MS" pitchFamily="66" charset="0"/>
                </a:rPr>
                <a:t> 1</a:t>
              </a:r>
            </a:p>
          </p:txBody>
        </p:sp>
        <p:sp>
          <p:nvSpPr>
            <p:cNvPr id="82986" name="TextBox 30"/>
            <p:cNvSpPr txBox="1">
              <a:spLocks noChangeArrowheads="1"/>
            </p:cNvSpPr>
            <p:nvPr/>
          </p:nvSpPr>
          <p:spPr bwMode="auto">
            <a:xfrm>
              <a:off x="3406674" y="3670156"/>
              <a:ext cx="437241" cy="230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3"/>
                </a:buBlip>
                <a:defRPr sz="2400">
                  <a:solidFill>
                    <a:schemeClr val="tx1"/>
                  </a:solidFill>
                  <a:latin typeface="Arial" charset="0"/>
                  <a:cs typeface="Arial" charset="0"/>
                </a:defRPr>
              </a:lvl2pPr>
              <a:lvl3pPr marL="1143000" indent="-228600" eaLnBrk="0" hangingPunct="0">
                <a:spcBef>
                  <a:spcPts val="900"/>
                </a:spcBef>
                <a:buBlip>
                  <a:blip r:embed="rId4"/>
                </a:buBlip>
                <a:defRPr sz="2400">
                  <a:solidFill>
                    <a:schemeClr val="tx1"/>
                  </a:solidFill>
                  <a:latin typeface="Arial" charset="0"/>
                  <a:cs typeface="Arial" charset="0"/>
                </a:defRPr>
              </a:lvl3pPr>
              <a:lvl4pPr marL="1600200" indent="-228600" eaLnBrk="0" hangingPunct="0">
                <a:spcBef>
                  <a:spcPts val="900"/>
                </a:spcBef>
                <a:buBlip>
                  <a:blip r:embed="rId5"/>
                </a:buBlip>
                <a:defRPr sz="2400">
                  <a:solidFill>
                    <a:schemeClr val="tx1"/>
                  </a:solidFill>
                  <a:latin typeface="Arial" charset="0"/>
                  <a:cs typeface="Arial" charset="0"/>
                </a:defRPr>
              </a:lvl4pPr>
              <a:lvl5pPr marL="2057400" indent="-228600" eaLnBrk="0" hangingPunct="0">
                <a:spcBef>
                  <a:spcPts val="900"/>
                </a:spcBef>
                <a:buBlip>
                  <a:blip r:embed="rId6"/>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6"/>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6"/>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6"/>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6"/>
                </a:buBlip>
                <a:defRPr sz="2400">
                  <a:solidFill>
                    <a:schemeClr val="tx1"/>
                  </a:solidFill>
                  <a:latin typeface="Arial" charset="0"/>
                  <a:cs typeface="Arial" charset="0"/>
                </a:defRPr>
              </a:lvl9pPr>
            </a:lstStyle>
            <a:p>
              <a:pPr>
                <a:spcBef>
                  <a:spcPct val="0"/>
                </a:spcBef>
              </a:pPr>
              <a:r>
                <a:rPr lang="en-US" altLang="en-US" sz="900" dirty="0">
                  <a:latin typeface="Comic Sans MS" pitchFamily="66" charset="0"/>
                </a:rPr>
                <a:t> 1</a:t>
              </a:r>
            </a:p>
          </p:txBody>
        </p:sp>
        <p:sp>
          <p:nvSpPr>
            <p:cNvPr id="82987" name="TextBox 31"/>
            <p:cNvSpPr txBox="1">
              <a:spLocks noChangeArrowheads="1"/>
            </p:cNvSpPr>
            <p:nvPr/>
          </p:nvSpPr>
          <p:spPr bwMode="auto">
            <a:xfrm>
              <a:off x="3411225" y="3797344"/>
              <a:ext cx="437241" cy="230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3"/>
                </a:buBlip>
                <a:defRPr sz="2400">
                  <a:solidFill>
                    <a:schemeClr val="tx1"/>
                  </a:solidFill>
                  <a:latin typeface="Arial" charset="0"/>
                  <a:cs typeface="Arial" charset="0"/>
                </a:defRPr>
              </a:lvl2pPr>
              <a:lvl3pPr marL="1143000" indent="-228600" eaLnBrk="0" hangingPunct="0">
                <a:spcBef>
                  <a:spcPts val="900"/>
                </a:spcBef>
                <a:buBlip>
                  <a:blip r:embed="rId4"/>
                </a:buBlip>
                <a:defRPr sz="2400">
                  <a:solidFill>
                    <a:schemeClr val="tx1"/>
                  </a:solidFill>
                  <a:latin typeface="Arial" charset="0"/>
                  <a:cs typeface="Arial" charset="0"/>
                </a:defRPr>
              </a:lvl3pPr>
              <a:lvl4pPr marL="1600200" indent="-228600" eaLnBrk="0" hangingPunct="0">
                <a:spcBef>
                  <a:spcPts val="900"/>
                </a:spcBef>
                <a:buBlip>
                  <a:blip r:embed="rId5"/>
                </a:buBlip>
                <a:defRPr sz="2400">
                  <a:solidFill>
                    <a:schemeClr val="tx1"/>
                  </a:solidFill>
                  <a:latin typeface="Arial" charset="0"/>
                  <a:cs typeface="Arial" charset="0"/>
                </a:defRPr>
              </a:lvl4pPr>
              <a:lvl5pPr marL="2057400" indent="-228600" eaLnBrk="0" hangingPunct="0">
                <a:spcBef>
                  <a:spcPts val="900"/>
                </a:spcBef>
                <a:buBlip>
                  <a:blip r:embed="rId6"/>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6"/>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6"/>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6"/>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6"/>
                </a:buBlip>
                <a:defRPr sz="2400">
                  <a:solidFill>
                    <a:schemeClr val="tx1"/>
                  </a:solidFill>
                  <a:latin typeface="Arial" charset="0"/>
                  <a:cs typeface="Arial" charset="0"/>
                </a:defRPr>
              </a:lvl9pPr>
            </a:lstStyle>
            <a:p>
              <a:pPr>
                <a:spcBef>
                  <a:spcPct val="0"/>
                </a:spcBef>
              </a:pPr>
              <a:r>
                <a:rPr lang="en-US" altLang="en-US" sz="900" dirty="0">
                  <a:latin typeface="Comic Sans MS" pitchFamily="66" charset="0"/>
                </a:rPr>
                <a:t> 1</a:t>
              </a:r>
            </a:p>
          </p:txBody>
        </p:sp>
        <p:sp>
          <p:nvSpPr>
            <p:cNvPr id="82988" name="TextBox 32"/>
            <p:cNvSpPr txBox="1">
              <a:spLocks noChangeArrowheads="1"/>
            </p:cNvSpPr>
            <p:nvPr/>
          </p:nvSpPr>
          <p:spPr bwMode="auto">
            <a:xfrm>
              <a:off x="3599204" y="3667884"/>
              <a:ext cx="437241" cy="230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3"/>
                </a:buBlip>
                <a:defRPr sz="2400">
                  <a:solidFill>
                    <a:schemeClr val="tx1"/>
                  </a:solidFill>
                  <a:latin typeface="Arial" charset="0"/>
                  <a:cs typeface="Arial" charset="0"/>
                </a:defRPr>
              </a:lvl2pPr>
              <a:lvl3pPr marL="1143000" indent="-228600" eaLnBrk="0" hangingPunct="0">
                <a:spcBef>
                  <a:spcPts val="900"/>
                </a:spcBef>
                <a:buBlip>
                  <a:blip r:embed="rId4"/>
                </a:buBlip>
                <a:defRPr sz="2400">
                  <a:solidFill>
                    <a:schemeClr val="tx1"/>
                  </a:solidFill>
                  <a:latin typeface="Arial" charset="0"/>
                  <a:cs typeface="Arial" charset="0"/>
                </a:defRPr>
              </a:lvl3pPr>
              <a:lvl4pPr marL="1600200" indent="-228600" eaLnBrk="0" hangingPunct="0">
                <a:spcBef>
                  <a:spcPts val="900"/>
                </a:spcBef>
                <a:buBlip>
                  <a:blip r:embed="rId5"/>
                </a:buBlip>
                <a:defRPr sz="2400">
                  <a:solidFill>
                    <a:schemeClr val="tx1"/>
                  </a:solidFill>
                  <a:latin typeface="Arial" charset="0"/>
                  <a:cs typeface="Arial" charset="0"/>
                </a:defRPr>
              </a:lvl4pPr>
              <a:lvl5pPr marL="2057400" indent="-228600" eaLnBrk="0" hangingPunct="0">
                <a:spcBef>
                  <a:spcPts val="900"/>
                </a:spcBef>
                <a:buBlip>
                  <a:blip r:embed="rId6"/>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6"/>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6"/>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6"/>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6"/>
                </a:buBlip>
                <a:defRPr sz="2400">
                  <a:solidFill>
                    <a:schemeClr val="tx1"/>
                  </a:solidFill>
                  <a:latin typeface="Arial" charset="0"/>
                  <a:cs typeface="Arial" charset="0"/>
                </a:defRPr>
              </a:lvl9pPr>
            </a:lstStyle>
            <a:p>
              <a:pPr>
                <a:spcBef>
                  <a:spcPct val="0"/>
                </a:spcBef>
              </a:pPr>
              <a:r>
                <a:rPr lang="en-US" altLang="en-US" sz="900" dirty="0">
                  <a:latin typeface="Comic Sans MS" pitchFamily="66" charset="0"/>
                </a:rPr>
                <a:t>63%</a:t>
              </a:r>
            </a:p>
          </p:txBody>
        </p:sp>
        <p:sp>
          <p:nvSpPr>
            <p:cNvPr id="21" name="Oval 20"/>
            <p:cNvSpPr/>
            <p:nvPr/>
          </p:nvSpPr>
          <p:spPr bwMode="auto">
            <a:xfrm>
              <a:off x="2804540" y="3692726"/>
              <a:ext cx="220661" cy="169935"/>
            </a:xfrm>
            <a:prstGeom prst="ellipse">
              <a:avLst/>
            </a:prstGeom>
            <a:noFill/>
            <a:ln w="19050" cmpd="sng">
              <a:solidFill>
                <a:srgbClr val="C00000"/>
              </a:solidFill>
            </a:ln>
            <a:effectLst>
              <a:outerShdw blurRad="25400" dist="25400" dir="2700000" algn="ct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900" dirty="0"/>
            </a:p>
          </p:txBody>
        </p:sp>
        <p:sp>
          <p:nvSpPr>
            <p:cNvPr id="22" name="Oval 21"/>
            <p:cNvSpPr/>
            <p:nvPr/>
          </p:nvSpPr>
          <p:spPr bwMode="auto">
            <a:xfrm>
              <a:off x="3026789" y="3692726"/>
              <a:ext cx="222249" cy="169935"/>
            </a:xfrm>
            <a:prstGeom prst="ellipse">
              <a:avLst/>
            </a:prstGeom>
            <a:noFill/>
            <a:ln w="19050" cmpd="sng">
              <a:solidFill>
                <a:srgbClr val="C00000"/>
              </a:solidFill>
            </a:ln>
            <a:effectLst>
              <a:outerShdw blurRad="25400" dist="25400" dir="2700000" algn="ct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900" dirty="0"/>
            </a:p>
          </p:txBody>
        </p:sp>
        <p:sp>
          <p:nvSpPr>
            <p:cNvPr id="23" name="Oval 22"/>
            <p:cNvSpPr/>
            <p:nvPr/>
          </p:nvSpPr>
          <p:spPr bwMode="auto">
            <a:xfrm>
              <a:off x="3241100" y="3692726"/>
              <a:ext cx="220662" cy="169935"/>
            </a:xfrm>
            <a:prstGeom prst="ellipse">
              <a:avLst/>
            </a:prstGeom>
            <a:noFill/>
            <a:ln w="19050" cmpd="sng">
              <a:solidFill>
                <a:srgbClr val="C00000"/>
              </a:solidFill>
            </a:ln>
            <a:effectLst>
              <a:outerShdw blurRad="25400" dist="25400" dir="2700000" algn="ct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900" dirty="0"/>
            </a:p>
          </p:txBody>
        </p:sp>
        <p:sp>
          <p:nvSpPr>
            <p:cNvPr id="24" name="Oval 23"/>
            <p:cNvSpPr/>
            <p:nvPr/>
          </p:nvSpPr>
          <p:spPr bwMode="auto">
            <a:xfrm>
              <a:off x="3450649" y="3692726"/>
              <a:ext cx="220662" cy="169935"/>
            </a:xfrm>
            <a:prstGeom prst="ellipse">
              <a:avLst/>
            </a:prstGeom>
            <a:noFill/>
            <a:ln w="19050" cmpd="sng">
              <a:solidFill>
                <a:srgbClr val="C00000"/>
              </a:solidFill>
            </a:ln>
            <a:effectLst>
              <a:outerShdw blurRad="25400" dist="25400" dir="2700000" algn="ct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900" dirty="0"/>
            </a:p>
          </p:txBody>
        </p:sp>
        <p:sp>
          <p:nvSpPr>
            <p:cNvPr id="77" name="Oval 76"/>
            <p:cNvSpPr/>
            <p:nvPr/>
          </p:nvSpPr>
          <p:spPr bwMode="auto">
            <a:xfrm>
              <a:off x="3931661" y="3802311"/>
              <a:ext cx="606423" cy="169934"/>
            </a:xfrm>
            <a:prstGeom prst="ellipse">
              <a:avLst/>
            </a:prstGeom>
            <a:noFill/>
            <a:ln w="19050" cmpd="sng">
              <a:solidFill>
                <a:srgbClr val="C00000"/>
              </a:solidFill>
            </a:ln>
            <a:effectLst>
              <a:outerShdw blurRad="25400" dist="25400" dir="2700000" algn="ct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p>
          </p:txBody>
        </p:sp>
        <p:sp>
          <p:nvSpPr>
            <p:cNvPr id="78" name="Oval 77"/>
            <p:cNvSpPr/>
            <p:nvPr/>
          </p:nvSpPr>
          <p:spPr bwMode="auto">
            <a:xfrm>
              <a:off x="4580945" y="3800722"/>
              <a:ext cx="606423" cy="169935"/>
            </a:xfrm>
            <a:prstGeom prst="ellipse">
              <a:avLst/>
            </a:prstGeom>
            <a:noFill/>
            <a:ln w="19050" cmpd="sng">
              <a:solidFill>
                <a:srgbClr val="C00000"/>
              </a:solidFill>
            </a:ln>
            <a:effectLst>
              <a:outerShdw blurRad="25400" dist="25400" dir="2700000" algn="ct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p>
          </p:txBody>
        </p:sp>
      </p:grpSp>
      <p:sp>
        <p:nvSpPr>
          <p:cNvPr id="99" name="TextBox 98"/>
          <p:cNvSpPr txBox="1">
            <a:spLocks noChangeArrowheads="1"/>
          </p:cNvSpPr>
          <p:nvPr/>
        </p:nvSpPr>
        <p:spPr bwMode="auto">
          <a:xfrm>
            <a:off x="7212012" y="1979614"/>
            <a:ext cx="3024188" cy="922337"/>
          </a:xfrm>
          <a:prstGeom prst="rect">
            <a:avLst/>
          </a:prstGeom>
          <a:noFill/>
          <a:ln w="38100">
            <a:solidFill>
              <a:srgbClr val="660066"/>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spcBef>
                <a:spcPct val="20000"/>
              </a:spcBef>
              <a:defRPr sz="2400">
                <a:solidFill>
                  <a:schemeClr val="tx1"/>
                </a:solidFill>
                <a:latin typeface="Arial" charset="0"/>
                <a:cs typeface="Arial" charset="0"/>
              </a:defRPr>
            </a:lvl1pPr>
            <a:lvl2pPr marL="742950" indent="-285750" eaLnBrk="0" hangingPunct="0">
              <a:spcBef>
                <a:spcPts val="900"/>
              </a:spcBef>
              <a:buSzPct val="80000"/>
              <a:buBlip>
                <a:blip r:embed="rId3"/>
              </a:buBlip>
              <a:defRPr sz="2400">
                <a:solidFill>
                  <a:schemeClr val="tx1"/>
                </a:solidFill>
                <a:latin typeface="Arial" charset="0"/>
                <a:cs typeface="Arial" charset="0"/>
              </a:defRPr>
            </a:lvl2pPr>
            <a:lvl3pPr marL="1143000" indent="-228600" eaLnBrk="0" hangingPunct="0">
              <a:spcBef>
                <a:spcPts val="900"/>
              </a:spcBef>
              <a:buBlip>
                <a:blip r:embed="rId4"/>
              </a:buBlip>
              <a:defRPr sz="2400">
                <a:solidFill>
                  <a:schemeClr val="tx1"/>
                </a:solidFill>
                <a:latin typeface="Arial" charset="0"/>
                <a:cs typeface="Arial" charset="0"/>
              </a:defRPr>
            </a:lvl3pPr>
            <a:lvl4pPr marL="1600200" indent="-228600" eaLnBrk="0" hangingPunct="0">
              <a:spcBef>
                <a:spcPts val="900"/>
              </a:spcBef>
              <a:buBlip>
                <a:blip r:embed="rId5"/>
              </a:buBlip>
              <a:defRPr sz="2400">
                <a:solidFill>
                  <a:schemeClr val="tx1"/>
                </a:solidFill>
                <a:latin typeface="Arial" charset="0"/>
                <a:cs typeface="Arial" charset="0"/>
              </a:defRPr>
            </a:lvl4pPr>
            <a:lvl5pPr marL="2057400" indent="-228600" eaLnBrk="0" hangingPunct="0">
              <a:spcBef>
                <a:spcPts val="900"/>
              </a:spcBef>
              <a:buBlip>
                <a:blip r:embed="rId6"/>
              </a:buBlip>
              <a:defRPr sz="2400">
                <a:solidFill>
                  <a:schemeClr val="tx1"/>
                </a:solidFill>
                <a:latin typeface="Arial" charset="0"/>
                <a:cs typeface="Arial" charset="0"/>
              </a:defRPr>
            </a:lvl5pPr>
            <a:lvl6pPr marL="2514600" indent="-228600" eaLnBrk="0" fontAlgn="base" hangingPunct="0">
              <a:spcBef>
                <a:spcPts val="900"/>
              </a:spcBef>
              <a:spcAft>
                <a:spcPct val="0"/>
              </a:spcAft>
              <a:buBlip>
                <a:blip r:embed="rId6"/>
              </a:buBlip>
              <a:defRPr sz="2400">
                <a:solidFill>
                  <a:schemeClr val="tx1"/>
                </a:solidFill>
                <a:latin typeface="Arial" charset="0"/>
                <a:cs typeface="Arial" charset="0"/>
              </a:defRPr>
            </a:lvl6pPr>
            <a:lvl7pPr marL="2971800" indent="-228600" eaLnBrk="0" fontAlgn="base" hangingPunct="0">
              <a:spcBef>
                <a:spcPts val="900"/>
              </a:spcBef>
              <a:spcAft>
                <a:spcPct val="0"/>
              </a:spcAft>
              <a:buBlip>
                <a:blip r:embed="rId6"/>
              </a:buBlip>
              <a:defRPr sz="2400">
                <a:solidFill>
                  <a:schemeClr val="tx1"/>
                </a:solidFill>
                <a:latin typeface="Arial" charset="0"/>
                <a:cs typeface="Arial" charset="0"/>
              </a:defRPr>
            </a:lvl7pPr>
            <a:lvl8pPr marL="3429000" indent="-228600" eaLnBrk="0" fontAlgn="base" hangingPunct="0">
              <a:spcBef>
                <a:spcPts val="900"/>
              </a:spcBef>
              <a:spcAft>
                <a:spcPct val="0"/>
              </a:spcAft>
              <a:buBlip>
                <a:blip r:embed="rId6"/>
              </a:buBlip>
              <a:defRPr sz="2400">
                <a:solidFill>
                  <a:schemeClr val="tx1"/>
                </a:solidFill>
                <a:latin typeface="Arial" charset="0"/>
                <a:cs typeface="Arial" charset="0"/>
              </a:defRPr>
            </a:lvl8pPr>
            <a:lvl9pPr marL="3886200" indent="-228600" eaLnBrk="0" fontAlgn="base" hangingPunct="0">
              <a:spcBef>
                <a:spcPts val="900"/>
              </a:spcBef>
              <a:spcAft>
                <a:spcPct val="0"/>
              </a:spcAft>
              <a:buBlip>
                <a:blip r:embed="rId6"/>
              </a:buBlip>
              <a:defRPr sz="2400">
                <a:solidFill>
                  <a:schemeClr val="tx1"/>
                </a:solidFill>
                <a:latin typeface="Arial" charset="0"/>
                <a:cs typeface="Arial" charset="0"/>
              </a:defRPr>
            </a:lvl9pPr>
          </a:lstStyle>
          <a:p>
            <a:pPr>
              <a:spcBef>
                <a:spcPct val="0"/>
              </a:spcBef>
            </a:pPr>
            <a:r>
              <a:rPr lang="en-US" altLang="en-US" sz="1800" dirty="0"/>
              <a:t>Suggested Out of Level Progress Monitoring using NWF CLS and WWR</a:t>
            </a:r>
          </a:p>
        </p:txBody>
      </p:sp>
    </p:spTree>
    <p:extLst>
      <p:ext uri="{BB962C8B-B14F-4D97-AF65-F5344CB8AC3E}">
        <p14:creationId xmlns:p14="http://schemas.microsoft.com/office/powerpoint/2010/main" val="217532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0" grpId="0" animBg="1"/>
      <p:bldP spid="91" grpId="0" animBg="1"/>
      <p:bldP spid="9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9DCF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DIBELS Next Survey </a:t>
            </a:r>
            <a:r>
              <a:rPr lang="en-US" sz="4000" i="1" dirty="0" smtClean="0"/>
              <a:t>(off-level progress monitoring)</a:t>
            </a:r>
            <a:endParaRPr lang="en-US" sz="4000" i="1"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85426" y="1701800"/>
            <a:ext cx="4621172" cy="4470400"/>
          </a:xfrm>
        </p:spPr>
      </p:pic>
    </p:spTree>
    <p:extLst>
      <p:ext uri="{BB962C8B-B14F-4D97-AF65-F5344CB8AC3E}">
        <p14:creationId xmlns:p14="http://schemas.microsoft.com/office/powerpoint/2010/main" val="1531665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9DCF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696913"/>
          </a:xfrm>
        </p:spPr>
        <p:txBody>
          <a:bodyPr>
            <a:normAutofit/>
          </a:bodyPr>
          <a:lstStyle/>
          <a:p>
            <a:r>
              <a:rPr lang="en-US" sz="3600" dirty="0" smtClean="0"/>
              <a:t>Diagram of Subtypes of Reading Disability</a:t>
            </a:r>
            <a:endParaRPr lang="en-US" sz="3600" dirty="0"/>
          </a:p>
        </p:txBody>
      </p:sp>
      <p:pic>
        <p:nvPicPr>
          <p:cNvPr id="2050" name="Picture 2" descr="http://www.readingrockets.org/images/articles/art28749_circles_400.jp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291012" y="2246312"/>
            <a:ext cx="3810000" cy="33813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32212" y="803653"/>
            <a:ext cx="6629400" cy="1077218"/>
          </a:xfrm>
          <a:prstGeom prst="rect">
            <a:avLst/>
          </a:prstGeom>
          <a:noFill/>
        </p:spPr>
        <p:txBody>
          <a:bodyPr wrap="square" rtlCol="0">
            <a:spAutoFit/>
          </a:bodyPr>
          <a:lstStyle/>
          <a:p>
            <a:r>
              <a:rPr lang="en-US" sz="1600" dirty="0" smtClean="0"/>
              <a:t>Decode words better than they can comprehend the meaning of passages.  Reads words accurately and quickly and can spell. </a:t>
            </a:r>
            <a:r>
              <a:rPr lang="en-US" sz="1600" dirty="0"/>
              <a:t>Weak at inferencing, working memory, and comprehension monitoring</a:t>
            </a:r>
            <a:r>
              <a:rPr lang="en-US" sz="1600" dirty="0" smtClean="0"/>
              <a:t>.  “word callers”</a:t>
            </a:r>
          </a:p>
        </p:txBody>
      </p:sp>
      <p:sp>
        <p:nvSpPr>
          <p:cNvPr id="7" name="TextBox 6"/>
          <p:cNvSpPr txBox="1"/>
          <p:nvPr/>
        </p:nvSpPr>
        <p:spPr>
          <a:xfrm>
            <a:off x="8536389" y="2540000"/>
            <a:ext cx="3516138" cy="3293209"/>
          </a:xfrm>
          <a:prstGeom prst="rect">
            <a:avLst/>
          </a:prstGeom>
          <a:noFill/>
        </p:spPr>
        <p:txBody>
          <a:bodyPr wrap="square" rtlCol="0">
            <a:spAutoFit/>
          </a:bodyPr>
          <a:lstStyle/>
          <a:p>
            <a:r>
              <a:rPr lang="en-US" sz="1600" dirty="0" smtClean="0"/>
              <a:t>Accurate but slow in word recognition and text reading.  Specific weaknesses with speed of word recognition and automatic recall of word spellings, although, do relatively well on tests of phoneme awareness and other phonological skills.  Difficulty  developing automatic recognition of words by sight and tend to spell phonetically, but not accurately.  </a:t>
            </a:r>
            <a:endParaRPr lang="en-US" sz="1600" dirty="0"/>
          </a:p>
        </p:txBody>
      </p:sp>
      <p:cxnSp>
        <p:nvCxnSpPr>
          <p:cNvPr id="9" name="Straight Arrow Connector 8"/>
          <p:cNvCxnSpPr/>
          <p:nvPr/>
        </p:nvCxnSpPr>
        <p:spPr>
          <a:xfrm flipH="1">
            <a:off x="7694612" y="3810000"/>
            <a:ext cx="762000" cy="68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0040" y="2705100"/>
            <a:ext cx="3048000" cy="2800767"/>
          </a:xfrm>
          <a:prstGeom prst="rect">
            <a:avLst/>
          </a:prstGeom>
          <a:noFill/>
        </p:spPr>
        <p:txBody>
          <a:bodyPr wrap="square" rtlCol="0">
            <a:spAutoFit/>
          </a:bodyPr>
          <a:lstStyle/>
          <a:p>
            <a:r>
              <a:rPr lang="en-US" sz="1600" dirty="0" smtClean="0"/>
              <a:t>Difficulties with accurate and fluent word recognition that originates with weakness in phonological processing, often in combination with fluency and comprehension problems.  Struggle learning sound-symbol correspondence, sounding out words, and spelling.</a:t>
            </a:r>
            <a:endParaRPr lang="en-US" sz="1600" dirty="0"/>
          </a:p>
        </p:txBody>
      </p:sp>
      <p:cxnSp>
        <p:nvCxnSpPr>
          <p:cNvPr id="12" name="Straight Arrow Connector 11"/>
          <p:cNvCxnSpPr/>
          <p:nvPr/>
        </p:nvCxnSpPr>
        <p:spPr>
          <a:xfrm>
            <a:off x="3275012" y="3962400"/>
            <a:ext cx="129540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503870" y="5121066"/>
            <a:ext cx="1714500" cy="338554"/>
          </a:xfrm>
          <a:prstGeom prst="rect">
            <a:avLst/>
          </a:prstGeom>
          <a:noFill/>
        </p:spPr>
        <p:txBody>
          <a:bodyPr wrap="square" rtlCol="0">
            <a:spAutoFit/>
          </a:bodyPr>
          <a:lstStyle/>
          <a:p>
            <a:pPr algn="ctr"/>
            <a:r>
              <a:rPr lang="en-US" sz="1600" dirty="0" smtClean="0"/>
              <a:t>70% - 80%</a:t>
            </a:r>
            <a:endParaRPr lang="en-US" sz="1600" dirty="0"/>
          </a:p>
        </p:txBody>
      </p:sp>
      <p:sp>
        <p:nvSpPr>
          <p:cNvPr id="16" name="TextBox 15"/>
          <p:cNvSpPr txBox="1"/>
          <p:nvPr/>
        </p:nvSpPr>
        <p:spPr>
          <a:xfrm>
            <a:off x="5416187" y="3389432"/>
            <a:ext cx="1714500" cy="338554"/>
          </a:xfrm>
          <a:prstGeom prst="rect">
            <a:avLst/>
          </a:prstGeom>
          <a:noFill/>
        </p:spPr>
        <p:txBody>
          <a:bodyPr wrap="square" rtlCol="0">
            <a:spAutoFit/>
          </a:bodyPr>
          <a:lstStyle/>
          <a:p>
            <a:pPr algn="ctr"/>
            <a:r>
              <a:rPr lang="en-US" sz="1600" dirty="0" smtClean="0"/>
              <a:t>10% - 15%</a:t>
            </a:r>
            <a:endParaRPr lang="en-US" sz="1600" dirty="0"/>
          </a:p>
        </p:txBody>
      </p:sp>
      <p:sp>
        <p:nvSpPr>
          <p:cNvPr id="17" name="TextBox 16"/>
          <p:cNvSpPr txBox="1"/>
          <p:nvPr/>
        </p:nvSpPr>
        <p:spPr>
          <a:xfrm>
            <a:off x="6172994" y="5121066"/>
            <a:ext cx="1714500" cy="338554"/>
          </a:xfrm>
          <a:prstGeom prst="rect">
            <a:avLst/>
          </a:prstGeom>
          <a:noFill/>
        </p:spPr>
        <p:txBody>
          <a:bodyPr wrap="square" rtlCol="0">
            <a:spAutoFit/>
          </a:bodyPr>
          <a:lstStyle/>
          <a:p>
            <a:pPr algn="ctr"/>
            <a:r>
              <a:rPr lang="en-US" sz="1600" dirty="0"/>
              <a:t>1</a:t>
            </a:r>
            <a:r>
              <a:rPr lang="en-US" sz="1600" dirty="0" smtClean="0"/>
              <a:t>0% - 15%</a:t>
            </a:r>
            <a:endParaRPr lang="en-US" sz="1600" dirty="0"/>
          </a:p>
        </p:txBody>
      </p:sp>
      <p:cxnSp>
        <p:nvCxnSpPr>
          <p:cNvPr id="18" name="Straight Arrow Connector 17"/>
          <p:cNvCxnSpPr/>
          <p:nvPr/>
        </p:nvCxnSpPr>
        <p:spPr>
          <a:xfrm flipH="1">
            <a:off x="6273437" y="1676400"/>
            <a:ext cx="659175" cy="1028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346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9DCF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9412" y="76200"/>
            <a:ext cx="10895251" cy="1066800"/>
          </a:xfrm>
        </p:spPr>
        <p:txBody>
          <a:bodyPr/>
          <a:lstStyle/>
          <a:p>
            <a:r>
              <a:rPr lang="en-US" dirty="0" smtClean="0"/>
              <a:t>Phonemic Awareness Resources</a:t>
            </a:r>
            <a:endParaRPr lang="en-US" dirty="0"/>
          </a:p>
        </p:txBody>
      </p:sp>
      <p:sp>
        <p:nvSpPr>
          <p:cNvPr id="3" name="Content Placeholder 2"/>
          <p:cNvSpPr>
            <a:spLocks noGrp="1"/>
          </p:cNvSpPr>
          <p:nvPr>
            <p:ph idx="1"/>
          </p:nvPr>
        </p:nvSpPr>
        <p:spPr>
          <a:xfrm>
            <a:off x="379412" y="1447800"/>
            <a:ext cx="10895251" cy="5181600"/>
          </a:xfrm>
        </p:spPr>
        <p:txBody>
          <a:bodyPr/>
          <a:lstStyle/>
          <a:p>
            <a:r>
              <a:rPr lang="en-US" dirty="0">
                <a:solidFill>
                  <a:schemeClr val="accent5">
                    <a:lumMod val="75000"/>
                  </a:schemeClr>
                </a:solidFill>
              </a:rPr>
              <a:t>FCRR - </a:t>
            </a:r>
            <a:r>
              <a:rPr lang="en-US" dirty="0">
                <a:hlinkClick r:id="rId3"/>
              </a:rPr>
              <a:t>http://</a:t>
            </a:r>
            <a:r>
              <a:rPr lang="en-US" dirty="0" smtClean="0">
                <a:hlinkClick r:id="rId3"/>
              </a:rPr>
              <a:t>www.fcrr.org/for-educators/sca.asp</a:t>
            </a:r>
            <a:endParaRPr lang="en-US" dirty="0" smtClean="0"/>
          </a:p>
          <a:p>
            <a:r>
              <a:rPr lang="en-US" dirty="0" smtClean="0"/>
              <a:t>PA Curriculum - </a:t>
            </a:r>
            <a:r>
              <a:rPr lang="en-US" i="1" dirty="0">
                <a:solidFill>
                  <a:schemeClr val="accent5">
                    <a:lumMod val="75000"/>
                  </a:schemeClr>
                </a:solidFill>
              </a:rPr>
              <a:t>Road to the Code </a:t>
            </a:r>
            <a:r>
              <a:rPr lang="en-US" dirty="0">
                <a:solidFill>
                  <a:schemeClr val="accent5">
                    <a:lumMod val="75000"/>
                  </a:schemeClr>
                </a:solidFill>
              </a:rPr>
              <a:t>by Blachman, Ball, Black, and Tangel</a:t>
            </a:r>
          </a:p>
          <a:p>
            <a:r>
              <a:rPr lang="en-US" dirty="0" smtClean="0"/>
              <a:t>PA Curriculum - </a:t>
            </a:r>
            <a:r>
              <a:rPr lang="en-US" i="1" dirty="0">
                <a:solidFill>
                  <a:schemeClr val="accent5">
                    <a:lumMod val="75000"/>
                  </a:schemeClr>
                </a:solidFill>
              </a:rPr>
              <a:t>Phonemic Awareness in Young Children </a:t>
            </a:r>
            <a:r>
              <a:rPr lang="en-US" dirty="0">
                <a:solidFill>
                  <a:schemeClr val="accent5">
                    <a:lumMod val="75000"/>
                  </a:schemeClr>
                </a:solidFill>
              </a:rPr>
              <a:t>by Adams, Foorman, Lundberg, </a:t>
            </a:r>
            <a:r>
              <a:rPr lang="en-US" dirty="0" smtClean="0">
                <a:solidFill>
                  <a:schemeClr val="accent5">
                    <a:lumMod val="75000"/>
                  </a:schemeClr>
                </a:solidFill>
              </a:rPr>
              <a:t>Beeler</a:t>
            </a:r>
            <a:endParaRPr lang="en-US" i="1" dirty="0" smtClean="0">
              <a:solidFill>
                <a:schemeClr val="accent5">
                  <a:lumMod val="75000"/>
                </a:schemeClr>
              </a:solidFill>
            </a:endParaRPr>
          </a:p>
          <a:p>
            <a:r>
              <a:rPr lang="en-US" i="1" dirty="0" smtClean="0">
                <a:solidFill>
                  <a:schemeClr val="accent5">
                    <a:lumMod val="75000"/>
                  </a:schemeClr>
                </a:solidFill>
              </a:rPr>
              <a:t>Teaching </a:t>
            </a:r>
            <a:r>
              <a:rPr lang="en-US" i="1" dirty="0">
                <a:solidFill>
                  <a:schemeClr val="accent5">
                    <a:lumMod val="75000"/>
                  </a:schemeClr>
                </a:solidFill>
              </a:rPr>
              <a:t>Reading Sourcebook </a:t>
            </a:r>
            <a:r>
              <a:rPr lang="en-US" dirty="0">
                <a:solidFill>
                  <a:schemeClr val="accent5">
                    <a:lumMod val="75000"/>
                  </a:schemeClr>
                </a:solidFill>
              </a:rPr>
              <a:t>(2</a:t>
            </a:r>
            <a:r>
              <a:rPr lang="en-US" baseline="30000" dirty="0">
                <a:solidFill>
                  <a:schemeClr val="accent5">
                    <a:lumMod val="75000"/>
                  </a:schemeClr>
                </a:solidFill>
              </a:rPr>
              <a:t>nd</a:t>
            </a:r>
            <a:r>
              <a:rPr lang="en-US" dirty="0">
                <a:solidFill>
                  <a:schemeClr val="accent5">
                    <a:lumMod val="75000"/>
                  </a:schemeClr>
                </a:solidFill>
              </a:rPr>
              <a:t> edition) by Honig, Diamond, and </a:t>
            </a:r>
            <a:r>
              <a:rPr lang="en-US" dirty="0" smtClean="0">
                <a:solidFill>
                  <a:schemeClr val="accent5">
                    <a:lumMod val="75000"/>
                  </a:schemeClr>
                </a:solidFill>
              </a:rPr>
              <a:t>Gutlohn</a:t>
            </a:r>
          </a:p>
          <a:p>
            <a:r>
              <a:rPr lang="en-US" dirty="0" smtClean="0">
                <a:solidFill>
                  <a:schemeClr val="accent5">
                    <a:lumMod val="75000"/>
                  </a:schemeClr>
                </a:solidFill>
              </a:rPr>
              <a:t>KPALS </a:t>
            </a:r>
            <a:r>
              <a:rPr lang="en-US" dirty="0">
                <a:solidFill>
                  <a:schemeClr val="accent5">
                    <a:lumMod val="75000"/>
                  </a:schemeClr>
                </a:solidFill>
              </a:rPr>
              <a:t>- </a:t>
            </a:r>
            <a:r>
              <a:rPr lang="en-US" dirty="0">
                <a:solidFill>
                  <a:schemeClr val="accent5">
                    <a:lumMod val="75000"/>
                  </a:schemeClr>
                </a:solidFill>
                <a:hlinkClick r:id="rId4"/>
              </a:rPr>
              <a:t>http://kc.vanderbilt.edu/pals/reading-kindergarten.html</a:t>
            </a:r>
            <a:endParaRPr lang="en-US" dirty="0"/>
          </a:p>
          <a:p>
            <a:endParaRPr lang="en-US" dirty="0" smtClean="0">
              <a:solidFill>
                <a:schemeClr val="accent5">
                  <a:lumMod val="75000"/>
                </a:schemeClr>
              </a:solidFill>
            </a:endParaRPr>
          </a:p>
          <a:p>
            <a:endParaRPr lang="en-US" dirty="0"/>
          </a:p>
        </p:txBody>
      </p:sp>
      <p:pic>
        <p:nvPicPr>
          <p:cNvPr id="1026" name="Picture 2" descr="https://images-na.ssl-images-amazon.com/images/I/51uhfVjhfSL._SX258_BO1,204,203,200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5412" y="76200"/>
            <a:ext cx="1537647"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99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9DCF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3212" y="132457"/>
            <a:ext cx="10971451" cy="705744"/>
          </a:xfrm>
        </p:spPr>
        <p:txBody>
          <a:bodyPr>
            <a:normAutofit/>
          </a:bodyPr>
          <a:lstStyle/>
          <a:p>
            <a:r>
              <a:rPr lang="en-US" sz="4000" dirty="0" smtClean="0"/>
              <a:t>Phonics Resources</a:t>
            </a:r>
            <a:endParaRPr lang="en-US" sz="4000" dirty="0"/>
          </a:p>
        </p:txBody>
      </p:sp>
      <p:sp>
        <p:nvSpPr>
          <p:cNvPr id="3" name="Content Placeholder 2"/>
          <p:cNvSpPr>
            <a:spLocks noGrp="1"/>
          </p:cNvSpPr>
          <p:nvPr>
            <p:ph idx="1"/>
          </p:nvPr>
        </p:nvSpPr>
        <p:spPr>
          <a:xfrm>
            <a:off x="608012" y="924819"/>
            <a:ext cx="10666651" cy="5628381"/>
          </a:xfrm>
        </p:spPr>
        <p:txBody>
          <a:bodyPr>
            <a:normAutofit fontScale="92500" lnSpcReduction="20000"/>
          </a:bodyPr>
          <a:lstStyle/>
          <a:p>
            <a:r>
              <a:rPr lang="en-US" dirty="0">
                <a:solidFill>
                  <a:schemeClr val="accent5">
                    <a:lumMod val="75000"/>
                  </a:schemeClr>
                </a:solidFill>
              </a:rPr>
              <a:t>FCRR - </a:t>
            </a:r>
            <a:r>
              <a:rPr lang="en-US" dirty="0">
                <a:hlinkClick r:id="rId3"/>
              </a:rPr>
              <a:t>http://</a:t>
            </a:r>
            <a:r>
              <a:rPr lang="en-US" dirty="0" smtClean="0">
                <a:hlinkClick r:id="rId3"/>
              </a:rPr>
              <a:t>www.fcrr.org/for-educators/sca.asp</a:t>
            </a:r>
          </a:p>
          <a:p>
            <a:r>
              <a:rPr lang="en-US" dirty="0" smtClean="0">
                <a:solidFill>
                  <a:schemeClr val="accent5">
                    <a:lumMod val="75000"/>
                  </a:schemeClr>
                </a:solidFill>
              </a:rPr>
              <a:t>Explicit </a:t>
            </a:r>
            <a:r>
              <a:rPr lang="en-US" dirty="0">
                <a:solidFill>
                  <a:schemeClr val="accent5">
                    <a:lumMod val="75000"/>
                  </a:schemeClr>
                </a:solidFill>
              </a:rPr>
              <a:t>Phonics </a:t>
            </a:r>
            <a:r>
              <a:rPr lang="en-US" dirty="0" smtClean="0">
                <a:solidFill>
                  <a:schemeClr val="accent5">
                    <a:lumMod val="75000"/>
                  </a:schemeClr>
                </a:solidFill>
              </a:rPr>
              <a:t>Lessons - </a:t>
            </a:r>
            <a:r>
              <a:rPr lang="en-US" dirty="0" smtClean="0">
                <a:solidFill>
                  <a:schemeClr val="accent5">
                    <a:lumMod val="75000"/>
                  </a:schemeClr>
                </a:solidFill>
                <a:hlinkClick r:id="rId4"/>
              </a:rPr>
              <a:t>http</a:t>
            </a:r>
            <a:r>
              <a:rPr lang="en-US" dirty="0">
                <a:solidFill>
                  <a:schemeClr val="accent5">
                    <a:lumMod val="75000"/>
                  </a:schemeClr>
                </a:solidFill>
                <a:hlinkClick r:id="rId4"/>
              </a:rPr>
              <a:t>://</a:t>
            </a:r>
            <a:r>
              <a:rPr lang="en-US" dirty="0" smtClean="0">
                <a:solidFill>
                  <a:schemeClr val="accent5">
                    <a:lumMod val="75000"/>
                  </a:schemeClr>
                </a:solidFill>
                <a:hlinkClick r:id="rId4"/>
              </a:rPr>
              <a:t>sped.rale.k12.wv.us/Pages/phonics.html</a:t>
            </a:r>
            <a:endParaRPr lang="en-US" dirty="0" smtClean="0">
              <a:solidFill>
                <a:schemeClr val="accent5">
                  <a:lumMod val="75000"/>
                </a:schemeClr>
              </a:solidFill>
            </a:endParaRPr>
          </a:p>
          <a:p>
            <a:r>
              <a:rPr lang="en-US" dirty="0" smtClean="0">
                <a:solidFill>
                  <a:schemeClr val="accent5">
                    <a:lumMod val="75000"/>
                  </a:schemeClr>
                </a:solidFill>
              </a:rPr>
              <a:t>Instructional Routine, Texts, &amp; Game Sheets - </a:t>
            </a:r>
            <a:r>
              <a:rPr lang="en-US" dirty="0">
                <a:solidFill>
                  <a:schemeClr val="accent5">
                    <a:lumMod val="75000"/>
                  </a:schemeClr>
                </a:solidFill>
                <a:hlinkClick r:id="rId5"/>
              </a:rPr>
              <a:t>http://</a:t>
            </a:r>
            <a:r>
              <a:rPr lang="en-US" dirty="0" smtClean="0">
                <a:solidFill>
                  <a:schemeClr val="accent5">
                    <a:lumMod val="75000"/>
                  </a:schemeClr>
                </a:solidFill>
                <a:hlinkClick r:id="rId5"/>
              </a:rPr>
              <a:t>csdelak5.wikispaces.com/CSD+Decodable+Database</a:t>
            </a:r>
            <a:endParaRPr lang="en-US" dirty="0" smtClean="0">
              <a:solidFill>
                <a:schemeClr val="accent5">
                  <a:lumMod val="75000"/>
                </a:schemeClr>
              </a:solidFill>
            </a:endParaRPr>
          </a:p>
          <a:p>
            <a:r>
              <a:rPr lang="en-US" dirty="0" smtClean="0">
                <a:solidFill>
                  <a:schemeClr val="accent5">
                    <a:lumMod val="75000"/>
                  </a:schemeClr>
                </a:solidFill>
              </a:rPr>
              <a:t>KPALS </a:t>
            </a:r>
            <a:r>
              <a:rPr lang="en-US" dirty="0">
                <a:solidFill>
                  <a:schemeClr val="accent5">
                    <a:lumMod val="75000"/>
                  </a:schemeClr>
                </a:solidFill>
              </a:rPr>
              <a:t>- </a:t>
            </a:r>
            <a:r>
              <a:rPr lang="en-US" dirty="0">
                <a:solidFill>
                  <a:schemeClr val="accent5">
                    <a:lumMod val="75000"/>
                  </a:schemeClr>
                </a:solidFill>
                <a:hlinkClick r:id="rId6"/>
              </a:rPr>
              <a:t>http://kc.vanderbilt.edu/pals/reading-kindergarten.html</a:t>
            </a:r>
            <a:endParaRPr lang="en-US" dirty="0"/>
          </a:p>
          <a:p>
            <a:r>
              <a:rPr lang="en-US" dirty="0">
                <a:solidFill>
                  <a:schemeClr val="accent5">
                    <a:lumMod val="75000"/>
                  </a:schemeClr>
                </a:solidFill>
              </a:rPr>
              <a:t>PALS - </a:t>
            </a:r>
            <a:r>
              <a:rPr lang="en-US" dirty="0">
                <a:solidFill>
                  <a:schemeClr val="accent5">
                    <a:lumMod val="75000"/>
                  </a:schemeClr>
                </a:solidFill>
                <a:hlinkClick r:id="rId7"/>
              </a:rPr>
              <a:t>http://</a:t>
            </a:r>
            <a:r>
              <a:rPr lang="en-US" dirty="0" smtClean="0">
                <a:solidFill>
                  <a:schemeClr val="accent5">
                    <a:lumMod val="75000"/>
                  </a:schemeClr>
                </a:solidFill>
                <a:hlinkClick r:id="rId7"/>
              </a:rPr>
              <a:t>kc.vanderbilt.edu/pals/reading.html</a:t>
            </a:r>
            <a:endParaRPr lang="en-US" dirty="0" smtClean="0">
              <a:solidFill>
                <a:schemeClr val="accent5">
                  <a:lumMod val="75000"/>
                </a:schemeClr>
              </a:solidFill>
            </a:endParaRPr>
          </a:p>
          <a:p>
            <a:r>
              <a:rPr lang="en-US" dirty="0" smtClean="0">
                <a:solidFill>
                  <a:schemeClr val="accent5">
                    <a:lumMod val="75000"/>
                  </a:schemeClr>
                </a:solidFill>
              </a:rPr>
              <a:t>Great </a:t>
            </a:r>
            <a:r>
              <a:rPr lang="en-US" dirty="0">
                <a:solidFill>
                  <a:schemeClr val="accent5">
                    <a:lumMod val="75000"/>
                  </a:schemeClr>
                </a:solidFill>
              </a:rPr>
              <a:t>Leaps - </a:t>
            </a:r>
            <a:r>
              <a:rPr lang="en-US" dirty="0">
                <a:solidFill>
                  <a:schemeClr val="accent5">
                    <a:lumMod val="75000"/>
                  </a:schemeClr>
                </a:solidFill>
                <a:hlinkClick r:id="rId8"/>
              </a:rPr>
              <a:t>http://</a:t>
            </a:r>
            <a:r>
              <a:rPr lang="en-US" dirty="0" smtClean="0">
                <a:solidFill>
                  <a:schemeClr val="accent5">
                    <a:lumMod val="75000"/>
                  </a:schemeClr>
                </a:solidFill>
                <a:hlinkClick r:id="rId8"/>
              </a:rPr>
              <a:t>www.greatleaps.com/index.php?main_page=index&amp;cPath=1&amp;page=Reading%20Intervention&amp;zenid=tijbc1r67sltad27r5pgiq4tq1</a:t>
            </a:r>
            <a:endParaRPr lang="en-US" dirty="0" smtClean="0">
              <a:solidFill>
                <a:schemeClr val="accent5">
                  <a:lumMod val="75000"/>
                </a:schemeClr>
              </a:solidFill>
            </a:endParaRPr>
          </a:p>
          <a:p>
            <a:r>
              <a:rPr lang="en-US" dirty="0" smtClean="0">
                <a:solidFill>
                  <a:schemeClr val="accent5">
                    <a:lumMod val="75000"/>
                  </a:schemeClr>
                </a:solidFill>
              </a:rPr>
              <a:t>ERI (Early Reading </a:t>
            </a:r>
            <a:r>
              <a:rPr lang="en-US" dirty="0">
                <a:solidFill>
                  <a:schemeClr val="accent5">
                    <a:lumMod val="75000"/>
                  </a:schemeClr>
                </a:solidFill>
              </a:rPr>
              <a:t>Intervention) </a:t>
            </a:r>
            <a:r>
              <a:rPr lang="en-US" dirty="0" smtClean="0">
                <a:solidFill>
                  <a:schemeClr val="accent5">
                    <a:lumMod val="75000"/>
                  </a:schemeClr>
                </a:solidFill>
              </a:rPr>
              <a:t>- </a:t>
            </a:r>
            <a:r>
              <a:rPr lang="en-US" dirty="0" smtClean="0">
                <a:solidFill>
                  <a:schemeClr val="accent5">
                    <a:lumMod val="75000"/>
                  </a:schemeClr>
                </a:solidFill>
                <a:hlinkClick r:id="rId9"/>
              </a:rPr>
              <a:t>http</a:t>
            </a:r>
            <a:r>
              <a:rPr lang="en-US" dirty="0">
                <a:solidFill>
                  <a:schemeClr val="accent5">
                    <a:lumMod val="75000"/>
                  </a:schemeClr>
                </a:solidFill>
                <a:hlinkClick r:id="rId9"/>
              </a:rPr>
              <a:t>://</a:t>
            </a:r>
            <a:r>
              <a:rPr lang="en-US" dirty="0" smtClean="0">
                <a:solidFill>
                  <a:schemeClr val="accent5">
                    <a:lumMod val="75000"/>
                  </a:schemeClr>
                </a:solidFill>
                <a:hlinkClick r:id="rId9"/>
              </a:rPr>
              <a:t>www.pearsonschool.com/index.cfm?locator=PSZu68&amp;PMDbProgramID=13301</a:t>
            </a:r>
            <a:endParaRPr lang="en-US" dirty="0" smtClean="0">
              <a:solidFill>
                <a:schemeClr val="accent5">
                  <a:lumMod val="75000"/>
                </a:schemeClr>
              </a:solidFill>
            </a:endParaRPr>
          </a:p>
          <a:p>
            <a:r>
              <a:rPr lang="en-US" i="1" dirty="0">
                <a:solidFill>
                  <a:schemeClr val="accent5">
                    <a:lumMod val="75000"/>
                  </a:schemeClr>
                </a:solidFill>
              </a:rPr>
              <a:t>Teaching Reading Sourcebook </a:t>
            </a:r>
            <a:r>
              <a:rPr lang="en-US" dirty="0">
                <a:solidFill>
                  <a:schemeClr val="accent5">
                    <a:lumMod val="75000"/>
                  </a:schemeClr>
                </a:solidFill>
              </a:rPr>
              <a:t>(2</a:t>
            </a:r>
            <a:r>
              <a:rPr lang="en-US" baseline="30000" dirty="0">
                <a:solidFill>
                  <a:schemeClr val="accent5">
                    <a:lumMod val="75000"/>
                  </a:schemeClr>
                </a:solidFill>
              </a:rPr>
              <a:t>nd</a:t>
            </a:r>
            <a:r>
              <a:rPr lang="en-US" dirty="0">
                <a:solidFill>
                  <a:schemeClr val="accent5">
                    <a:lumMod val="75000"/>
                  </a:schemeClr>
                </a:solidFill>
              </a:rPr>
              <a:t> edition) by Honig, Diamond, and Gutlohn</a:t>
            </a:r>
          </a:p>
          <a:p>
            <a:endParaRPr lang="en-US" dirty="0">
              <a:solidFill>
                <a:schemeClr val="accent5">
                  <a:lumMod val="75000"/>
                </a:schemeClr>
              </a:solidFill>
            </a:endParaRPr>
          </a:p>
          <a:p>
            <a:pPr marL="0" indent="0">
              <a:buNone/>
            </a:pPr>
            <a:endParaRPr lang="en-US" dirty="0" smtClean="0">
              <a:solidFill>
                <a:schemeClr val="accent5">
                  <a:lumMod val="75000"/>
                </a:schemeClr>
              </a:solidFill>
            </a:endParaRPr>
          </a:p>
          <a:p>
            <a:endParaRPr lang="en-US" dirty="0" smtClean="0">
              <a:solidFill>
                <a:schemeClr val="accent5">
                  <a:lumMod val="75000"/>
                </a:schemeClr>
              </a:solidFill>
            </a:endParaRPr>
          </a:p>
          <a:p>
            <a:endParaRPr lang="en-US" dirty="0">
              <a:solidFill>
                <a:schemeClr val="accent5">
                  <a:lumMod val="75000"/>
                </a:schemeClr>
              </a:solidFill>
            </a:endParaRPr>
          </a:p>
          <a:p>
            <a:endParaRPr lang="en-US" dirty="0"/>
          </a:p>
        </p:txBody>
      </p:sp>
      <p:pic>
        <p:nvPicPr>
          <p:cNvPr id="2052" name="Picture 4" descr="Image result for KPAL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13812" y="219075"/>
            <a:ext cx="2819400" cy="61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02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9DCF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762000"/>
          </a:xfrm>
        </p:spPr>
        <p:txBody>
          <a:bodyPr/>
          <a:lstStyle/>
          <a:p>
            <a:r>
              <a:rPr lang="en-US" dirty="0" smtClean="0"/>
              <a:t>Fluency Resources</a:t>
            </a:r>
            <a:endParaRPr lang="en-US" dirty="0"/>
          </a:p>
        </p:txBody>
      </p:sp>
      <p:sp>
        <p:nvSpPr>
          <p:cNvPr id="3" name="Content Placeholder 2"/>
          <p:cNvSpPr>
            <a:spLocks noGrp="1"/>
          </p:cNvSpPr>
          <p:nvPr>
            <p:ph idx="1"/>
          </p:nvPr>
        </p:nvSpPr>
        <p:spPr>
          <a:xfrm>
            <a:off x="379412" y="914400"/>
            <a:ext cx="11487150" cy="5715000"/>
          </a:xfrm>
        </p:spPr>
        <p:txBody>
          <a:bodyPr>
            <a:normAutofit fontScale="62500" lnSpcReduction="20000"/>
          </a:bodyPr>
          <a:lstStyle/>
          <a:p>
            <a:r>
              <a:rPr lang="en-US" dirty="0" smtClean="0"/>
              <a:t>Achieve the Core Fluency Packets</a:t>
            </a:r>
            <a:r>
              <a:rPr lang="en-US" dirty="0"/>
              <a:t> </a:t>
            </a:r>
            <a:r>
              <a:rPr lang="en-US" dirty="0" smtClean="0"/>
              <a:t>- </a:t>
            </a:r>
            <a:r>
              <a:rPr lang="en-US" dirty="0" smtClean="0">
                <a:solidFill>
                  <a:schemeClr val="accent5">
                    <a:lumMod val="75000"/>
                  </a:schemeClr>
                </a:solidFill>
                <a:hlinkClick r:id="rId3"/>
              </a:rPr>
              <a:t>http</a:t>
            </a:r>
            <a:r>
              <a:rPr lang="en-US" dirty="0">
                <a:solidFill>
                  <a:schemeClr val="accent5">
                    <a:lumMod val="75000"/>
                  </a:schemeClr>
                </a:solidFill>
                <a:hlinkClick r:id="rId3"/>
              </a:rPr>
              <a:t>://</a:t>
            </a:r>
            <a:r>
              <a:rPr lang="en-US" dirty="0" smtClean="0">
                <a:solidFill>
                  <a:schemeClr val="accent5">
                    <a:lumMod val="75000"/>
                  </a:schemeClr>
                </a:solidFill>
                <a:hlinkClick r:id="rId3"/>
              </a:rPr>
              <a:t>achievethecore.org/category/411/ela-literacy-lessons?filter_cat=1153&amp;sort=name</a:t>
            </a:r>
            <a:endParaRPr lang="en-US" dirty="0" smtClean="0">
              <a:solidFill>
                <a:schemeClr val="accent5">
                  <a:lumMod val="75000"/>
                </a:schemeClr>
              </a:solidFill>
            </a:endParaRPr>
          </a:p>
          <a:p>
            <a:r>
              <a:rPr lang="en-US" dirty="0">
                <a:solidFill>
                  <a:schemeClr val="accent5">
                    <a:lumMod val="75000"/>
                  </a:schemeClr>
                </a:solidFill>
              </a:rPr>
              <a:t>FCRR - </a:t>
            </a:r>
            <a:r>
              <a:rPr lang="en-US" dirty="0">
                <a:hlinkClick r:id="rId4"/>
              </a:rPr>
              <a:t>http://</a:t>
            </a:r>
            <a:r>
              <a:rPr lang="en-US" dirty="0" smtClean="0">
                <a:hlinkClick r:id="rId4"/>
              </a:rPr>
              <a:t>www.fcrr.org/for-educators/sca.asp</a:t>
            </a:r>
            <a:endParaRPr lang="en-US" dirty="0" smtClean="0">
              <a:solidFill>
                <a:schemeClr val="accent5">
                  <a:lumMod val="75000"/>
                </a:schemeClr>
              </a:solidFill>
            </a:endParaRPr>
          </a:p>
          <a:p>
            <a:r>
              <a:rPr lang="en-US" dirty="0" smtClean="0">
                <a:solidFill>
                  <a:schemeClr val="accent5">
                    <a:lumMod val="75000"/>
                  </a:schemeClr>
                </a:solidFill>
              </a:rPr>
              <a:t>Intervention Programs: Great Leaps, Six-Minute Solution, </a:t>
            </a:r>
            <a:r>
              <a:rPr lang="en-US" dirty="0">
                <a:solidFill>
                  <a:schemeClr val="accent5">
                    <a:lumMod val="75000"/>
                  </a:schemeClr>
                </a:solidFill>
              </a:rPr>
              <a:t>Read </a:t>
            </a:r>
            <a:r>
              <a:rPr lang="en-US" dirty="0" smtClean="0">
                <a:solidFill>
                  <a:schemeClr val="accent5">
                    <a:lumMod val="75000"/>
                  </a:schemeClr>
                </a:solidFill>
              </a:rPr>
              <a:t>Naturally</a:t>
            </a:r>
          </a:p>
          <a:p>
            <a:r>
              <a:rPr lang="en-US" i="1" dirty="0" smtClean="0">
                <a:solidFill>
                  <a:schemeClr val="accent5">
                    <a:lumMod val="75000"/>
                  </a:schemeClr>
                </a:solidFill>
              </a:rPr>
              <a:t>Teaching </a:t>
            </a:r>
            <a:r>
              <a:rPr lang="en-US" i="1" dirty="0">
                <a:solidFill>
                  <a:schemeClr val="accent5">
                    <a:lumMod val="75000"/>
                  </a:schemeClr>
                </a:solidFill>
              </a:rPr>
              <a:t>Reading Sourcebook </a:t>
            </a:r>
            <a:r>
              <a:rPr lang="en-US" dirty="0">
                <a:solidFill>
                  <a:schemeClr val="accent5">
                    <a:lumMod val="75000"/>
                  </a:schemeClr>
                </a:solidFill>
              </a:rPr>
              <a:t>(2</a:t>
            </a:r>
            <a:r>
              <a:rPr lang="en-US" baseline="30000" dirty="0">
                <a:solidFill>
                  <a:schemeClr val="accent5">
                    <a:lumMod val="75000"/>
                  </a:schemeClr>
                </a:solidFill>
              </a:rPr>
              <a:t>nd</a:t>
            </a:r>
            <a:r>
              <a:rPr lang="en-US" dirty="0">
                <a:solidFill>
                  <a:schemeClr val="accent5">
                    <a:lumMod val="75000"/>
                  </a:schemeClr>
                </a:solidFill>
              </a:rPr>
              <a:t> edition) by Honig, Diamond, and </a:t>
            </a:r>
            <a:r>
              <a:rPr lang="en-US" dirty="0" smtClean="0">
                <a:solidFill>
                  <a:schemeClr val="accent5">
                    <a:lumMod val="75000"/>
                  </a:schemeClr>
                </a:solidFill>
              </a:rPr>
              <a:t>Gutlohn</a:t>
            </a:r>
          </a:p>
          <a:p>
            <a:r>
              <a:rPr lang="en-US" dirty="0" smtClean="0">
                <a:solidFill>
                  <a:schemeClr val="accent5">
                    <a:lumMod val="75000"/>
                  </a:schemeClr>
                </a:solidFill>
              </a:rPr>
              <a:t>Repeated </a:t>
            </a:r>
            <a:r>
              <a:rPr lang="en-US" dirty="0">
                <a:solidFill>
                  <a:schemeClr val="accent5">
                    <a:lumMod val="75000"/>
                  </a:schemeClr>
                </a:solidFill>
              </a:rPr>
              <a:t>Reading - </a:t>
            </a:r>
            <a:r>
              <a:rPr lang="en-US" dirty="0"/>
              <a:t>uses repeated guided oral reading practice and immediate error correction to improve reading rate, accuracy, and comprehension. Students read short passages several times until a level of fluency that is satisfactory is reached. </a:t>
            </a:r>
            <a:endParaRPr lang="en-US" dirty="0">
              <a:solidFill>
                <a:schemeClr val="accent5">
                  <a:lumMod val="75000"/>
                </a:schemeClr>
              </a:solidFill>
            </a:endParaRPr>
          </a:p>
          <a:p>
            <a:r>
              <a:rPr lang="en-US" dirty="0" smtClean="0">
                <a:solidFill>
                  <a:schemeClr val="accent5">
                    <a:lumMod val="75000"/>
                  </a:schemeClr>
                </a:solidFill>
              </a:rPr>
              <a:t>Phrase-Cued </a:t>
            </a:r>
            <a:r>
              <a:rPr lang="en-US" dirty="0">
                <a:solidFill>
                  <a:schemeClr val="accent5">
                    <a:lumMod val="75000"/>
                  </a:schemeClr>
                </a:solidFill>
              </a:rPr>
              <a:t>Reading – teacher and students mark a passage to denote pauses and intonation demands. </a:t>
            </a:r>
            <a:r>
              <a:rPr lang="en-US" dirty="0">
                <a:solidFill>
                  <a:schemeClr val="accent5">
                    <a:lumMod val="75000"/>
                  </a:schemeClr>
                </a:solidFill>
                <a:hlinkClick r:id="rId5"/>
              </a:rPr>
              <a:t>http://</a:t>
            </a:r>
            <a:r>
              <a:rPr lang="en-US" dirty="0" smtClean="0">
                <a:solidFill>
                  <a:schemeClr val="accent5">
                    <a:lumMod val="75000"/>
                  </a:schemeClr>
                </a:solidFill>
                <a:hlinkClick r:id="rId5"/>
              </a:rPr>
              <a:t>www.interventioncentral.org/academic-interventions/reading-comprehension/phrase-cued-text-lessons</a:t>
            </a:r>
            <a:endParaRPr lang="en-US" dirty="0">
              <a:solidFill>
                <a:schemeClr val="accent5">
                  <a:lumMod val="75000"/>
                </a:schemeClr>
              </a:solidFill>
            </a:endParaRPr>
          </a:p>
          <a:p>
            <a:r>
              <a:rPr lang="en-US" dirty="0">
                <a:solidFill>
                  <a:schemeClr val="accent5">
                    <a:lumMod val="75000"/>
                  </a:schemeClr>
                </a:solidFill>
              </a:rPr>
              <a:t>Choral Reading – teacher and students read orally aloud as a group.</a:t>
            </a:r>
          </a:p>
          <a:p>
            <a:r>
              <a:rPr lang="en-US" dirty="0">
                <a:solidFill>
                  <a:schemeClr val="accent5">
                    <a:lumMod val="75000"/>
                  </a:schemeClr>
                </a:solidFill>
              </a:rPr>
              <a:t>Echo Reading – students “echo” back what the teacher reads by mimicking pacing and inflection.</a:t>
            </a:r>
          </a:p>
          <a:p>
            <a:r>
              <a:rPr lang="en-US" dirty="0">
                <a:solidFill>
                  <a:schemeClr val="accent5">
                    <a:lumMod val="75000"/>
                  </a:schemeClr>
                </a:solidFill>
              </a:rPr>
              <a:t>The Crazy Professor Reading Game - </a:t>
            </a:r>
            <a:r>
              <a:rPr lang="en-US" dirty="0">
                <a:solidFill>
                  <a:schemeClr val="accent5">
                    <a:lumMod val="75000"/>
                  </a:schemeClr>
                </a:solidFill>
                <a:hlinkClick r:id="rId6"/>
              </a:rPr>
              <a:t>https://www.youtube.com/watch?v=8xFcUPQ_z_8</a:t>
            </a:r>
            <a:endParaRPr lang="en-US" dirty="0">
              <a:solidFill>
                <a:schemeClr val="accent5">
                  <a:lumMod val="75000"/>
                </a:schemeClr>
              </a:solidFill>
            </a:endParaRPr>
          </a:p>
          <a:p>
            <a:r>
              <a:rPr lang="en-US" dirty="0">
                <a:solidFill>
                  <a:schemeClr val="accent5">
                    <a:lumMod val="75000"/>
                  </a:schemeClr>
                </a:solidFill>
              </a:rPr>
              <a:t>Peer-Assisted Learning Strategies (PALS) – pairing a strong reading and weak reader who take turns reading, re-reading, and retelling</a:t>
            </a:r>
          </a:p>
          <a:p>
            <a:r>
              <a:rPr lang="en-US" dirty="0" smtClean="0">
                <a:solidFill>
                  <a:schemeClr val="accent5">
                    <a:lumMod val="75000"/>
                  </a:schemeClr>
                </a:solidFill>
              </a:rPr>
              <a:t>Audiobooks </a:t>
            </a:r>
            <a:r>
              <a:rPr lang="en-US" dirty="0">
                <a:solidFill>
                  <a:schemeClr val="accent5">
                    <a:lumMod val="75000"/>
                  </a:schemeClr>
                </a:solidFill>
              </a:rPr>
              <a:t>with Text – high-interest, difficult text, student listens to audio while following along in book (try storyline online)</a:t>
            </a:r>
          </a:p>
          <a:p>
            <a:endParaRPr lang="en-US" dirty="0" smtClean="0">
              <a:solidFill>
                <a:schemeClr val="accent5">
                  <a:lumMod val="75000"/>
                </a:schemeClr>
              </a:solidFill>
            </a:endParaRPr>
          </a:p>
          <a:p>
            <a:endParaRPr lang="en-US" dirty="0">
              <a:solidFill>
                <a:schemeClr val="accent5">
                  <a:lumMod val="75000"/>
                </a:schemeClr>
              </a:solidFill>
            </a:endParaRPr>
          </a:p>
          <a:p>
            <a:endParaRPr lang="en-US" dirty="0"/>
          </a:p>
          <a:p>
            <a:endParaRPr lang="en-US" dirty="0"/>
          </a:p>
        </p:txBody>
      </p:sp>
      <p:sp>
        <p:nvSpPr>
          <p:cNvPr id="4" name="AutoShape 2" descr="Image result for fluency"/>
          <p:cNvSpPr>
            <a:spLocks noChangeAspect="1" noChangeArrowheads="1"/>
          </p:cNvSpPr>
          <p:nvPr/>
        </p:nvSpPr>
        <p:spPr bwMode="auto">
          <a:xfrm>
            <a:off x="7161212" y="4198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078" name="Picture 6" descr="http://www.fcrr.org/Gfx/FCRRLogo-new.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61612" y="304800"/>
            <a:ext cx="150495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37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Fluency Facts</a:t>
            </a:r>
            <a:endParaRPr lang="en-US" dirty="0"/>
          </a:p>
        </p:txBody>
      </p:sp>
      <p:sp>
        <p:nvSpPr>
          <p:cNvPr id="3" name="Subtitle 2"/>
          <p:cNvSpPr>
            <a:spLocks noGrp="1"/>
          </p:cNvSpPr>
          <p:nvPr>
            <p:ph type="subTitle" idx="1"/>
          </p:nvPr>
        </p:nvSpPr>
        <p:spPr/>
        <p:txBody>
          <a:bodyPr/>
          <a:lstStyle/>
          <a:p>
            <a:pPr algn="r"/>
            <a:endParaRPr lang="en-US" dirty="0"/>
          </a:p>
        </p:txBody>
      </p:sp>
    </p:spTree>
    <p:extLst>
      <p:ext uri="{BB962C8B-B14F-4D97-AF65-F5344CB8AC3E}">
        <p14:creationId xmlns:p14="http://schemas.microsoft.com/office/powerpoint/2010/main" val="37477937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615" y="287422"/>
            <a:ext cx="11225661" cy="1450379"/>
          </a:xfrm>
        </p:spPr>
        <p:txBody>
          <a:bodyPr/>
          <a:lstStyle/>
          <a:p>
            <a:r>
              <a:rPr lang="en-US" b="1" dirty="0" smtClean="0"/>
              <a:t>What is Fluency?</a:t>
            </a:r>
            <a:endParaRPr lang="en-US" b="1" dirty="0"/>
          </a:p>
        </p:txBody>
      </p:sp>
      <p:sp>
        <p:nvSpPr>
          <p:cNvPr id="6" name="TextBox 5"/>
          <p:cNvSpPr txBox="1"/>
          <p:nvPr/>
        </p:nvSpPr>
        <p:spPr>
          <a:xfrm>
            <a:off x="559615" y="3756783"/>
            <a:ext cx="11130539" cy="2123105"/>
          </a:xfrm>
          <a:prstGeom prst="rect">
            <a:avLst/>
          </a:prstGeom>
          <a:noFill/>
        </p:spPr>
        <p:txBody>
          <a:bodyPr wrap="square" rtlCol="0">
            <a:spAutoFit/>
          </a:bodyPr>
          <a:lstStyle/>
          <a:p>
            <a:pPr defTabSz="457063"/>
            <a:r>
              <a:rPr lang="en-US" sz="4399" dirty="0">
                <a:solidFill>
                  <a:srgbClr val="000000"/>
                </a:solidFill>
              </a:rPr>
              <a:t>Rapid, efficient, accurate word recognition skills that permit the reader to read with expression and construct meaning. 					</a:t>
            </a:r>
            <a:r>
              <a:rPr lang="en-US" sz="2399" dirty="0">
                <a:solidFill>
                  <a:srgbClr val="000000"/>
                </a:solidFill>
              </a:rPr>
              <a:t>(</a:t>
            </a:r>
            <a:r>
              <a:rPr lang="en-US" sz="2399" dirty="0" err="1">
                <a:solidFill>
                  <a:srgbClr val="000000"/>
                </a:solidFill>
              </a:rPr>
              <a:t>Pikulski</a:t>
            </a:r>
            <a:r>
              <a:rPr lang="en-US" sz="2399" dirty="0">
                <a:solidFill>
                  <a:srgbClr val="000000"/>
                </a:solidFill>
              </a:rPr>
              <a:t> &amp; Chard, 2003)</a:t>
            </a:r>
          </a:p>
        </p:txBody>
      </p:sp>
      <p:sp>
        <p:nvSpPr>
          <p:cNvPr id="7" name="TextBox 6"/>
          <p:cNvSpPr txBox="1"/>
          <p:nvPr/>
        </p:nvSpPr>
        <p:spPr>
          <a:xfrm>
            <a:off x="559615" y="1737801"/>
            <a:ext cx="11130539" cy="1723100"/>
          </a:xfrm>
          <a:prstGeom prst="rect">
            <a:avLst/>
          </a:prstGeom>
          <a:noFill/>
        </p:spPr>
        <p:txBody>
          <a:bodyPr wrap="square" rtlCol="0">
            <a:spAutoFit/>
          </a:bodyPr>
          <a:lstStyle/>
          <a:p>
            <a:pPr defTabSz="457063"/>
            <a:r>
              <a:rPr lang="en-US" sz="4399" dirty="0">
                <a:solidFill>
                  <a:srgbClr val="000000"/>
                </a:solidFill>
              </a:rPr>
              <a:t>The ability to read text quickly, accurately, and with proper expression.	</a:t>
            </a:r>
            <a:r>
              <a:rPr lang="en-US" sz="3599" dirty="0">
                <a:solidFill>
                  <a:srgbClr val="000000"/>
                </a:solidFill>
              </a:rPr>
              <a:t>	</a:t>
            </a:r>
            <a:r>
              <a:rPr lang="en-US" sz="2399" dirty="0">
                <a:solidFill>
                  <a:srgbClr val="000000"/>
                </a:solidFill>
              </a:rPr>
              <a:t>(The National Reading Panel, 2000)</a:t>
            </a:r>
          </a:p>
          <a:p>
            <a:pPr defTabSz="457063"/>
            <a:endParaRPr lang="en-US" sz="1799" dirty="0">
              <a:solidFill>
                <a:srgbClr val="000000"/>
              </a:solidFill>
            </a:endParaRPr>
          </a:p>
        </p:txBody>
      </p:sp>
    </p:spTree>
    <p:extLst>
      <p:ext uri="{BB962C8B-B14F-4D97-AF65-F5344CB8AC3E}">
        <p14:creationId xmlns:p14="http://schemas.microsoft.com/office/powerpoint/2010/main" val="334784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9DCF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7309" y="152400"/>
            <a:ext cx="10157354" cy="1676400"/>
          </a:xfrm>
        </p:spPr>
        <p:txBody>
          <a:bodyPr>
            <a:normAutofit fontScale="90000"/>
          </a:bodyPr>
          <a:lstStyle/>
          <a:p>
            <a:r>
              <a:rPr lang="en-US" dirty="0"/>
              <a:t>Reading Instruction Components Typically Emphasized at Each Grade Level</a:t>
            </a:r>
          </a:p>
        </p:txBody>
      </p:sp>
      <p:pic>
        <p:nvPicPr>
          <p:cNvPr id="4" name="Picture 2" descr="http://www.readingrockets.org/images/articles/art28654_components.jp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233612" y="1946275"/>
            <a:ext cx="7924800" cy="39814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89412" y="2857072"/>
            <a:ext cx="381000" cy="381000"/>
          </a:xfrm>
          <a:prstGeom prst="rect">
            <a:avLst/>
          </a:prstGeom>
          <a:solidFill>
            <a:srgbClr val="E2E2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4570412" y="2856644"/>
            <a:ext cx="457200" cy="381000"/>
          </a:xfrm>
          <a:prstGeom prst="rect">
            <a:avLst/>
          </a:prstGeom>
          <a:solidFill>
            <a:srgbClr val="E2E2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9563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Fluency is more than accuracy and rate: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04048" y="1989813"/>
            <a:ext cx="6187379" cy="3965014"/>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119" y="1765128"/>
            <a:ext cx="5735187" cy="4474303"/>
          </a:xfrm>
          <a:prstGeom prst="rect">
            <a:avLst/>
          </a:prstGeom>
        </p:spPr>
      </p:pic>
    </p:spTree>
    <p:extLst>
      <p:ext uri="{BB962C8B-B14F-4D97-AF65-F5344CB8AC3E}">
        <p14:creationId xmlns:p14="http://schemas.microsoft.com/office/powerpoint/2010/main" val="307879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1-Minute Timed Fluency Assessments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9321" y="1755090"/>
            <a:ext cx="4304135" cy="4304135"/>
          </a:xfrm>
        </p:spPr>
      </p:pic>
      <p:sp>
        <p:nvSpPr>
          <p:cNvPr id="6" name="Content Placeholder 2"/>
          <p:cNvSpPr txBox="1">
            <a:spLocks/>
          </p:cNvSpPr>
          <p:nvPr/>
        </p:nvSpPr>
        <p:spPr>
          <a:xfrm>
            <a:off x="5559093" y="3459891"/>
            <a:ext cx="15552469" cy="3229631"/>
          </a:xfrm>
          <a:prstGeom prst="rect">
            <a:avLst/>
          </a:prstGeom>
        </p:spPr>
        <p:txBody>
          <a:bodyPr vert="horz" lIns="0" tIns="45708" rIns="0" bIns="45708"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rgbClr val="E48312"/>
              </a:buClr>
            </a:pPr>
            <a:r>
              <a:rPr lang="en-US" sz="3999" dirty="0">
                <a:solidFill>
                  <a:srgbClr val="000000">
                    <a:lumMod val="75000"/>
                    <a:lumOff val="25000"/>
                  </a:srgbClr>
                </a:solidFill>
              </a:rPr>
              <a:t>What do they tell us?</a:t>
            </a:r>
          </a:p>
          <a:p>
            <a:pPr>
              <a:buClr>
                <a:srgbClr val="E48312"/>
              </a:buClr>
            </a:pPr>
            <a:endParaRPr lang="en-US" sz="1999" dirty="0">
              <a:solidFill>
                <a:srgbClr val="000000">
                  <a:lumMod val="75000"/>
                  <a:lumOff val="25000"/>
                </a:srgbClr>
              </a:solidFill>
            </a:endParaRPr>
          </a:p>
          <a:p>
            <a:pPr lvl="1">
              <a:buClr>
                <a:srgbClr val="E48312"/>
              </a:buClr>
              <a:buFont typeface="Wingdings" charset="2"/>
              <a:buChar char="Ø"/>
            </a:pPr>
            <a:r>
              <a:rPr lang="en-US" sz="3799" dirty="0">
                <a:solidFill>
                  <a:srgbClr val="000000">
                    <a:lumMod val="75000"/>
                    <a:lumOff val="25000"/>
                  </a:srgbClr>
                </a:solidFill>
              </a:rPr>
              <a:t>How are they useful?</a:t>
            </a:r>
          </a:p>
          <a:p>
            <a:pPr lvl="1">
              <a:buClr>
                <a:srgbClr val="E48312"/>
              </a:buClr>
              <a:buFont typeface="Wingdings" charset="2"/>
              <a:buChar char="Ø"/>
            </a:pPr>
            <a:r>
              <a:rPr lang="en-US" sz="3799" dirty="0">
                <a:solidFill>
                  <a:srgbClr val="000000">
                    <a:lumMod val="75000"/>
                    <a:lumOff val="25000"/>
                  </a:srgbClr>
                </a:solidFill>
              </a:rPr>
              <a:t>What do we do next?</a:t>
            </a:r>
          </a:p>
          <a:p>
            <a:pPr>
              <a:buClr>
                <a:srgbClr val="E48312"/>
              </a:buClr>
            </a:pPr>
            <a:endParaRPr lang="en-US" sz="1999" dirty="0">
              <a:solidFill>
                <a:srgbClr val="000000">
                  <a:lumMod val="75000"/>
                  <a:lumOff val="25000"/>
                </a:srgbClr>
              </a:solidFill>
            </a:endParaRPr>
          </a:p>
          <a:p>
            <a:pPr>
              <a:buClr>
                <a:srgbClr val="E48312"/>
              </a:buClr>
            </a:pPr>
            <a:endParaRPr lang="en-US" sz="1999" dirty="0">
              <a:solidFill>
                <a:srgbClr val="000000">
                  <a:lumMod val="75000"/>
                  <a:lumOff val="25000"/>
                </a:srgbClr>
              </a:solidFill>
            </a:endParaRPr>
          </a:p>
        </p:txBody>
      </p:sp>
    </p:spTree>
    <p:extLst>
      <p:ext uri="{BB962C8B-B14F-4D97-AF65-F5344CB8AC3E}">
        <p14:creationId xmlns:p14="http://schemas.microsoft.com/office/powerpoint/2010/main" val="54523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Deeper Approaches to Fluency</a:t>
            </a:r>
            <a:endParaRPr lang="en-US" dirty="0"/>
          </a:p>
        </p:txBody>
      </p:sp>
      <p:sp>
        <p:nvSpPr>
          <p:cNvPr id="3" name="Content Placeholder 2"/>
          <p:cNvSpPr>
            <a:spLocks noGrp="1"/>
          </p:cNvSpPr>
          <p:nvPr>
            <p:ph idx="1"/>
          </p:nvPr>
        </p:nvSpPr>
        <p:spPr/>
        <p:txBody>
          <a:bodyPr/>
          <a:lstStyle/>
          <a:p>
            <a:r>
              <a:rPr lang="en-US" sz="5398" dirty="0"/>
              <a:t>“Through understanding</a:t>
            </a:r>
            <a:r>
              <a:rPr lang="en-US" sz="5398" b="1" dirty="0"/>
              <a:t> </a:t>
            </a:r>
            <a:r>
              <a:rPr lang="en-US" sz="5398" b="1" i="1" dirty="0"/>
              <a:t>that</a:t>
            </a:r>
            <a:r>
              <a:rPr lang="en-US" sz="5398" b="1" dirty="0"/>
              <a:t> </a:t>
            </a:r>
            <a:r>
              <a:rPr lang="en-US" sz="5398" dirty="0"/>
              <a:t>readers struggle and </a:t>
            </a:r>
            <a:r>
              <a:rPr lang="en-US" sz="5398" b="1" i="1" dirty="0"/>
              <a:t>why</a:t>
            </a:r>
            <a:r>
              <a:rPr lang="en-US" sz="5398" dirty="0"/>
              <a:t> they struggle, we can design appropriate instruction to support students’ developing fluency” </a:t>
            </a:r>
            <a:r>
              <a:rPr lang="en-US" dirty="0" smtClean="0"/>
              <a:t>(Denney, 2010).</a:t>
            </a:r>
            <a:endParaRPr lang="en-US" dirty="0"/>
          </a:p>
        </p:txBody>
      </p:sp>
    </p:spTree>
    <p:extLst>
      <p:ext uri="{BB962C8B-B14F-4D97-AF65-F5344CB8AC3E}">
        <p14:creationId xmlns:p14="http://schemas.microsoft.com/office/powerpoint/2010/main" val="42486614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Reading Fluency </a:t>
            </a:r>
            <a:br>
              <a:rPr lang="en-US" dirty="0" smtClean="0"/>
            </a:br>
            <a:r>
              <a:rPr lang="en-US" sz="2799" dirty="0"/>
              <a:t>(</a:t>
            </a:r>
            <a:r>
              <a:rPr lang="en-US" sz="2799" dirty="0" err="1"/>
              <a:t>Pikulski</a:t>
            </a:r>
            <a:r>
              <a:rPr lang="en-US" sz="2799" dirty="0"/>
              <a:t> &amp; Chard, 2003; </a:t>
            </a:r>
            <a:r>
              <a:rPr lang="en-US" sz="2799" dirty="0" err="1"/>
              <a:t>Honig</a:t>
            </a:r>
            <a:r>
              <a:rPr lang="en-US" sz="2799" dirty="0"/>
              <a:t>, Diamond &amp; </a:t>
            </a:r>
            <a:r>
              <a:rPr lang="en-US" sz="2799" dirty="0" err="1"/>
              <a:t>Gutlohn</a:t>
            </a:r>
            <a:r>
              <a:rPr lang="en-US" sz="2799" dirty="0"/>
              <a:t>, 2014)</a:t>
            </a:r>
            <a:endParaRPr lang="en-US" sz="2799" dirty="0"/>
          </a:p>
        </p:txBody>
      </p:sp>
      <p:sp>
        <p:nvSpPr>
          <p:cNvPr id="3" name="Content Placeholder 2"/>
          <p:cNvSpPr>
            <a:spLocks noGrp="1"/>
          </p:cNvSpPr>
          <p:nvPr>
            <p:ph idx="1"/>
          </p:nvPr>
        </p:nvSpPr>
        <p:spPr>
          <a:xfrm>
            <a:off x="1101936" y="1820002"/>
            <a:ext cx="10621573" cy="1961075"/>
          </a:xfrm>
        </p:spPr>
        <p:txBody>
          <a:bodyPr>
            <a:normAutofit fontScale="85000" lnSpcReduction="10000"/>
          </a:bodyPr>
          <a:lstStyle/>
          <a:p>
            <a:r>
              <a:rPr lang="en-US" sz="3499" dirty="0"/>
              <a:t>“Any instruction that focuses primarily on speed with minimal regard for meaning is wrong” (</a:t>
            </a:r>
            <a:r>
              <a:rPr lang="en-US" sz="3499" dirty="0" err="1"/>
              <a:t>Rasinski</a:t>
            </a:r>
            <a:r>
              <a:rPr lang="en-US" sz="3499" dirty="0"/>
              <a:t>, 2012).</a:t>
            </a:r>
          </a:p>
          <a:p>
            <a:r>
              <a:rPr lang="en-US" sz="3499" dirty="0"/>
              <a:t>Read, read, read, and read some more</a:t>
            </a:r>
            <a:r>
              <a:rPr lang="is-IS" sz="3499" b="1" dirty="0"/>
              <a:t>…</a:t>
            </a:r>
            <a:r>
              <a:rPr lang="en-US" sz="3499" b="1" dirty="0"/>
              <a:t>WITH</a:t>
            </a:r>
            <a:r>
              <a:rPr lang="en-US" sz="3499" dirty="0"/>
              <a:t> varied approaches, an authentic focus on comprehension, and expert teacher guidance:</a:t>
            </a:r>
          </a:p>
        </p:txBody>
      </p:sp>
      <p:sp>
        <p:nvSpPr>
          <p:cNvPr id="4" name="TextBox 3"/>
          <p:cNvSpPr txBox="1"/>
          <p:nvPr/>
        </p:nvSpPr>
        <p:spPr>
          <a:xfrm>
            <a:off x="1096994" y="3602073"/>
            <a:ext cx="9561639" cy="553854"/>
          </a:xfrm>
          <a:prstGeom prst="rect">
            <a:avLst/>
          </a:prstGeom>
          <a:noFill/>
        </p:spPr>
        <p:txBody>
          <a:bodyPr wrap="square" rtlCol="0">
            <a:spAutoFit/>
          </a:bodyPr>
          <a:lstStyle/>
          <a:p>
            <a:pPr marL="457063" lvl="1" defTabSz="457063">
              <a:buFont typeface="Wingdings" charset="2"/>
              <a:buChar char="Ø"/>
            </a:pPr>
            <a:r>
              <a:rPr lang="en-US" sz="2999" dirty="0">
                <a:solidFill>
                  <a:srgbClr val="000000"/>
                </a:solidFill>
              </a:rPr>
              <a:t>  Modeled reading</a:t>
            </a:r>
          </a:p>
        </p:txBody>
      </p:sp>
      <p:sp>
        <p:nvSpPr>
          <p:cNvPr id="5" name="TextBox 4"/>
          <p:cNvSpPr txBox="1"/>
          <p:nvPr/>
        </p:nvSpPr>
        <p:spPr>
          <a:xfrm>
            <a:off x="1096994" y="4182640"/>
            <a:ext cx="5771574" cy="830781"/>
          </a:xfrm>
          <a:prstGeom prst="rect">
            <a:avLst/>
          </a:prstGeom>
          <a:noFill/>
        </p:spPr>
        <p:txBody>
          <a:bodyPr wrap="square" rtlCol="0">
            <a:spAutoFit/>
          </a:bodyPr>
          <a:lstStyle/>
          <a:p>
            <a:pPr marL="457063" lvl="1" defTabSz="457063">
              <a:buFont typeface="Wingdings" charset="2"/>
              <a:buChar char="Ø"/>
            </a:pPr>
            <a:r>
              <a:rPr lang="en-US" sz="2999" dirty="0">
                <a:solidFill>
                  <a:srgbClr val="000000"/>
                </a:solidFill>
              </a:rPr>
              <a:t>  Repeated oral reading</a:t>
            </a:r>
          </a:p>
          <a:p>
            <a:pPr defTabSz="457063"/>
            <a:endParaRPr lang="en-US" sz="1799" dirty="0">
              <a:solidFill>
                <a:srgbClr val="000000"/>
              </a:solidFill>
            </a:endParaRPr>
          </a:p>
        </p:txBody>
      </p:sp>
      <p:sp>
        <p:nvSpPr>
          <p:cNvPr id="6" name="TextBox 5"/>
          <p:cNvSpPr txBox="1"/>
          <p:nvPr/>
        </p:nvSpPr>
        <p:spPr>
          <a:xfrm>
            <a:off x="1096994" y="4762006"/>
            <a:ext cx="5296417" cy="830781"/>
          </a:xfrm>
          <a:prstGeom prst="rect">
            <a:avLst/>
          </a:prstGeom>
          <a:noFill/>
        </p:spPr>
        <p:txBody>
          <a:bodyPr wrap="none" rtlCol="0">
            <a:spAutoFit/>
          </a:bodyPr>
          <a:lstStyle/>
          <a:p>
            <a:pPr marL="457063" lvl="1" defTabSz="457063">
              <a:buFont typeface="Wingdings" charset="2"/>
              <a:buChar char="Ø"/>
            </a:pPr>
            <a:r>
              <a:rPr lang="en-US" sz="2999" dirty="0">
                <a:solidFill>
                  <a:srgbClr val="000000"/>
                </a:solidFill>
              </a:rPr>
              <a:t>  Wide independent reading</a:t>
            </a:r>
          </a:p>
          <a:p>
            <a:pPr defTabSz="457063"/>
            <a:endParaRPr lang="en-US" sz="1799" dirty="0">
              <a:solidFill>
                <a:srgbClr val="000000"/>
              </a:solidFill>
            </a:endParaRPr>
          </a:p>
        </p:txBody>
      </p:sp>
      <p:sp>
        <p:nvSpPr>
          <p:cNvPr id="7" name="TextBox 6"/>
          <p:cNvSpPr txBox="1"/>
          <p:nvPr/>
        </p:nvSpPr>
        <p:spPr>
          <a:xfrm>
            <a:off x="1096994" y="5364731"/>
            <a:ext cx="9281662" cy="830781"/>
          </a:xfrm>
          <a:prstGeom prst="rect">
            <a:avLst/>
          </a:prstGeom>
          <a:noFill/>
        </p:spPr>
        <p:txBody>
          <a:bodyPr wrap="none" rtlCol="0">
            <a:spAutoFit/>
          </a:bodyPr>
          <a:lstStyle/>
          <a:p>
            <a:pPr marL="457063" lvl="1" defTabSz="457063">
              <a:buFont typeface="Wingdings" charset="2"/>
              <a:buChar char="Ø"/>
            </a:pPr>
            <a:r>
              <a:rPr lang="en-US" sz="2999">
                <a:solidFill>
                  <a:srgbClr val="000000"/>
                </a:solidFill>
              </a:rPr>
              <a:t>  Assisted </a:t>
            </a:r>
            <a:r>
              <a:rPr lang="en-US" sz="2999" dirty="0">
                <a:solidFill>
                  <a:srgbClr val="000000"/>
                </a:solidFill>
              </a:rPr>
              <a:t>reading of appropriately selected materials.</a:t>
            </a:r>
          </a:p>
          <a:p>
            <a:pPr defTabSz="457063"/>
            <a:endParaRPr lang="en-US" sz="1799" dirty="0">
              <a:solidFill>
                <a:srgbClr val="000000"/>
              </a:solidFill>
            </a:endParaRPr>
          </a:p>
        </p:txBody>
      </p:sp>
    </p:spTree>
    <p:extLst>
      <p:ext uri="{BB962C8B-B14F-4D97-AF65-F5344CB8AC3E}">
        <p14:creationId xmlns:p14="http://schemas.microsoft.com/office/powerpoint/2010/main" val="394691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p:txBody>
      </p:sp>
      <p:pic>
        <p:nvPicPr>
          <p:cNvPr id="4" name="Picture 3" descr="Screenshot 2016-07-16 11.25.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6394" y="287422"/>
            <a:ext cx="7471701" cy="6245650"/>
          </a:xfrm>
          <a:prstGeom prst="rect">
            <a:avLst/>
          </a:prstGeom>
        </p:spPr>
      </p:pic>
    </p:spTree>
    <p:extLst>
      <p:ext uri="{BB962C8B-B14F-4D97-AF65-F5344CB8AC3E}">
        <p14:creationId xmlns:p14="http://schemas.microsoft.com/office/powerpoint/2010/main" val="27185118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dirty="0" err="1"/>
              <a:t>Deeney</a:t>
            </a:r>
            <a:r>
              <a:rPr lang="en-US" dirty="0"/>
              <a:t>, T. (2010). </a:t>
            </a:r>
            <a:r>
              <a:rPr lang="en-US" dirty="0" smtClean="0"/>
              <a:t>One-minute fluency measures</a:t>
            </a:r>
            <a:r>
              <a:rPr lang="en-US" dirty="0"/>
              <a:t>: Mixed </a:t>
            </a:r>
            <a:r>
              <a:rPr lang="en-US" dirty="0" smtClean="0"/>
              <a:t>messages </a:t>
            </a:r>
            <a:r>
              <a:rPr lang="en-US" dirty="0"/>
              <a:t>in </a:t>
            </a:r>
            <a:r>
              <a:rPr lang="en-US" dirty="0" smtClean="0"/>
              <a:t>assessment </a:t>
            </a:r>
            <a:r>
              <a:rPr lang="en-US" dirty="0"/>
              <a:t>and </a:t>
            </a:r>
            <a:r>
              <a:rPr lang="en-US" dirty="0" smtClean="0"/>
              <a:t>instruction</a:t>
            </a:r>
            <a:r>
              <a:rPr lang="en-US" dirty="0"/>
              <a:t>. </a:t>
            </a:r>
            <a:r>
              <a:rPr lang="en-US" i="1" dirty="0"/>
              <a:t>The Reading Teacher,</a:t>
            </a:r>
            <a:r>
              <a:rPr lang="en-US" dirty="0"/>
              <a:t> </a:t>
            </a:r>
            <a:r>
              <a:rPr lang="en-US" i="1" dirty="0"/>
              <a:t>63</a:t>
            </a:r>
            <a:r>
              <a:rPr lang="en-US" dirty="0"/>
              <a:t>(6), 440-450.</a:t>
            </a:r>
          </a:p>
          <a:p>
            <a:r>
              <a:rPr lang="en-US" dirty="0" err="1" smtClean="0"/>
              <a:t>Honig</a:t>
            </a:r>
            <a:r>
              <a:rPr lang="en-US" dirty="0" smtClean="0"/>
              <a:t>, B., Diamond, L., &amp;</a:t>
            </a:r>
            <a:r>
              <a:rPr lang="en-US" dirty="0" err="1" smtClean="0"/>
              <a:t>Gutlohn</a:t>
            </a:r>
            <a:r>
              <a:rPr lang="en-US" dirty="0" smtClean="0"/>
              <a:t>, L. (2008). </a:t>
            </a:r>
            <a:r>
              <a:rPr lang="en-US" i="1" dirty="0" smtClean="0"/>
              <a:t>Teaching reading sourcebook, 2</a:t>
            </a:r>
            <a:r>
              <a:rPr lang="en-US" i="1" baseline="30000" dirty="0" smtClean="0"/>
              <a:t>nd</a:t>
            </a:r>
            <a:r>
              <a:rPr lang="en-US" i="1" dirty="0" smtClean="0"/>
              <a:t> edition. </a:t>
            </a:r>
            <a:r>
              <a:rPr lang="en-US" dirty="0" smtClean="0"/>
              <a:t>Novato, CA: Arena Press.</a:t>
            </a:r>
          </a:p>
          <a:p>
            <a:r>
              <a:rPr lang="en-US" dirty="0" smtClean="0"/>
              <a:t>National Institute of Child and Human Development (2000). </a:t>
            </a:r>
            <a:r>
              <a:rPr lang="en-US" i="1" dirty="0" smtClean="0"/>
              <a:t>Report of the National </a:t>
            </a:r>
            <a:r>
              <a:rPr lang="en-US" dirty="0" smtClean="0"/>
              <a:t>Reading</a:t>
            </a:r>
            <a:r>
              <a:rPr lang="en-US" i="1" dirty="0" smtClean="0"/>
              <a:t> Panel: Teaching Children to Read.</a:t>
            </a:r>
            <a:r>
              <a:rPr lang="en-US" dirty="0" smtClean="0"/>
              <a:t> Arlington, VA: Educational Research Service.</a:t>
            </a:r>
            <a:endParaRPr lang="en-US" i="1" dirty="0" smtClean="0"/>
          </a:p>
          <a:p>
            <a:r>
              <a:rPr lang="en-US" dirty="0" err="1" smtClean="0"/>
              <a:t>Pikulski</a:t>
            </a:r>
            <a:r>
              <a:rPr lang="en-US" dirty="0"/>
              <a:t>, J., &amp; Chard, D. (2005). Fluency: </a:t>
            </a:r>
            <a:r>
              <a:rPr lang="en-US" dirty="0" smtClean="0"/>
              <a:t>bridge </a:t>
            </a:r>
            <a:r>
              <a:rPr lang="en-US" dirty="0"/>
              <a:t>between d</a:t>
            </a:r>
            <a:r>
              <a:rPr lang="en-US" dirty="0" smtClean="0"/>
              <a:t>ecoding </a:t>
            </a:r>
            <a:r>
              <a:rPr lang="en-US" dirty="0"/>
              <a:t>and </a:t>
            </a:r>
            <a:r>
              <a:rPr lang="en-US" dirty="0" smtClean="0"/>
              <a:t>reading comprehension</a:t>
            </a:r>
            <a:r>
              <a:rPr lang="en-US" dirty="0"/>
              <a:t>. </a:t>
            </a:r>
            <a:r>
              <a:rPr lang="en-US" i="1" dirty="0"/>
              <a:t>The Reading Teacher,</a:t>
            </a:r>
            <a:r>
              <a:rPr lang="en-US" dirty="0"/>
              <a:t> </a:t>
            </a:r>
            <a:r>
              <a:rPr lang="en-US" i="1" dirty="0"/>
              <a:t>58</a:t>
            </a:r>
            <a:r>
              <a:rPr lang="en-US" dirty="0"/>
              <a:t>(6), 510-519</a:t>
            </a:r>
            <a:r>
              <a:rPr lang="en-US" dirty="0" smtClean="0"/>
              <a:t>.</a:t>
            </a:r>
          </a:p>
          <a:p>
            <a:r>
              <a:rPr lang="en-US" dirty="0" err="1" smtClean="0"/>
              <a:t>Rasinski</a:t>
            </a:r>
            <a:r>
              <a:rPr lang="en-US" dirty="0" smtClean="0"/>
              <a:t>, T. V. (2012). Why reading fluency should be hot!. The</a:t>
            </a:r>
            <a:r>
              <a:rPr lang="en-US" i="1" dirty="0" smtClean="0"/>
              <a:t> Reading Teacher 65</a:t>
            </a:r>
            <a:r>
              <a:rPr lang="en-US" dirty="0" smtClean="0"/>
              <a:t>(8), 516-522.</a:t>
            </a:r>
          </a:p>
          <a:p>
            <a:r>
              <a:rPr lang="en-US" dirty="0" err="1" smtClean="0"/>
              <a:t>Zutell</a:t>
            </a:r>
            <a:r>
              <a:rPr lang="en-US" dirty="0" smtClean="0"/>
              <a:t>, J., &amp; </a:t>
            </a:r>
            <a:r>
              <a:rPr lang="en-US" dirty="0" err="1" smtClean="0"/>
              <a:t>Rasinski</a:t>
            </a:r>
            <a:r>
              <a:rPr lang="en-US" dirty="0" smtClean="0"/>
              <a:t>, T. V. (1991). Training teachers to attend to their students’ oral reading fluency.  </a:t>
            </a:r>
            <a:r>
              <a:rPr lang="en-US" i="1" dirty="0" smtClean="0"/>
              <a:t>Theory Into Practice 30</a:t>
            </a:r>
            <a:r>
              <a:rPr lang="en-US" dirty="0" smtClean="0"/>
              <a:t>(3), 211-217.</a:t>
            </a:r>
            <a:endParaRPr lang="en-US" dirty="0"/>
          </a:p>
        </p:txBody>
      </p:sp>
    </p:spTree>
    <p:extLst>
      <p:ext uri="{BB962C8B-B14F-4D97-AF65-F5344CB8AC3E}">
        <p14:creationId xmlns:p14="http://schemas.microsoft.com/office/powerpoint/2010/main" val="18904959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9DCF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838200"/>
          </a:xfrm>
        </p:spPr>
        <p:txBody>
          <a:bodyPr/>
          <a:lstStyle/>
          <a:p>
            <a:r>
              <a:rPr lang="en-US" dirty="0" smtClean="0"/>
              <a:t>Vocabulary Resources</a:t>
            </a:r>
            <a:endParaRPr lang="en-US" dirty="0"/>
          </a:p>
        </p:txBody>
      </p:sp>
      <p:sp>
        <p:nvSpPr>
          <p:cNvPr id="3" name="Content Placeholder 2"/>
          <p:cNvSpPr>
            <a:spLocks noGrp="1"/>
          </p:cNvSpPr>
          <p:nvPr>
            <p:ph idx="1"/>
          </p:nvPr>
        </p:nvSpPr>
        <p:spPr>
          <a:xfrm>
            <a:off x="379412" y="990600"/>
            <a:ext cx="11415562" cy="5181600"/>
          </a:xfrm>
        </p:spPr>
        <p:txBody>
          <a:bodyPr>
            <a:normAutofit fontScale="92500"/>
          </a:bodyPr>
          <a:lstStyle/>
          <a:p>
            <a:r>
              <a:rPr lang="en-US" dirty="0">
                <a:solidFill>
                  <a:schemeClr val="accent5">
                    <a:lumMod val="75000"/>
                  </a:schemeClr>
                </a:solidFill>
              </a:rPr>
              <a:t>FCRR - </a:t>
            </a:r>
            <a:r>
              <a:rPr lang="en-US" dirty="0">
                <a:hlinkClick r:id="rId2"/>
              </a:rPr>
              <a:t>http://</a:t>
            </a:r>
            <a:r>
              <a:rPr lang="en-US" dirty="0" smtClean="0">
                <a:hlinkClick r:id="rId2"/>
              </a:rPr>
              <a:t>www.fcrr.org/for-educators/sca.asp</a:t>
            </a:r>
            <a:endParaRPr lang="en-US" dirty="0" smtClean="0">
              <a:solidFill>
                <a:schemeClr val="accent5">
                  <a:lumMod val="75000"/>
                </a:schemeClr>
              </a:solidFill>
            </a:endParaRPr>
          </a:p>
          <a:p>
            <a:r>
              <a:rPr lang="en-US" dirty="0"/>
              <a:t>Vocabulary Exercises - </a:t>
            </a:r>
            <a:r>
              <a:rPr lang="en-US" dirty="0">
                <a:hlinkClick r:id="rId3"/>
              </a:rPr>
              <a:t>http://achievethecore.org/page/974/vocabulary-and-the-common-core</a:t>
            </a:r>
            <a:endParaRPr lang="en-US" dirty="0"/>
          </a:p>
          <a:p>
            <a:r>
              <a:rPr lang="en-US" dirty="0"/>
              <a:t>Academic Word Finder - produces a list of words that are not too common and not too rare - </a:t>
            </a:r>
            <a:r>
              <a:rPr lang="en-US" dirty="0">
                <a:hlinkClick r:id="rId4"/>
              </a:rPr>
              <a:t>http://achievethecore.org/academic-word-finder</a:t>
            </a:r>
            <a:r>
              <a:rPr lang="en-US" dirty="0" smtClean="0">
                <a:hlinkClick r:id="rId4"/>
              </a:rPr>
              <a:t>/</a:t>
            </a:r>
            <a:endParaRPr lang="en-US" dirty="0" smtClean="0">
              <a:solidFill>
                <a:schemeClr val="accent5">
                  <a:lumMod val="75000"/>
                </a:schemeClr>
              </a:solidFill>
            </a:endParaRPr>
          </a:p>
          <a:p>
            <a:r>
              <a:rPr lang="en-US" dirty="0" smtClean="0">
                <a:solidFill>
                  <a:schemeClr val="accent5">
                    <a:lumMod val="75000"/>
                  </a:schemeClr>
                </a:solidFill>
              </a:rPr>
              <a:t>Semantic Maps – maps or webs of words, </a:t>
            </a:r>
            <a:r>
              <a:rPr lang="en-US" dirty="0"/>
              <a:t>visually display the meaning-based connections between a word </a:t>
            </a:r>
            <a:r>
              <a:rPr lang="en-US" dirty="0" smtClean="0"/>
              <a:t>and </a:t>
            </a:r>
            <a:r>
              <a:rPr lang="en-US" dirty="0"/>
              <a:t>a set of related words or concepts. </a:t>
            </a:r>
            <a:endParaRPr lang="en-US" dirty="0" smtClean="0">
              <a:solidFill>
                <a:schemeClr val="accent5">
                  <a:lumMod val="75000"/>
                </a:schemeClr>
              </a:solidFill>
            </a:endParaRPr>
          </a:p>
          <a:p>
            <a:r>
              <a:rPr lang="en-US" dirty="0" smtClean="0">
                <a:solidFill>
                  <a:schemeClr val="accent5">
                    <a:lumMod val="75000"/>
                  </a:schemeClr>
                </a:solidFill>
              </a:rPr>
              <a:t>Three </a:t>
            </a:r>
            <a:r>
              <a:rPr lang="en-US" dirty="0">
                <a:solidFill>
                  <a:schemeClr val="accent5">
                    <a:lumMod val="75000"/>
                  </a:schemeClr>
                </a:solidFill>
              </a:rPr>
              <a:t>Tiers of </a:t>
            </a:r>
            <a:r>
              <a:rPr lang="en-US" dirty="0" smtClean="0">
                <a:solidFill>
                  <a:schemeClr val="accent5">
                    <a:lumMod val="75000"/>
                  </a:schemeClr>
                </a:solidFill>
              </a:rPr>
              <a:t>Vocabulary - tier one (basic vocabulary), tier two (academic vocabulary), tier three (domain-specific words)</a:t>
            </a:r>
          </a:p>
          <a:p>
            <a:r>
              <a:rPr lang="en-US" dirty="0"/>
              <a:t>Use Dictionary Resources </a:t>
            </a:r>
            <a:endParaRPr lang="en-US" dirty="0" smtClean="0">
              <a:hlinkClick r:id="rId2"/>
            </a:endParaRPr>
          </a:p>
          <a:p>
            <a:r>
              <a:rPr lang="en-US" i="1" dirty="0" smtClean="0">
                <a:solidFill>
                  <a:schemeClr val="accent5">
                    <a:lumMod val="75000"/>
                  </a:schemeClr>
                </a:solidFill>
              </a:rPr>
              <a:t>Teaching </a:t>
            </a:r>
            <a:r>
              <a:rPr lang="en-US" i="1" dirty="0">
                <a:solidFill>
                  <a:schemeClr val="accent5">
                    <a:lumMod val="75000"/>
                  </a:schemeClr>
                </a:solidFill>
              </a:rPr>
              <a:t>Reading Sourcebook </a:t>
            </a:r>
            <a:r>
              <a:rPr lang="en-US" dirty="0">
                <a:solidFill>
                  <a:schemeClr val="accent5">
                    <a:lumMod val="75000"/>
                  </a:schemeClr>
                </a:solidFill>
              </a:rPr>
              <a:t>(2</a:t>
            </a:r>
            <a:r>
              <a:rPr lang="en-US" baseline="30000" dirty="0">
                <a:solidFill>
                  <a:schemeClr val="accent5">
                    <a:lumMod val="75000"/>
                  </a:schemeClr>
                </a:solidFill>
              </a:rPr>
              <a:t>nd</a:t>
            </a:r>
            <a:r>
              <a:rPr lang="en-US" dirty="0">
                <a:solidFill>
                  <a:schemeClr val="accent5">
                    <a:lumMod val="75000"/>
                  </a:schemeClr>
                </a:solidFill>
              </a:rPr>
              <a:t> edition) by Honig, Diamond, and </a:t>
            </a:r>
            <a:r>
              <a:rPr lang="en-US" dirty="0" smtClean="0">
                <a:solidFill>
                  <a:schemeClr val="accent5">
                    <a:lumMod val="75000"/>
                  </a:schemeClr>
                </a:solidFill>
              </a:rPr>
              <a:t>Gutlohn</a:t>
            </a:r>
          </a:p>
          <a:p>
            <a:endParaRPr lang="en-US" dirty="0" smtClean="0">
              <a:solidFill>
                <a:schemeClr val="accent5">
                  <a:lumMod val="75000"/>
                </a:schemeClr>
              </a:solidFill>
            </a:endParaRPr>
          </a:p>
          <a:p>
            <a:endParaRPr lang="en-US" dirty="0"/>
          </a:p>
          <a:p>
            <a:endParaRPr lang="en-US" dirty="0"/>
          </a:p>
        </p:txBody>
      </p:sp>
      <p:pic>
        <p:nvPicPr>
          <p:cNvPr id="4098" name="Picture 2" descr="http://d.gr-assets.com/books/1299222202l/347493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6412" y="55652"/>
            <a:ext cx="1128562" cy="1458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73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9DCF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762000"/>
          </a:xfrm>
        </p:spPr>
        <p:txBody>
          <a:bodyPr>
            <a:normAutofit/>
          </a:bodyPr>
          <a:lstStyle/>
          <a:p>
            <a:r>
              <a:rPr lang="en-US" dirty="0" smtClean="0"/>
              <a:t>Comprehension Resources</a:t>
            </a:r>
            <a:endParaRPr lang="en-US" dirty="0"/>
          </a:p>
        </p:txBody>
      </p:sp>
      <p:sp>
        <p:nvSpPr>
          <p:cNvPr id="3" name="Content Placeholder 2"/>
          <p:cNvSpPr>
            <a:spLocks noGrp="1"/>
          </p:cNvSpPr>
          <p:nvPr>
            <p:ph idx="1"/>
          </p:nvPr>
        </p:nvSpPr>
        <p:spPr>
          <a:xfrm>
            <a:off x="379412" y="838200"/>
            <a:ext cx="11430000" cy="5867400"/>
          </a:xfrm>
        </p:spPr>
        <p:txBody>
          <a:bodyPr>
            <a:normAutofit lnSpcReduction="10000"/>
          </a:bodyPr>
          <a:lstStyle/>
          <a:p>
            <a:r>
              <a:rPr lang="en-US" dirty="0" smtClean="0"/>
              <a:t>ReadWorks.org (K-12</a:t>
            </a:r>
            <a:r>
              <a:rPr lang="en-US" baseline="30000" dirty="0" smtClean="0"/>
              <a:t>th</a:t>
            </a:r>
            <a:r>
              <a:rPr lang="en-US" dirty="0" smtClean="0"/>
              <a:t> grade paired texts) - </a:t>
            </a:r>
            <a:r>
              <a:rPr lang="en-US" dirty="0">
                <a:hlinkClick r:id="rId3"/>
              </a:rPr>
              <a:t>http://</a:t>
            </a:r>
            <a:r>
              <a:rPr lang="en-US" dirty="0" smtClean="0">
                <a:hlinkClick r:id="rId3"/>
              </a:rPr>
              <a:t>www.readworks.org/rw/k-12th-grade-paired-texts?utm_source=Email&amp;utm_medium=Email&amp;utm_campaign=1.13.16%20paired%20text</a:t>
            </a:r>
            <a:endParaRPr lang="en-US" dirty="0"/>
          </a:p>
          <a:p>
            <a:r>
              <a:rPr lang="en-US" dirty="0" smtClean="0"/>
              <a:t>FCRR - </a:t>
            </a:r>
            <a:r>
              <a:rPr lang="en-US" dirty="0">
                <a:hlinkClick r:id="rId4"/>
              </a:rPr>
              <a:t>http://</a:t>
            </a:r>
            <a:r>
              <a:rPr lang="en-US" dirty="0" smtClean="0">
                <a:hlinkClick r:id="rId4"/>
              </a:rPr>
              <a:t>www.fcrr.org/for-educators/sca.asp</a:t>
            </a:r>
            <a:endParaRPr lang="en-US" dirty="0" smtClean="0"/>
          </a:p>
          <a:p>
            <a:r>
              <a:rPr lang="en-US" dirty="0" smtClean="0"/>
              <a:t>Annotating Text</a:t>
            </a:r>
          </a:p>
          <a:p>
            <a:r>
              <a:rPr lang="en-US" dirty="0" smtClean="0"/>
              <a:t>Close Reading</a:t>
            </a:r>
          </a:p>
          <a:p>
            <a:r>
              <a:rPr lang="en-US" dirty="0" smtClean="0"/>
              <a:t>Repeated Reading</a:t>
            </a:r>
          </a:p>
          <a:p>
            <a:r>
              <a:rPr lang="en-US" dirty="0" smtClean="0"/>
              <a:t>Questioning</a:t>
            </a:r>
            <a:endParaRPr lang="en-US" dirty="0"/>
          </a:p>
          <a:p>
            <a:r>
              <a:rPr lang="en-US" dirty="0"/>
              <a:t>Graphic organizers</a:t>
            </a:r>
          </a:p>
          <a:p>
            <a:r>
              <a:rPr lang="en-US" i="1" dirty="0" smtClean="0">
                <a:solidFill>
                  <a:schemeClr val="accent5">
                    <a:lumMod val="75000"/>
                  </a:schemeClr>
                </a:solidFill>
              </a:rPr>
              <a:t>Teaching </a:t>
            </a:r>
            <a:r>
              <a:rPr lang="en-US" i="1" dirty="0">
                <a:solidFill>
                  <a:schemeClr val="accent5">
                    <a:lumMod val="75000"/>
                  </a:schemeClr>
                </a:solidFill>
              </a:rPr>
              <a:t>Reading Sourcebook </a:t>
            </a:r>
            <a:r>
              <a:rPr lang="en-US" dirty="0">
                <a:solidFill>
                  <a:schemeClr val="accent5">
                    <a:lumMod val="75000"/>
                  </a:schemeClr>
                </a:solidFill>
              </a:rPr>
              <a:t>(2</a:t>
            </a:r>
            <a:r>
              <a:rPr lang="en-US" baseline="30000" dirty="0">
                <a:solidFill>
                  <a:schemeClr val="accent5">
                    <a:lumMod val="75000"/>
                  </a:schemeClr>
                </a:solidFill>
              </a:rPr>
              <a:t>nd</a:t>
            </a:r>
            <a:r>
              <a:rPr lang="en-US" dirty="0">
                <a:solidFill>
                  <a:schemeClr val="accent5">
                    <a:lumMod val="75000"/>
                  </a:schemeClr>
                </a:solidFill>
              </a:rPr>
              <a:t> edition) by Honig, Diamond, and </a:t>
            </a:r>
            <a:r>
              <a:rPr lang="en-US" dirty="0" smtClean="0">
                <a:solidFill>
                  <a:schemeClr val="accent5">
                    <a:lumMod val="75000"/>
                  </a:schemeClr>
                </a:solidFill>
              </a:rPr>
              <a:t>Gutlohn</a:t>
            </a:r>
          </a:p>
        </p:txBody>
      </p:sp>
      <p:pic>
        <p:nvPicPr>
          <p:cNvPr id="2050" name="Picture 2" descr="https://ocmbocesis.files.wordpress.com/2014/02/close-read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4212" y="2971800"/>
            <a:ext cx="2857500" cy="2295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66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3442" name="Rectangle 2"/>
          <p:cNvSpPr>
            <a:spLocks noGrp="1" noChangeArrowheads="1"/>
          </p:cNvSpPr>
          <p:nvPr>
            <p:ph type="title"/>
          </p:nvPr>
        </p:nvSpPr>
        <p:spPr>
          <a:xfrm>
            <a:off x="455612" y="122434"/>
            <a:ext cx="10157354" cy="1066800"/>
          </a:xfrm>
        </p:spPr>
        <p:txBody>
          <a:bodyPr/>
          <a:lstStyle/>
          <a:p>
            <a:pPr algn="ctr" eaLnBrk="1" hangingPunct="1">
              <a:defRPr/>
            </a:pPr>
            <a:r>
              <a:rPr lang="en-US" dirty="0" smtClean="0">
                <a:ea typeface="+mj-ea"/>
                <a:cs typeface="+mj-cs"/>
              </a:rPr>
              <a:t>Comprehension </a:t>
            </a:r>
            <a:r>
              <a:rPr lang="en-US" dirty="0" smtClean="0"/>
              <a:t>is</a:t>
            </a:r>
            <a:r>
              <a:rPr lang="en-US" dirty="0" smtClean="0">
                <a:ea typeface="+mj-ea"/>
                <a:cs typeface="+mj-cs"/>
              </a:rPr>
              <a:t> not a single skill</a:t>
            </a:r>
          </a:p>
        </p:txBody>
      </p:sp>
      <p:sp>
        <p:nvSpPr>
          <p:cNvPr id="3773444" name="Rectangle 4"/>
          <p:cNvSpPr>
            <a:spLocks noGrp="1" noChangeArrowheads="1"/>
          </p:cNvSpPr>
          <p:nvPr>
            <p:ph idx="1"/>
          </p:nvPr>
        </p:nvSpPr>
        <p:spPr>
          <a:xfrm>
            <a:off x="455612" y="1371600"/>
            <a:ext cx="11277600" cy="5105400"/>
          </a:xfrm>
        </p:spPr>
        <p:txBody>
          <a:bodyPr>
            <a:noAutofit/>
          </a:bodyPr>
          <a:lstStyle/>
          <a:p>
            <a:r>
              <a:rPr lang="en-US" altLang="en-US" dirty="0"/>
              <a:t>While many tend to blame comprehension issues on comprehension difficulties, most poor readers have underlying difficulties with word reading, or decoding, that negatively impacts their ability to understand what is read. </a:t>
            </a:r>
            <a:endParaRPr lang="en-US" altLang="en-US" dirty="0" smtClean="0"/>
          </a:p>
          <a:p>
            <a:r>
              <a:rPr lang="en-US" altLang="en-US" dirty="0" smtClean="0"/>
              <a:t>Researchers </a:t>
            </a:r>
            <a:r>
              <a:rPr lang="en-US" altLang="en-US" dirty="0"/>
              <a:t>have not found </a:t>
            </a:r>
            <a:r>
              <a:rPr lang="en-US" altLang="en-US" dirty="0" smtClean="0"/>
              <a:t>a big subgroup of students who are good at decoding and poor at comprehension, </a:t>
            </a:r>
            <a:r>
              <a:rPr lang="en-US" altLang="en-US" dirty="0"/>
              <a:t>except in populations of </a:t>
            </a:r>
            <a:r>
              <a:rPr lang="en-US" altLang="en-US" dirty="0" smtClean="0"/>
              <a:t>ELs. </a:t>
            </a:r>
          </a:p>
        </p:txBody>
      </p:sp>
      <p:pic>
        <p:nvPicPr>
          <p:cNvPr id="4098" name="Picture 2" descr="http://www.swsc.org/cms/lib04/MN01000693/Centricity/Domain/91/Comprehension_Graphi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1567" y="4206429"/>
            <a:ext cx="2128837" cy="2462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80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9DCF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762000"/>
          </a:xfrm>
        </p:spPr>
        <p:txBody>
          <a:bodyPr/>
          <a:lstStyle/>
          <a:p>
            <a:r>
              <a:rPr lang="en-US" dirty="0" smtClean="0"/>
              <a:t>ELs</a:t>
            </a:r>
            <a:endParaRPr lang="en-US" dirty="0"/>
          </a:p>
        </p:txBody>
      </p:sp>
      <p:sp>
        <p:nvSpPr>
          <p:cNvPr id="3" name="Content Placeholder 2"/>
          <p:cNvSpPr>
            <a:spLocks noGrp="1"/>
          </p:cNvSpPr>
          <p:nvPr>
            <p:ph idx="1"/>
          </p:nvPr>
        </p:nvSpPr>
        <p:spPr>
          <a:xfrm>
            <a:off x="455612" y="838200"/>
            <a:ext cx="11277600" cy="5334000"/>
          </a:xfrm>
        </p:spPr>
        <p:txBody>
          <a:bodyPr>
            <a:normAutofit/>
          </a:bodyPr>
          <a:lstStyle/>
          <a:p>
            <a:r>
              <a:rPr lang="en-US" dirty="0" smtClean="0"/>
              <a:t>ELs need more work in oral language development, vocabulary, and text comprehension than native English speakers</a:t>
            </a:r>
          </a:p>
          <a:p>
            <a:r>
              <a:rPr lang="en-US" dirty="0" smtClean="0"/>
              <a:t>Recommendations:</a:t>
            </a:r>
          </a:p>
          <a:p>
            <a:pPr lvl="1"/>
            <a:r>
              <a:rPr lang="en-US" dirty="0" smtClean="0"/>
              <a:t>Build decoding skills through early, explicit, and intensive instruction in phonological awareness and phonics.  </a:t>
            </a:r>
            <a:r>
              <a:rPr lang="en-US" i="1" dirty="0" smtClean="0"/>
              <a:t>*don’t get stuck on rhyming</a:t>
            </a:r>
          </a:p>
          <a:p>
            <a:pPr lvl="1"/>
            <a:r>
              <a:rPr lang="en-US" dirty="0" smtClean="0"/>
              <a:t>Offer additional opportunities  for the development of in-depth vocabulary knowledge.</a:t>
            </a:r>
          </a:p>
          <a:p>
            <a:pPr lvl="1"/>
            <a:r>
              <a:rPr lang="en-US" dirty="0" smtClean="0"/>
              <a:t>Provide the strategies and knowledge necessary to comprehend challenging literary and informational texts.</a:t>
            </a:r>
          </a:p>
          <a:p>
            <a:pPr lvl="1"/>
            <a:r>
              <a:rPr lang="en-US" dirty="0" smtClean="0"/>
              <a:t>Focus instruction in reading fluency on vocabulary and increased exposure to print.</a:t>
            </a:r>
          </a:p>
          <a:p>
            <a:pPr lvl="1"/>
            <a:r>
              <a:rPr lang="en-US" dirty="0" smtClean="0"/>
              <a:t>Supply significant opportunities for students to engage in structured, academic talk.</a:t>
            </a:r>
          </a:p>
          <a:p>
            <a:pPr lvl="1"/>
            <a:r>
              <a:rPr lang="en-US" dirty="0" smtClean="0"/>
              <a:t>Ensure that independent reading in structured and purposeful, with good reader-text match.</a:t>
            </a:r>
          </a:p>
          <a:p>
            <a:pPr marL="0" indent="0">
              <a:buNone/>
            </a:pPr>
            <a:endParaRPr lang="en-US" dirty="0" smtClean="0"/>
          </a:p>
          <a:p>
            <a:endParaRPr lang="en-US" dirty="0"/>
          </a:p>
        </p:txBody>
      </p:sp>
    </p:spTree>
    <p:extLst>
      <p:ext uri="{BB962C8B-B14F-4D97-AF65-F5344CB8AC3E}">
        <p14:creationId xmlns:p14="http://schemas.microsoft.com/office/powerpoint/2010/main" val="1890774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9DCFB"/>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MTSS/RTI - Ranked 3</a:t>
            </a:r>
            <a:r>
              <a:rPr lang="en-US" baseline="30000" dirty="0"/>
              <a:t>rd</a:t>
            </a:r>
            <a:r>
              <a:rPr lang="en-US" dirty="0"/>
              <a:t> out of 150 influences on student achievement with an effect size of 1.07.  </a:t>
            </a:r>
            <a:br>
              <a:rPr lang="en-US" dirty="0"/>
            </a:br>
            <a:r>
              <a:rPr lang="en-US" dirty="0"/>
              <a:t/>
            </a:r>
            <a:br>
              <a:rPr lang="en-US" dirty="0"/>
            </a:br>
            <a:r>
              <a:rPr lang="en-US" b="0" i="1" dirty="0"/>
              <a:t>Anything over 1.0 = advancing student achievement by 2-3 years.</a:t>
            </a:r>
            <a:endParaRPr lang="en-US" dirty="0"/>
          </a:p>
        </p:txBody>
      </p:sp>
      <p:sp>
        <p:nvSpPr>
          <p:cNvPr id="6" name="Text Placeholder 5"/>
          <p:cNvSpPr>
            <a:spLocks noGrp="1"/>
          </p:cNvSpPr>
          <p:nvPr>
            <p:ph type="body" sz="half" idx="2"/>
          </p:nvPr>
        </p:nvSpPr>
        <p:spPr/>
        <p:txBody>
          <a:bodyPr/>
          <a:lstStyle/>
          <a:p>
            <a:r>
              <a:rPr lang="en-US" u="sng" dirty="0"/>
              <a:t>Visible Learning for Literacy</a:t>
            </a:r>
            <a:r>
              <a:rPr lang="en-US" dirty="0"/>
              <a:t> Fisher, Frey, and Hattie</a:t>
            </a:r>
          </a:p>
          <a:p>
            <a:endParaRPr lang="en-US" dirty="0"/>
          </a:p>
        </p:txBody>
      </p:sp>
      <p:pic>
        <p:nvPicPr>
          <p:cNvPr id="7" name="image11.png"/>
          <p:cNvPicPr>
            <a:picLocks noGrp="1"/>
          </p:cNvPicPr>
          <p:nvPr>
            <p:ph idx="1"/>
          </p:nvPr>
        </p:nvPicPr>
        <p:blipFill>
          <a:blip r:embed="rId3">
            <a:extLst/>
          </a:blip>
          <a:stretch>
            <a:fillRect/>
          </a:stretch>
        </p:blipFill>
        <p:spPr>
          <a:xfrm>
            <a:off x="5332412" y="381000"/>
            <a:ext cx="5332081" cy="6070600"/>
          </a:xfrm>
          <a:prstGeom prst="rect">
            <a:avLst/>
          </a:prstGeom>
          <a:ln w="12700">
            <a:miter lim="400000"/>
          </a:ln>
        </p:spPr>
      </p:pic>
    </p:spTree>
    <p:extLst>
      <p:ext uri="{BB962C8B-B14F-4D97-AF65-F5344CB8AC3E}">
        <p14:creationId xmlns:p14="http://schemas.microsoft.com/office/powerpoint/2010/main" val="412198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7"/>
                                        </p:tgtEl>
                                        <p:attrNameLst>
                                          <p:attrName>style.visibility</p:attrName>
                                        </p:attrNameLst>
                                      </p:cBhvr>
                                      <p:to>
                                        <p:strVal val="visible"/>
                                      </p:to>
                                    </p:set>
                                    <p:animEffect transition="in" filter="box(ou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7012" y="3200400"/>
            <a:ext cx="8229600" cy="3505199"/>
          </a:xfrm>
        </p:spPr>
        <p:txBody>
          <a:bodyPr>
            <a:normAutofit fontScale="90000"/>
          </a:bodyPr>
          <a:lstStyle/>
          <a:p>
            <a:r>
              <a:rPr lang="en-US" sz="3100" dirty="0" smtClean="0">
                <a:solidFill>
                  <a:schemeClr val="accent5">
                    <a:lumMod val="75000"/>
                  </a:schemeClr>
                </a:solidFill>
              </a:rPr>
              <a:t>-</a:t>
            </a:r>
            <a:r>
              <a:rPr lang="en-US" sz="3100" i="1" dirty="0" smtClean="0">
                <a:solidFill>
                  <a:schemeClr val="accent5">
                    <a:lumMod val="75000"/>
                  </a:schemeClr>
                </a:solidFill>
              </a:rPr>
              <a:t>Visible Learning for Literacy </a:t>
            </a:r>
            <a:r>
              <a:rPr lang="en-US" sz="3100" dirty="0" smtClean="0">
                <a:solidFill>
                  <a:schemeClr val="accent5">
                    <a:lumMod val="75000"/>
                  </a:schemeClr>
                </a:solidFill>
              </a:rPr>
              <a:t>by Fisher, Frey, and Hattie</a:t>
            </a:r>
            <a:br>
              <a:rPr lang="en-US" sz="3100" dirty="0" smtClean="0">
                <a:solidFill>
                  <a:schemeClr val="accent5">
                    <a:lumMod val="75000"/>
                  </a:schemeClr>
                </a:solidFill>
              </a:rPr>
            </a:br>
            <a:r>
              <a:rPr lang="en-US" sz="3100" dirty="0" smtClean="0">
                <a:solidFill>
                  <a:schemeClr val="accent5">
                    <a:lumMod val="75000"/>
                  </a:schemeClr>
                </a:solidFill>
              </a:rPr>
              <a:t/>
            </a:r>
            <a:br>
              <a:rPr lang="en-US" sz="3100" dirty="0" smtClean="0">
                <a:solidFill>
                  <a:schemeClr val="accent5">
                    <a:lumMod val="75000"/>
                  </a:schemeClr>
                </a:solidFill>
              </a:rPr>
            </a:br>
            <a:r>
              <a:rPr lang="en-US" sz="3100" dirty="0" smtClean="0">
                <a:solidFill>
                  <a:schemeClr val="accent5">
                    <a:lumMod val="75000"/>
                  </a:schemeClr>
                </a:solidFill>
              </a:rPr>
              <a:t>-</a:t>
            </a:r>
            <a:r>
              <a:rPr lang="en-US" sz="3100" i="1" dirty="0" smtClean="0">
                <a:solidFill>
                  <a:schemeClr val="accent5">
                    <a:lumMod val="75000"/>
                  </a:schemeClr>
                </a:solidFill>
              </a:rPr>
              <a:t>Assessing Reading: Multiple Measures </a:t>
            </a:r>
            <a:r>
              <a:rPr lang="en-US" sz="3100" dirty="0" smtClean="0">
                <a:solidFill>
                  <a:schemeClr val="accent5">
                    <a:lumMod val="75000"/>
                  </a:schemeClr>
                </a:solidFill>
              </a:rPr>
              <a:t>(2</a:t>
            </a:r>
            <a:r>
              <a:rPr lang="en-US" sz="3100" baseline="30000" dirty="0" smtClean="0">
                <a:solidFill>
                  <a:schemeClr val="accent5">
                    <a:lumMod val="75000"/>
                  </a:schemeClr>
                </a:solidFill>
              </a:rPr>
              <a:t>nd</a:t>
            </a:r>
            <a:r>
              <a:rPr lang="en-US" sz="3100" dirty="0" smtClean="0">
                <a:solidFill>
                  <a:schemeClr val="accent5">
                    <a:lumMod val="75000"/>
                  </a:schemeClr>
                </a:solidFill>
              </a:rPr>
              <a:t> Edition) by Diamond &amp; Thorsnes</a:t>
            </a:r>
            <a:br>
              <a:rPr lang="en-US" sz="3100" dirty="0" smtClean="0">
                <a:solidFill>
                  <a:schemeClr val="accent5">
                    <a:lumMod val="75000"/>
                  </a:schemeClr>
                </a:solidFill>
              </a:rPr>
            </a:br>
            <a:r>
              <a:rPr lang="en-US" sz="3100" dirty="0">
                <a:solidFill>
                  <a:schemeClr val="accent5">
                    <a:lumMod val="75000"/>
                  </a:schemeClr>
                </a:solidFill>
              </a:rPr>
              <a:t/>
            </a:r>
            <a:br>
              <a:rPr lang="en-US" sz="3100" dirty="0">
                <a:solidFill>
                  <a:schemeClr val="accent5">
                    <a:lumMod val="75000"/>
                  </a:schemeClr>
                </a:solidFill>
              </a:rPr>
            </a:br>
            <a:r>
              <a:rPr lang="en-US" sz="3100" dirty="0" smtClean="0">
                <a:solidFill>
                  <a:schemeClr val="accent5">
                    <a:lumMod val="75000"/>
                  </a:schemeClr>
                </a:solidFill>
              </a:rPr>
              <a:t>-</a:t>
            </a:r>
            <a:r>
              <a:rPr lang="en-US" sz="3100" i="1" dirty="0" smtClean="0">
                <a:solidFill>
                  <a:schemeClr val="accent5">
                    <a:lumMod val="75000"/>
                  </a:schemeClr>
                </a:solidFill>
              </a:rPr>
              <a:t>Explicit Instruction </a:t>
            </a:r>
            <a:r>
              <a:rPr lang="en-US" sz="3100" dirty="0" smtClean="0">
                <a:solidFill>
                  <a:schemeClr val="accent5">
                    <a:lumMod val="75000"/>
                  </a:schemeClr>
                </a:solidFill>
              </a:rPr>
              <a:t>by Archer and Hughes</a:t>
            </a: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a:solidFill>
                  <a:schemeClr val="accent5">
                    <a:lumMod val="75000"/>
                  </a:schemeClr>
                </a:solidFill>
              </a:rPr>
              <a:t/>
            </a:r>
            <a:br>
              <a:rPr lang="en-US" sz="2400" dirty="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a:solidFill>
                  <a:schemeClr val="accent5">
                    <a:lumMod val="75000"/>
                  </a:schemeClr>
                </a:solidFill>
              </a:rPr>
              <a:t/>
            </a:r>
            <a:br>
              <a:rPr lang="en-US" sz="2400" dirty="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r>
              <a:rPr lang="en-US" sz="2400" dirty="0" smtClean="0">
                <a:solidFill>
                  <a:schemeClr val="accent5">
                    <a:lumMod val="75000"/>
                  </a:schemeClr>
                </a:solidFill>
              </a:rPr>
              <a:t/>
            </a:r>
            <a:br>
              <a:rPr lang="en-US" sz="2400" dirty="0" smtClean="0">
                <a:solidFill>
                  <a:schemeClr val="accent5">
                    <a:lumMod val="75000"/>
                  </a:schemeClr>
                </a:solidFill>
              </a:rPr>
            </a:br>
            <a:endParaRPr lang="en-US" sz="2400" dirty="0">
              <a:solidFill>
                <a:schemeClr val="accent5">
                  <a:lumMod val="75000"/>
                </a:schemeClr>
              </a:solidFill>
            </a:endParaRPr>
          </a:p>
        </p:txBody>
      </p:sp>
      <p:sp>
        <p:nvSpPr>
          <p:cNvPr id="5" name="Text Placeholder 4"/>
          <p:cNvSpPr>
            <a:spLocks noGrp="1"/>
          </p:cNvSpPr>
          <p:nvPr>
            <p:ph type="body" idx="1"/>
          </p:nvPr>
        </p:nvSpPr>
        <p:spPr>
          <a:xfrm>
            <a:off x="608012" y="2057400"/>
            <a:ext cx="7008574" cy="762000"/>
          </a:xfrm>
        </p:spPr>
        <p:txBody>
          <a:bodyPr/>
          <a:lstStyle/>
          <a:p>
            <a:r>
              <a:rPr lang="en-US" b="1" dirty="0" smtClean="0">
                <a:solidFill>
                  <a:schemeClr val="accent5">
                    <a:lumMod val="75000"/>
                  </a:schemeClr>
                </a:solidFill>
              </a:rPr>
              <a:t>Resources</a:t>
            </a:r>
            <a:endParaRPr lang="en-US" b="1" dirty="0">
              <a:solidFill>
                <a:schemeClr val="accent5">
                  <a:lumMod val="75000"/>
                </a:schemeClr>
              </a:solidFill>
            </a:endParaRPr>
          </a:p>
        </p:txBody>
      </p:sp>
    </p:spTree>
    <p:extLst>
      <p:ext uri="{BB962C8B-B14F-4D97-AF65-F5344CB8AC3E}">
        <p14:creationId xmlns:p14="http://schemas.microsoft.com/office/powerpoint/2010/main" val="109318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Paired Oral Reading Using Difficult Text</a:t>
            </a:r>
            <a:endParaRPr lang="en-US" dirty="0"/>
          </a:p>
        </p:txBody>
      </p:sp>
      <p:sp>
        <p:nvSpPr>
          <p:cNvPr id="3" name="Subtitle 2"/>
          <p:cNvSpPr>
            <a:spLocks noGrp="1"/>
          </p:cNvSpPr>
          <p:nvPr>
            <p:ph type="subTitle" idx="1"/>
          </p:nvPr>
        </p:nvSpPr>
        <p:spPr>
          <a:xfrm>
            <a:off x="1260138" y="4455353"/>
            <a:ext cx="10055781" cy="1142702"/>
          </a:xfrm>
        </p:spPr>
        <p:txBody>
          <a:bodyPr/>
          <a:lstStyle/>
          <a:p>
            <a:r>
              <a:rPr lang="en-US" dirty="0" smtClean="0"/>
              <a:t>A whole-class intervention for struggling readers</a:t>
            </a:r>
            <a:endParaRPr lang="en-US" dirty="0"/>
          </a:p>
        </p:txBody>
      </p:sp>
      <p:sp>
        <p:nvSpPr>
          <p:cNvPr id="4" name="TextBox 3"/>
          <p:cNvSpPr txBox="1"/>
          <p:nvPr/>
        </p:nvSpPr>
        <p:spPr>
          <a:xfrm>
            <a:off x="6254834" y="5411194"/>
            <a:ext cx="4342801" cy="923090"/>
          </a:xfrm>
          <a:prstGeom prst="rect">
            <a:avLst/>
          </a:prstGeom>
          <a:noFill/>
        </p:spPr>
        <p:txBody>
          <a:bodyPr wrap="none" rtlCol="0">
            <a:spAutoFit/>
          </a:bodyPr>
          <a:lstStyle/>
          <a:p>
            <a:pPr defTabSz="457063"/>
            <a:r>
              <a:rPr lang="en-US" sz="1799" dirty="0">
                <a:solidFill>
                  <a:srgbClr val="000000">
                    <a:lumMod val="50000"/>
                    <a:lumOff val="50000"/>
                  </a:srgbClr>
                </a:solidFill>
                <a:latin typeface="Calibri Light"/>
                <a:cs typeface="Calibri"/>
              </a:rPr>
              <a:t>     Lisa Trottier Brown, Utah State University</a:t>
            </a:r>
          </a:p>
          <a:p>
            <a:pPr defTabSz="457063"/>
            <a:r>
              <a:rPr lang="en-US" sz="1799" dirty="0">
                <a:solidFill>
                  <a:srgbClr val="000000">
                    <a:lumMod val="50000"/>
                    <a:lumOff val="50000"/>
                  </a:srgbClr>
                </a:solidFill>
                <a:latin typeface="Calibri Light"/>
                <a:cs typeface="Calibri"/>
              </a:rPr>
              <a:t>   Kathleen A. J. Mohr, Utah State University</a:t>
            </a:r>
          </a:p>
          <a:p>
            <a:pPr defTabSz="457063"/>
            <a:r>
              <a:rPr lang="en-US" sz="1799" dirty="0">
                <a:solidFill>
                  <a:srgbClr val="000000">
                    <a:lumMod val="50000"/>
                    <a:lumOff val="50000"/>
                  </a:srgbClr>
                </a:solidFill>
                <a:latin typeface="Calibri Light"/>
                <a:cs typeface="Calibri"/>
              </a:rPr>
              <a:t>Bradley R. Wilcox, Brigham Young University </a:t>
            </a:r>
          </a:p>
        </p:txBody>
      </p:sp>
    </p:spTree>
    <p:extLst>
      <p:ext uri="{BB962C8B-B14F-4D97-AF65-F5344CB8AC3E}">
        <p14:creationId xmlns:p14="http://schemas.microsoft.com/office/powerpoint/2010/main" val="12031878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Paired Oral Reading?</a:t>
            </a:r>
            <a:endParaRPr lang="en-US" b="1" dirty="0"/>
          </a:p>
        </p:txBody>
      </p:sp>
      <p:sp>
        <p:nvSpPr>
          <p:cNvPr id="3" name="Content Placeholder 2"/>
          <p:cNvSpPr>
            <a:spLocks noGrp="1"/>
          </p:cNvSpPr>
          <p:nvPr>
            <p:ph idx="1"/>
          </p:nvPr>
        </p:nvSpPr>
        <p:spPr>
          <a:xfrm>
            <a:off x="1150452" y="1779324"/>
            <a:ext cx="9808800" cy="2257786"/>
          </a:xfrm>
        </p:spPr>
        <p:txBody>
          <a:bodyPr>
            <a:noAutofit/>
          </a:bodyPr>
          <a:lstStyle/>
          <a:p>
            <a:r>
              <a:rPr lang="en-US" sz="4399" dirty="0"/>
              <a:t>Paired oral </a:t>
            </a:r>
            <a:r>
              <a:rPr lang="en-US" sz="4399" dirty="0"/>
              <a:t>reading is </a:t>
            </a:r>
            <a:r>
              <a:rPr lang="en-US" sz="4399" dirty="0">
                <a:solidFill>
                  <a:srgbClr val="28ADDD"/>
                </a:solidFill>
              </a:rPr>
              <a:t>cooperative peer-assisted reading</a:t>
            </a:r>
            <a:r>
              <a:rPr lang="en-US" sz="4399" dirty="0"/>
              <a:t>, a </a:t>
            </a:r>
            <a:r>
              <a:rPr lang="en-US" sz="4399" dirty="0">
                <a:solidFill>
                  <a:srgbClr val="28ADDD"/>
                </a:solidFill>
              </a:rPr>
              <a:t>lead reader and an assisted reader sit side by side </a:t>
            </a:r>
            <a:r>
              <a:rPr lang="en-US" sz="4399" dirty="0"/>
              <a:t>and </a:t>
            </a:r>
            <a:r>
              <a:rPr lang="en-US" sz="4399" dirty="0">
                <a:solidFill>
                  <a:srgbClr val="28ADDD"/>
                </a:solidFill>
              </a:rPr>
              <a:t>read aloud </a:t>
            </a:r>
            <a:r>
              <a:rPr lang="en-US" sz="4399" dirty="0">
                <a:solidFill>
                  <a:srgbClr val="28ADDD"/>
                </a:solidFill>
              </a:rPr>
              <a:t>from a </a:t>
            </a:r>
            <a:r>
              <a:rPr lang="en-US" sz="4399" dirty="0">
                <a:solidFill>
                  <a:srgbClr val="28ADDD"/>
                </a:solidFill>
              </a:rPr>
              <a:t>shared text in unison</a:t>
            </a:r>
            <a:r>
              <a:rPr lang="en-US" sz="4399" dirty="0"/>
              <a:t>.  </a:t>
            </a:r>
            <a:endParaRPr lang="en-US" sz="4399" dirty="0"/>
          </a:p>
        </p:txBody>
      </p:sp>
      <p:sp>
        <p:nvSpPr>
          <p:cNvPr id="4" name="TextBox 3"/>
          <p:cNvSpPr txBox="1"/>
          <p:nvPr/>
        </p:nvSpPr>
        <p:spPr>
          <a:xfrm>
            <a:off x="1202849" y="4277680"/>
            <a:ext cx="9943515" cy="2400032"/>
          </a:xfrm>
          <a:prstGeom prst="rect">
            <a:avLst/>
          </a:prstGeom>
          <a:noFill/>
        </p:spPr>
        <p:txBody>
          <a:bodyPr wrap="square" rtlCol="0">
            <a:spAutoFit/>
          </a:bodyPr>
          <a:lstStyle/>
          <a:p>
            <a:pPr defTabSz="457063"/>
            <a:r>
              <a:rPr lang="en-US" sz="4399" dirty="0">
                <a:solidFill>
                  <a:srgbClr val="000000"/>
                </a:solidFill>
              </a:rPr>
              <a:t>The power of this method is in providing </a:t>
            </a:r>
            <a:r>
              <a:rPr lang="en-US" sz="4399" dirty="0">
                <a:solidFill>
                  <a:srgbClr val="28ADDD"/>
                </a:solidFill>
              </a:rPr>
              <a:t>supported access to difficult text </a:t>
            </a:r>
            <a:r>
              <a:rPr lang="en-US" sz="4399" dirty="0">
                <a:solidFill>
                  <a:srgbClr val="000000"/>
                </a:solidFill>
              </a:rPr>
              <a:t>for struggling readers in a </a:t>
            </a:r>
            <a:r>
              <a:rPr lang="en-US" sz="4399" dirty="0">
                <a:solidFill>
                  <a:srgbClr val="28ADDD"/>
                </a:solidFill>
              </a:rPr>
              <a:t>whole-class setting</a:t>
            </a:r>
            <a:r>
              <a:rPr lang="en-US" sz="4399" dirty="0">
                <a:solidFill>
                  <a:srgbClr val="000000"/>
                </a:solidFill>
              </a:rPr>
              <a:t>.</a:t>
            </a:r>
          </a:p>
          <a:p>
            <a:pPr defTabSz="457063"/>
            <a:endParaRPr lang="en-US" sz="1799" dirty="0">
              <a:solidFill>
                <a:srgbClr val="000000"/>
              </a:solidFill>
            </a:endParaRPr>
          </a:p>
        </p:txBody>
      </p:sp>
    </p:spTree>
    <p:extLst>
      <p:ext uri="{BB962C8B-B14F-4D97-AF65-F5344CB8AC3E}">
        <p14:creationId xmlns:p14="http://schemas.microsoft.com/office/powerpoint/2010/main" val="299737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276" y="287422"/>
            <a:ext cx="10055781" cy="1450379"/>
          </a:xfrm>
        </p:spPr>
        <p:txBody>
          <a:bodyPr/>
          <a:lstStyle/>
          <a:p>
            <a:r>
              <a:rPr lang="en-US" b="1" dirty="0" smtClean="0"/>
              <a:t>Background:	</a:t>
            </a:r>
            <a:endParaRPr lang="en-US" b="1" dirty="0"/>
          </a:p>
        </p:txBody>
      </p:sp>
      <p:sp>
        <p:nvSpPr>
          <p:cNvPr id="3" name="Content Placeholder 2"/>
          <p:cNvSpPr>
            <a:spLocks noGrp="1"/>
          </p:cNvSpPr>
          <p:nvPr>
            <p:ph idx="1"/>
          </p:nvPr>
        </p:nvSpPr>
        <p:spPr>
          <a:xfrm>
            <a:off x="729277" y="1775758"/>
            <a:ext cx="10990485" cy="2247981"/>
          </a:xfrm>
        </p:spPr>
        <p:txBody>
          <a:bodyPr>
            <a:normAutofit lnSpcReduction="10000"/>
          </a:bodyPr>
          <a:lstStyle/>
          <a:p>
            <a:pPr>
              <a:buFont typeface="Wingdings" charset="2"/>
              <a:buChar char="§"/>
            </a:pPr>
            <a:r>
              <a:rPr lang="en-US" sz="3599" dirty="0"/>
              <a:t>Common Core State Standards: “To build a foundation for college and career readiness, students must read widely and deeply from among a broad range of high-quality</a:t>
            </a:r>
            <a:r>
              <a:rPr lang="en-US" sz="3599" dirty="0">
                <a:solidFill>
                  <a:srgbClr val="28ADDD"/>
                </a:solidFill>
              </a:rPr>
              <a:t>, </a:t>
            </a:r>
            <a:r>
              <a:rPr lang="en-US" sz="3599" b="1" dirty="0">
                <a:solidFill>
                  <a:srgbClr val="28ADDD"/>
                </a:solidFill>
              </a:rPr>
              <a:t>increasingly challenging</a:t>
            </a:r>
            <a:r>
              <a:rPr lang="en-US" sz="3599" dirty="0">
                <a:solidFill>
                  <a:srgbClr val="28ADDD"/>
                </a:solidFill>
              </a:rPr>
              <a:t> </a:t>
            </a:r>
            <a:r>
              <a:rPr lang="en-US" sz="3599" b="1" dirty="0">
                <a:solidFill>
                  <a:srgbClr val="28ADDD"/>
                </a:solidFill>
              </a:rPr>
              <a:t>literary and informational texts</a:t>
            </a:r>
            <a:r>
              <a:rPr lang="en-US" sz="3599" dirty="0"/>
              <a:t>” </a:t>
            </a:r>
            <a:r>
              <a:rPr lang="en-US" sz="1500" dirty="0"/>
              <a:t>(CCSS, 2012, ELA Anchor Standards).</a:t>
            </a:r>
          </a:p>
          <a:p>
            <a:pPr>
              <a:buFont typeface="Wingdings" charset="2"/>
              <a:buChar char="§"/>
            </a:pPr>
            <a:endParaRPr lang="en-US" dirty="0"/>
          </a:p>
        </p:txBody>
      </p:sp>
      <p:sp>
        <p:nvSpPr>
          <p:cNvPr id="5" name="Content Placeholder 2"/>
          <p:cNvSpPr txBox="1">
            <a:spLocks/>
          </p:cNvSpPr>
          <p:nvPr/>
        </p:nvSpPr>
        <p:spPr>
          <a:xfrm>
            <a:off x="729277" y="4023740"/>
            <a:ext cx="11312533" cy="1734975"/>
          </a:xfrm>
          <a:prstGeom prst="rect">
            <a:avLst/>
          </a:prstGeom>
        </p:spPr>
        <p:txBody>
          <a:bodyPr vert="horz" lIns="0" tIns="45708" rIns="0" bIns="45708"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rgbClr val="E48312"/>
              </a:buClr>
              <a:buFont typeface="Wingdings" charset="2"/>
              <a:buChar char="§"/>
            </a:pPr>
            <a:r>
              <a:rPr lang="en-US" sz="3199" dirty="0">
                <a:solidFill>
                  <a:srgbClr val="000000">
                    <a:lumMod val="75000"/>
                    <a:lumOff val="25000"/>
                  </a:srgbClr>
                </a:solidFill>
              </a:rPr>
              <a:t>National Assessment of Educational Progress (NAEP) Scores</a:t>
            </a:r>
            <a:r>
              <a:rPr lang="en-US" sz="2799" dirty="0">
                <a:solidFill>
                  <a:srgbClr val="000000">
                    <a:lumMod val="75000"/>
                    <a:lumOff val="25000"/>
                  </a:srgbClr>
                </a:solidFill>
              </a:rPr>
              <a:t>: </a:t>
            </a:r>
          </a:p>
          <a:p>
            <a:pPr lvl="2">
              <a:buClr>
                <a:srgbClr val="E48312"/>
              </a:buClr>
              <a:buFont typeface="Wingdings" charset="2"/>
              <a:buChar char="§"/>
            </a:pPr>
            <a:r>
              <a:rPr lang="en-US" sz="2399" dirty="0">
                <a:solidFill>
                  <a:srgbClr val="000000">
                    <a:lumMod val="75000"/>
                    <a:lumOff val="25000"/>
                  </a:srgbClr>
                </a:solidFill>
              </a:rPr>
              <a:t>36% Proficient in reading in 4th grade.</a:t>
            </a:r>
          </a:p>
          <a:p>
            <a:pPr lvl="2">
              <a:buClr>
                <a:srgbClr val="E48312"/>
              </a:buClr>
              <a:buFont typeface="Wingdings" charset="2"/>
              <a:buChar char="§"/>
            </a:pPr>
            <a:r>
              <a:rPr lang="en-US" sz="2399" dirty="0">
                <a:solidFill>
                  <a:srgbClr val="000000">
                    <a:lumMod val="75000"/>
                    <a:lumOff val="25000"/>
                  </a:srgbClr>
                </a:solidFill>
              </a:rPr>
              <a:t>34% Proficient in reading in 8</a:t>
            </a:r>
            <a:r>
              <a:rPr lang="en-US" sz="2399" baseline="30000" dirty="0">
                <a:solidFill>
                  <a:srgbClr val="000000">
                    <a:lumMod val="75000"/>
                    <a:lumOff val="25000"/>
                  </a:srgbClr>
                </a:solidFill>
              </a:rPr>
              <a:t>th</a:t>
            </a:r>
            <a:r>
              <a:rPr lang="en-US" sz="2399" dirty="0">
                <a:solidFill>
                  <a:srgbClr val="000000">
                    <a:lumMod val="75000"/>
                    <a:lumOff val="25000"/>
                  </a:srgbClr>
                </a:solidFill>
              </a:rPr>
              <a:t> grade.</a:t>
            </a:r>
          </a:p>
          <a:p>
            <a:pPr lvl="2">
              <a:buClr>
                <a:srgbClr val="E48312"/>
              </a:buClr>
              <a:buFont typeface="Wingdings" charset="2"/>
              <a:buChar char="§"/>
            </a:pPr>
            <a:r>
              <a:rPr lang="en-US" sz="2399" dirty="0">
                <a:solidFill>
                  <a:srgbClr val="000000">
                    <a:lumMod val="75000"/>
                    <a:lumOff val="25000"/>
                  </a:srgbClr>
                </a:solidFill>
              </a:rPr>
              <a:t>Approximately 25% of students assessed as below-basic proficiency. </a:t>
            </a:r>
            <a:r>
              <a:rPr lang="en-US" sz="1200" dirty="0">
                <a:solidFill>
                  <a:srgbClr val="000000">
                    <a:lumMod val="75000"/>
                    <a:lumOff val="25000"/>
                  </a:srgbClr>
                </a:solidFill>
              </a:rPr>
              <a:t>(The Nation’s Report Card, 2015)</a:t>
            </a:r>
            <a:endParaRPr lang="en-US" sz="2399" dirty="0">
              <a:solidFill>
                <a:srgbClr val="000000">
                  <a:lumMod val="75000"/>
                  <a:lumOff val="25000"/>
                </a:srgbClr>
              </a:solidFill>
            </a:endParaRPr>
          </a:p>
        </p:txBody>
      </p:sp>
    </p:spTree>
    <p:extLst>
      <p:ext uri="{BB962C8B-B14F-4D97-AF65-F5344CB8AC3E}">
        <p14:creationId xmlns:p14="http://schemas.microsoft.com/office/powerpoint/2010/main" val="258891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93" y="287422"/>
            <a:ext cx="10851262" cy="1450379"/>
          </a:xfrm>
        </p:spPr>
        <p:txBody>
          <a:bodyPr/>
          <a:lstStyle/>
          <a:p>
            <a:r>
              <a:rPr lang="en-US" b="1" dirty="0" smtClean="0"/>
              <a:t>Challenging Text and Reading Achievement:</a:t>
            </a:r>
            <a:endParaRPr lang="en-US" b="1" dirty="0"/>
          </a:p>
        </p:txBody>
      </p:sp>
      <p:sp>
        <p:nvSpPr>
          <p:cNvPr id="3" name="Content Placeholder 2"/>
          <p:cNvSpPr>
            <a:spLocks noGrp="1"/>
          </p:cNvSpPr>
          <p:nvPr>
            <p:ph idx="1"/>
          </p:nvPr>
        </p:nvSpPr>
        <p:spPr>
          <a:xfrm>
            <a:off x="1259060" y="2337085"/>
            <a:ext cx="10414673" cy="4022312"/>
          </a:xfrm>
        </p:spPr>
        <p:txBody>
          <a:bodyPr/>
          <a:lstStyle/>
          <a:p>
            <a:r>
              <a:rPr lang="en-US" sz="4799" dirty="0"/>
              <a:t>“Just as it’s impossible to build muscle without weight or resistance, it’s impossible to build robust reading skills without reading challenging </a:t>
            </a:r>
            <a:r>
              <a:rPr lang="en-US" sz="4799" dirty="0"/>
              <a:t>text”						</a:t>
            </a:r>
            <a:r>
              <a:rPr lang="en-US" sz="3199" dirty="0"/>
              <a:t>(Shanahan, 2005, p. 58). </a:t>
            </a:r>
            <a:endParaRPr lang="en-US" sz="3199" dirty="0"/>
          </a:p>
        </p:txBody>
      </p:sp>
    </p:spTree>
    <p:extLst>
      <p:ext uri="{BB962C8B-B14F-4D97-AF65-F5344CB8AC3E}">
        <p14:creationId xmlns:p14="http://schemas.microsoft.com/office/powerpoint/2010/main" val="133084195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Paired Oral Reading:</a:t>
            </a:r>
            <a:endParaRPr lang="en-US" b="1" dirty="0"/>
          </a:p>
        </p:txBody>
      </p:sp>
      <p:sp>
        <p:nvSpPr>
          <p:cNvPr id="3" name="Content Placeholder 2"/>
          <p:cNvSpPr>
            <a:spLocks noGrp="1"/>
          </p:cNvSpPr>
          <p:nvPr>
            <p:ph idx="1"/>
          </p:nvPr>
        </p:nvSpPr>
        <p:spPr>
          <a:xfrm>
            <a:off x="1096994" y="2064595"/>
            <a:ext cx="10514727" cy="4022312"/>
          </a:xfrm>
        </p:spPr>
        <p:txBody>
          <a:bodyPr>
            <a:normAutofit/>
          </a:bodyPr>
          <a:lstStyle/>
          <a:p>
            <a:r>
              <a:rPr lang="en-US" sz="4799" dirty="0"/>
              <a:t>Paired oral reading provides a </a:t>
            </a:r>
            <a:r>
              <a:rPr lang="en-US" sz="4799" dirty="0"/>
              <a:t>multidimensional </a:t>
            </a:r>
            <a:r>
              <a:rPr lang="en-US" sz="4799" dirty="0"/>
              <a:t>sensory experience for struggling readers as </a:t>
            </a:r>
            <a:r>
              <a:rPr lang="en-US" sz="4799" dirty="0"/>
              <a:t>they </a:t>
            </a:r>
            <a:r>
              <a:rPr lang="en-US" sz="4799" dirty="0">
                <a:solidFill>
                  <a:srgbClr val="28ADDD"/>
                </a:solidFill>
              </a:rPr>
              <a:t>hear, see, and say the words in the text, </a:t>
            </a:r>
            <a:r>
              <a:rPr lang="en-US" sz="4799" dirty="0">
                <a:solidFill>
                  <a:srgbClr val="28ADDD"/>
                </a:solidFill>
              </a:rPr>
              <a:t>improving sight </a:t>
            </a:r>
            <a:r>
              <a:rPr lang="en-US" sz="4799" dirty="0">
                <a:solidFill>
                  <a:srgbClr val="28ADDD"/>
                </a:solidFill>
              </a:rPr>
              <a:t>recognition of words </a:t>
            </a:r>
            <a:r>
              <a:rPr lang="en-US" sz="4799" dirty="0"/>
              <a:t>over </a:t>
            </a:r>
            <a:r>
              <a:rPr lang="en-US" sz="4799" dirty="0"/>
              <a:t>time. </a:t>
            </a:r>
            <a:r>
              <a:rPr lang="en-US" sz="4799" dirty="0"/>
              <a:t>	</a:t>
            </a:r>
            <a:endParaRPr lang="en-US" sz="4799" dirty="0"/>
          </a:p>
          <a:p>
            <a:pPr marL="749583" lvl="4" indent="0">
              <a:buNone/>
            </a:pPr>
            <a:r>
              <a:rPr lang="en-US" sz="1999" dirty="0"/>
              <a:t>	</a:t>
            </a:r>
            <a:r>
              <a:rPr lang="en-US" sz="1999" dirty="0"/>
              <a:t>				(</a:t>
            </a:r>
            <a:r>
              <a:rPr lang="en-US" sz="1999" dirty="0" err="1"/>
              <a:t>Eldredge</a:t>
            </a:r>
            <a:r>
              <a:rPr lang="en-US" sz="1999" dirty="0"/>
              <a:t>, </a:t>
            </a:r>
            <a:r>
              <a:rPr lang="en-US" sz="1999" dirty="0"/>
              <a:t>1988</a:t>
            </a:r>
            <a:r>
              <a:rPr lang="en-US" sz="1999" dirty="0"/>
              <a:t>, </a:t>
            </a:r>
            <a:r>
              <a:rPr lang="en-US" sz="1999" dirty="0" err="1"/>
              <a:t>Heckelman</a:t>
            </a:r>
            <a:r>
              <a:rPr lang="en-US" sz="1999" dirty="0"/>
              <a:t>, 1969; Stahl, </a:t>
            </a:r>
            <a:r>
              <a:rPr lang="en-US" sz="1999" dirty="0"/>
              <a:t>2012</a:t>
            </a:r>
            <a:r>
              <a:rPr lang="en-US" sz="1999" dirty="0"/>
              <a:t>)</a:t>
            </a:r>
            <a:endParaRPr lang="en-US" sz="1999" dirty="0"/>
          </a:p>
          <a:p>
            <a:endParaRPr lang="en-US" dirty="0"/>
          </a:p>
        </p:txBody>
      </p:sp>
    </p:spTree>
    <p:extLst>
      <p:ext uri="{BB962C8B-B14F-4D97-AF65-F5344CB8AC3E}">
        <p14:creationId xmlns:p14="http://schemas.microsoft.com/office/powerpoint/2010/main" val="17034303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581" y="220599"/>
            <a:ext cx="11761146" cy="1450379"/>
          </a:xfrm>
        </p:spPr>
        <p:txBody>
          <a:bodyPr>
            <a:normAutofit/>
          </a:bodyPr>
          <a:lstStyle/>
          <a:p>
            <a:r>
              <a:rPr lang="en-US" b="1" dirty="0"/>
              <a:t>Paired oral reading provides struggling </a:t>
            </a:r>
            <a:r>
              <a:rPr lang="en-US" b="1" dirty="0" smtClean="0"/>
              <a:t>readers:</a:t>
            </a:r>
            <a:endParaRPr lang="en-US" b="1" dirty="0"/>
          </a:p>
        </p:txBody>
      </p:sp>
      <p:sp>
        <p:nvSpPr>
          <p:cNvPr id="3" name="Content Placeholder 2"/>
          <p:cNvSpPr>
            <a:spLocks noGrp="1"/>
          </p:cNvSpPr>
          <p:nvPr>
            <p:ph idx="1"/>
          </p:nvPr>
        </p:nvSpPr>
        <p:spPr>
          <a:xfrm>
            <a:off x="495624" y="1872901"/>
            <a:ext cx="11801244" cy="4867655"/>
          </a:xfrm>
        </p:spPr>
        <p:txBody>
          <a:bodyPr>
            <a:normAutofit lnSpcReduction="10000"/>
          </a:bodyPr>
          <a:lstStyle/>
          <a:p>
            <a:pPr>
              <a:buFont typeface="Arial"/>
              <a:buChar char="•"/>
            </a:pPr>
            <a:r>
              <a:rPr lang="en-US" sz="4299" dirty="0"/>
              <a:t>Supported </a:t>
            </a:r>
            <a:r>
              <a:rPr lang="en-US" sz="4299" dirty="0"/>
              <a:t>access </a:t>
            </a:r>
            <a:r>
              <a:rPr lang="en-US" sz="4299" dirty="0"/>
              <a:t>to greater </a:t>
            </a:r>
            <a:r>
              <a:rPr lang="en-US" sz="4299" dirty="0"/>
              <a:t>quantities of </a:t>
            </a:r>
            <a:r>
              <a:rPr lang="en-US" sz="4299" dirty="0">
                <a:solidFill>
                  <a:srgbClr val="28ADDD"/>
                </a:solidFill>
              </a:rPr>
              <a:t>challenging </a:t>
            </a:r>
            <a:r>
              <a:rPr lang="en-US" sz="4299" dirty="0">
                <a:solidFill>
                  <a:srgbClr val="28ADDD"/>
                </a:solidFill>
              </a:rPr>
              <a:t>reading </a:t>
            </a:r>
            <a:r>
              <a:rPr lang="en-US" sz="4299" dirty="0">
                <a:solidFill>
                  <a:srgbClr val="28ADDD"/>
                </a:solidFill>
              </a:rPr>
              <a:t>materials</a:t>
            </a:r>
            <a:r>
              <a:rPr lang="en-US" sz="4299" dirty="0"/>
              <a:t>.</a:t>
            </a:r>
          </a:p>
          <a:p>
            <a:pPr>
              <a:buFont typeface="Arial"/>
              <a:buChar char="•"/>
            </a:pPr>
            <a:r>
              <a:rPr lang="en-US" sz="4299" dirty="0">
                <a:solidFill>
                  <a:srgbClr val="28ADDD"/>
                </a:solidFill>
              </a:rPr>
              <a:t>Focus on </a:t>
            </a:r>
            <a:r>
              <a:rPr lang="en-US" sz="4299" dirty="0">
                <a:solidFill>
                  <a:srgbClr val="28ADDD"/>
                </a:solidFill>
              </a:rPr>
              <a:t>prosody and meaning </a:t>
            </a:r>
            <a:r>
              <a:rPr lang="en-US" sz="4299" dirty="0"/>
              <a:t>rather than </a:t>
            </a:r>
            <a:r>
              <a:rPr lang="en-US" sz="4299" dirty="0"/>
              <a:t>decoding. </a:t>
            </a:r>
          </a:p>
          <a:p>
            <a:pPr>
              <a:buFont typeface="Arial"/>
              <a:buChar char="•"/>
            </a:pPr>
            <a:r>
              <a:rPr lang="en-US" sz="4299" dirty="0"/>
              <a:t>F</a:t>
            </a:r>
            <a:r>
              <a:rPr lang="en-US" sz="4299" dirty="0"/>
              <a:t>acilitates comprehension in a </a:t>
            </a:r>
            <a:r>
              <a:rPr lang="en-US" sz="4299" dirty="0">
                <a:solidFill>
                  <a:srgbClr val="28ADDD"/>
                </a:solidFill>
              </a:rPr>
              <a:t>collaborative context</a:t>
            </a:r>
            <a:r>
              <a:rPr lang="en-US" sz="4299" dirty="0"/>
              <a:t>. </a:t>
            </a:r>
          </a:p>
          <a:p>
            <a:pPr>
              <a:buFont typeface="Arial"/>
              <a:buChar char="•"/>
            </a:pPr>
            <a:r>
              <a:rPr lang="en-US" sz="4299" dirty="0">
                <a:solidFill>
                  <a:srgbClr val="28ADDD"/>
                </a:solidFill>
              </a:rPr>
              <a:t>Positive </a:t>
            </a:r>
            <a:r>
              <a:rPr lang="en-US" sz="4299" dirty="0">
                <a:solidFill>
                  <a:srgbClr val="28ADDD"/>
                </a:solidFill>
              </a:rPr>
              <a:t>experiences </a:t>
            </a:r>
            <a:r>
              <a:rPr lang="en-US" sz="4299" dirty="0"/>
              <a:t>with </a:t>
            </a:r>
            <a:r>
              <a:rPr lang="en-US" sz="4299" dirty="0"/>
              <a:t>challenging text. </a:t>
            </a:r>
            <a:r>
              <a:rPr lang="en-US" sz="4799" dirty="0"/>
              <a:t>		</a:t>
            </a:r>
          </a:p>
          <a:p>
            <a:pPr marL="0" indent="0">
              <a:buNone/>
            </a:pPr>
            <a:r>
              <a:rPr lang="en-US" sz="4799" dirty="0"/>
              <a:t>	</a:t>
            </a:r>
            <a:r>
              <a:rPr lang="en-US" sz="4799" dirty="0"/>
              <a:t>			</a:t>
            </a:r>
            <a:r>
              <a:rPr lang="en-US" dirty="0" smtClean="0"/>
              <a:t>(</a:t>
            </a:r>
            <a:r>
              <a:rPr lang="en-US" dirty="0" err="1"/>
              <a:t>Eldredge</a:t>
            </a:r>
            <a:r>
              <a:rPr lang="en-US" dirty="0"/>
              <a:t>, 1988; Fisher, Frey, &amp; Lapp, 2008</a:t>
            </a:r>
            <a:r>
              <a:rPr lang="en-US" dirty="0" smtClean="0"/>
              <a:t>; </a:t>
            </a:r>
            <a:r>
              <a:rPr lang="en-US" dirty="0" err="1" smtClean="0"/>
              <a:t>Heckelman</a:t>
            </a:r>
            <a:r>
              <a:rPr lang="en-US" dirty="0" smtClean="0"/>
              <a:t>, 1969; </a:t>
            </a:r>
            <a:r>
              <a:rPr lang="en-US" dirty="0"/>
              <a:t>Stahl, 2012</a:t>
            </a:r>
            <a:r>
              <a:rPr lang="en-US" dirty="0" smtClean="0"/>
              <a:t>)</a:t>
            </a:r>
            <a:endParaRPr lang="en-US" dirty="0"/>
          </a:p>
          <a:p>
            <a:endParaRPr lang="en-US" dirty="0"/>
          </a:p>
        </p:txBody>
      </p:sp>
    </p:spTree>
    <p:extLst>
      <p:ext uri="{BB962C8B-B14F-4D97-AF65-F5344CB8AC3E}">
        <p14:creationId xmlns:p14="http://schemas.microsoft.com/office/powerpoint/2010/main" val="363348464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History of Paired Oral Reading:</a:t>
            </a:r>
            <a:endParaRPr lang="en-US" b="1" dirty="0"/>
          </a:p>
        </p:txBody>
      </p:sp>
      <p:sp>
        <p:nvSpPr>
          <p:cNvPr id="3" name="Content Placeholder 2"/>
          <p:cNvSpPr>
            <a:spLocks noGrp="1"/>
          </p:cNvSpPr>
          <p:nvPr>
            <p:ph idx="1"/>
          </p:nvPr>
        </p:nvSpPr>
        <p:spPr>
          <a:xfrm>
            <a:off x="1070265" y="1846146"/>
            <a:ext cx="10149332" cy="4022312"/>
          </a:xfrm>
        </p:spPr>
        <p:txBody>
          <a:bodyPr>
            <a:normAutofit/>
          </a:bodyPr>
          <a:lstStyle/>
          <a:p>
            <a:pPr lvl="1">
              <a:buFont typeface="Wingdings" charset="2"/>
              <a:buChar char="§"/>
            </a:pPr>
            <a:r>
              <a:rPr lang="en-US" sz="3999" dirty="0"/>
              <a:t>The Neurological Impress Method (NIM) was originally a clinical intervention – a child with an adult reader.</a:t>
            </a:r>
          </a:p>
          <a:p>
            <a:pPr lvl="1">
              <a:buFont typeface="Wingdings" charset="2"/>
              <a:buChar char="§"/>
            </a:pPr>
            <a:r>
              <a:rPr lang="en-US" sz="3999" dirty="0" err="1"/>
              <a:t>Eldredge</a:t>
            </a:r>
            <a:r>
              <a:rPr lang="en-US" sz="3999" dirty="0"/>
              <a:t> (1988) introduced the use of student pairs to enable the intervention to be used in a whole-class setting.</a:t>
            </a:r>
          </a:p>
          <a:p>
            <a:pPr lvl="1">
              <a:buFont typeface="Wingdings" charset="2"/>
              <a:buChar char="§"/>
            </a:pPr>
            <a:endParaRPr lang="en-US" dirty="0"/>
          </a:p>
        </p:txBody>
      </p:sp>
    </p:spTree>
    <p:extLst>
      <p:ext uri="{BB962C8B-B14F-4D97-AF65-F5344CB8AC3E}">
        <p14:creationId xmlns:p14="http://schemas.microsoft.com/office/powerpoint/2010/main" val="275922708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History of Paired Oral Reading:</a:t>
            </a:r>
            <a:endParaRPr lang="en-US" b="1" dirty="0"/>
          </a:p>
        </p:txBody>
      </p:sp>
      <p:sp>
        <p:nvSpPr>
          <p:cNvPr id="3" name="Content Placeholder 2"/>
          <p:cNvSpPr>
            <a:spLocks noGrp="1"/>
          </p:cNvSpPr>
          <p:nvPr>
            <p:ph idx="1"/>
          </p:nvPr>
        </p:nvSpPr>
        <p:spPr>
          <a:xfrm>
            <a:off x="1096994" y="1846146"/>
            <a:ext cx="10463678" cy="4022312"/>
          </a:xfrm>
        </p:spPr>
        <p:txBody>
          <a:bodyPr>
            <a:noAutofit/>
          </a:bodyPr>
          <a:lstStyle/>
          <a:p>
            <a:r>
              <a:rPr lang="en-US" sz="3599" dirty="0"/>
              <a:t>“The </a:t>
            </a:r>
            <a:r>
              <a:rPr lang="en-US" sz="3599" dirty="0"/>
              <a:t>Neurological Impress Method (NIM), arguably one of the </a:t>
            </a:r>
            <a:r>
              <a:rPr lang="en-US" sz="3599" b="1" dirty="0">
                <a:solidFill>
                  <a:srgbClr val="28ADDD"/>
                </a:solidFill>
              </a:rPr>
              <a:t>easiest and </a:t>
            </a:r>
            <a:r>
              <a:rPr lang="en-US" sz="3599" b="1" dirty="0">
                <a:solidFill>
                  <a:srgbClr val="28ADDD"/>
                </a:solidFill>
              </a:rPr>
              <a:t>most cost-effective methods of developing children’s </a:t>
            </a:r>
            <a:r>
              <a:rPr lang="en-US" sz="3599" b="1" dirty="0">
                <a:solidFill>
                  <a:srgbClr val="28ADDD"/>
                </a:solidFill>
              </a:rPr>
              <a:t>fluency</a:t>
            </a:r>
            <a:r>
              <a:rPr lang="en-US" sz="3599" dirty="0"/>
              <a:t>, is </a:t>
            </a:r>
            <a:r>
              <a:rPr lang="en-US" sz="3599" dirty="0"/>
              <a:t>making a comeback after a hiatus of fifteen years. </a:t>
            </a:r>
            <a:r>
              <a:rPr lang="en-US" sz="3599" dirty="0"/>
              <a:t>Research on </a:t>
            </a:r>
            <a:r>
              <a:rPr lang="en-US" sz="3599" dirty="0"/>
              <a:t>the effectiveness of NIM </a:t>
            </a:r>
            <a:r>
              <a:rPr lang="en-US" sz="3599" b="1" dirty="0">
                <a:solidFill>
                  <a:srgbClr val="28ADDD"/>
                </a:solidFill>
              </a:rPr>
              <a:t>was a staple of the research </a:t>
            </a:r>
            <a:r>
              <a:rPr lang="en-US" sz="3599" b="1" dirty="0">
                <a:solidFill>
                  <a:srgbClr val="28ADDD"/>
                </a:solidFill>
              </a:rPr>
              <a:t>literature on </a:t>
            </a:r>
            <a:r>
              <a:rPr lang="en-US" sz="3599" b="1" dirty="0">
                <a:solidFill>
                  <a:srgbClr val="28ADDD"/>
                </a:solidFill>
              </a:rPr>
              <a:t>fluency during the 1960s through 1980s</a:t>
            </a:r>
            <a:r>
              <a:rPr lang="en-US" sz="3599" dirty="0"/>
              <a:t>, but it </a:t>
            </a:r>
            <a:r>
              <a:rPr lang="en-US" sz="3599" dirty="0"/>
              <a:t>inexplicably disappeared </a:t>
            </a:r>
            <a:r>
              <a:rPr lang="en-US" sz="3599" dirty="0"/>
              <a:t>from the literature during the past </a:t>
            </a:r>
            <a:r>
              <a:rPr lang="en-US" sz="3599" dirty="0"/>
              <a:t>decade”      </a:t>
            </a:r>
            <a:r>
              <a:rPr lang="en-US" sz="2399" dirty="0"/>
              <a:t>(Flood, Lapp, &amp; Fisher, 2005, p. 147).</a:t>
            </a:r>
            <a:endParaRPr lang="en-US" sz="2399" dirty="0"/>
          </a:p>
        </p:txBody>
      </p:sp>
    </p:spTree>
    <p:extLst>
      <p:ext uri="{BB962C8B-B14F-4D97-AF65-F5344CB8AC3E}">
        <p14:creationId xmlns:p14="http://schemas.microsoft.com/office/powerpoint/2010/main" val="250758948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94" y="310862"/>
            <a:ext cx="10055781" cy="1450379"/>
          </a:xfrm>
        </p:spPr>
        <p:txBody>
          <a:bodyPr/>
          <a:lstStyle/>
          <a:p>
            <a:r>
              <a:rPr lang="en-US" b="1" dirty="0" smtClean="0"/>
              <a:t>Study Purpose:	</a:t>
            </a:r>
            <a:endParaRPr lang="en-US" b="1" dirty="0"/>
          </a:p>
        </p:txBody>
      </p:sp>
      <p:sp>
        <p:nvSpPr>
          <p:cNvPr id="3" name="Content Placeholder 2"/>
          <p:cNvSpPr>
            <a:spLocks noGrp="1"/>
          </p:cNvSpPr>
          <p:nvPr>
            <p:ph idx="1"/>
          </p:nvPr>
        </p:nvSpPr>
        <p:spPr>
          <a:xfrm>
            <a:off x="1096994" y="1860403"/>
            <a:ext cx="10166713" cy="2564285"/>
          </a:xfrm>
        </p:spPr>
        <p:txBody>
          <a:bodyPr>
            <a:normAutofit/>
          </a:bodyPr>
          <a:lstStyle/>
          <a:p>
            <a:pPr>
              <a:buFont typeface="Wingdings" charset="2"/>
              <a:buChar char="§"/>
            </a:pPr>
            <a:r>
              <a:rPr lang="en-US" sz="3999" dirty="0"/>
              <a:t>To investigate the effect of various text difficulty levels on the reading achievement of third-grade students using paired reading.</a:t>
            </a:r>
          </a:p>
        </p:txBody>
      </p:sp>
      <p:sp>
        <p:nvSpPr>
          <p:cNvPr id="6" name="Content Placeholder 2"/>
          <p:cNvSpPr txBox="1">
            <a:spLocks/>
          </p:cNvSpPr>
          <p:nvPr/>
        </p:nvSpPr>
        <p:spPr>
          <a:xfrm>
            <a:off x="1096994" y="3774033"/>
            <a:ext cx="10166713" cy="1670754"/>
          </a:xfrm>
          <a:prstGeom prst="rect">
            <a:avLst/>
          </a:prstGeom>
        </p:spPr>
        <p:txBody>
          <a:bodyPr vert="horz" lIns="0" tIns="45708" rIns="0" bIns="45708"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rgbClr val="E48312"/>
              </a:buClr>
              <a:buFont typeface="Wingdings" charset="2"/>
              <a:buChar char="§"/>
            </a:pPr>
            <a:r>
              <a:rPr lang="en-US" sz="3999" dirty="0">
                <a:solidFill>
                  <a:srgbClr val="000000">
                    <a:lumMod val="75000"/>
                    <a:lumOff val="25000"/>
                  </a:srgbClr>
                </a:solidFill>
              </a:rPr>
              <a:t>To evaluate the effect that serving as a lead reader has on reading achievement.</a:t>
            </a:r>
          </a:p>
          <a:p>
            <a:pPr>
              <a:buClr>
                <a:srgbClr val="E48312"/>
              </a:buClr>
              <a:buFont typeface="Wingdings" charset="2"/>
              <a:buChar char="§"/>
            </a:pPr>
            <a:endParaRPr lang="en-US" sz="3599" dirty="0">
              <a:solidFill>
                <a:srgbClr val="000000">
                  <a:lumMod val="75000"/>
                  <a:lumOff val="25000"/>
                </a:srgbClr>
              </a:solidFill>
            </a:endParaRPr>
          </a:p>
        </p:txBody>
      </p:sp>
    </p:spTree>
    <p:extLst>
      <p:ext uri="{BB962C8B-B14F-4D97-AF65-F5344CB8AC3E}">
        <p14:creationId xmlns:p14="http://schemas.microsoft.com/office/powerpoint/2010/main" val="361821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nkK1bT8ls0M"/>
          <p:cNvPicPr>
            <a:picLocks noRot="1" noChangeAspect="1"/>
          </p:cNvPicPr>
          <p:nvPr>
            <a:videoFile r:link="rId1"/>
          </p:nvPr>
        </p:nvPicPr>
        <p:blipFill>
          <a:blip r:embed="rId4"/>
          <a:stretch>
            <a:fillRect/>
          </a:stretch>
        </p:blipFill>
        <p:spPr>
          <a:xfrm>
            <a:off x="608012" y="342901"/>
            <a:ext cx="10972800" cy="6172199"/>
          </a:xfrm>
          <a:prstGeom prst="rect">
            <a:avLst/>
          </a:prstGeom>
        </p:spPr>
      </p:pic>
    </p:spTree>
    <p:extLst>
      <p:ext uri="{BB962C8B-B14F-4D97-AF65-F5344CB8AC3E}">
        <p14:creationId xmlns:p14="http://schemas.microsoft.com/office/powerpoint/2010/main" val="3783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Study Participants:</a:t>
            </a:r>
            <a:endParaRPr lang="en-US" b="1" dirty="0"/>
          </a:p>
        </p:txBody>
      </p:sp>
      <p:sp>
        <p:nvSpPr>
          <p:cNvPr id="3" name="Content Placeholder 2"/>
          <p:cNvSpPr>
            <a:spLocks noGrp="1"/>
          </p:cNvSpPr>
          <p:nvPr>
            <p:ph idx="1"/>
          </p:nvPr>
        </p:nvSpPr>
        <p:spPr>
          <a:xfrm>
            <a:off x="1096994" y="1983215"/>
            <a:ext cx="10055781" cy="4528696"/>
          </a:xfrm>
        </p:spPr>
        <p:txBody>
          <a:bodyPr>
            <a:normAutofit/>
          </a:bodyPr>
          <a:lstStyle/>
          <a:p>
            <a:pPr>
              <a:buFont typeface="Wingdings" charset="2"/>
              <a:buChar char="§"/>
            </a:pPr>
            <a:r>
              <a:rPr lang="en-US" sz="3599" dirty="0"/>
              <a:t> 142 Third-Grade </a:t>
            </a:r>
            <a:r>
              <a:rPr lang="en-US" sz="3599" dirty="0"/>
              <a:t>Students </a:t>
            </a:r>
            <a:r>
              <a:rPr lang="en-US" sz="3599" dirty="0"/>
              <a:t>in </a:t>
            </a:r>
            <a:r>
              <a:rPr lang="en-US" sz="3599" dirty="0"/>
              <a:t>Davis </a:t>
            </a:r>
            <a:r>
              <a:rPr lang="en-US" sz="3599" dirty="0"/>
              <a:t>County, Utah</a:t>
            </a:r>
          </a:p>
          <a:p>
            <a:pPr lvl="2">
              <a:buFont typeface="Wingdings" charset="2"/>
              <a:buChar char="§"/>
            </a:pPr>
            <a:r>
              <a:rPr lang="en-US" sz="2999" dirty="0"/>
              <a:t>Treatment Group:	 116 students 	(5 classrooms)</a:t>
            </a:r>
          </a:p>
          <a:p>
            <a:pPr lvl="2">
              <a:buFont typeface="Wingdings" charset="2"/>
              <a:buChar char="§"/>
            </a:pPr>
            <a:r>
              <a:rPr lang="en-US" sz="2999" dirty="0"/>
              <a:t>Control group:	   26 students 	(1 classroom)</a:t>
            </a:r>
          </a:p>
          <a:p>
            <a:pPr>
              <a:buFont typeface="Wingdings" charset="2"/>
              <a:buChar char="§"/>
            </a:pPr>
            <a:r>
              <a:rPr lang="en-US" sz="3599" dirty="0"/>
              <a:t> 68 Females, 74 Males </a:t>
            </a:r>
          </a:p>
          <a:p>
            <a:pPr>
              <a:buFont typeface="Wingdings" charset="2"/>
              <a:buChar char="§"/>
            </a:pPr>
            <a:r>
              <a:rPr lang="en-US" sz="3599" dirty="0"/>
              <a:t> Between 8 and 9 years old</a:t>
            </a:r>
          </a:p>
        </p:txBody>
      </p:sp>
    </p:spTree>
    <p:extLst>
      <p:ext uri="{BB962C8B-B14F-4D97-AF65-F5344CB8AC3E}">
        <p14:creationId xmlns:p14="http://schemas.microsoft.com/office/powerpoint/2010/main" val="37666990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92" y="287422"/>
            <a:ext cx="10055781" cy="1450379"/>
          </a:xfrm>
        </p:spPr>
        <p:txBody>
          <a:bodyPr/>
          <a:lstStyle/>
          <a:p>
            <a:r>
              <a:rPr lang="en-US" b="1" dirty="0" smtClean="0"/>
              <a:t>Instruments:</a:t>
            </a:r>
            <a:endParaRPr lang="en-US" b="1" dirty="0"/>
          </a:p>
        </p:txBody>
      </p:sp>
      <p:sp>
        <p:nvSpPr>
          <p:cNvPr id="3" name="Content Placeholder 2"/>
          <p:cNvSpPr>
            <a:spLocks noGrp="1"/>
          </p:cNvSpPr>
          <p:nvPr>
            <p:ph idx="1"/>
          </p:nvPr>
        </p:nvSpPr>
        <p:spPr>
          <a:xfrm>
            <a:off x="1096992" y="2303227"/>
            <a:ext cx="10797382" cy="4430622"/>
          </a:xfrm>
        </p:spPr>
        <p:txBody>
          <a:bodyPr>
            <a:normAutofit/>
          </a:bodyPr>
          <a:lstStyle/>
          <a:p>
            <a:pPr>
              <a:buFont typeface="Wingdings" charset="2"/>
              <a:buChar char="§"/>
            </a:pPr>
            <a:r>
              <a:rPr lang="en-US" sz="3999" dirty="0"/>
              <a:t>Scholastic Reading Inventory (SRI) </a:t>
            </a:r>
            <a:r>
              <a:rPr lang="en-US" sz="3999" dirty="0" err="1"/>
              <a:t>Lexile</a:t>
            </a:r>
            <a:r>
              <a:rPr lang="en-US" sz="3999" dirty="0"/>
              <a:t> score</a:t>
            </a:r>
            <a:r>
              <a:rPr lang="en-US" sz="3599" dirty="0"/>
              <a:t>	</a:t>
            </a:r>
          </a:p>
          <a:p>
            <a:pPr>
              <a:buFont typeface="Wingdings" charset="2"/>
              <a:buChar char="§"/>
            </a:pPr>
            <a:r>
              <a:rPr lang="en-US" sz="3999" dirty="0"/>
              <a:t>D</a:t>
            </a:r>
            <a:r>
              <a:rPr lang="en-US" sz="3999" dirty="0"/>
              <a:t>IBELS-DORF Beginning and mid-year assessments</a:t>
            </a:r>
          </a:p>
          <a:p>
            <a:pPr>
              <a:buFont typeface="Wingdings" charset="2"/>
              <a:buChar char="§"/>
            </a:pPr>
            <a:r>
              <a:rPr lang="en-US" sz="3999" dirty="0"/>
              <a:t>DIBELS-DAZE Beginning and mid-year assessments</a:t>
            </a:r>
            <a:endParaRPr lang="en-US" sz="3599" dirty="0"/>
          </a:p>
          <a:p>
            <a:pPr>
              <a:buFont typeface="Wingdings" charset="2"/>
              <a:buChar char="§"/>
            </a:pPr>
            <a:r>
              <a:rPr lang="en-US" sz="3999" dirty="0"/>
              <a:t>Multidimensional Fluency Scale </a:t>
            </a:r>
            <a:r>
              <a:rPr lang="en-US" dirty="0" smtClean="0"/>
              <a:t>(</a:t>
            </a:r>
            <a:r>
              <a:rPr lang="en-US" dirty="0" err="1"/>
              <a:t>Zutell</a:t>
            </a:r>
            <a:r>
              <a:rPr lang="en-US" dirty="0"/>
              <a:t> &amp; </a:t>
            </a:r>
            <a:r>
              <a:rPr lang="en-US" dirty="0" err="1"/>
              <a:t>Rasinski</a:t>
            </a:r>
            <a:r>
              <a:rPr lang="en-US" dirty="0"/>
              <a:t>, </a:t>
            </a:r>
            <a:r>
              <a:rPr lang="en-US" dirty="0" smtClean="0"/>
              <a:t>1991) 					</a:t>
            </a:r>
          </a:p>
        </p:txBody>
      </p:sp>
    </p:spTree>
    <p:extLst>
      <p:ext uri="{BB962C8B-B14F-4D97-AF65-F5344CB8AC3E}">
        <p14:creationId xmlns:p14="http://schemas.microsoft.com/office/powerpoint/2010/main" val="243280988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931" y="300786"/>
            <a:ext cx="10578083" cy="1450379"/>
          </a:xfrm>
        </p:spPr>
        <p:txBody>
          <a:bodyPr/>
          <a:lstStyle/>
          <a:p>
            <a:r>
              <a:rPr lang="en-US" b="1" dirty="0" smtClean="0"/>
              <a:t>Paired Reading Setup: Strategic Partnering</a:t>
            </a:r>
            <a:endParaRPr lang="en-US" b="1" dirty="0"/>
          </a:p>
        </p:txBody>
      </p:sp>
      <p:sp>
        <p:nvSpPr>
          <p:cNvPr id="3" name="Content Placeholder 2"/>
          <p:cNvSpPr>
            <a:spLocks noGrp="1"/>
          </p:cNvSpPr>
          <p:nvPr>
            <p:ph idx="1"/>
          </p:nvPr>
        </p:nvSpPr>
        <p:spPr>
          <a:xfrm>
            <a:off x="564932" y="1902696"/>
            <a:ext cx="11267816" cy="4297094"/>
          </a:xfrm>
        </p:spPr>
        <p:txBody>
          <a:bodyPr>
            <a:noAutofit/>
          </a:bodyPr>
          <a:lstStyle/>
          <a:p>
            <a:pPr>
              <a:buFont typeface="Wingdings" charset="2"/>
              <a:buChar char="§"/>
            </a:pPr>
            <a:r>
              <a:rPr lang="en-US" sz="2999" dirty="0"/>
              <a:t>Participants were assessed using the Scholastic Reading Inventory (SRI).</a:t>
            </a:r>
          </a:p>
          <a:p>
            <a:pPr>
              <a:buFont typeface="Wingdings" charset="2"/>
              <a:buChar char="§"/>
            </a:pPr>
            <a:r>
              <a:rPr lang="en-US" sz="2999" dirty="0"/>
              <a:t>Students were ranked from high to low.</a:t>
            </a:r>
          </a:p>
          <a:p>
            <a:pPr>
              <a:buFont typeface="Wingdings" charset="2"/>
              <a:buChar char="§"/>
            </a:pPr>
            <a:r>
              <a:rPr lang="en-US" sz="2999" dirty="0"/>
              <a:t>The classroom lists were separated at the median score.</a:t>
            </a:r>
          </a:p>
          <a:p>
            <a:pPr>
              <a:buFont typeface="Wingdings" charset="2"/>
              <a:buChar char="§"/>
            </a:pPr>
            <a:r>
              <a:rPr lang="en-US" sz="2999" dirty="0"/>
              <a:t>The high scoring student was matched with the student at the top of the lower half of the list.</a:t>
            </a:r>
          </a:p>
          <a:p>
            <a:pPr>
              <a:buFont typeface="Wingdings" charset="2"/>
              <a:buChar char="§"/>
            </a:pPr>
            <a:r>
              <a:rPr lang="en-US" sz="2999" dirty="0"/>
              <a:t>The higher scoring student in the pair served as the lead reader, the lower scoring student was the assisted reader.</a:t>
            </a:r>
            <a:endParaRPr lang="en-US" sz="2999" dirty="0"/>
          </a:p>
        </p:txBody>
      </p:sp>
    </p:spTree>
    <p:extLst>
      <p:ext uri="{BB962C8B-B14F-4D97-AF65-F5344CB8AC3E}">
        <p14:creationId xmlns:p14="http://schemas.microsoft.com/office/powerpoint/2010/main" val="187560883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Difficulty Level Assignments:</a:t>
            </a:r>
            <a:endParaRPr lang="en-US" b="1" dirty="0"/>
          </a:p>
        </p:txBody>
      </p:sp>
      <p:sp>
        <p:nvSpPr>
          <p:cNvPr id="3" name="Content Placeholder 2"/>
          <p:cNvSpPr>
            <a:spLocks noGrp="1"/>
          </p:cNvSpPr>
          <p:nvPr>
            <p:ph idx="1"/>
          </p:nvPr>
        </p:nvSpPr>
        <p:spPr>
          <a:xfrm>
            <a:off x="1096994" y="1686444"/>
            <a:ext cx="10055781" cy="4130658"/>
          </a:xfrm>
        </p:spPr>
        <p:txBody>
          <a:bodyPr>
            <a:noAutofit/>
          </a:bodyPr>
          <a:lstStyle/>
          <a:p>
            <a:pPr>
              <a:buFont typeface="Wingdings" charset="2"/>
              <a:buChar char="§"/>
            </a:pPr>
            <a:r>
              <a:rPr lang="en-US" sz="2999" dirty="0"/>
              <a:t>Each student pair was randomly placed in one of three treatment groups.</a:t>
            </a:r>
          </a:p>
          <a:p>
            <a:pPr>
              <a:buFont typeface="Wingdings" charset="2"/>
              <a:buChar char="§"/>
            </a:pPr>
            <a:r>
              <a:rPr lang="en-US" sz="2999" b="1" dirty="0">
                <a:solidFill>
                  <a:srgbClr val="28ADDD"/>
                </a:solidFill>
              </a:rPr>
              <a:t>Group A </a:t>
            </a:r>
            <a:r>
              <a:rPr lang="en-US" sz="2999" dirty="0"/>
              <a:t>read from texts </a:t>
            </a:r>
            <a:r>
              <a:rPr lang="en-US" sz="2999" b="1" dirty="0">
                <a:solidFill>
                  <a:srgbClr val="28ADDD"/>
                </a:solidFill>
              </a:rPr>
              <a:t>2 grade levels above </a:t>
            </a:r>
            <a:r>
              <a:rPr lang="en-US" sz="2999" dirty="0"/>
              <a:t>the assisted reader’s SRI </a:t>
            </a:r>
            <a:r>
              <a:rPr lang="en-US" sz="2999" dirty="0" err="1"/>
              <a:t>Lexile</a:t>
            </a:r>
            <a:r>
              <a:rPr lang="en-US" sz="2999" dirty="0"/>
              <a:t>.</a:t>
            </a:r>
          </a:p>
          <a:p>
            <a:pPr>
              <a:buFont typeface="Wingdings" charset="2"/>
              <a:buChar char="§"/>
            </a:pPr>
            <a:r>
              <a:rPr lang="en-US" sz="2999" b="1" dirty="0">
                <a:solidFill>
                  <a:srgbClr val="28ADDD"/>
                </a:solidFill>
              </a:rPr>
              <a:t>Group B</a:t>
            </a:r>
            <a:r>
              <a:rPr lang="en-US" sz="2999" dirty="0">
                <a:solidFill>
                  <a:srgbClr val="28ADDD"/>
                </a:solidFill>
              </a:rPr>
              <a:t> </a:t>
            </a:r>
            <a:r>
              <a:rPr lang="en-US" sz="2999" dirty="0"/>
              <a:t>read from texts </a:t>
            </a:r>
            <a:r>
              <a:rPr lang="en-US" sz="2999" b="1" dirty="0">
                <a:solidFill>
                  <a:srgbClr val="28ADDD"/>
                </a:solidFill>
              </a:rPr>
              <a:t>3 grade levels above </a:t>
            </a:r>
            <a:r>
              <a:rPr lang="en-US" sz="2999" dirty="0"/>
              <a:t>the assisted reader’s SRI </a:t>
            </a:r>
            <a:r>
              <a:rPr lang="en-US" sz="2999" dirty="0" err="1"/>
              <a:t>Lexile</a:t>
            </a:r>
            <a:r>
              <a:rPr lang="en-US" sz="2999" dirty="0"/>
              <a:t>.</a:t>
            </a:r>
          </a:p>
          <a:p>
            <a:pPr>
              <a:buFont typeface="Wingdings" charset="2"/>
              <a:buChar char="§"/>
            </a:pPr>
            <a:r>
              <a:rPr lang="en-US" sz="2999" b="1" dirty="0">
                <a:solidFill>
                  <a:srgbClr val="28ADDD"/>
                </a:solidFill>
              </a:rPr>
              <a:t>Group C</a:t>
            </a:r>
            <a:r>
              <a:rPr lang="en-US" sz="2999" dirty="0">
                <a:solidFill>
                  <a:srgbClr val="28ADDD"/>
                </a:solidFill>
              </a:rPr>
              <a:t> </a:t>
            </a:r>
            <a:r>
              <a:rPr lang="en-US" sz="2999" dirty="0"/>
              <a:t>read from texts </a:t>
            </a:r>
            <a:r>
              <a:rPr lang="en-US" sz="2999" b="1" dirty="0">
                <a:solidFill>
                  <a:srgbClr val="28ADDD"/>
                </a:solidFill>
              </a:rPr>
              <a:t>4 grade levels above </a:t>
            </a:r>
            <a:r>
              <a:rPr lang="en-US" sz="2999" dirty="0"/>
              <a:t>the assisted reader’s SRI </a:t>
            </a:r>
            <a:r>
              <a:rPr lang="en-US" sz="2999" dirty="0" err="1"/>
              <a:t>Lexile</a:t>
            </a:r>
            <a:r>
              <a:rPr lang="en-US" sz="2999" dirty="0"/>
              <a:t>.</a:t>
            </a:r>
          </a:p>
          <a:p>
            <a:pPr>
              <a:buFont typeface="Wingdings" charset="2"/>
              <a:buChar char="§"/>
            </a:pPr>
            <a:r>
              <a:rPr lang="en-US" sz="2999" b="1" dirty="0"/>
              <a:t>Control Group</a:t>
            </a:r>
            <a:r>
              <a:rPr lang="en-US" sz="2999" dirty="0"/>
              <a:t> – No paired reading. </a:t>
            </a:r>
            <a:endParaRPr lang="en-US" sz="2999" b="1" dirty="0"/>
          </a:p>
        </p:txBody>
      </p:sp>
    </p:spTree>
    <p:extLst>
      <p:ext uri="{BB962C8B-B14F-4D97-AF65-F5344CB8AC3E}">
        <p14:creationId xmlns:p14="http://schemas.microsoft.com/office/powerpoint/2010/main" val="260772226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1" y="287422"/>
            <a:ext cx="10055781" cy="1450379"/>
          </a:xfrm>
        </p:spPr>
        <p:txBody>
          <a:bodyPr/>
          <a:lstStyle/>
          <a:p>
            <a:r>
              <a:rPr lang="en-US" b="1" dirty="0" smtClean="0"/>
              <a:t>Materials:</a:t>
            </a:r>
            <a:endParaRPr lang="en-US" b="1" dirty="0"/>
          </a:p>
        </p:txBody>
      </p:sp>
      <p:sp>
        <p:nvSpPr>
          <p:cNvPr id="3" name="Content Placeholder 2"/>
          <p:cNvSpPr>
            <a:spLocks noGrp="1"/>
          </p:cNvSpPr>
          <p:nvPr>
            <p:ph idx="1"/>
          </p:nvPr>
        </p:nvSpPr>
        <p:spPr>
          <a:xfrm>
            <a:off x="914161" y="1846146"/>
            <a:ext cx="4195769" cy="4331200"/>
          </a:xfrm>
        </p:spPr>
        <p:txBody>
          <a:bodyPr>
            <a:normAutofit fontScale="85000" lnSpcReduction="10000"/>
          </a:bodyPr>
          <a:lstStyle/>
          <a:p>
            <a:pPr>
              <a:buFont typeface="Wingdings" charset="2"/>
              <a:buChar char="§"/>
            </a:pPr>
            <a:r>
              <a:rPr lang="en-US" sz="3599" dirty="0"/>
              <a:t>Classroom library, leveled using Lexile.com</a:t>
            </a:r>
            <a:endParaRPr lang="en-US" sz="3599" dirty="0"/>
          </a:p>
          <a:p>
            <a:pPr>
              <a:buFont typeface="Wingdings" charset="2"/>
              <a:buChar char="§"/>
            </a:pPr>
            <a:endParaRPr lang="en-US" sz="3599" dirty="0"/>
          </a:p>
          <a:p>
            <a:pPr>
              <a:buFont typeface="Wingdings" charset="2"/>
              <a:buChar char="§"/>
            </a:pPr>
            <a:r>
              <a:rPr lang="en-US" sz="3599" dirty="0"/>
              <a:t>Supplemental reading materials from </a:t>
            </a:r>
            <a:r>
              <a:rPr lang="en-US" sz="3599" i="1" dirty="0"/>
              <a:t>McGraw-Hill Reading Wonders</a:t>
            </a:r>
          </a:p>
          <a:p>
            <a:pPr>
              <a:buFont typeface="Wingdings" charset="2"/>
              <a:buChar char="§"/>
            </a:pPr>
            <a:endParaRPr lang="en-US" sz="3599" i="1" dirty="0"/>
          </a:p>
          <a:p>
            <a:pPr>
              <a:buFont typeface="Wingdings" charset="2"/>
              <a:buChar char="§"/>
            </a:pPr>
            <a:r>
              <a:rPr lang="en-US" sz="3599" dirty="0"/>
              <a:t>Resource Leveled library</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7451" y="1102575"/>
            <a:ext cx="6891374" cy="5168530"/>
          </a:xfrm>
          <a:prstGeom prst="rect">
            <a:avLst/>
          </a:prstGeom>
        </p:spPr>
      </p:pic>
    </p:spTree>
    <p:extLst>
      <p:ext uri="{BB962C8B-B14F-4D97-AF65-F5344CB8AC3E}">
        <p14:creationId xmlns:p14="http://schemas.microsoft.com/office/powerpoint/2010/main" val="201461844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4992" y="287422"/>
            <a:ext cx="10055781" cy="1450379"/>
          </a:xfrm>
        </p:spPr>
        <p:txBody>
          <a:bodyPr/>
          <a:lstStyle/>
          <a:p>
            <a:r>
              <a:rPr lang="en-US" b="1" dirty="0" smtClean="0"/>
              <a:t>Materials:</a:t>
            </a:r>
            <a:endParaRPr lang="en-US" b="1" dirty="0"/>
          </a:p>
        </p:txBody>
      </p:sp>
      <p:sp>
        <p:nvSpPr>
          <p:cNvPr id="3" name="Content Placeholder 2"/>
          <p:cNvSpPr>
            <a:spLocks noGrp="1"/>
          </p:cNvSpPr>
          <p:nvPr>
            <p:ph idx="1"/>
          </p:nvPr>
        </p:nvSpPr>
        <p:spPr>
          <a:xfrm>
            <a:off x="1073776" y="1846146"/>
            <a:ext cx="5956169" cy="4022312"/>
          </a:xfrm>
        </p:spPr>
        <p:txBody>
          <a:bodyPr>
            <a:noAutofit/>
          </a:bodyPr>
          <a:lstStyle/>
          <a:p>
            <a:pPr marL="0" indent="0">
              <a:buNone/>
            </a:pPr>
            <a:r>
              <a:rPr lang="en-US" sz="3199" dirty="0"/>
              <a:t>S</a:t>
            </a:r>
            <a:r>
              <a:rPr lang="en-US" sz="3199" dirty="0"/>
              <a:t>tudent pairs had their own book bins containing:</a:t>
            </a:r>
          </a:p>
          <a:p>
            <a:pPr>
              <a:buFont typeface="Wingdings" charset="2"/>
              <a:buChar char="§"/>
            </a:pPr>
            <a:r>
              <a:rPr lang="en-US" sz="3199" dirty="0"/>
              <a:t>At least 3 books for students to select from.</a:t>
            </a:r>
            <a:endParaRPr lang="en-US" sz="3199" dirty="0"/>
          </a:p>
          <a:p>
            <a:pPr>
              <a:buFont typeface="Wingdings" charset="2"/>
              <a:buChar char="§"/>
            </a:pPr>
            <a:r>
              <a:rPr lang="en-US" sz="3199" dirty="0"/>
              <a:t>Both fiction </a:t>
            </a:r>
            <a:r>
              <a:rPr lang="en-US" sz="3199" dirty="0"/>
              <a:t>and nonfiction </a:t>
            </a:r>
            <a:r>
              <a:rPr lang="en-US" sz="3199" dirty="0"/>
              <a:t>books.</a:t>
            </a:r>
          </a:p>
          <a:p>
            <a:pPr>
              <a:buFont typeface="Wingdings" charset="2"/>
              <a:buChar char="§"/>
            </a:pPr>
            <a:r>
              <a:rPr lang="en-US" sz="3199" dirty="0"/>
              <a:t>A note pad to record unfamiliar words.</a:t>
            </a:r>
            <a:endParaRPr lang="en-US" sz="3199"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9836" y="-4740"/>
            <a:ext cx="5142161" cy="6856214"/>
          </a:xfrm>
          <a:prstGeom prst="rect">
            <a:avLst/>
          </a:prstGeom>
        </p:spPr>
      </p:pic>
    </p:spTree>
    <p:extLst>
      <p:ext uri="{BB962C8B-B14F-4D97-AF65-F5344CB8AC3E}">
        <p14:creationId xmlns:p14="http://schemas.microsoft.com/office/powerpoint/2010/main" val="103839945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Methods:</a:t>
            </a:r>
            <a:endParaRPr lang="en-US" b="1" dirty="0"/>
          </a:p>
        </p:txBody>
      </p:sp>
      <p:sp>
        <p:nvSpPr>
          <p:cNvPr id="3" name="Content Placeholder 2"/>
          <p:cNvSpPr>
            <a:spLocks noGrp="1"/>
          </p:cNvSpPr>
          <p:nvPr>
            <p:ph idx="1"/>
          </p:nvPr>
        </p:nvSpPr>
        <p:spPr>
          <a:xfrm>
            <a:off x="1096993" y="1761079"/>
            <a:ext cx="5959515" cy="4474604"/>
          </a:xfrm>
        </p:spPr>
        <p:txBody>
          <a:bodyPr>
            <a:noAutofit/>
          </a:bodyPr>
          <a:lstStyle/>
          <a:p>
            <a:pPr>
              <a:buFont typeface="Wingdings" charset="2"/>
              <a:buChar char="§"/>
            </a:pPr>
            <a:r>
              <a:rPr lang="en-US" sz="3599" dirty="0"/>
              <a:t>Participants sat side-by-side using one book.</a:t>
            </a:r>
          </a:p>
          <a:p>
            <a:pPr>
              <a:buFont typeface="Wingdings" charset="2"/>
              <a:buChar char="§"/>
            </a:pPr>
            <a:r>
              <a:rPr lang="en-US" sz="3599" dirty="0"/>
              <a:t>Both participants read aloud simultaneously.</a:t>
            </a:r>
          </a:p>
          <a:p>
            <a:pPr>
              <a:buFont typeface="Wingdings" charset="2"/>
              <a:buChar char="§"/>
            </a:pPr>
            <a:r>
              <a:rPr lang="en-US" sz="3599" dirty="0"/>
              <a:t>The lead reader used a finger to track the words.</a:t>
            </a:r>
          </a:p>
          <a:p>
            <a:pPr>
              <a:buFont typeface="Wingdings" charset="2"/>
              <a:buChar char="§"/>
            </a:pPr>
            <a:r>
              <a:rPr lang="en-US" sz="3599" dirty="0"/>
              <a:t>Pairs read </a:t>
            </a:r>
            <a:r>
              <a:rPr lang="en-US" sz="3599" b="1" dirty="0">
                <a:solidFill>
                  <a:srgbClr val="28ADDD"/>
                </a:solidFill>
              </a:rPr>
              <a:t>15 minutes per day </a:t>
            </a:r>
            <a:r>
              <a:rPr lang="en-US" sz="3599" dirty="0"/>
              <a:t>for 95 sessions </a:t>
            </a:r>
            <a:r>
              <a:rPr lang="en-US" sz="1400" dirty="0"/>
              <a:t>(Morgan, Wilcox, </a:t>
            </a:r>
            <a:r>
              <a:rPr lang="en-US" sz="1400" dirty="0" err="1"/>
              <a:t>Eldredge</a:t>
            </a:r>
            <a:r>
              <a:rPr lang="en-US" sz="1400" dirty="0"/>
              <a:t>, 2000). </a:t>
            </a:r>
            <a:r>
              <a:rPr lang="en-US" sz="3599" dirty="0"/>
              <a:t> </a:t>
            </a: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2535" y="164166"/>
            <a:ext cx="4599858" cy="6133145"/>
          </a:xfrm>
          <a:prstGeom prst="rect">
            <a:avLst/>
          </a:prstGeom>
        </p:spPr>
      </p:pic>
    </p:spTree>
    <p:extLst>
      <p:ext uri="{BB962C8B-B14F-4D97-AF65-F5344CB8AC3E}">
        <p14:creationId xmlns:p14="http://schemas.microsoft.com/office/powerpoint/2010/main" val="256452549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673" y="297693"/>
            <a:ext cx="10055781" cy="1450379"/>
          </a:xfrm>
        </p:spPr>
        <p:txBody>
          <a:bodyPr/>
          <a:lstStyle/>
          <a:p>
            <a:r>
              <a:rPr lang="en-US" b="1" dirty="0" smtClean="0"/>
              <a:t>Vocabulary:</a:t>
            </a:r>
            <a:endParaRPr lang="en-US" b="1" dirty="0"/>
          </a:p>
        </p:txBody>
      </p:sp>
      <p:sp>
        <p:nvSpPr>
          <p:cNvPr id="3" name="Content Placeholder 2"/>
          <p:cNvSpPr>
            <a:spLocks noGrp="1"/>
          </p:cNvSpPr>
          <p:nvPr>
            <p:ph idx="1"/>
          </p:nvPr>
        </p:nvSpPr>
        <p:spPr>
          <a:xfrm>
            <a:off x="535226" y="1846146"/>
            <a:ext cx="6245060" cy="4022312"/>
          </a:xfrm>
        </p:spPr>
        <p:txBody>
          <a:bodyPr>
            <a:normAutofit fontScale="92500" lnSpcReduction="10000"/>
          </a:bodyPr>
          <a:lstStyle/>
          <a:p>
            <a:pPr>
              <a:buFont typeface="Wingdings" charset="2"/>
              <a:buChar char="§"/>
            </a:pPr>
            <a:r>
              <a:rPr lang="en-US" sz="3599" dirty="0"/>
              <a:t>Students recorded </a:t>
            </a:r>
            <a:r>
              <a:rPr lang="en-US" sz="3599" dirty="0">
                <a:solidFill>
                  <a:srgbClr val="28ADDD"/>
                </a:solidFill>
              </a:rPr>
              <a:t>“crazy words” </a:t>
            </a:r>
            <a:r>
              <a:rPr lang="en-US" sz="3599" dirty="0"/>
              <a:t>encountered during reading.</a:t>
            </a:r>
          </a:p>
          <a:p>
            <a:pPr>
              <a:buFont typeface="Wingdings" charset="2"/>
              <a:buChar char="§"/>
            </a:pPr>
            <a:r>
              <a:rPr lang="en-US" sz="3599" dirty="0"/>
              <a:t>After reading, students wrote their </a:t>
            </a:r>
            <a:r>
              <a:rPr lang="en-US" sz="3599" dirty="0">
                <a:solidFill>
                  <a:srgbClr val="28ADDD"/>
                </a:solidFill>
              </a:rPr>
              <a:t>“crazy words” </a:t>
            </a:r>
            <a:r>
              <a:rPr lang="en-US" sz="3599" dirty="0"/>
              <a:t>on the board.</a:t>
            </a:r>
          </a:p>
          <a:p>
            <a:pPr>
              <a:buFont typeface="Wingdings" charset="2"/>
              <a:buChar char="§"/>
            </a:pPr>
            <a:r>
              <a:rPr lang="en-US" sz="3599" dirty="0"/>
              <a:t>The teacher </a:t>
            </a:r>
            <a:r>
              <a:rPr lang="en-US" sz="3599" dirty="0">
                <a:solidFill>
                  <a:srgbClr val="28ADDD"/>
                </a:solidFill>
              </a:rPr>
              <a:t>modeled </a:t>
            </a:r>
            <a:r>
              <a:rPr lang="en-US" sz="3599" b="1" dirty="0">
                <a:solidFill>
                  <a:srgbClr val="28ADDD"/>
                </a:solidFill>
              </a:rPr>
              <a:t>decoding</a:t>
            </a:r>
            <a:r>
              <a:rPr lang="en-US" sz="3599" dirty="0">
                <a:solidFill>
                  <a:srgbClr val="28ADDD"/>
                </a:solidFill>
              </a:rPr>
              <a:t> </a:t>
            </a:r>
            <a:r>
              <a:rPr lang="en-US" sz="3599" dirty="0"/>
              <a:t>of the words, identified </a:t>
            </a:r>
            <a:r>
              <a:rPr lang="en-US" sz="3599" b="1" dirty="0">
                <a:solidFill>
                  <a:srgbClr val="28ADDD"/>
                </a:solidFill>
              </a:rPr>
              <a:t>roots</a:t>
            </a:r>
            <a:r>
              <a:rPr lang="en-US" sz="3599" dirty="0">
                <a:solidFill>
                  <a:srgbClr val="28ADDD"/>
                </a:solidFill>
              </a:rPr>
              <a:t>, </a:t>
            </a:r>
            <a:r>
              <a:rPr lang="en-US" sz="3599" b="1" dirty="0">
                <a:solidFill>
                  <a:srgbClr val="28ADDD"/>
                </a:solidFill>
              </a:rPr>
              <a:t>affixes</a:t>
            </a:r>
            <a:r>
              <a:rPr lang="en-US" sz="3599" dirty="0">
                <a:solidFill>
                  <a:srgbClr val="28ADDD"/>
                </a:solidFill>
              </a:rPr>
              <a:t>, </a:t>
            </a:r>
            <a:r>
              <a:rPr lang="en-US" sz="3599" dirty="0"/>
              <a:t>word families, </a:t>
            </a:r>
            <a:r>
              <a:rPr lang="en-US" sz="3599" b="1" dirty="0">
                <a:solidFill>
                  <a:srgbClr val="28ADDD"/>
                </a:solidFill>
              </a:rPr>
              <a:t>compound words</a:t>
            </a:r>
            <a:r>
              <a:rPr lang="en-US" sz="3599" dirty="0"/>
              <a:t>, and discussed word </a:t>
            </a:r>
            <a:r>
              <a:rPr lang="en-US" sz="3599" b="1" dirty="0">
                <a:solidFill>
                  <a:srgbClr val="28ADDD"/>
                </a:solidFill>
              </a:rPr>
              <a:t>meanings</a:t>
            </a:r>
            <a:r>
              <a:rPr lang="en-US" sz="3599" dirty="0"/>
              <a:t>.</a:t>
            </a:r>
          </a:p>
          <a:p>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1351" y="893"/>
            <a:ext cx="5431388" cy="6856214"/>
          </a:xfrm>
          <a:prstGeom prst="rect">
            <a:avLst/>
          </a:prstGeom>
        </p:spPr>
      </p:pic>
    </p:spTree>
    <p:extLst>
      <p:ext uri="{BB962C8B-B14F-4D97-AF65-F5344CB8AC3E}">
        <p14:creationId xmlns:p14="http://schemas.microsoft.com/office/powerpoint/2010/main" val="303917768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94" y="287422"/>
            <a:ext cx="10055781" cy="986769"/>
          </a:xfrm>
        </p:spPr>
        <p:txBody>
          <a:bodyPr/>
          <a:lstStyle/>
          <a:p>
            <a:r>
              <a:rPr lang="en-US" b="1" dirty="0" smtClean="0"/>
              <a:t>Vocabulary</a:t>
            </a:r>
            <a:endParaRPr lang="en-US"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rot="5400000">
            <a:off x="6157641" y="857920"/>
            <a:ext cx="6856214" cy="514216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165277" y="1690953"/>
            <a:ext cx="6892780" cy="4600062"/>
          </a:xfrm>
          <a:prstGeom prst="rect">
            <a:avLst/>
          </a:prstGeom>
        </p:spPr>
        <p:txBody>
          <a:bodyPr wrap="square">
            <a:spAutoFit/>
          </a:bodyPr>
          <a:lstStyle/>
          <a:p>
            <a:pPr marL="457063" lvl="1" defTabSz="457063"/>
            <a:r>
              <a:rPr lang="en-US" sz="3199" dirty="0">
                <a:solidFill>
                  <a:srgbClr val="000000"/>
                </a:solidFill>
              </a:rPr>
              <a:t>Direct, </a:t>
            </a:r>
            <a:r>
              <a:rPr lang="en-US" sz="3199" dirty="0">
                <a:solidFill>
                  <a:srgbClr val="28ADDD"/>
                </a:solidFill>
              </a:rPr>
              <a:t>explicit vocabulary instruction </a:t>
            </a:r>
            <a:r>
              <a:rPr lang="en-US" sz="3199" dirty="0">
                <a:solidFill>
                  <a:srgbClr val="000000"/>
                </a:solidFill>
              </a:rPr>
              <a:t>has a positive impact on both immediate </a:t>
            </a:r>
            <a:r>
              <a:rPr lang="en-US" sz="3199" dirty="0">
                <a:solidFill>
                  <a:srgbClr val="28ADDD"/>
                </a:solidFill>
              </a:rPr>
              <a:t>word learning </a:t>
            </a:r>
            <a:r>
              <a:rPr lang="en-US" sz="3199" dirty="0">
                <a:solidFill>
                  <a:srgbClr val="000000"/>
                </a:solidFill>
              </a:rPr>
              <a:t>and long-term reading </a:t>
            </a:r>
            <a:r>
              <a:rPr lang="en-US" sz="3199" dirty="0">
                <a:solidFill>
                  <a:srgbClr val="28ADDD"/>
                </a:solidFill>
              </a:rPr>
              <a:t>comprehension</a:t>
            </a:r>
            <a:r>
              <a:rPr lang="en-US" sz="3199" dirty="0">
                <a:solidFill>
                  <a:srgbClr val="000000"/>
                </a:solidFill>
              </a:rPr>
              <a:t> </a:t>
            </a:r>
          </a:p>
          <a:p>
            <a:pPr marL="457063" lvl="1" defTabSz="457063"/>
            <a:r>
              <a:rPr lang="en-US" sz="1999" dirty="0">
                <a:solidFill>
                  <a:srgbClr val="000000"/>
                </a:solidFill>
              </a:rPr>
              <a:t>(Baker, Simmons &amp; Kame-</a:t>
            </a:r>
            <a:r>
              <a:rPr lang="en-US" sz="1999" dirty="0" err="1">
                <a:solidFill>
                  <a:srgbClr val="000000"/>
                </a:solidFill>
              </a:rPr>
              <a:t>enui</a:t>
            </a:r>
            <a:r>
              <a:rPr lang="en-US" sz="1999" dirty="0">
                <a:solidFill>
                  <a:srgbClr val="000000"/>
                </a:solidFill>
              </a:rPr>
              <a:t>, 1995; Beck, </a:t>
            </a:r>
            <a:r>
              <a:rPr lang="en-US" sz="1999" dirty="0" err="1">
                <a:solidFill>
                  <a:srgbClr val="000000"/>
                </a:solidFill>
              </a:rPr>
              <a:t>McKeown</a:t>
            </a:r>
            <a:r>
              <a:rPr lang="en-US" sz="1999" dirty="0">
                <a:solidFill>
                  <a:srgbClr val="000000"/>
                </a:solidFill>
              </a:rPr>
              <a:t>, &amp; </a:t>
            </a:r>
            <a:r>
              <a:rPr lang="en-US" sz="1999" dirty="0" err="1">
                <a:solidFill>
                  <a:srgbClr val="000000"/>
                </a:solidFill>
              </a:rPr>
              <a:t>Kucan</a:t>
            </a:r>
            <a:r>
              <a:rPr lang="en-US" sz="1999" dirty="0">
                <a:solidFill>
                  <a:srgbClr val="000000"/>
                </a:solidFill>
              </a:rPr>
              <a:t>, 2002; </a:t>
            </a:r>
            <a:r>
              <a:rPr lang="en-US" sz="1999" dirty="0" err="1">
                <a:solidFill>
                  <a:srgbClr val="000000"/>
                </a:solidFill>
              </a:rPr>
              <a:t>Biemiller</a:t>
            </a:r>
            <a:r>
              <a:rPr lang="en-US" sz="1999" dirty="0">
                <a:solidFill>
                  <a:srgbClr val="000000"/>
                </a:solidFill>
              </a:rPr>
              <a:t>, 2003).</a:t>
            </a:r>
          </a:p>
          <a:p>
            <a:pPr marL="457063" lvl="1" defTabSz="457063"/>
            <a:endParaRPr lang="en-US" sz="900" dirty="0">
              <a:solidFill>
                <a:srgbClr val="000000"/>
              </a:solidFill>
            </a:endParaRPr>
          </a:p>
          <a:p>
            <a:pPr marL="457063" lvl="1" defTabSz="457063"/>
            <a:r>
              <a:rPr lang="en-US" sz="3199" dirty="0">
                <a:solidFill>
                  <a:srgbClr val="000000"/>
                </a:solidFill>
              </a:rPr>
              <a:t>Systematic vocabulary instruction is an essential element </a:t>
            </a:r>
            <a:r>
              <a:rPr lang="en-US" sz="3199" dirty="0">
                <a:solidFill>
                  <a:srgbClr val="28ADDD"/>
                </a:solidFill>
              </a:rPr>
              <a:t>in closing the achievement gap for students at risk               </a:t>
            </a:r>
            <a:r>
              <a:rPr lang="en-US" sz="1999" dirty="0">
                <a:solidFill>
                  <a:srgbClr val="000000"/>
                </a:solidFill>
              </a:rPr>
              <a:t>(</a:t>
            </a:r>
            <a:r>
              <a:rPr lang="en-US" sz="1999" dirty="0" err="1">
                <a:solidFill>
                  <a:srgbClr val="000000"/>
                </a:solidFill>
              </a:rPr>
              <a:t>Marzano</a:t>
            </a:r>
            <a:r>
              <a:rPr lang="en-US" sz="1999" dirty="0">
                <a:solidFill>
                  <a:srgbClr val="000000"/>
                </a:solidFill>
              </a:rPr>
              <a:t>, 2004).</a:t>
            </a:r>
          </a:p>
        </p:txBody>
      </p:sp>
    </p:spTree>
    <p:extLst>
      <p:ext uri="{BB962C8B-B14F-4D97-AF65-F5344CB8AC3E}">
        <p14:creationId xmlns:p14="http://schemas.microsoft.com/office/powerpoint/2010/main" val="360295934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117" y="287422"/>
            <a:ext cx="10055781" cy="1450379"/>
          </a:xfrm>
        </p:spPr>
        <p:txBody>
          <a:bodyPr/>
          <a:lstStyle/>
          <a:p>
            <a:r>
              <a:rPr lang="en-US" b="1" dirty="0" smtClean="0"/>
              <a:t>Keeping the students challenged:</a:t>
            </a:r>
            <a:endParaRPr lang="en-US" b="1" dirty="0"/>
          </a:p>
        </p:txBody>
      </p:sp>
      <p:sp>
        <p:nvSpPr>
          <p:cNvPr id="3" name="Content Placeholder 2"/>
          <p:cNvSpPr>
            <a:spLocks noGrp="1"/>
          </p:cNvSpPr>
          <p:nvPr>
            <p:ph idx="1"/>
          </p:nvPr>
        </p:nvSpPr>
        <p:spPr>
          <a:xfrm>
            <a:off x="932116" y="1959132"/>
            <a:ext cx="10585791" cy="4022312"/>
          </a:xfrm>
        </p:spPr>
        <p:txBody>
          <a:bodyPr>
            <a:noAutofit/>
          </a:bodyPr>
          <a:lstStyle/>
          <a:p>
            <a:pPr>
              <a:buFont typeface="Wingdings" charset="2"/>
              <a:buChar char="§"/>
            </a:pPr>
            <a:r>
              <a:rPr lang="en-US" sz="3199" dirty="0"/>
              <a:t>Interim assessments using the SRI were conducted at the end of each term (approximately 40 days and 80 days).</a:t>
            </a:r>
          </a:p>
          <a:p>
            <a:pPr>
              <a:buFont typeface="Wingdings" charset="2"/>
              <a:buChar char="§"/>
            </a:pPr>
            <a:r>
              <a:rPr lang="en-US" sz="3199" dirty="0"/>
              <a:t>Based on the results of interim SRI </a:t>
            </a:r>
            <a:r>
              <a:rPr lang="en-US" sz="3199" dirty="0" err="1"/>
              <a:t>Lexile</a:t>
            </a:r>
            <a:r>
              <a:rPr lang="en-US" sz="3199" dirty="0"/>
              <a:t> scores: </a:t>
            </a:r>
          </a:p>
          <a:p>
            <a:pPr lvl="1">
              <a:buFont typeface="Arial"/>
              <a:buChar char="•"/>
            </a:pPr>
            <a:r>
              <a:rPr lang="en-US" sz="2999" dirty="0"/>
              <a:t>Text difficulty was adjusted to maintain the assigned text difficulty level for the assisted reader. </a:t>
            </a:r>
            <a:endParaRPr lang="en-US" dirty="0" smtClean="0"/>
          </a:p>
          <a:p>
            <a:pPr lvl="1">
              <a:buFont typeface="Arial"/>
              <a:buChar char="•"/>
            </a:pPr>
            <a:r>
              <a:rPr lang="en-US" sz="2999" dirty="0"/>
              <a:t>Reading partners were changed.</a:t>
            </a:r>
            <a:endParaRPr lang="en-US" sz="2999" dirty="0"/>
          </a:p>
        </p:txBody>
      </p:sp>
    </p:spTree>
    <p:extLst>
      <p:ext uri="{BB962C8B-B14F-4D97-AF65-F5344CB8AC3E}">
        <p14:creationId xmlns:p14="http://schemas.microsoft.com/office/powerpoint/2010/main" val="3727284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9DCFB"/>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Tier I: Core Instruction</a:t>
            </a:r>
          </a:p>
        </p:txBody>
      </p:sp>
      <p:sp>
        <p:nvSpPr>
          <p:cNvPr id="6" name="Content Placeholder 5"/>
          <p:cNvSpPr>
            <a:spLocks noGrp="1"/>
          </p:cNvSpPr>
          <p:nvPr>
            <p:ph idx="1"/>
          </p:nvPr>
        </p:nvSpPr>
        <p:spPr>
          <a:xfrm>
            <a:off x="455612" y="2286000"/>
            <a:ext cx="11251932" cy="4343400"/>
          </a:xfrm>
        </p:spPr>
        <p:txBody>
          <a:bodyPr>
            <a:normAutofit lnSpcReduction="10000"/>
          </a:bodyPr>
          <a:lstStyle/>
          <a:p>
            <a:r>
              <a:rPr lang="en-US" sz="2000" b="1" dirty="0"/>
              <a:t>Who:</a:t>
            </a:r>
            <a:r>
              <a:rPr lang="en-US" sz="2000" dirty="0"/>
              <a:t> All students</a:t>
            </a:r>
          </a:p>
          <a:p>
            <a:r>
              <a:rPr lang="en-US" sz="2000" b="1" dirty="0"/>
              <a:t>Instructional Content:</a:t>
            </a:r>
            <a:r>
              <a:rPr lang="en-US" sz="2000" dirty="0"/>
              <a:t> District/School curriculum and </a:t>
            </a:r>
            <a:r>
              <a:rPr lang="en-US" sz="2000" dirty="0" smtClean="0"/>
              <a:t>instructional </a:t>
            </a:r>
            <a:r>
              <a:rPr lang="en-US" sz="2000" dirty="0"/>
              <a:t>practices that are evidence-based, aligned with state standards and incorporate </a:t>
            </a:r>
            <a:r>
              <a:rPr lang="en-US" sz="2000" b="1" u="sng" dirty="0"/>
              <a:t>differentiated </a:t>
            </a:r>
            <a:r>
              <a:rPr lang="en-US" sz="2000" b="1" u="sng" dirty="0" smtClean="0"/>
              <a:t>instruction (small group)</a:t>
            </a:r>
            <a:endParaRPr lang="en-US" sz="2000" b="1" u="sng" dirty="0"/>
          </a:p>
          <a:p>
            <a:r>
              <a:rPr lang="en-US" sz="2000" b="1" dirty="0"/>
              <a:t>Setting:</a:t>
            </a:r>
            <a:r>
              <a:rPr lang="en-US" sz="2000" dirty="0"/>
              <a:t> General education classroom</a:t>
            </a:r>
          </a:p>
          <a:p>
            <a:r>
              <a:rPr lang="en-US" sz="2000" b="1" dirty="0"/>
              <a:t>Assessments:</a:t>
            </a:r>
            <a:r>
              <a:rPr lang="en-US" sz="2000" dirty="0"/>
              <a:t> Screening, continuous progress </a:t>
            </a:r>
            <a:r>
              <a:rPr lang="en-US" sz="2000" dirty="0" smtClean="0"/>
              <a:t>monitoring, </a:t>
            </a:r>
            <a:r>
              <a:rPr lang="en-US" sz="2000" dirty="0"/>
              <a:t>and classroom outcome measures </a:t>
            </a:r>
          </a:p>
          <a:p>
            <a:pPr lvl="1"/>
            <a:r>
              <a:rPr lang="en-US" dirty="0" smtClean="0"/>
              <a:t>Effective core </a:t>
            </a:r>
            <a:r>
              <a:rPr lang="en-US" dirty="0"/>
              <a:t>instruction will result in </a:t>
            </a:r>
            <a:r>
              <a:rPr lang="en-US" dirty="0" smtClean="0"/>
              <a:t>at least </a:t>
            </a:r>
            <a:r>
              <a:rPr lang="en-US" b="1" u="sng" dirty="0" smtClean="0"/>
              <a:t>80</a:t>
            </a:r>
            <a:r>
              <a:rPr lang="en-US" b="1" u="sng" dirty="0"/>
              <a:t>% of students achieving proficiency </a:t>
            </a:r>
            <a:endParaRPr lang="en-US" dirty="0" smtClean="0"/>
          </a:p>
          <a:p>
            <a:pPr lvl="1"/>
            <a:r>
              <a:rPr lang="en-US" dirty="0" smtClean="0"/>
              <a:t>When </a:t>
            </a:r>
            <a:r>
              <a:rPr lang="en-US" dirty="0"/>
              <a:t>in place, there is a decreased need for the intensive instruction provided in Tier II &amp; III</a:t>
            </a:r>
          </a:p>
          <a:p>
            <a:pPr lvl="1"/>
            <a:r>
              <a:rPr lang="en-US" dirty="0">
                <a:solidFill>
                  <a:srgbClr val="FF0000"/>
                </a:solidFill>
              </a:rPr>
              <a:t>“You can’t intervene your way out of a Tier I problem.” </a:t>
            </a:r>
            <a:r>
              <a:rPr lang="en-US" dirty="0" smtClean="0">
                <a:solidFill>
                  <a:srgbClr val="FF0000"/>
                </a:solidFill>
              </a:rPr>
              <a:t>– Dave </a:t>
            </a:r>
            <a:r>
              <a:rPr lang="en-US" dirty="0">
                <a:solidFill>
                  <a:srgbClr val="FF0000"/>
                </a:solidFill>
              </a:rPr>
              <a:t>Tilly (80</a:t>
            </a:r>
            <a:r>
              <a:rPr lang="en-US" dirty="0" smtClean="0">
                <a:solidFill>
                  <a:srgbClr val="FF0000"/>
                </a:solidFill>
              </a:rPr>
              <a:t>%)</a:t>
            </a:r>
          </a:p>
          <a:p>
            <a:pPr marL="426645" lvl="1" indent="0">
              <a:buNone/>
            </a:pPr>
            <a:endParaRPr lang="en-US" dirty="0">
              <a:solidFill>
                <a:srgbClr val="FF0000"/>
              </a:solidFill>
            </a:endParaRPr>
          </a:p>
        </p:txBody>
      </p:sp>
      <p:pic>
        <p:nvPicPr>
          <p:cNvPr id="7" name="image11.png"/>
          <p:cNvPicPr/>
          <p:nvPr/>
        </p:nvPicPr>
        <p:blipFill>
          <a:blip r:embed="rId3">
            <a:extLst/>
          </a:blip>
          <a:stretch>
            <a:fillRect/>
          </a:stretch>
        </p:blipFill>
        <p:spPr>
          <a:xfrm>
            <a:off x="8685212" y="84083"/>
            <a:ext cx="2107932" cy="2580206"/>
          </a:xfrm>
          <a:prstGeom prst="rect">
            <a:avLst/>
          </a:prstGeom>
          <a:ln w="12700">
            <a:miter lim="400000"/>
          </a:ln>
        </p:spPr>
      </p:pic>
      <p:sp>
        <p:nvSpPr>
          <p:cNvPr id="8" name="Right Arrow 7"/>
          <p:cNvSpPr/>
          <p:nvPr/>
        </p:nvSpPr>
        <p:spPr>
          <a:xfrm>
            <a:off x="7568682" y="1822862"/>
            <a:ext cx="1116530" cy="28875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5773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7"/>
                                        </p:tgtEl>
                                        <p:attrNameLst>
                                          <p:attrName>style.visibility</p:attrName>
                                        </p:attrNameLst>
                                      </p:cBhvr>
                                      <p:to>
                                        <p:strVal val="visible"/>
                                      </p:to>
                                    </p:set>
                                    <p:animEffect transition="in" filter="box(ou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3237" y="287422"/>
            <a:ext cx="10242722" cy="1450379"/>
          </a:xfrm>
        </p:spPr>
        <p:txBody>
          <a:bodyPr/>
          <a:lstStyle/>
          <a:p>
            <a:r>
              <a:rPr lang="en-US" b="1" dirty="0" smtClean="0"/>
              <a:t>SRI Growth Expectations: </a:t>
            </a:r>
            <a:endParaRPr lang="en-US" b="1" dirty="0"/>
          </a:p>
        </p:txBody>
      </p:sp>
      <p:sp>
        <p:nvSpPr>
          <p:cNvPr id="3" name="Right Arrow 2"/>
          <p:cNvSpPr/>
          <p:nvPr/>
        </p:nvSpPr>
        <p:spPr>
          <a:xfrm>
            <a:off x="1117994" y="3537911"/>
            <a:ext cx="663663" cy="23057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063"/>
            <a:endParaRPr lang="en-US" sz="1799">
              <a:solidFill>
                <a:prstClr val="white"/>
              </a:solidFill>
            </a:endParaRPr>
          </a:p>
        </p:txBody>
      </p:sp>
      <p:pic>
        <p:nvPicPr>
          <p:cNvPr id="6" name="Content Placeholder 5" descr="Screen Shot 2016-05-31 at 6.02.37 PM.png"/>
          <p:cNvPicPr>
            <a:picLocks noGrp="1" noChangeAspect="1"/>
          </p:cNvPicPr>
          <p:nvPr>
            <p:ph idx="1"/>
          </p:nvPr>
        </p:nvPicPr>
        <p:blipFill>
          <a:blip r:embed="rId3">
            <a:extLst>
              <a:ext uri="{28A0092B-C50C-407E-A947-70E740481C1C}">
                <a14:useLocalDpi xmlns:a14="http://schemas.microsoft.com/office/drawing/2010/main" val="0"/>
              </a:ext>
            </a:extLst>
          </a:blip>
          <a:srcRect t="-24308" b="-24308"/>
          <a:stretch>
            <a:fillRect/>
          </a:stretch>
        </p:blipFill>
        <p:spPr>
          <a:xfrm>
            <a:off x="1831003" y="1512033"/>
            <a:ext cx="9081209" cy="3632484"/>
          </a:xfrm>
        </p:spPr>
      </p:pic>
      <p:sp>
        <p:nvSpPr>
          <p:cNvPr id="7" name="Rectangle 6"/>
          <p:cNvSpPr/>
          <p:nvPr/>
        </p:nvSpPr>
        <p:spPr>
          <a:xfrm>
            <a:off x="1893237" y="4883459"/>
            <a:ext cx="9694165" cy="1015399"/>
          </a:xfrm>
          <a:prstGeom prst="rect">
            <a:avLst/>
          </a:prstGeom>
        </p:spPr>
        <p:txBody>
          <a:bodyPr wrap="square">
            <a:spAutoFit/>
          </a:bodyPr>
          <a:lstStyle/>
          <a:p>
            <a:pPr defTabSz="457063"/>
            <a:r>
              <a:rPr lang="en-US" sz="2999" dirty="0">
                <a:solidFill>
                  <a:srgbClr val="000000"/>
                </a:solidFill>
              </a:rPr>
              <a:t>For 3</a:t>
            </a:r>
            <a:r>
              <a:rPr lang="en-US" sz="2999" baseline="30000" dirty="0">
                <a:solidFill>
                  <a:srgbClr val="000000"/>
                </a:solidFill>
              </a:rPr>
              <a:t>rd</a:t>
            </a:r>
            <a:r>
              <a:rPr lang="en-US" sz="2999" dirty="0">
                <a:solidFill>
                  <a:srgbClr val="000000"/>
                </a:solidFill>
              </a:rPr>
              <a:t> Grade students, the average expected yearly growth is 107 </a:t>
            </a:r>
            <a:r>
              <a:rPr lang="en-US" sz="2999" dirty="0" err="1">
                <a:solidFill>
                  <a:srgbClr val="000000"/>
                </a:solidFill>
              </a:rPr>
              <a:t>Lexile</a:t>
            </a:r>
            <a:r>
              <a:rPr lang="en-US" sz="2999" dirty="0">
                <a:solidFill>
                  <a:srgbClr val="000000"/>
                </a:solidFill>
              </a:rPr>
              <a:t> points. </a:t>
            </a:r>
          </a:p>
        </p:txBody>
      </p:sp>
    </p:spTree>
    <p:extLst>
      <p:ext uri="{BB962C8B-B14F-4D97-AF65-F5344CB8AC3E}">
        <p14:creationId xmlns:p14="http://schemas.microsoft.com/office/powerpoint/2010/main" val="383148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94" y="287422"/>
            <a:ext cx="10055781" cy="1030300"/>
          </a:xfrm>
        </p:spPr>
        <p:txBody>
          <a:bodyPr/>
          <a:lstStyle/>
          <a:p>
            <a:r>
              <a:rPr lang="en-US" dirty="0" smtClean="0"/>
              <a:t>SRI Assessment – 95 Sessions:</a:t>
            </a:r>
            <a:endParaRPr lang="en-US" dirty="0"/>
          </a:p>
        </p:txBody>
      </p:sp>
      <p:pic>
        <p:nvPicPr>
          <p:cNvPr id="5" name="Content Placeholder 4" descr="Screen Shot 2016-06-22 at 10.05.38 AM.png"/>
          <p:cNvPicPr>
            <a:picLocks noGrp="1" noChangeAspect="1"/>
          </p:cNvPicPr>
          <p:nvPr>
            <p:ph idx="1"/>
          </p:nvPr>
        </p:nvPicPr>
        <p:blipFill>
          <a:blip r:embed="rId3">
            <a:extLst>
              <a:ext uri="{28A0092B-C50C-407E-A947-70E740481C1C}">
                <a14:useLocalDpi xmlns:a14="http://schemas.microsoft.com/office/drawing/2010/main" val="0"/>
              </a:ext>
            </a:extLst>
          </a:blip>
          <a:srcRect t="-2353" b="-2353"/>
          <a:stretch>
            <a:fillRect/>
          </a:stretch>
        </p:blipFill>
        <p:spPr>
          <a:xfrm>
            <a:off x="1080452" y="1888527"/>
            <a:ext cx="10445005" cy="4178003"/>
          </a:xfrm>
        </p:spPr>
      </p:pic>
    </p:spTree>
    <p:extLst>
      <p:ext uri="{BB962C8B-B14F-4D97-AF65-F5344CB8AC3E}">
        <p14:creationId xmlns:p14="http://schemas.microsoft.com/office/powerpoint/2010/main" val="393363735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Multidimensional Fluency Scale</a:t>
            </a:r>
            <a:endParaRPr lang="en-US" dirty="0"/>
          </a:p>
        </p:txBody>
      </p:sp>
      <p:pic>
        <p:nvPicPr>
          <p:cNvPr id="4" name="Picture 3" descr="Screen Shot 2016-06-22 at 10.08.2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917" y="2308611"/>
            <a:ext cx="10751119" cy="2061594"/>
          </a:xfrm>
          <a:prstGeom prst="rect">
            <a:avLst/>
          </a:prstGeom>
        </p:spPr>
      </p:pic>
    </p:spTree>
    <p:extLst>
      <p:ext uri="{BB962C8B-B14F-4D97-AF65-F5344CB8AC3E}">
        <p14:creationId xmlns:p14="http://schemas.microsoft.com/office/powerpoint/2010/main" val="129450094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DIBELS DORF &amp; DAZE Assessments</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6" name="Content Placeholder 7" descr="Screen Shot 2016-06-22 at 10.08.49 AM.png"/>
          <p:cNvPicPr>
            <a:picLocks noChangeAspect="1"/>
          </p:cNvPicPr>
          <p:nvPr/>
        </p:nvPicPr>
        <p:blipFill>
          <a:blip r:embed="rId3">
            <a:extLst>
              <a:ext uri="{28A0092B-C50C-407E-A947-70E740481C1C}">
                <a14:useLocalDpi xmlns:a14="http://schemas.microsoft.com/office/drawing/2010/main" val="0"/>
              </a:ext>
            </a:extLst>
          </a:blip>
          <a:srcRect t="-102703" b="-102703"/>
          <a:stretch>
            <a:fillRect/>
          </a:stretch>
        </p:blipFill>
        <p:spPr>
          <a:xfrm>
            <a:off x="447819" y="386522"/>
            <a:ext cx="11487960" cy="4595184"/>
          </a:xfrm>
          <a:prstGeom prst="rect">
            <a:avLst/>
          </a:prstGeom>
        </p:spPr>
      </p:pic>
      <p:pic>
        <p:nvPicPr>
          <p:cNvPr id="7" name="Picture 6" descr="Screen Shot 2016-06-22 at 10.10.23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185" y="4071180"/>
            <a:ext cx="11497593" cy="1459695"/>
          </a:xfrm>
          <a:prstGeom prst="rect">
            <a:avLst/>
          </a:prstGeom>
        </p:spPr>
      </p:pic>
    </p:spTree>
    <p:extLst>
      <p:ext uri="{BB962C8B-B14F-4D97-AF65-F5344CB8AC3E}">
        <p14:creationId xmlns:p14="http://schemas.microsoft.com/office/powerpoint/2010/main" val="46334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Results:</a:t>
            </a:r>
            <a:endParaRPr lang="en-US" b="1" dirty="0"/>
          </a:p>
        </p:txBody>
      </p:sp>
      <p:sp>
        <p:nvSpPr>
          <p:cNvPr id="3" name="Content Placeholder 2"/>
          <p:cNvSpPr>
            <a:spLocks noGrp="1"/>
          </p:cNvSpPr>
          <p:nvPr>
            <p:ph idx="1"/>
          </p:nvPr>
        </p:nvSpPr>
        <p:spPr>
          <a:xfrm>
            <a:off x="1213449" y="1737800"/>
            <a:ext cx="10093290" cy="4811913"/>
          </a:xfrm>
        </p:spPr>
        <p:txBody>
          <a:bodyPr>
            <a:normAutofit/>
          </a:bodyPr>
          <a:lstStyle/>
          <a:p>
            <a:pPr marL="0" indent="0">
              <a:buNone/>
            </a:pPr>
            <a:r>
              <a:rPr lang="en-US" sz="3199" dirty="0"/>
              <a:t>Treatment groups </a:t>
            </a:r>
            <a:r>
              <a:rPr lang="en-US" sz="3199" dirty="0">
                <a:solidFill>
                  <a:srgbClr val="28ADDD"/>
                </a:solidFill>
              </a:rPr>
              <a:t>strongly outperformed the control group on all measures</a:t>
            </a:r>
            <a:r>
              <a:rPr lang="en-US" sz="3199" dirty="0"/>
              <a:t>.</a:t>
            </a:r>
          </a:p>
          <a:p>
            <a:pPr lvl="1">
              <a:buFont typeface="Wingdings" charset="2"/>
              <a:buChar char="§"/>
            </a:pPr>
            <a:r>
              <a:rPr lang="en-US" sz="2999" dirty="0">
                <a:solidFill>
                  <a:srgbClr val="28ADDD"/>
                </a:solidFill>
              </a:rPr>
              <a:t>SRI</a:t>
            </a:r>
            <a:r>
              <a:rPr lang="en-US" sz="2999" dirty="0"/>
              <a:t> – Struggling readers at 3 grade levels above their current level made </a:t>
            </a:r>
            <a:r>
              <a:rPr lang="en-US" sz="2999" dirty="0">
                <a:solidFill>
                  <a:srgbClr val="28ADDD"/>
                </a:solidFill>
              </a:rPr>
              <a:t>3 times the progress </a:t>
            </a:r>
            <a:r>
              <a:rPr lang="en-US" sz="2999" dirty="0"/>
              <a:t>of the control group.</a:t>
            </a:r>
          </a:p>
          <a:p>
            <a:pPr lvl="1">
              <a:buFont typeface="Wingdings" charset="2"/>
              <a:buChar char="§"/>
            </a:pPr>
            <a:r>
              <a:rPr lang="en-US" sz="2999" dirty="0">
                <a:solidFill>
                  <a:srgbClr val="28ADDD"/>
                </a:solidFill>
              </a:rPr>
              <a:t>MDFS</a:t>
            </a:r>
            <a:r>
              <a:rPr lang="en-US" sz="2999" dirty="0"/>
              <a:t> - </a:t>
            </a:r>
            <a:r>
              <a:rPr lang="en-US" sz="2999" dirty="0">
                <a:solidFill>
                  <a:srgbClr val="28ADDD"/>
                </a:solidFill>
              </a:rPr>
              <a:t>Prosody</a:t>
            </a:r>
            <a:r>
              <a:rPr lang="en-US" sz="2999" dirty="0"/>
              <a:t> showed distinct patterns of </a:t>
            </a:r>
            <a:r>
              <a:rPr lang="en-US" sz="2999" dirty="0">
                <a:solidFill>
                  <a:srgbClr val="28ADDD"/>
                </a:solidFill>
              </a:rPr>
              <a:t>increase based on increased difficulty</a:t>
            </a:r>
            <a:r>
              <a:rPr lang="en-US" sz="2999" dirty="0"/>
              <a:t> of text.</a:t>
            </a:r>
          </a:p>
          <a:p>
            <a:pPr lvl="1">
              <a:buFont typeface="Wingdings" charset="2"/>
              <a:buChar char="§"/>
            </a:pPr>
            <a:r>
              <a:rPr lang="en-US" sz="2999" dirty="0">
                <a:solidFill>
                  <a:srgbClr val="28ADDD"/>
                </a:solidFill>
              </a:rPr>
              <a:t>DIBELS</a:t>
            </a:r>
            <a:r>
              <a:rPr lang="en-US" sz="2999" dirty="0">
                <a:solidFill>
                  <a:srgbClr val="28ADDD"/>
                </a:solidFill>
              </a:rPr>
              <a:t>-</a:t>
            </a:r>
            <a:r>
              <a:rPr lang="en-US" sz="2999" dirty="0">
                <a:solidFill>
                  <a:srgbClr val="28ADDD"/>
                </a:solidFill>
              </a:rPr>
              <a:t>DORF </a:t>
            </a:r>
            <a:r>
              <a:rPr lang="en-US" sz="2999" dirty="0"/>
              <a:t>– The treatment groups </a:t>
            </a:r>
            <a:r>
              <a:rPr lang="en-US" sz="2999" dirty="0">
                <a:solidFill>
                  <a:srgbClr val="28ADDD"/>
                </a:solidFill>
              </a:rPr>
              <a:t>made significantly greater progress </a:t>
            </a:r>
            <a:r>
              <a:rPr lang="en-US" sz="2999" dirty="0"/>
              <a:t>than the control group.</a:t>
            </a:r>
          </a:p>
          <a:p>
            <a:pPr lvl="1">
              <a:buFont typeface="Wingdings" charset="2"/>
              <a:buChar char="§"/>
            </a:pPr>
            <a:r>
              <a:rPr lang="en-US" sz="2999" dirty="0"/>
              <a:t>DIBELS-DAZE – The treatment group </a:t>
            </a:r>
            <a:r>
              <a:rPr lang="en-US" sz="2999" dirty="0">
                <a:solidFill>
                  <a:srgbClr val="28ADDD"/>
                </a:solidFill>
              </a:rPr>
              <a:t>made almost double the progress of the control group.</a:t>
            </a:r>
            <a:endParaRPr lang="en-US" sz="2999" dirty="0">
              <a:solidFill>
                <a:srgbClr val="28ADDD"/>
              </a:solidFill>
            </a:endParaRPr>
          </a:p>
          <a:p>
            <a:pPr>
              <a:buFont typeface="Wingdings" charset="2"/>
              <a:buChar char="§"/>
            </a:pPr>
            <a:endParaRPr lang="en-US" sz="3199" dirty="0"/>
          </a:p>
          <a:p>
            <a:endParaRPr lang="en-US" dirty="0" smtClean="0"/>
          </a:p>
          <a:p>
            <a:endParaRPr lang="en-US" dirty="0"/>
          </a:p>
        </p:txBody>
      </p:sp>
    </p:spTree>
    <p:extLst>
      <p:ext uri="{BB962C8B-B14F-4D97-AF65-F5344CB8AC3E}">
        <p14:creationId xmlns:p14="http://schemas.microsoft.com/office/powerpoint/2010/main" val="5964468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Importance of the Findings:</a:t>
            </a:r>
            <a:endParaRPr lang="en-US" b="1" dirty="0"/>
          </a:p>
        </p:txBody>
      </p:sp>
      <p:sp>
        <p:nvSpPr>
          <p:cNvPr id="3" name="Content Placeholder 2"/>
          <p:cNvSpPr>
            <a:spLocks noGrp="1"/>
          </p:cNvSpPr>
          <p:nvPr>
            <p:ph idx="1"/>
          </p:nvPr>
        </p:nvSpPr>
        <p:spPr>
          <a:xfrm>
            <a:off x="1096994" y="1737800"/>
            <a:ext cx="9770232" cy="4610868"/>
          </a:xfrm>
        </p:spPr>
        <p:txBody>
          <a:bodyPr>
            <a:normAutofit fontScale="92500" lnSpcReduction="10000"/>
          </a:bodyPr>
          <a:lstStyle/>
          <a:p>
            <a:pPr>
              <a:buFont typeface="Wingdings" charset="2"/>
              <a:buChar char="§"/>
            </a:pPr>
            <a:r>
              <a:rPr lang="en-US" sz="3999" dirty="0"/>
              <a:t> Daily oral reading practice appears to be effective in improving reading achievement for </a:t>
            </a:r>
            <a:r>
              <a:rPr lang="en-US" sz="3999" b="1" dirty="0">
                <a:solidFill>
                  <a:srgbClr val="28ADDD"/>
                </a:solidFill>
              </a:rPr>
              <a:t>both lead and assisted readers</a:t>
            </a:r>
            <a:r>
              <a:rPr lang="en-US" sz="3999" dirty="0"/>
              <a:t>.</a:t>
            </a:r>
          </a:p>
          <a:p>
            <a:pPr>
              <a:buFont typeface="Wingdings" charset="2"/>
              <a:buChar char="§"/>
            </a:pPr>
            <a:r>
              <a:rPr lang="en-US" sz="3999" dirty="0"/>
              <a:t> Using difficult texts, with support through student pairing for oral reading practice,  </a:t>
            </a:r>
            <a:r>
              <a:rPr lang="en-US" sz="3999" dirty="0">
                <a:solidFill>
                  <a:srgbClr val="28ADDD"/>
                </a:solidFill>
              </a:rPr>
              <a:t>increased reading performance on all measures</a:t>
            </a:r>
            <a:r>
              <a:rPr lang="en-US" sz="3999" dirty="0"/>
              <a:t>.</a:t>
            </a:r>
          </a:p>
          <a:p>
            <a:pPr>
              <a:buFont typeface="Wingdings" charset="2"/>
              <a:buChar char="§"/>
            </a:pPr>
            <a:r>
              <a:rPr lang="en-US" sz="3999" dirty="0"/>
              <a:t> Using materials at </a:t>
            </a:r>
            <a:r>
              <a:rPr lang="en-US" sz="3999" dirty="0">
                <a:solidFill>
                  <a:srgbClr val="28ADDD"/>
                </a:solidFill>
              </a:rPr>
              <a:t>3 grade levels above </a:t>
            </a:r>
            <a:r>
              <a:rPr lang="en-US" sz="3999" dirty="0"/>
              <a:t>a struggling reader’s current reading level appears to facilitate the </a:t>
            </a:r>
            <a:r>
              <a:rPr lang="en-US" sz="3999" dirty="0">
                <a:solidFill>
                  <a:srgbClr val="28ADDD"/>
                </a:solidFill>
              </a:rPr>
              <a:t>greatest growth</a:t>
            </a:r>
            <a:r>
              <a:rPr lang="en-US" sz="3999" dirty="0"/>
              <a:t>.</a:t>
            </a:r>
          </a:p>
          <a:p>
            <a:endParaRPr lang="en-US" dirty="0"/>
          </a:p>
        </p:txBody>
      </p:sp>
    </p:spTree>
    <p:extLst>
      <p:ext uri="{BB962C8B-B14F-4D97-AF65-F5344CB8AC3E}">
        <p14:creationId xmlns:p14="http://schemas.microsoft.com/office/powerpoint/2010/main" val="123405615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281" y="282945"/>
            <a:ext cx="10055781" cy="1450379"/>
          </a:xfrm>
        </p:spPr>
        <p:txBody>
          <a:bodyPr/>
          <a:lstStyle/>
          <a:p>
            <a:r>
              <a:rPr lang="en-US" b="1" dirty="0" smtClean="0"/>
              <a:t>Classroom Application:</a:t>
            </a:r>
            <a:endParaRPr lang="en-US" b="1" dirty="0"/>
          </a:p>
        </p:txBody>
      </p:sp>
      <p:sp>
        <p:nvSpPr>
          <p:cNvPr id="3" name="Content Placeholder 2"/>
          <p:cNvSpPr>
            <a:spLocks noGrp="1"/>
          </p:cNvSpPr>
          <p:nvPr>
            <p:ph idx="1"/>
          </p:nvPr>
        </p:nvSpPr>
        <p:spPr>
          <a:xfrm>
            <a:off x="788848" y="1733324"/>
            <a:ext cx="11247461" cy="4151202"/>
          </a:xfrm>
        </p:spPr>
        <p:txBody>
          <a:bodyPr>
            <a:noAutofit/>
          </a:bodyPr>
          <a:lstStyle/>
          <a:p>
            <a:pPr>
              <a:buFont typeface="Wingdings" charset="2"/>
              <a:buChar char="§"/>
            </a:pPr>
            <a:r>
              <a:rPr lang="en-US" sz="2999" dirty="0"/>
              <a:t>Provides intervention for struggling readers in a </a:t>
            </a:r>
            <a:r>
              <a:rPr lang="en-US" sz="2999" dirty="0">
                <a:solidFill>
                  <a:srgbClr val="000000"/>
                </a:solidFill>
              </a:rPr>
              <a:t>whole-class setting</a:t>
            </a:r>
            <a:r>
              <a:rPr lang="en-US" sz="2999" dirty="0"/>
              <a:t>.</a:t>
            </a:r>
          </a:p>
          <a:p>
            <a:pPr>
              <a:buFont typeface="Wingdings" charset="2"/>
              <a:buChar char="§"/>
            </a:pPr>
            <a:r>
              <a:rPr lang="en-US" sz="2999" dirty="0"/>
              <a:t>Requires only 15 to 20 minutes per day.</a:t>
            </a:r>
          </a:p>
          <a:p>
            <a:pPr>
              <a:buFont typeface="Wingdings" charset="2"/>
              <a:buChar char="§"/>
            </a:pPr>
            <a:r>
              <a:rPr lang="en-US" sz="2999" dirty="0"/>
              <a:t>L</a:t>
            </a:r>
            <a:r>
              <a:rPr lang="en-US" sz="2999" dirty="0"/>
              <a:t>imited expense:</a:t>
            </a:r>
          </a:p>
          <a:p>
            <a:pPr lvl="2">
              <a:buFont typeface="Wingdings" charset="2"/>
              <a:buChar char="§"/>
            </a:pPr>
            <a:r>
              <a:rPr lang="en-US" sz="2599" dirty="0"/>
              <a:t>Uses existing classroom materials.</a:t>
            </a:r>
          </a:p>
          <a:p>
            <a:pPr lvl="2">
              <a:buFont typeface="Wingdings" charset="2"/>
              <a:buChar char="§"/>
            </a:pPr>
            <a:r>
              <a:rPr lang="en-US" sz="2599" dirty="0"/>
              <a:t>Does not require additional staff.</a:t>
            </a:r>
          </a:p>
          <a:p>
            <a:pPr>
              <a:buFont typeface="Wingdings" charset="2"/>
              <a:buChar char="§"/>
            </a:pPr>
            <a:r>
              <a:rPr lang="en-US" sz="2999" dirty="0"/>
              <a:t>Paired reading has been found to be effective for English Learners. 										</a:t>
            </a:r>
            <a:r>
              <a:rPr lang="en-US" sz="1799" dirty="0"/>
              <a:t>(</a:t>
            </a:r>
            <a:r>
              <a:rPr lang="en-US" sz="1799" dirty="0" err="1"/>
              <a:t>Almaguer</a:t>
            </a:r>
            <a:r>
              <a:rPr lang="en-US" sz="1799" dirty="0"/>
              <a:t>, 2005)</a:t>
            </a:r>
          </a:p>
          <a:p>
            <a:pPr>
              <a:buFont typeface="Wingdings" charset="2"/>
              <a:buChar char="§"/>
            </a:pPr>
            <a:r>
              <a:rPr lang="en-US" sz="2999" dirty="0"/>
              <a:t>Paired reading has been found to be effective for low income students. 									</a:t>
            </a:r>
            <a:r>
              <a:rPr lang="en-US" sz="1600" dirty="0"/>
              <a:t>(</a:t>
            </a:r>
            <a:r>
              <a:rPr lang="en-US" sz="1600" dirty="0" err="1"/>
              <a:t>Klvacek</a:t>
            </a:r>
            <a:r>
              <a:rPr lang="en-US" sz="1600" dirty="0"/>
              <a:t>,  </a:t>
            </a:r>
            <a:r>
              <a:rPr lang="en-US" sz="1600" dirty="0"/>
              <a:t>Monroe, in-process)</a:t>
            </a:r>
            <a:endParaRPr lang="en-US" sz="1600" dirty="0"/>
          </a:p>
        </p:txBody>
      </p:sp>
    </p:spTree>
    <p:extLst>
      <p:ext uri="{BB962C8B-B14F-4D97-AF65-F5344CB8AC3E}">
        <p14:creationId xmlns:p14="http://schemas.microsoft.com/office/powerpoint/2010/main" val="265876352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Classroom Application:</a:t>
            </a:r>
            <a:endParaRPr lang="en-US" b="1" dirty="0"/>
          </a:p>
        </p:txBody>
      </p:sp>
      <p:sp>
        <p:nvSpPr>
          <p:cNvPr id="3" name="Content Placeholder 2"/>
          <p:cNvSpPr>
            <a:spLocks noGrp="1"/>
          </p:cNvSpPr>
          <p:nvPr>
            <p:ph idx="1"/>
          </p:nvPr>
        </p:nvSpPr>
        <p:spPr>
          <a:xfrm>
            <a:off x="1096994" y="1846146"/>
            <a:ext cx="10189646" cy="4410079"/>
          </a:xfrm>
        </p:spPr>
        <p:txBody>
          <a:bodyPr>
            <a:normAutofit/>
          </a:bodyPr>
          <a:lstStyle/>
          <a:p>
            <a:r>
              <a:rPr lang="en-US" sz="4799" dirty="0"/>
              <a:t>“What a child can do in cooperation today he can do alone tomorrow. Therefore the only good kind of instruction is that which marches ahead of development and leads it” </a:t>
            </a:r>
            <a:r>
              <a:rPr lang="en-US" dirty="0" smtClean="0"/>
              <a:t>(Vygotsky, 1962, p. 104).</a:t>
            </a:r>
          </a:p>
          <a:p>
            <a:endParaRPr lang="en-US" dirty="0"/>
          </a:p>
        </p:txBody>
      </p:sp>
    </p:spTree>
    <p:extLst>
      <p:ext uri="{BB962C8B-B14F-4D97-AF65-F5344CB8AC3E}">
        <p14:creationId xmlns:p14="http://schemas.microsoft.com/office/powerpoint/2010/main" val="278313158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Time</a:t>
            </a:r>
            <a:endParaRPr lang="en-US" dirty="0"/>
          </a:p>
        </p:txBody>
      </p:sp>
      <p:sp>
        <p:nvSpPr>
          <p:cNvPr id="3" name="Content Placeholder 2"/>
          <p:cNvSpPr>
            <a:spLocks noGrp="1"/>
          </p:cNvSpPr>
          <p:nvPr>
            <p:ph idx="1"/>
          </p:nvPr>
        </p:nvSpPr>
        <p:spPr>
          <a:xfrm>
            <a:off x="1096994" y="1941707"/>
            <a:ext cx="10055781" cy="4022312"/>
          </a:xfrm>
        </p:spPr>
        <p:txBody>
          <a:bodyPr>
            <a:normAutofit/>
          </a:bodyPr>
          <a:lstStyle/>
          <a:p>
            <a:r>
              <a:rPr lang="en-US" sz="3599" dirty="0"/>
              <a:t>Take 2 minutes to talk with a partner to </a:t>
            </a:r>
            <a:r>
              <a:rPr lang="en-US" sz="3599" dirty="0">
                <a:solidFill>
                  <a:srgbClr val="000000"/>
                </a:solidFill>
              </a:rPr>
              <a:t>summarize the partner reading with difficult text.  </a:t>
            </a:r>
          </a:p>
          <a:p>
            <a:r>
              <a:rPr lang="en-US" sz="3599" dirty="0"/>
              <a:t>How might you use it in your classroom?</a:t>
            </a:r>
          </a:p>
          <a:p>
            <a:r>
              <a:rPr lang="en-US" sz="3599" dirty="0"/>
              <a:t>Note any questions that you have.</a:t>
            </a:r>
            <a:endParaRPr lang="en-US" sz="3599" dirty="0"/>
          </a:p>
        </p:txBody>
      </p:sp>
    </p:spTree>
    <p:extLst>
      <p:ext uri="{BB962C8B-B14F-4D97-AF65-F5344CB8AC3E}">
        <p14:creationId xmlns:p14="http://schemas.microsoft.com/office/powerpoint/2010/main" val="31132120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References:</a:t>
            </a:r>
            <a:endParaRPr lang="en-US" dirty="0"/>
          </a:p>
        </p:txBody>
      </p:sp>
      <p:sp>
        <p:nvSpPr>
          <p:cNvPr id="3" name="Content Placeholder 2"/>
          <p:cNvSpPr>
            <a:spLocks noGrp="1"/>
          </p:cNvSpPr>
          <p:nvPr>
            <p:ph idx="1"/>
          </p:nvPr>
        </p:nvSpPr>
        <p:spPr>
          <a:xfrm>
            <a:off x="1096994" y="1687016"/>
            <a:ext cx="10245384" cy="4899230"/>
          </a:xfrm>
        </p:spPr>
        <p:txBody>
          <a:bodyPr>
            <a:normAutofit fontScale="77500" lnSpcReduction="20000"/>
          </a:bodyPr>
          <a:lstStyle/>
          <a:p>
            <a:r>
              <a:rPr lang="en-US" dirty="0" err="1"/>
              <a:t>Eldredge</a:t>
            </a:r>
            <a:r>
              <a:rPr lang="en-US" dirty="0"/>
              <a:t>, J. L. (1988).  Improving the reading comprehension of poor readers, </a:t>
            </a:r>
            <a:r>
              <a:rPr lang="en-US" i="1" dirty="0"/>
              <a:t>Reading Horizons</a:t>
            </a:r>
            <a:r>
              <a:rPr lang="en-US" dirty="0"/>
              <a:t>, 29 (1), 35-42</a:t>
            </a:r>
            <a:r>
              <a:rPr lang="en-US" dirty="0" smtClean="0"/>
              <a:t>.</a:t>
            </a:r>
          </a:p>
          <a:p>
            <a:r>
              <a:rPr lang="en-US" dirty="0" smtClean="0"/>
              <a:t>Fisher</a:t>
            </a:r>
            <a:r>
              <a:rPr lang="en-US" dirty="0"/>
              <a:t>, D., Frey, N., &amp; Lapp, D. (2008). Shared readings: Modeling comprehension, vocabulary, text structures, and text </a:t>
            </a:r>
            <a:r>
              <a:rPr lang="en-US" dirty="0" smtClean="0"/>
              <a:t>	features </a:t>
            </a:r>
            <a:r>
              <a:rPr lang="en-US" dirty="0"/>
              <a:t>for older </a:t>
            </a:r>
            <a:r>
              <a:rPr lang="en-US" dirty="0" smtClean="0"/>
              <a:t>readers</a:t>
            </a:r>
            <a:r>
              <a:rPr lang="en-US" dirty="0"/>
              <a:t>. </a:t>
            </a:r>
            <a:r>
              <a:rPr lang="en-US" i="1" dirty="0"/>
              <a:t>The Reading Teacher</a:t>
            </a:r>
            <a:r>
              <a:rPr lang="en-US" dirty="0"/>
              <a:t>, </a:t>
            </a:r>
            <a:r>
              <a:rPr lang="en-US" i="1" dirty="0"/>
              <a:t>61</a:t>
            </a:r>
            <a:r>
              <a:rPr lang="en-US" dirty="0"/>
              <a:t>(7), 548-556</a:t>
            </a:r>
            <a:r>
              <a:rPr lang="en-US" dirty="0" smtClean="0"/>
              <a:t>.</a:t>
            </a:r>
          </a:p>
          <a:p>
            <a:r>
              <a:rPr lang="en-US" dirty="0" err="1" smtClean="0"/>
              <a:t>Heckelman</a:t>
            </a:r>
            <a:r>
              <a:rPr lang="en-US" dirty="0"/>
              <a:t>, R. G. (1969). A neurological-impress method of remedial-reading instruction. </a:t>
            </a:r>
            <a:r>
              <a:rPr lang="en-US" i="1" dirty="0"/>
              <a:t>Academic Therapy</a:t>
            </a:r>
            <a:r>
              <a:rPr lang="en-US" dirty="0" smtClean="0"/>
              <a:t>.</a:t>
            </a:r>
            <a:endParaRPr lang="en-US" dirty="0"/>
          </a:p>
          <a:p>
            <a:r>
              <a:rPr lang="en-US" dirty="0"/>
              <a:t>Morgan, A., Wilcox, B. R., </a:t>
            </a:r>
            <a:r>
              <a:rPr lang="en-US" dirty="0" err="1"/>
              <a:t>Eldredge</a:t>
            </a:r>
            <a:r>
              <a:rPr lang="en-US" dirty="0"/>
              <a:t>, J.L., (2000), Effect of difficulty levels on second-grade delayed readers using dyad </a:t>
            </a:r>
            <a:r>
              <a:rPr lang="en-US" dirty="0" smtClean="0"/>
              <a:t>	reading</a:t>
            </a:r>
            <a:r>
              <a:rPr lang="en-US" dirty="0"/>
              <a:t>, </a:t>
            </a:r>
            <a:r>
              <a:rPr lang="en-US" i="1" dirty="0"/>
              <a:t>The Journal of </a:t>
            </a:r>
            <a:r>
              <a:rPr lang="en-US" i="1" dirty="0" smtClean="0"/>
              <a:t>Educational </a:t>
            </a:r>
            <a:r>
              <a:rPr lang="en-US" i="1" dirty="0"/>
              <a:t>Research,</a:t>
            </a:r>
            <a:r>
              <a:rPr lang="en-US" dirty="0"/>
              <a:t> 94 (2), 113-119</a:t>
            </a:r>
            <a:r>
              <a:rPr lang="en-US" dirty="0" smtClean="0"/>
              <a:t>.</a:t>
            </a:r>
          </a:p>
          <a:p>
            <a:r>
              <a:rPr lang="en-US" dirty="0" smtClean="0"/>
              <a:t>Scholastic </a:t>
            </a:r>
            <a:r>
              <a:rPr lang="en-US" dirty="0"/>
              <a:t>Inc. (2011). Scholastic Reading Inventory. Scholastic Inc</a:t>
            </a:r>
            <a:r>
              <a:rPr lang="en-US" dirty="0" smtClean="0"/>
              <a:t>.</a:t>
            </a:r>
          </a:p>
          <a:p>
            <a:r>
              <a:rPr lang="en-US" dirty="0" smtClean="0"/>
              <a:t>Scholastic Inc. (2007). </a:t>
            </a:r>
            <a:r>
              <a:rPr lang="en-US" i="1" dirty="0" smtClean="0"/>
              <a:t>Scholastic Reading Inventory Technical Guide.</a:t>
            </a:r>
            <a:r>
              <a:rPr lang="en-US" dirty="0" smtClean="0"/>
              <a:t> New York, Scholastic Inc. Retrieved from http://	</a:t>
            </a:r>
            <a:r>
              <a:rPr lang="en-US" dirty="0" err="1" smtClean="0"/>
              <a:t>teacher.scholastic.com</a:t>
            </a:r>
            <a:r>
              <a:rPr lang="en-US" dirty="0" smtClean="0"/>
              <a:t>/ products/ </a:t>
            </a:r>
            <a:r>
              <a:rPr lang="en-US" dirty="0" err="1" smtClean="0"/>
              <a:t>sri_reading_assessmentpdfs</a:t>
            </a:r>
            <a:r>
              <a:rPr lang="en-US" dirty="0" smtClean="0"/>
              <a:t>/</a:t>
            </a:r>
            <a:r>
              <a:rPr lang="en-US" dirty="0" err="1" smtClean="0"/>
              <a:t>SRI_TechGuide.pdf</a:t>
            </a:r>
            <a:endParaRPr lang="en-US" dirty="0"/>
          </a:p>
          <a:p>
            <a:r>
              <a:rPr lang="en-US" dirty="0"/>
              <a:t>Shanahan, T. (2005). The National Reading Panel Report. Practical Advice for Teachers. </a:t>
            </a:r>
            <a:r>
              <a:rPr lang="en-US" i="1" dirty="0"/>
              <a:t>Learning Point Associates/North </a:t>
            </a:r>
            <a:r>
              <a:rPr lang="en-US" i="1" dirty="0" smtClean="0"/>
              <a:t>	Central </a:t>
            </a:r>
            <a:r>
              <a:rPr lang="en-US" i="1" dirty="0"/>
              <a:t>Regional </a:t>
            </a:r>
            <a:r>
              <a:rPr lang="en-US" i="1" dirty="0" smtClean="0"/>
              <a:t>Educational </a:t>
            </a:r>
            <a:r>
              <a:rPr lang="en-US" i="1" dirty="0"/>
              <a:t>Laboratory (NCREL)</a:t>
            </a:r>
            <a:r>
              <a:rPr lang="en-US" dirty="0"/>
              <a:t>.</a:t>
            </a:r>
          </a:p>
          <a:p>
            <a:r>
              <a:rPr lang="en-US" dirty="0"/>
              <a:t>Shanahan, T., Fisher, D., &amp; Frey, N. (2012). The challenge of challenging text. </a:t>
            </a:r>
            <a:r>
              <a:rPr lang="en-US" i="1" dirty="0"/>
              <a:t>Educational Leadership</a:t>
            </a:r>
            <a:r>
              <a:rPr lang="en-US" dirty="0" smtClean="0"/>
              <a:t>.</a:t>
            </a:r>
          </a:p>
          <a:p>
            <a:r>
              <a:rPr lang="en-US" dirty="0" smtClean="0"/>
              <a:t>Stahl</a:t>
            </a:r>
            <a:r>
              <a:rPr lang="en-US" dirty="0"/>
              <a:t>, K. A. D</a:t>
            </a:r>
            <a:r>
              <a:rPr lang="en-US" dirty="0" smtClean="0"/>
              <a:t>. </a:t>
            </a:r>
            <a:r>
              <a:rPr lang="en-US" dirty="0"/>
              <a:t>(2012). Complex text or frustration-level text: Using shared reading to bridge the difference. </a:t>
            </a:r>
            <a:r>
              <a:rPr lang="en-US" i="1" dirty="0"/>
              <a:t>The Reading </a:t>
            </a:r>
            <a:r>
              <a:rPr lang="en-US" i="1" dirty="0" smtClean="0"/>
              <a:t>	Teacher</a:t>
            </a:r>
            <a:r>
              <a:rPr lang="en-US" dirty="0"/>
              <a:t>, </a:t>
            </a:r>
            <a:r>
              <a:rPr lang="en-US" i="1" dirty="0"/>
              <a:t>66</a:t>
            </a:r>
            <a:r>
              <a:rPr lang="en-US" dirty="0"/>
              <a:t>(1), 47–51. </a:t>
            </a:r>
            <a:endParaRPr lang="en-US" dirty="0" smtClean="0"/>
          </a:p>
          <a:p>
            <a:r>
              <a:rPr lang="en-US" dirty="0" smtClean="0"/>
              <a:t>Vygotsky, L. S. (1962). </a:t>
            </a:r>
            <a:r>
              <a:rPr lang="en-US" i="1" dirty="0" smtClean="0"/>
              <a:t>Thought and language.</a:t>
            </a:r>
            <a:r>
              <a:rPr lang="en-US" dirty="0" smtClean="0"/>
              <a:t> Cambridge: M.I.T. Press, Massachusetts Institute of Technology, p. 104.</a:t>
            </a:r>
            <a:endParaRPr lang="en-US" dirty="0"/>
          </a:p>
          <a:p>
            <a:r>
              <a:rPr lang="en-US" dirty="0" err="1" smtClean="0"/>
              <a:t>Zutell</a:t>
            </a:r>
            <a:r>
              <a:rPr lang="en-US" dirty="0"/>
              <a:t>, J., &amp; </a:t>
            </a:r>
            <a:r>
              <a:rPr lang="en-US" dirty="0" err="1"/>
              <a:t>Rasinski</a:t>
            </a:r>
            <a:r>
              <a:rPr lang="en-US" dirty="0"/>
              <a:t>, T. V. (1991). Training teachers to attend to their students’ oral reading fluency. </a:t>
            </a:r>
            <a:r>
              <a:rPr lang="en-US" i="1" dirty="0"/>
              <a:t>Theory Into Practice</a:t>
            </a:r>
            <a:r>
              <a:rPr lang="en-US" dirty="0"/>
              <a:t>, </a:t>
            </a:r>
            <a:r>
              <a:rPr lang="en-US" dirty="0" smtClean="0"/>
              <a:t>	</a:t>
            </a:r>
            <a:r>
              <a:rPr lang="en-US" i="1" dirty="0" smtClean="0"/>
              <a:t>30</a:t>
            </a:r>
            <a:r>
              <a:rPr lang="en-US" dirty="0"/>
              <a:t>(3), </a:t>
            </a:r>
            <a:r>
              <a:rPr lang="en-US" dirty="0" smtClean="0"/>
              <a:t>211-217</a:t>
            </a:r>
            <a:endParaRPr lang="en-US" dirty="0"/>
          </a:p>
        </p:txBody>
      </p:sp>
    </p:spTree>
    <p:extLst>
      <p:ext uri="{BB962C8B-B14F-4D97-AF65-F5344CB8AC3E}">
        <p14:creationId xmlns:p14="http://schemas.microsoft.com/office/powerpoint/2010/main" val="1813734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9DCF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 I Instruction</a:t>
            </a:r>
          </a:p>
        </p:txBody>
      </p:sp>
      <p:sp>
        <p:nvSpPr>
          <p:cNvPr id="3" name="Content Placeholder 2"/>
          <p:cNvSpPr>
            <a:spLocks noGrp="1"/>
          </p:cNvSpPr>
          <p:nvPr>
            <p:ph idx="1"/>
          </p:nvPr>
        </p:nvSpPr>
        <p:spPr/>
        <p:txBody>
          <a:bodyPr>
            <a:normAutofit fontScale="92500" lnSpcReduction="20000"/>
          </a:bodyPr>
          <a:lstStyle/>
          <a:p>
            <a:r>
              <a:rPr lang="en-US" sz="2200" dirty="0" smtClean="0"/>
              <a:t>Be mindful of your time, intensity, content, and strategies</a:t>
            </a:r>
          </a:p>
          <a:p>
            <a:r>
              <a:rPr lang="en-US" sz="2200" dirty="0" smtClean="0"/>
              <a:t>Explicit </a:t>
            </a:r>
            <a:endParaRPr lang="en-US" sz="2200" dirty="0"/>
          </a:p>
          <a:p>
            <a:pPr lvl="1"/>
            <a:r>
              <a:rPr lang="en-US" sz="2200" dirty="0"/>
              <a:t>I do (model &amp; teach), we do (guided practice with scaffolding), you do (independent practice)</a:t>
            </a:r>
          </a:p>
          <a:p>
            <a:r>
              <a:rPr lang="en-US" sz="2200" dirty="0"/>
              <a:t>Systematic</a:t>
            </a:r>
          </a:p>
          <a:p>
            <a:pPr lvl="1"/>
            <a:r>
              <a:rPr lang="en-US" sz="2200" dirty="0"/>
              <a:t>Scope &amp; sequence – separate confusion, easy to hard</a:t>
            </a:r>
          </a:p>
          <a:p>
            <a:r>
              <a:rPr lang="en-US" sz="2200" dirty="0" smtClean="0"/>
              <a:t>120 -180 minutes of literacy instruction, including writing </a:t>
            </a:r>
            <a:r>
              <a:rPr lang="en-US" sz="2200" dirty="0"/>
              <a:t>instruction (content areas)</a:t>
            </a:r>
          </a:p>
          <a:p>
            <a:r>
              <a:rPr lang="en-US" sz="2200" dirty="0"/>
              <a:t>Differentiated instruction based on student </a:t>
            </a:r>
            <a:r>
              <a:rPr lang="en-US" sz="2200" dirty="0" smtClean="0"/>
              <a:t>needs (small groups)</a:t>
            </a:r>
          </a:p>
          <a:p>
            <a:r>
              <a:rPr lang="en-US" sz="2200" dirty="0" smtClean="0"/>
              <a:t>Progress monitor every 4-6 weeks</a:t>
            </a:r>
          </a:p>
          <a:p>
            <a:r>
              <a:rPr lang="en-US" sz="2200" dirty="0" smtClean="0"/>
              <a:t>Examples: Journeys, Reading Wonders, Reading Street</a:t>
            </a:r>
          </a:p>
          <a:p>
            <a:endParaRPr lang="en-US" sz="2200" dirty="0"/>
          </a:p>
          <a:p>
            <a:endParaRPr lang="en-US" dirty="0"/>
          </a:p>
        </p:txBody>
      </p:sp>
      <p:pic>
        <p:nvPicPr>
          <p:cNvPr id="6146" name="Picture 2" descr="http://cdn.catapultlearning.com/wp-content/uploads/2013/06/Tier-I1-300x9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012" y="568324"/>
            <a:ext cx="2857500" cy="90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68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5.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5546</Words>
  <Application>Microsoft Office PowerPoint</Application>
  <PresentationFormat>Custom</PresentationFormat>
  <Paragraphs>726</Paragraphs>
  <Slides>89</Slides>
  <Notes>67</Notes>
  <HiddenSlides>0</HiddenSlides>
  <MMClips>1</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89</vt:i4>
      </vt:variant>
    </vt:vector>
  </HeadingPairs>
  <TitlesOfParts>
    <vt:vector size="101" baseType="lpstr">
      <vt:lpstr>ＭＳ Ｐゴシック</vt:lpstr>
      <vt:lpstr>ＭＳ Ｐゴシック</vt:lpstr>
      <vt:lpstr>Arial</vt:lpstr>
      <vt:lpstr>Calibri</vt:lpstr>
      <vt:lpstr>Calibri Light</vt:lpstr>
      <vt:lpstr>Century Gothic</vt:lpstr>
      <vt:lpstr>Comic Sans MS</vt:lpstr>
      <vt:lpstr>Times New Roman</vt:lpstr>
      <vt:lpstr>Wingdings</vt:lpstr>
      <vt:lpstr>Books 16x9</vt:lpstr>
      <vt:lpstr>Retrospect</vt:lpstr>
      <vt:lpstr>1_Retrospect</vt:lpstr>
      <vt:lpstr>Strengthening Your Core: Struggling Readers – Grades 2-6</vt:lpstr>
      <vt:lpstr>“The National Institute of Child Health and Human Development (NICHD) found that of the students who struggle to learn to read during the elementary school years, 86% of those students need instruction in phonemic awareness and phonics.”</vt:lpstr>
      <vt:lpstr>The Big Picture</vt:lpstr>
      <vt:lpstr>How to Motivate</vt:lpstr>
      <vt:lpstr>Reading Instruction Components Typically Emphasized at Each Grade Level</vt:lpstr>
      <vt:lpstr>MTSS/RTI - Ranked 3rd out of 150 influences on student achievement with an effect size of 1.07.    Anything over 1.0 = advancing student achievement by 2-3 years.</vt:lpstr>
      <vt:lpstr>PowerPoint Presentation</vt:lpstr>
      <vt:lpstr>Tier I: Core Instruction</vt:lpstr>
      <vt:lpstr>Tier I Instruction</vt:lpstr>
      <vt:lpstr>Tier II: Supplemental, Targeted Intervention</vt:lpstr>
      <vt:lpstr>Tier II Instruction</vt:lpstr>
      <vt:lpstr>Tier III: Intensive Instruction </vt:lpstr>
      <vt:lpstr>Tier III Instruction</vt:lpstr>
      <vt:lpstr>Tier II &amp; III</vt:lpstr>
      <vt:lpstr>Activity</vt:lpstr>
      <vt:lpstr>Decision-Making Process</vt:lpstr>
      <vt:lpstr>Data-Based Decision Making</vt:lpstr>
      <vt:lpstr>DIBELS Next</vt:lpstr>
      <vt:lpstr>DIBELS Next</vt:lpstr>
      <vt:lpstr>Benchmark Data</vt:lpstr>
      <vt:lpstr>Instructional Sorts – Grades 2-6</vt:lpstr>
      <vt:lpstr>PowerPoint Presentation</vt:lpstr>
      <vt:lpstr>PowerPoint Presentation</vt:lpstr>
      <vt:lpstr>PowerPoint Presentation</vt:lpstr>
      <vt:lpstr>PowerPoint Presentation</vt:lpstr>
      <vt:lpstr>Activity</vt:lpstr>
      <vt:lpstr>PowerPoint Presentation</vt:lpstr>
      <vt:lpstr>PowerPoint Presentation</vt:lpstr>
      <vt:lpstr>Data-Based Decision Making</vt:lpstr>
      <vt:lpstr>Grade 2</vt:lpstr>
      <vt:lpstr>Grades 3-6</vt:lpstr>
      <vt:lpstr>Quick Phonological Awareness Screening (QPAS)</vt:lpstr>
      <vt:lpstr>CORE Phonics Survey</vt:lpstr>
      <vt:lpstr>Data-Based Decision Making</vt:lpstr>
      <vt:lpstr>Data-Based Decision Making</vt:lpstr>
      <vt:lpstr>Data-Based Decision Making</vt:lpstr>
      <vt:lpstr>DIBELSnet® Pathways of ProgressTM  Goal Setting Utility</vt:lpstr>
      <vt:lpstr>PowerPoint Presentation</vt:lpstr>
      <vt:lpstr>PowerPoint Presentation</vt:lpstr>
      <vt:lpstr>PowerPoint Presentation</vt:lpstr>
      <vt:lpstr>Changes in Intervention</vt:lpstr>
      <vt:lpstr>DIBELS Survey® for Alistair</vt:lpstr>
      <vt:lpstr>DIBELS Next Survey (off-level progress monitoring)</vt:lpstr>
      <vt:lpstr>Diagram of Subtypes of Reading Disability</vt:lpstr>
      <vt:lpstr>Phonemic Awareness Resources</vt:lpstr>
      <vt:lpstr>Phonics Resources</vt:lpstr>
      <vt:lpstr>Fluency Resources</vt:lpstr>
      <vt:lpstr>Fluency Facts</vt:lpstr>
      <vt:lpstr>What is Fluency?</vt:lpstr>
      <vt:lpstr>Fluency is more than accuracy and rate:</vt:lpstr>
      <vt:lpstr>1-Minute Timed Fluency Assessments</vt:lpstr>
      <vt:lpstr>Deeper Approaches to Fluency</vt:lpstr>
      <vt:lpstr>Improving Reading Fluency  (Pikulski &amp; Chard, 2003; Honig, Diamond &amp; Gutlohn, 2014)</vt:lpstr>
      <vt:lpstr>PowerPoint Presentation</vt:lpstr>
      <vt:lpstr>References:</vt:lpstr>
      <vt:lpstr>Vocabulary Resources</vt:lpstr>
      <vt:lpstr>Comprehension Resources</vt:lpstr>
      <vt:lpstr>Comprehension is not a single skill</vt:lpstr>
      <vt:lpstr>ELs</vt:lpstr>
      <vt:lpstr>-Visible Learning for Literacy by Fisher, Frey, and Hattie  -Assessing Reading: Multiple Measures (2nd Edition) by Diamond &amp; Thorsnes  -Explicit Instruction by Archer and Hughes      </vt:lpstr>
      <vt:lpstr>Paired Oral Reading Using Difficult Text</vt:lpstr>
      <vt:lpstr>What is Paired Oral Reading?</vt:lpstr>
      <vt:lpstr>Background: </vt:lpstr>
      <vt:lpstr>Challenging Text and Reading Achievement:</vt:lpstr>
      <vt:lpstr>Paired Oral Reading:</vt:lpstr>
      <vt:lpstr>Paired oral reading provides struggling readers:</vt:lpstr>
      <vt:lpstr>The History of Paired Oral Reading:</vt:lpstr>
      <vt:lpstr>The History of Paired Oral Reading:</vt:lpstr>
      <vt:lpstr>Study Purpose: </vt:lpstr>
      <vt:lpstr>Study Participants:</vt:lpstr>
      <vt:lpstr>Instruments:</vt:lpstr>
      <vt:lpstr>Paired Reading Setup: Strategic Partnering</vt:lpstr>
      <vt:lpstr>Difficulty Level Assignments:</vt:lpstr>
      <vt:lpstr>Materials:</vt:lpstr>
      <vt:lpstr>Materials:</vt:lpstr>
      <vt:lpstr>Methods:</vt:lpstr>
      <vt:lpstr>Vocabulary:</vt:lpstr>
      <vt:lpstr>Vocabulary</vt:lpstr>
      <vt:lpstr>Keeping the students challenged:</vt:lpstr>
      <vt:lpstr>SRI Growth Expectations: </vt:lpstr>
      <vt:lpstr>SRI Assessment – 95 Sessions:</vt:lpstr>
      <vt:lpstr>Multidimensional Fluency Scale</vt:lpstr>
      <vt:lpstr>DIBELS DORF &amp; DAZE Assessments</vt:lpstr>
      <vt:lpstr>Results:</vt:lpstr>
      <vt:lpstr>Importance of the Findings:</vt:lpstr>
      <vt:lpstr>Classroom Application:</vt:lpstr>
      <vt:lpstr>Classroom Application:</vt:lpstr>
      <vt:lpstr>Talk Time</vt:lpstr>
      <vt:lpstr>Selected References: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2016-06-21T23:06:50Z</dcterms:created>
  <dcterms:modified xsi:type="dcterms:W3CDTF">2016-07-18T17:32:58Z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