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8"/>
  </p:notesMasterIdLst>
  <p:sldIdLst>
    <p:sldId id="256" r:id="rId2"/>
    <p:sldId id="270" r:id="rId3"/>
    <p:sldId id="269" r:id="rId4"/>
    <p:sldId id="271" r:id="rId5"/>
    <p:sldId id="257" r:id="rId6"/>
    <p:sldId id="259" r:id="rId7"/>
    <p:sldId id="258" r:id="rId8"/>
    <p:sldId id="260" r:id="rId9"/>
    <p:sldId id="261" r:id="rId10"/>
    <p:sldId id="262" r:id="rId11"/>
    <p:sldId id="263" r:id="rId12"/>
    <p:sldId id="264" r:id="rId13"/>
    <p:sldId id="265" r:id="rId14"/>
    <p:sldId id="266"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08"/>
    <p:restoredTop sz="94686"/>
  </p:normalViewPr>
  <p:slideViewPr>
    <p:cSldViewPr snapToGrid="0" snapToObjects="1">
      <p:cViewPr varScale="1">
        <p:scale>
          <a:sx n="69" d="100"/>
          <a:sy n="69" d="100"/>
        </p:scale>
        <p:origin x="3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3D126-6837-8043-AA74-9A6AD08653FA}" type="datetimeFigureOut">
              <a:rPr lang="en-US" smtClean="0"/>
              <a:t>12/20/2018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CB174-9E38-1445-AB92-B9776C983464}" type="slidenum">
              <a:rPr lang="en-US" smtClean="0"/>
              <a:t>‹#›</a:t>
            </a:fld>
            <a:endParaRPr lang="en-US"/>
          </a:p>
        </p:txBody>
      </p:sp>
    </p:spTree>
    <p:extLst>
      <p:ext uri="{BB962C8B-B14F-4D97-AF65-F5344CB8AC3E}">
        <p14:creationId xmlns:p14="http://schemas.microsoft.com/office/powerpoint/2010/main" val="421837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CB174-9E38-1445-AB92-B9776C983464}" type="slidenum">
              <a:rPr lang="en-US" smtClean="0"/>
              <a:t>4</a:t>
            </a:fld>
            <a:endParaRPr lang="en-US"/>
          </a:p>
        </p:txBody>
      </p:sp>
    </p:spTree>
    <p:extLst>
      <p:ext uri="{BB962C8B-B14F-4D97-AF65-F5344CB8AC3E}">
        <p14:creationId xmlns:p14="http://schemas.microsoft.com/office/powerpoint/2010/main" val="3639752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make the elaborate and beautiful characters of the Chinese written language, they would grind dry ink sticks in a stone tray like these, then mix with water to make ink for writing and art. Chinese writers used calligraphy brushes, which look very much like small, pointed paint brushes.  While some of the workers arriving in the United States for the railroad could not write, many of them had years of education and could write letters home to the families they left behind. Non-Chinese writers of the same time used liquid ink from bottles and special types of pens. </a:t>
            </a:r>
          </a:p>
        </p:txBody>
      </p:sp>
      <p:sp>
        <p:nvSpPr>
          <p:cNvPr id="4" name="Slide Number Placeholder 3"/>
          <p:cNvSpPr>
            <a:spLocks noGrp="1"/>
          </p:cNvSpPr>
          <p:nvPr>
            <p:ph type="sldNum" sz="quarter" idx="5"/>
          </p:nvPr>
        </p:nvSpPr>
        <p:spPr/>
        <p:txBody>
          <a:bodyPr/>
          <a:lstStyle/>
          <a:p>
            <a:fld id="{670CB174-9E38-1445-AB92-B9776C983464}" type="slidenum">
              <a:rPr lang="en-US" smtClean="0"/>
              <a:t>13</a:t>
            </a:fld>
            <a:endParaRPr lang="en-US"/>
          </a:p>
        </p:txBody>
      </p:sp>
    </p:spTree>
    <p:extLst>
      <p:ext uri="{BB962C8B-B14F-4D97-AF65-F5344CB8AC3E}">
        <p14:creationId xmlns:p14="http://schemas.microsoft.com/office/powerpoint/2010/main" val="423826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game of Wei-Chi (or Go, as it is known in Japan), is thought to be the oldest board game in the world, dating back more than two thousand years to early China. Chinese workers brought this traditional game with them to the United States. To play the game you would need white and black glass or ceramic pieces and a wooden game board divided into a grid. The point of the game is for two players to alternate turns, each attempting to capture territory on the game board. It is similar to the American game Othello. Chinese railroad workers would have played this game in the evenings or on their days off to pass the time and to relax. </a:t>
            </a:r>
          </a:p>
        </p:txBody>
      </p:sp>
      <p:sp>
        <p:nvSpPr>
          <p:cNvPr id="4" name="Slide Number Placeholder 3"/>
          <p:cNvSpPr>
            <a:spLocks noGrp="1"/>
          </p:cNvSpPr>
          <p:nvPr>
            <p:ph type="sldNum" sz="quarter" idx="5"/>
          </p:nvPr>
        </p:nvSpPr>
        <p:spPr/>
        <p:txBody>
          <a:bodyPr/>
          <a:lstStyle/>
          <a:p>
            <a:fld id="{670CB174-9E38-1445-AB92-B9776C983464}" type="slidenum">
              <a:rPr lang="en-US" smtClean="0"/>
              <a:t>14</a:t>
            </a:fld>
            <a:endParaRPr lang="en-US"/>
          </a:p>
        </p:txBody>
      </p:sp>
    </p:spTree>
    <p:extLst>
      <p:ext uri="{BB962C8B-B14F-4D97-AF65-F5344CB8AC3E}">
        <p14:creationId xmlns:p14="http://schemas.microsoft.com/office/powerpoint/2010/main" val="21282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archaeologist rarely finds whole objects. Usually, they find only small broken pieces on the ground. They match each piece to known types of objects, glue together pieces of artifacts to understand how they fit together as a whole, and finally, think about how all the pieces fit together to tell a story that helps us understand the past. Given what you have learned about Chinese artifacts, identify the broken sherds and artifacts below and explain what these artifacts are telling us about Chinese railroad workers’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of these artifacts you have already seen. In the spaces below identify the object and its function. For the mystery object, Artifact #2, describe it, look at its details, and try to figure out its function and how it fits into the larger 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answer key for </a:t>
            </a:r>
            <a:r>
              <a:rPr lang="en-US" sz="1200" kern="1200">
                <a:solidFill>
                  <a:schemeClr val="tx1"/>
                </a:solidFill>
                <a:effectLst/>
                <a:latin typeface="+mn-lt"/>
                <a:ea typeface="+mn-ea"/>
                <a:cs typeface="+mn-cs"/>
              </a:rPr>
              <a:t>this exercise is </a:t>
            </a:r>
            <a:r>
              <a:rPr lang="en-US" sz="1200" kern="1200" dirty="0">
                <a:solidFill>
                  <a:schemeClr val="tx1"/>
                </a:solidFill>
                <a:effectLst/>
                <a:latin typeface="+mn-lt"/>
                <a:ea typeface="+mn-ea"/>
                <a:cs typeface="+mn-cs"/>
              </a:rPr>
              <a:t>provided at the end of the PDF packet.  The mystery artifact is a kerosene railroad lantern.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0CB174-9E38-1445-AB92-B9776C983464}" type="slidenum">
              <a:rPr lang="en-US" smtClean="0"/>
              <a:t>15</a:t>
            </a:fld>
            <a:endParaRPr lang="en-US"/>
          </a:p>
        </p:txBody>
      </p:sp>
    </p:spTree>
    <p:extLst>
      <p:ext uri="{BB962C8B-B14F-4D97-AF65-F5344CB8AC3E}">
        <p14:creationId xmlns:p14="http://schemas.microsoft.com/office/powerpoint/2010/main" val="4092731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the worker’s most common style bowl during the construction of the railroad as it was both durable and cheap. The bowl is made from a thick porcelain, and was decorated by a blue hand-painted pattern that reflects shoots and flowers of Bamboo. The worker would have used this bowl as their main eating dish for breakfast, lunch and dinner. </a:t>
            </a:r>
            <a:r>
              <a:rPr lang="en-US" sz="1200" kern="1200">
                <a:solidFill>
                  <a:schemeClr val="tx1"/>
                </a:solidFill>
                <a:effectLst/>
                <a:latin typeface="+mn-lt"/>
                <a:ea typeface="+mn-ea"/>
                <a:cs typeface="+mn-cs"/>
              </a:rPr>
              <a:t>Some even had the workers’ initials scratched into the bottom. </a:t>
            </a:r>
          </a:p>
        </p:txBody>
      </p:sp>
      <p:sp>
        <p:nvSpPr>
          <p:cNvPr id="4" name="Slide Number Placeholder 3"/>
          <p:cNvSpPr>
            <a:spLocks noGrp="1"/>
          </p:cNvSpPr>
          <p:nvPr>
            <p:ph type="sldNum" sz="quarter" idx="5"/>
          </p:nvPr>
        </p:nvSpPr>
        <p:spPr/>
        <p:txBody>
          <a:bodyPr/>
          <a:lstStyle/>
          <a:p>
            <a:fld id="{670CB174-9E38-1445-AB92-B9776C983464}" type="slidenum">
              <a:rPr lang="en-US" smtClean="0"/>
              <a:t>5</a:t>
            </a:fld>
            <a:endParaRPr lang="en-US"/>
          </a:p>
        </p:txBody>
      </p:sp>
    </p:spTree>
    <p:extLst>
      <p:ext uri="{BB962C8B-B14F-4D97-AF65-F5344CB8AC3E}">
        <p14:creationId xmlns:p14="http://schemas.microsoft.com/office/powerpoint/2010/main" val="342939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common style is named for the greenish blue glaze on the outside of the objects. Celadon style is made to look like the types of objects that the Emperor would have had in their palace, but was cheaper and made for the common person to own. Unlike the “bamboo” style bowl, celadon appears as many different types of objects such as bowls, cups, saucers, and even spoons. This ceramic was nicer and more expensive than the bamboo pattern, but was still common on railroad worker sites. </a:t>
            </a:r>
          </a:p>
        </p:txBody>
      </p:sp>
      <p:sp>
        <p:nvSpPr>
          <p:cNvPr id="4" name="Slide Number Placeholder 3"/>
          <p:cNvSpPr>
            <a:spLocks noGrp="1"/>
          </p:cNvSpPr>
          <p:nvPr>
            <p:ph type="sldNum" sz="quarter" idx="5"/>
          </p:nvPr>
        </p:nvSpPr>
        <p:spPr/>
        <p:txBody>
          <a:bodyPr/>
          <a:lstStyle/>
          <a:p>
            <a:fld id="{670CB174-9E38-1445-AB92-B9776C983464}" type="slidenum">
              <a:rPr lang="en-US" smtClean="0"/>
              <a:t>6</a:t>
            </a:fld>
            <a:endParaRPr lang="en-US"/>
          </a:p>
        </p:txBody>
      </p:sp>
    </p:spTree>
    <p:extLst>
      <p:ext uri="{BB962C8B-B14F-4D97-AF65-F5344CB8AC3E}">
        <p14:creationId xmlns:p14="http://schemas.microsoft.com/office/powerpoint/2010/main" val="215723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style is the most decorative and colorful of the ceramics that Chinese railroad workers owned. Similar to the “celadon” vessel, this pattern came in a variety of forms such as spoons, tea cups, plates, bowls, and others. Each of the four different flowers represent different seasons. These flowers are Plum Blossom (Winter), Orchid (Spring), Bamboo (Summer), and Chrysanthemums (Fall). </a:t>
            </a:r>
          </a:p>
        </p:txBody>
      </p:sp>
      <p:sp>
        <p:nvSpPr>
          <p:cNvPr id="4" name="Slide Number Placeholder 3"/>
          <p:cNvSpPr>
            <a:spLocks noGrp="1"/>
          </p:cNvSpPr>
          <p:nvPr>
            <p:ph type="sldNum" sz="quarter" idx="5"/>
          </p:nvPr>
        </p:nvSpPr>
        <p:spPr/>
        <p:txBody>
          <a:bodyPr/>
          <a:lstStyle/>
          <a:p>
            <a:fld id="{670CB174-9E38-1445-AB92-B9776C983464}" type="slidenum">
              <a:rPr lang="en-US" smtClean="0"/>
              <a:t>7</a:t>
            </a:fld>
            <a:endParaRPr lang="en-US"/>
          </a:p>
        </p:txBody>
      </p:sp>
    </p:spTree>
    <p:extLst>
      <p:ext uri="{BB962C8B-B14F-4D97-AF65-F5344CB8AC3E}">
        <p14:creationId xmlns:p14="http://schemas.microsoft.com/office/powerpoint/2010/main" val="373188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Chinese storage jars are generally a brown-glazed stoneware that can come in a variety of shapes and sizes depending on what the vessel originally held. Like most immigrants, Chinese railroad workers in the U.S. continued to eat the foods they were accustomed to. To do this they imported many types of foods and spices directly from China. This large jar was about the size of a 5-gallon bucket. It likely held pickled vegetables or eggs, dried foods, rice, or sugar.  </a:t>
            </a:r>
          </a:p>
        </p:txBody>
      </p:sp>
      <p:sp>
        <p:nvSpPr>
          <p:cNvPr id="4" name="Slide Number Placeholder 3"/>
          <p:cNvSpPr>
            <a:spLocks noGrp="1"/>
          </p:cNvSpPr>
          <p:nvPr>
            <p:ph type="sldNum" sz="quarter" idx="5"/>
          </p:nvPr>
        </p:nvSpPr>
        <p:spPr/>
        <p:txBody>
          <a:bodyPr/>
          <a:lstStyle/>
          <a:p>
            <a:fld id="{670CB174-9E38-1445-AB92-B9776C983464}" type="slidenum">
              <a:rPr lang="en-US" smtClean="0"/>
              <a:t>8</a:t>
            </a:fld>
            <a:endParaRPr lang="en-US"/>
          </a:p>
        </p:txBody>
      </p:sp>
    </p:spTree>
    <p:extLst>
      <p:ext uri="{BB962C8B-B14F-4D97-AF65-F5344CB8AC3E}">
        <p14:creationId xmlns:p14="http://schemas.microsoft.com/office/powerpoint/2010/main" val="324458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this small jar looks like a teapot, it is actually a container for soy sauce, vinegar, or vegetable oil. These three condiments are important in Chinese cooking, just like cooking oil and ketchup are for many American families. The top of the jar was sealed with a cork and a clay stopper to prevent it from leaking. Oftentimes Chinese workers would re-use this jar after it was emptied to hold water, oil, or even as a tea pot.  </a:t>
            </a:r>
          </a:p>
        </p:txBody>
      </p:sp>
      <p:sp>
        <p:nvSpPr>
          <p:cNvPr id="4" name="Slide Number Placeholder 3"/>
          <p:cNvSpPr>
            <a:spLocks noGrp="1"/>
          </p:cNvSpPr>
          <p:nvPr>
            <p:ph type="sldNum" sz="quarter" idx="5"/>
          </p:nvPr>
        </p:nvSpPr>
        <p:spPr/>
        <p:txBody>
          <a:bodyPr/>
          <a:lstStyle/>
          <a:p>
            <a:fld id="{670CB174-9E38-1445-AB92-B9776C983464}" type="slidenum">
              <a:rPr lang="en-US" smtClean="0"/>
              <a:t>9</a:t>
            </a:fld>
            <a:endParaRPr lang="en-US"/>
          </a:p>
        </p:txBody>
      </p:sp>
    </p:spTree>
    <p:extLst>
      <p:ext uri="{BB962C8B-B14F-4D97-AF65-F5344CB8AC3E}">
        <p14:creationId xmlns:p14="http://schemas.microsoft.com/office/powerpoint/2010/main" val="985352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stoneware jar and lid, covered in a rich green glaze, held dried, candied, or powdered spices, such as citrus or ginger root. Ginger root is a main flavoring in many Chinese dishes, and is an important part of Chinese cooking. Ginger is also used as a treatment for stomachache. The red label reads “dried orange peel.”  </a:t>
            </a:r>
          </a:p>
        </p:txBody>
      </p:sp>
      <p:sp>
        <p:nvSpPr>
          <p:cNvPr id="4" name="Slide Number Placeholder 3"/>
          <p:cNvSpPr>
            <a:spLocks noGrp="1"/>
          </p:cNvSpPr>
          <p:nvPr>
            <p:ph type="sldNum" sz="quarter" idx="5"/>
          </p:nvPr>
        </p:nvSpPr>
        <p:spPr/>
        <p:txBody>
          <a:bodyPr/>
          <a:lstStyle/>
          <a:p>
            <a:fld id="{670CB174-9E38-1445-AB92-B9776C983464}" type="slidenum">
              <a:rPr lang="en-US" smtClean="0"/>
              <a:t>10</a:t>
            </a:fld>
            <a:endParaRPr lang="en-US"/>
          </a:p>
        </p:txBody>
      </p:sp>
    </p:spTree>
    <p:extLst>
      <p:ext uri="{BB962C8B-B14F-4D97-AF65-F5344CB8AC3E}">
        <p14:creationId xmlns:p14="http://schemas.microsoft.com/office/powerpoint/2010/main" val="1096767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Chinese railroad workers used tools similar to those of their non-Chinese neighbors. At many Chinese worker camps pieces of knives are found near trash dumps and cookhouses. This cleaver (</a:t>
            </a:r>
            <a:r>
              <a:rPr lang="en-US" sz="1200" i="1" kern="1200" dirty="0">
                <a:solidFill>
                  <a:schemeClr val="tx1"/>
                </a:solidFill>
                <a:effectLst/>
                <a:latin typeface="+mn-lt"/>
                <a:ea typeface="+mn-ea"/>
                <a:cs typeface="+mn-cs"/>
              </a:rPr>
              <a:t>da </a:t>
            </a:r>
            <a:r>
              <a:rPr lang="en-US" sz="1200" i="1" kern="1200" dirty="0" err="1">
                <a:solidFill>
                  <a:schemeClr val="tx1"/>
                </a:solidFill>
                <a:effectLst/>
                <a:latin typeface="+mn-lt"/>
                <a:ea typeface="+mn-ea"/>
                <a:cs typeface="+mn-cs"/>
              </a:rPr>
              <a:t>dao</a:t>
            </a:r>
            <a:r>
              <a:rPr lang="en-US" sz="1200" kern="1200" dirty="0">
                <a:solidFill>
                  <a:schemeClr val="tx1"/>
                </a:solidFill>
                <a:effectLst/>
                <a:latin typeface="+mn-lt"/>
                <a:ea typeface="+mn-ea"/>
                <a:cs typeface="+mn-cs"/>
              </a:rPr>
              <a:t>) was used for slicing, dicing, and light-duty chopping. Cooks cut ingredients into bite-sized pieces according to the style of </a:t>
            </a:r>
            <a:r>
              <a:rPr lang="en-US" sz="1200" kern="1200" dirty="0" err="1">
                <a:solidFill>
                  <a:schemeClr val="tx1"/>
                </a:solidFill>
                <a:effectLst/>
                <a:latin typeface="+mn-lt"/>
                <a:ea typeface="+mn-ea"/>
                <a:cs typeface="+mn-cs"/>
              </a:rPr>
              <a:t>foodways</a:t>
            </a:r>
            <a:r>
              <a:rPr lang="en-US" sz="1200" kern="1200" dirty="0">
                <a:solidFill>
                  <a:schemeClr val="tx1"/>
                </a:solidFill>
                <a:effectLst/>
                <a:latin typeface="+mn-lt"/>
                <a:ea typeface="+mn-ea"/>
                <a:cs typeface="+mn-cs"/>
              </a:rPr>
              <a:t> from southern China. The Chinese cleaver has a long, square shaped steel blade and short wooden handle, where American styles have a shorter and more curved blade. </a:t>
            </a:r>
          </a:p>
        </p:txBody>
      </p:sp>
      <p:sp>
        <p:nvSpPr>
          <p:cNvPr id="4" name="Slide Number Placeholder 3"/>
          <p:cNvSpPr>
            <a:spLocks noGrp="1"/>
          </p:cNvSpPr>
          <p:nvPr>
            <p:ph type="sldNum" sz="quarter" idx="5"/>
          </p:nvPr>
        </p:nvSpPr>
        <p:spPr/>
        <p:txBody>
          <a:bodyPr/>
          <a:lstStyle/>
          <a:p>
            <a:fld id="{670CB174-9E38-1445-AB92-B9776C983464}" type="slidenum">
              <a:rPr lang="en-US" smtClean="0"/>
              <a:t>11</a:t>
            </a:fld>
            <a:endParaRPr lang="en-US"/>
          </a:p>
        </p:txBody>
      </p:sp>
    </p:spTree>
    <p:extLst>
      <p:ext uri="{BB962C8B-B14F-4D97-AF65-F5344CB8AC3E}">
        <p14:creationId xmlns:p14="http://schemas.microsoft.com/office/powerpoint/2010/main" val="3698282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Brass and copper coins have been made in China for nearly 3,000 years, and many of these came to the United States and Utah with the Chinese railroad workers. These coins were not used as money (to buy things), but were used in games, as good luck charms, and during special events and rituals such as funerals. These coins usually show the name of the Emperor who was in power at the time it was made on one side, which helps date the artifacts. The square holes allowed the coins to be held together on a string. The Chinese also believed that evil spirits would be caught in the square hole, protecting the coin’s owner. </a:t>
            </a:r>
          </a:p>
        </p:txBody>
      </p:sp>
      <p:sp>
        <p:nvSpPr>
          <p:cNvPr id="4" name="Slide Number Placeholder 3"/>
          <p:cNvSpPr>
            <a:spLocks noGrp="1"/>
          </p:cNvSpPr>
          <p:nvPr>
            <p:ph type="sldNum" sz="quarter" idx="5"/>
          </p:nvPr>
        </p:nvSpPr>
        <p:spPr/>
        <p:txBody>
          <a:bodyPr/>
          <a:lstStyle/>
          <a:p>
            <a:fld id="{670CB174-9E38-1445-AB92-B9776C983464}" type="slidenum">
              <a:rPr lang="en-US" smtClean="0"/>
              <a:t>12</a:t>
            </a:fld>
            <a:endParaRPr lang="en-US"/>
          </a:p>
        </p:txBody>
      </p:sp>
    </p:spTree>
    <p:extLst>
      <p:ext uri="{BB962C8B-B14F-4D97-AF65-F5344CB8AC3E}">
        <p14:creationId xmlns:p14="http://schemas.microsoft.com/office/powerpoint/2010/main" val="4051987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83B704F-9076-D546-B7A0-E8291B0D3EED}" type="datetimeFigureOut">
              <a:rPr lang="en-US" smtClean="0"/>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16079127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3B704F-9076-D546-B7A0-E8291B0D3EED}"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347546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3B704F-9076-D546-B7A0-E8291B0D3EED}" type="datetimeFigureOut">
              <a:rPr lang="en-US" smtClean="0"/>
              <a:t>12/20/2018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278479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3B704F-9076-D546-B7A0-E8291B0D3EED}" type="datetimeFigureOut">
              <a:rPr lang="en-US" smtClean="0"/>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75068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D83B704F-9076-D546-B7A0-E8291B0D3EED}" type="datetimeFigureOut">
              <a:rPr lang="en-US" smtClean="0"/>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3800251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83B704F-9076-D546-B7A0-E8291B0D3EED}" type="datetimeFigureOut">
              <a:rPr lang="en-US" smtClean="0"/>
              <a:t>12/20/2018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100261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D83B704F-9076-D546-B7A0-E8291B0D3EED}" type="datetimeFigureOut">
              <a:rPr lang="en-US" smtClean="0"/>
              <a:t>12/20/2018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E72E2-316D-C144-B5FC-F71383DE80A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376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3B704F-9076-D546-B7A0-E8291B0D3EED}" type="datetimeFigureOut">
              <a:rPr lang="en-US" smtClean="0"/>
              <a:t>12/20/2018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403501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B704F-9076-D546-B7A0-E8291B0D3EED}" type="datetimeFigureOut">
              <a:rPr lang="en-US" smtClean="0"/>
              <a:t>12/20/2018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3621713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3B704F-9076-D546-B7A0-E8291B0D3EED}" type="datetimeFigureOut">
              <a:rPr lang="en-US" smtClean="0"/>
              <a:t>12/20/2018</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356058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D83B704F-9076-D546-B7A0-E8291B0D3EED}" type="datetimeFigureOut">
              <a:rPr lang="en-US" smtClean="0"/>
              <a:t>12/20/2018</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8F4E72E2-316D-C144-B5FC-F71383DE80A5}" type="slidenum">
              <a:rPr lang="en-US" smtClean="0"/>
              <a:t>‹#›</a:t>
            </a:fld>
            <a:endParaRPr lang="en-US"/>
          </a:p>
        </p:txBody>
      </p:sp>
    </p:spTree>
    <p:extLst>
      <p:ext uri="{BB962C8B-B14F-4D97-AF65-F5344CB8AC3E}">
        <p14:creationId xmlns:p14="http://schemas.microsoft.com/office/powerpoint/2010/main" val="390186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83B704F-9076-D546-B7A0-E8291B0D3EED}" type="datetimeFigureOut">
              <a:rPr lang="en-US" smtClean="0"/>
              <a:t>12/20/2018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F4E72E2-316D-C144-B5FC-F71383DE80A5}" type="slidenum">
              <a:rPr lang="en-US" smtClean="0"/>
              <a:t>‹#›</a:t>
            </a:fld>
            <a:endParaRPr lang="en-US"/>
          </a:p>
        </p:txBody>
      </p:sp>
    </p:spTree>
    <p:extLst>
      <p:ext uri="{BB962C8B-B14F-4D97-AF65-F5344CB8AC3E}">
        <p14:creationId xmlns:p14="http://schemas.microsoft.com/office/powerpoint/2010/main" val="42306017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ollections.lib.utah.edu/ark:/87278/s6ft8jvp"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llections.lib.utah.edu/ark:/87278/s64n0md4"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collections.lib.utah.edu/ark:/87278/s6qg08m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37242F-B6D8-E344-AB96-5FE33E71116F}"/>
              </a:ext>
            </a:extLst>
          </p:cNvPr>
          <p:cNvPicPr/>
          <p:nvPr/>
        </p:nvPicPr>
        <p:blipFill rotWithShape="1">
          <a:blip r:embed="rId2" cstate="hqprint">
            <a:extLst>
              <a:ext uri="{28A0092B-C50C-407E-A947-70E740481C1C}">
                <a14:useLocalDpi xmlns:a14="http://schemas.microsoft.com/office/drawing/2010/main" val="0"/>
              </a:ext>
            </a:extLst>
          </a:blip>
          <a:srcRect t="1" b="48392"/>
          <a:stretch/>
        </p:blipFill>
        <p:spPr>
          <a:xfrm>
            <a:off x="0" y="1"/>
            <a:ext cx="12192000" cy="6857999"/>
          </a:xfrm>
          <a:prstGeom prst="rect">
            <a:avLst/>
          </a:prstGeom>
        </p:spPr>
      </p:pic>
      <p:sp>
        <p:nvSpPr>
          <p:cNvPr id="6" name="Rectangle 5">
            <a:extLst>
              <a:ext uri="{FF2B5EF4-FFF2-40B4-BE49-F238E27FC236}">
                <a16:creationId xmlns:a16="http://schemas.microsoft.com/office/drawing/2014/main" id="{347A13C9-3104-D442-BD89-B9B3C908C7FC}"/>
              </a:ext>
            </a:extLst>
          </p:cNvPr>
          <p:cNvSpPr/>
          <p:nvPr/>
        </p:nvSpPr>
        <p:spPr>
          <a:xfrm>
            <a:off x="2067109" y="1515238"/>
            <a:ext cx="8440469" cy="1323439"/>
          </a:xfrm>
          <a:prstGeom prst="rect">
            <a:avLst/>
          </a:prstGeom>
        </p:spPr>
        <p:txBody>
          <a:bodyPr wrap="square">
            <a:spAutoFit/>
          </a:bodyPr>
          <a:lstStyle/>
          <a:p>
            <a:pPr algn="ctr"/>
            <a:r>
              <a:rPr lang="en-US" sz="4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Chinese Workers on the Transcontinental Railroad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D5A6328-94B7-B941-930A-DDE37512B881}"/>
              </a:ext>
            </a:extLst>
          </p:cNvPr>
          <p:cNvSpPr/>
          <p:nvPr/>
        </p:nvSpPr>
        <p:spPr>
          <a:xfrm>
            <a:off x="1936480" y="4957929"/>
            <a:ext cx="8440469" cy="1323439"/>
          </a:xfrm>
          <a:prstGeom prst="rect">
            <a:avLst/>
          </a:prstGeom>
        </p:spPr>
        <p:txBody>
          <a:bodyPr wrap="square">
            <a:spAutoFit/>
          </a:bodyPr>
          <a:lstStyle/>
          <a:p>
            <a:pPr algn="ctr"/>
            <a:r>
              <a:rPr lang="en-US" sz="40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Historic Photographs</a:t>
            </a:r>
            <a:endParaRPr lang="en-US" sz="40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a:p>
            <a:pPr algn="ctr"/>
            <a:r>
              <a:rPr lang="en-US" sz="4000" b="1" dirty="0" smtClean="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&amp; Artifacts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547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nger jars">
            <a:extLst>
              <a:ext uri="{FF2B5EF4-FFF2-40B4-BE49-F238E27FC236}">
                <a16:creationId xmlns:a16="http://schemas.microsoft.com/office/drawing/2014/main" id="{1BD0B85D-03F3-4F41-B183-F9C822B41CB5}"/>
              </a:ext>
            </a:extLst>
          </p:cNvPr>
          <p:cNvPicPr/>
          <p:nvPr/>
        </p:nvPicPr>
        <p:blipFill>
          <a:blip r:embed="rId3" cstate="print">
            <a:extLst>
              <a:ext uri="{28A0092B-C50C-407E-A947-70E740481C1C}">
                <a14:useLocalDpi xmlns:a14="http://schemas.microsoft.com/office/drawing/2010/main" val="0"/>
              </a:ext>
            </a:extLst>
          </a:blip>
          <a:srcRect b="12219"/>
          <a:stretch>
            <a:fillRect/>
          </a:stretch>
        </p:blipFill>
        <p:spPr bwMode="auto">
          <a:xfrm>
            <a:off x="611784" y="1164526"/>
            <a:ext cx="10910375" cy="6199798"/>
          </a:xfrm>
          <a:prstGeom prst="rect">
            <a:avLst/>
          </a:prstGeom>
          <a:noFill/>
          <a:ln>
            <a:noFill/>
          </a:ln>
        </p:spPr>
      </p:pic>
      <p:sp>
        <p:nvSpPr>
          <p:cNvPr id="3" name="Rectangle 2">
            <a:extLst>
              <a:ext uri="{FF2B5EF4-FFF2-40B4-BE49-F238E27FC236}">
                <a16:creationId xmlns:a16="http://schemas.microsoft.com/office/drawing/2014/main" id="{2573E12A-1BD1-9F46-B797-5A263F75C880}"/>
              </a:ext>
            </a:extLst>
          </p:cNvPr>
          <p:cNvSpPr/>
          <p:nvPr/>
        </p:nvSpPr>
        <p:spPr>
          <a:xfrm>
            <a:off x="0" y="0"/>
            <a:ext cx="2454583"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F. Spice Jars</a:t>
            </a:r>
          </a:p>
        </p:txBody>
      </p:sp>
    </p:spTree>
    <p:extLst>
      <p:ext uri="{BB962C8B-B14F-4D97-AF65-F5344CB8AC3E}">
        <p14:creationId xmlns:p14="http://schemas.microsoft.com/office/powerpoint/2010/main" val="3212496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leaver">
            <a:extLst>
              <a:ext uri="{FF2B5EF4-FFF2-40B4-BE49-F238E27FC236}">
                <a16:creationId xmlns:a16="http://schemas.microsoft.com/office/drawing/2014/main" id="{3A72066F-156C-EB47-A88C-A01401391684}"/>
              </a:ext>
            </a:extLst>
          </p:cNvPr>
          <p:cNvPicPr>
            <a:picLocks noChangeAspect="1" noChangeArrowheads="1"/>
          </p:cNvPicPr>
          <p:nvPr/>
        </p:nvPicPr>
        <p:blipFill>
          <a:blip r:embed="rId3">
            <a:lum bright="20000" contrast="60000"/>
            <a:extLst>
              <a:ext uri="{28A0092B-C50C-407E-A947-70E740481C1C}">
                <a14:useLocalDpi xmlns:a14="http://schemas.microsoft.com/office/drawing/2010/main" val="0"/>
              </a:ext>
            </a:extLst>
          </a:blip>
          <a:srcRect/>
          <a:stretch>
            <a:fillRect/>
          </a:stretch>
        </p:blipFill>
        <p:spPr bwMode="auto">
          <a:xfrm>
            <a:off x="315454" y="1296438"/>
            <a:ext cx="11561092" cy="488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0DDEED1-B19C-A145-B987-6A122CCA50C5}"/>
              </a:ext>
            </a:extLst>
          </p:cNvPr>
          <p:cNvSpPr/>
          <p:nvPr/>
        </p:nvSpPr>
        <p:spPr>
          <a:xfrm>
            <a:off x="0" y="0"/>
            <a:ext cx="2198038"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G. Cleaver</a:t>
            </a:r>
          </a:p>
        </p:txBody>
      </p:sp>
    </p:spTree>
    <p:extLst>
      <p:ext uri="{BB962C8B-B14F-4D97-AF65-F5344CB8AC3E}">
        <p14:creationId xmlns:p14="http://schemas.microsoft.com/office/powerpoint/2010/main" val="350162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in for blood letting">
            <a:extLst>
              <a:ext uri="{FF2B5EF4-FFF2-40B4-BE49-F238E27FC236}">
                <a16:creationId xmlns:a16="http://schemas.microsoft.com/office/drawing/2014/main" id="{79262DC0-7835-1646-81B6-CB7AC65BD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03379"/>
            <a:ext cx="10715991" cy="605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78BEBE-5DBA-6E47-B5E0-340CECB806D0}"/>
              </a:ext>
            </a:extLst>
          </p:cNvPr>
          <p:cNvSpPr/>
          <p:nvPr/>
        </p:nvSpPr>
        <p:spPr>
          <a:xfrm>
            <a:off x="0" y="0"/>
            <a:ext cx="2826415"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H. Chinese Coin</a:t>
            </a:r>
          </a:p>
        </p:txBody>
      </p:sp>
    </p:spTree>
    <p:extLst>
      <p:ext uri="{BB962C8B-B14F-4D97-AF65-F5344CB8AC3E}">
        <p14:creationId xmlns:p14="http://schemas.microsoft.com/office/powerpoint/2010/main" val="19162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nese artifacts">
            <a:extLst>
              <a:ext uri="{FF2B5EF4-FFF2-40B4-BE49-F238E27FC236}">
                <a16:creationId xmlns:a16="http://schemas.microsoft.com/office/drawing/2014/main" id="{6B457734-FF96-B749-8FC7-6685DE25B9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200" y="365124"/>
            <a:ext cx="10720754" cy="6270137"/>
          </a:xfrm>
          <a:prstGeom prst="rect">
            <a:avLst/>
          </a:prstGeom>
          <a:noFill/>
          <a:ln>
            <a:noFill/>
          </a:ln>
        </p:spPr>
      </p:pic>
      <p:sp>
        <p:nvSpPr>
          <p:cNvPr id="3" name="Rectangle 2">
            <a:extLst>
              <a:ext uri="{FF2B5EF4-FFF2-40B4-BE49-F238E27FC236}">
                <a16:creationId xmlns:a16="http://schemas.microsoft.com/office/drawing/2014/main" id="{EFD51462-4BE1-684B-96D6-2424579541D7}"/>
              </a:ext>
            </a:extLst>
          </p:cNvPr>
          <p:cNvSpPr/>
          <p:nvPr/>
        </p:nvSpPr>
        <p:spPr>
          <a:xfrm>
            <a:off x="0" y="-4208"/>
            <a:ext cx="3775393"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I. Ink Stone and Ink Stick</a:t>
            </a:r>
          </a:p>
        </p:txBody>
      </p:sp>
    </p:spTree>
    <p:extLst>
      <p:ext uri="{BB962C8B-B14F-4D97-AF65-F5344CB8AC3E}">
        <p14:creationId xmlns:p14="http://schemas.microsoft.com/office/powerpoint/2010/main" val="1299758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graph of Go equipment with game in progress">
            <a:extLst>
              <a:ext uri="{FF2B5EF4-FFF2-40B4-BE49-F238E27FC236}">
                <a16:creationId xmlns:a16="http://schemas.microsoft.com/office/drawing/2014/main" id="{3AA83683-6237-EE41-A6AD-B8C41D692E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18026" y="543786"/>
            <a:ext cx="6262215" cy="6074728"/>
          </a:xfrm>
          <a:prstGeom prst="rect">
            <a:avLst/>
          </a:prstGeom>
          <a:noFill/>
          <a:ln>
            <a:noFill/>
          </a:ln>
        </p:spPr>
      </p:pic>
      <p:sp>
        <p:nvSpPr>
          <p:cNvPr id="3" name="Rectangle 2">
            <a:extLst>
              <a:ext uri="{FF2B5EF4-FFF2-40B4-BE49-F238E27FC236}">
                <a16:creationId xmlns:a16="http://schemas.microsoft.com/office/drawing/2014/main" id="{64432D77-5C6A-484B-80B5-0471422FAF27}"/>
              </a:ext>
            </a:extLst>
          </p:cNvPr>
          <p:cNvSpPr/>
          <p:nvPr/>
        </p:nvSpPr>
        <p:spPr>
          <a:xfrm>
            <a:off x="0" y="0"/>
            <a:ext cx="6096000" cy="369332"/>
          </a:xfrm>
          <a:prstGeom prst="rect">
            <a:avLst/>
          </a:prstGeom>
        </p:spPr>
        <p:txBody>
          <a:bodyPr>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J. “Wei-Chi” Pieces</a:t>
            </a:r>
          </a:p>
        </p:txBody>
      </p:sp>
    </p:spTree>
    <p:extLst>
      <p:ext uri="{BB962C8B-B14F-4D97-AF65-F5344CB8AC3E}">
        <p14:creationId xmlns:p14="http://schemas.microsoft.com/office/powerpoint/2010/main" val="3522732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B29B8AC-2031-6942-9336-858E90A94F16}"/>
              </a:ext>
            </a:extLst>
          </p:cNvPr>
          <p:cNvGrpSpPr>
            <a:grpSpLocks/>
          </p:cNvGrpSpPr>
          <p:nvPr/>
        </p:nvGrpSpPr>
        <p:grpSpPr bwMode="auto">
          <a:xfrm>
            <a:off x="3033486" y="319746"/>
            <a:ext cx="6448425" cy="6513830"/>
            <a:chOff x="1185" y="3664"/>
            <a:chExt cx="10155" cy="10258"/>
          </a:xfrm>
        </p:grpSpPr>
        <p:pic>
          <p:nvPicPr>
            <p:cNvPr id="17" name="Picture 16" descr="20160520_121521">
              <a:extLst>
                <a:ext uri="{FF2B5EF4-FFF2-40B4-BE49-F238E27FC236}">
                  <a16:creationId xmlns:a16="http://schemas.microsoft.com/office/drawing/2014/main" id="{4BE12C3F-75EE-A645-BA13-945DEA87F5A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l="28456" t="27924" r="33441" b="24648"/>
            <a:stretch>
              <a:fillRect/>
            </a:stretch>
          </p:blipFill>
          <p:spPr bwMode="auto">
            <a:xfrm rot="-4170660">
              <a:off x="8010" y="9644"/>
              <a:ext cx="3555" cy="24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hoto 1">
              <a:extLst>
                <a:ext uri="{FF2B5EF4-FFF2-40B4-BE49-F238E27FC236}">
                  <a16:creationId xmlns:a16="http://schemas.microsoft.com/office/drawing/2014/main" id="{BCF485F6-0D4A-2242-ACB5-D7689145C82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l="16238" t="10780" r="18489" b="20648"/>
            <a:stretch>
              <a:fillRect/>
            </a:stretch>
          </p:blipFill>
          <p:spPr bwMode="auto">
            <a:xfrm>
              <a:off x="2730" y="7910"/>
              <a:ext cx="6090" cy="3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20160520_123138">
              <a:extLst>
                <a:ext uri="{FF2B5EF4-FFF2-40B4-BE49-F238E27FC236}">
                  <a16:creationId xmlns:a16="http://schemas.microsoft.com/office/drawing/2014/main" id="{BEAF4AF5-A50C-4D44-ADCC-3A24FB14508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7652" t="13847" r="15112" b="6438"/>
            <a:stretch>
              <a:fillRect/>
            </a:stretch>
          </p:blipFill>
          <p:spPr bwMode="auto">
            <a:xfrm rot="10528609">
              <a:off x="1275" y="3890"/>
              <a:ext cx="5340" cy="41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MG_3217">
              <a:extLst>
                <a:ext uri="{FF2B5EF4-FFF2-40B4-BE49-F238E27FC236}">
                  <a16:creationId xmlns:a16="http://schemas.microsoft.com/office/drawing/2014/main" id="{1500866C-73B7-9A41-BA32-2BDEAAADC6E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830" y="3664"/>
              <a:ext cx="4510" cy="46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20160520_122936">
              <a:extLst>
                <a:ext uri="{FF2B5EF4-FFF2-40B4-BE49-F238E27FC236}">
                  <a16:creationId xmlns:a16="http://schemas.microsoft.com/office/drawing/2014/main" id="{83C84F9B-C287-5C40-B0BE-16EEA1F3687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l="27170" t="18781" r="35048" b="15506"/>
            <a:stretch>
              <a:fillRect/>
            </a:stretch>
          </p:blipFill>
          <p:spPr bwMode="auto">
            <a:xfrm>
              <a:off x="1185" y="10472"/>
              <a:ext cx="3525" cy="34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20160520_123628">
              <a:extLst>
                <a:ext uri="{FF2B5EF4-FFF2-40B4-BE49-F238E27FC236}">
                  <a16:creationId xmlns:a16="http://schemas.microsoft.com/office/drawing/2014/main" id="{CEF88DCB-5CAE-3B47-AD74-B65D5FD1F1C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l="34726" t="18419" r="29904" b="21010"/>
            <a:stretch>
              <a:fillRect/>
            </a:stretch>
          </p:blipFill>
          <p:spPr bwMode="auto">
            <a:xfrm>
              <a:off x="5670" y="10292"/>
              <a:ext cx="3300" cy="31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Box 32">
            <a:extLst>
              <a:ext uri="{FF2B5EF4-FFF2-40B4-BE49-F238E27FC236}">
                <a16:creationId xmlns:a16="http://schemas.microsoft.com/office/drawing/2014/main" id="{DE7ED477-6748-FD4D-A4C2-49A88DC5E5C3}"/>
              </a:ext>
            </a:extLst>
          </p:cNvPr>
          <p:cNvSpPr txBox="1">
            <a:spLocks noChangeArrowheads="1"/>
          </p:cNvSpPr>
          <p:nvPr/>
        </p:nvSpPr>
        <p:spPr bwMode="auto">
          <a:xfrm>
            <a:off x="3113430" y="704691"/>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33">
            <a:extLst>
              <a:ext uri="{FF2B5EF4-FFF2-40B4-BE49-F238E27FC236}">
                <a16:creationId xmlns:a16="http://schemas.microsoft.com/office/drawing/2014/main" id="{260030C2-2FCB-9E43-8279-836692061A8F}"/>
              </a:ext>
            </a:extLst>
          </p:cNvPr>
          <p:cNvSpPr txBox="1">
            <a:spLocks noChangeArrowheads="1"/>
          </p:cNvSpPr>
          <p:nvPr/>
        </p:nvSpPr>
        <p:spPr bwMode="auto">
          <a:xfrm>
            <a:off x="5949158" y="4674350"/>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34">
            <a:extLst>
              <a:ext uri="{FF2B5EF4-FFF2-40B4-BE49-F238E27FC236}">
                <a16:creationId xmlns:a16="http://schemas.microsoft.com/office/drawing/2014/main" id="{9B7E7067-9EBA-5F4F-9456-41350228B657}"/>
              </a:ext>
            </a:extLst>
          </p:cNvPr>
          <p:cNvSpPr txBox="1">
            <a:spLocks noChangeArrowheads="1"/>
          </p:cNvSpPr>
          <p:nvPr/>
        </p:nvSpPr>
        <p:spPr bwMode="auto">
          <a:xfrm>
            <a:off x="3087124" y="4703377"/>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35">
            <a:extLst>
              <a:ext uri="{FF2B5EF4-FFF2-40B4-BE49-F238E27FC236}">
                <a16:creationId xmlns:a16="http://schemas.microsoft.com/office/drawing/2014/main" id="{CDF4A726-9B5E-BB43-8C0E-D0FE0446A73E}"/>
              </a:ext>
            </a:extLst>
          </p:cNvPr>
          <p:cNvSpPr txBox="1">
            <a:spLocks noChangeArrowheads="1"/>
          </p:cNvSpPr>
          <p:nvPr/>
        </p:nvSpPr>
        <p:spPr bwMode="auto">
          <a:xfrm>
            <a:off x="8071874" y="3690096"/>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36">
            <a:extLst>
              <a:ext uri="{FF2B5EF4-FFF2-40B4-BE49-F238E27FC236}">
                <a16:creationId xmlns:a16="http://schemas.microsoft.com/office/drawing/2014/main" id="{3F9482B1-6433-8F4C-BEA2-676F3B5C7228}"/>
              </a:ext>
            </a:extLst>
          </p:cNvPr>
          <p:cNvSpPr txBox="1">
            <a:spLocks noChangeArrowheads="1"/>
          </p:cNvSpPr>
          <p:nvPr/>
        </p:nvSpPr>
        <p:spPr bwMode="auto">
          <a:xfrm>
            <a:off x="4192930" y="3280522"/>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37">
            <a:extLst>
              <a:ext uri="{FF2B5EF4-FFF2-40B4-BE49-F238E27FC236}">
                <a16:creationId xmlns:a16="http://schemas.microsoft.com/office/drawing/2014/main" id="{8E3B6F52-A370-1C4E-ABFB-8DB74DC9FC17}"/>
              </a:ext>
            </a:extLst>
          </p:cNvPr>
          <p:cNvSpPr txBox="1">
            <a:spLocks noChangeArrowheads="1"/>
          </p:cNvSpPr>
          <p:nvPr/>
        </p:nvSpPr>
        <p:spPr bwMode="auto">
          <a:xfrm>
            <a:off x="6832263" y="410777"/>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74D0E442-AF80-8E46-A594-4677096B517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6" name="Picture 3" descr="20160520_121521">
            <a:extLst>
              <a:ext uri="{FF2B5EF4-FFF2-40B4-BE49-F238E27FC236}">
                <a16:creationId xmlns:a16="http://schemas.microsoft.com/office/drawing/2014/main" id="{99B997DD-199A-DF40-9F4B-33DACB6AF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56" t="27924" r="33441" b="24648"/>
          <a:stretch>
            <a:fillRect/>
          </a:stretch>
        </p:blipFill>
        <p:spPr bwMode="auto">
          <a:xfrm rot="-4170660">
            <a:off x="12716670" y="15766256"/>
            <a:ext cx="5643562" cy="39528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Photo 1">
            <a:extLst>
              <a:ext uri="{FF2B5EF4-FFF2-40B4-BE49-F238E27FC236}">
                <a16:creationId xmlns:a16="http://schemas.microsoft.com/office/drawing/2014/main" id="{F5FCE3FE-51E9-9B4A-AB41-3F5AAFCAB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38" t="10780" r="18489" b="20648"/>
          <a:stretch>
            <a:fillRect/>
          </a:stretch>
        </p:blipFill>
        <p:spPr bwMode="auto">
          <a:xfrm>
            <a:off x="4333875" y="18657888"/>
            <a:ext cx="96678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20160520_123138">
            <a:extLst>
              <a:ext uri="{FF2B5EF4-FFF2-40B4-BE49-F238E27FC236}">
                <a16:creationId xmlns:a16="http://schemas.microsoft.com/office/drawing/2014/main" id="{B7E60967-CE5E-0141-B792-13181CC87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652" t="13847" r="15112" b="6438"/>
          <a:stretch>
            <a:fillRect/>
          </a:stretch>
        </p:blipFill>
        <p:spPr bwMode="auto">
          <a:xfrm rot="10528609">
            <a:off x="2024063" y="17991138"/>
            <a:ext cx="8477250" cy="66436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G_3217">
            <a:extLst>
              <a:ext uri="{FF2B5EF4-FFF2-40B4-BE49-F238E27FC236}">
                <a16:creationId xmlns:a16="http://schemas.microsoft.com/office/drawing/2014/main" id="{E98DED02-ED3E-F64D-9165-7D2399F428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2625" y="24276050"/>
            <a:ext cx="7159625" cy="74358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20160520_122936">
            <a:extLst>
              <a:ext uri="{FF2B5EF4-FFF2-40B4-BE49-F238E27FC236}">
                <a16:creationId xmlns:a16="http://schemas.microsoft.com/office/drawing/2014/main" id="{3A352A45-8EAA-D64A-9849-F5D88CA3FF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170" t="18781" r="35048" b="15506"/>
          <a:stretch>
            <a:fillRect/>
          </a:stretch>
        </p:blipFill>
        <p:spPr bwMode="auto">
          <a:xfrm>
            <a:off x="1881188" y="42519600"/>
            <a:ext cx="5595937" cy="54768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20160520_123628">
            <a:extLst>
              <a:ext uri="{FF2B5EF4-FFF2-40B4-BE49-F238E27FC236}">
                <a16:creationId xmlns:a16="http://schemas.microsoft.com/office/drawing/2014/main" id="{C90414DD-ABBA-754A-BE60-DBB7AAA8A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726" t="18419" r="29904" b="21010"/>
          <a:stretch>
            <a:fillRect/>
          </a:stretch>
        </p:blipFill>
        <p:spPr bwMode="auto">
          <a:xfrm>
            <a:off x="9001125" y="47710725"/>
            <a:ext cx="5238750" cy="5048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0">
            <a:extLst>
              <a:ext uri="{FF2B5EF4-FFF2-40B4-BE49-F238E27FC236}">
                <a16:creationId xmlns:a16="http://schemas.microsoft.com/office/drawing/2014/main" id="{1F640B6E-666B-F447-AB54-36BAD3B361C7}"/>
              </a:ext>
            </a:extLst>
          </p:cNvPr>
          <p:cNvSpPr>
            <a:spLocks noChangeArrowheads="1"/>
          </p:cNvSpPr>
          <p:nvPr/>
        </p:nvSpPr>
        <p:spPr bwMode="auto">
          <a:xfrm>
            <a:off x="0" y="36420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9402FDC7-BBAA-424F-8C2E-01F019B1002E}"/>
              </a:ext>
            </a:extLst>
          </p:cNvPr>
          <p:cNvSpPr/>
          <p:nvPr/>
        </p:nvSpPr>
        <p:spPr>
          <a:xfrm>
            <a:off x="43359" y="-9845"/>
            <a:ext cx="3070071" cy="369332"/>
          </a:xfrm>
          <a:prstGeom prst="rect">
            <a:avLst/>
          </a:prstGeom>
        </p:spPr>
        <p:txBody>
          <a:bodyPr wrap="none">
            <a:spAutoFit/>
          </a:bodyPr>
          <a:lstStyle/>
          <a:p>
            <a:pPr algn="ctr">
              <a:spcAft>
                <a:spcPts val="600"/>
              </a:spcAft>
            </a:pPr>
            <a:r>
              <a:rPr lang="en-US" b="1" dirty="0">
                <a:solidFill>
                  <a:srgbClr val="000000"/>
                </a:solidFill>
                <a:latin typeface="Arial" panose="020B0604020202020204" pitchFamily="34" charset="0"/>
                <a:ea typeface="Calibri" panose="020F0502020204030204" pitchFamily="34" charset="0"/>
              </a:rPr>
              <a:t>Archaeology Investigation</a:t>
            </a:r>
          </a:p>
        </p:txBody>
      </p:sp>
    </p:spTree>
    <p:extLst>
      <p:ext uri="{BB962C8B-B14F-4D97-AF65-F5344CB8AC3E}">
        <p14:creationId xmlns:p14="http://schemas.microsoft.com/office/powerpoint/2010/main" val="369927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DBD5BD-632E-B24A-B9F3-A530F68703D3}"/>
              </a:ext>
            </a:extLst>
          </p:cNvPr>
          <p:cNvPicPr/>
          <p:nvPr/>
        </p:nvPicPr>
        <p:blipFill rotWithShape="1">
          <a:blip r:embed="rId2" cstate="hqprint">
            <a:extLst>
              <a:ext uri="{28A0092B-C50C-407E-A947-70E740481C1C}">
                <a14:useLocalDpi xmlns:a14="http://schemas.microsoft.com/office/drawing/2010/main" val="0"/>
              </a:ext>
            </a:extLst>
          </a:blip>
          <a:srcRect t="245" b="-1154"/>
          <a:stretch/>
        </p:blipFill>
        <p:spPr>
          <a:xfrm>
            <a:off x="3251200" y="0"/>
            <a:ext cx="5326744" cy="6956414"/>
          </a:xfrm>
          <a:prstGeom prst="rect">
            <a:avLst/>
          </a:prstGeom>
        </p:spPr>
      </p:pic>
    </p:spTree>
    <p:extLst>
      <p:ext uri="{BB962C8B-B14F-4D97-AF65-F5344CB8AC3E}">
        <p14:creationId xmlns:p14="http://schemas.microsoft.com/office/powerpoint/2010/main" val="300614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388866" y="0"/>
            <a:ext cx="8653505" cy="6858000"/>
          </a:xfrm>
          <a:prstGeom prst="rect">
            <a:avLst/>
          </a:prstGeom>
        </p:spPr>
      </p:pic>
      <p:sp>
        <p:nvSpPr>
          <p:cNvPr id="3" name="Rectangle 2"/>
          <p:cNvSpPr/>
          <p:nvPr/>
        </p:nvSpPr>
        <p:spPr>
          <a:xfrm>
            <a:off x="96982" y="3295541"/>
            <a:ext cx="3075709" cy="3429465"/>
          </a:xfrm>
          <a:prstGeom prst="rect">
            <a:avLst/>
          </a:prstGeom>
        </p:spPr>
        <p:txBody>
          <a:bodyPr wrap="square">
            <a:spAutoFit/>
          </a:bodyPr>
          <a:lstStyle/>
          <a:p>
            <a:pPr>
              <a:lnSpc>
                <a:spcPct val="120000"/>
              </a:lnSpc>
              <a:spcAft>
                <a:spcPts val="600"/>
              </a:spcAft>
            </a:pPr>
            <a:r>
              <a:rPr lang="en-US" sz="1400" dirty="0">
                <a:solidFill>
                  <a:srgbClr val="000000"/>
                </a:solidFill>
                <a:latin typeface="Arial" panose="020B0604020202020204" pitchFamily="34" charset="0"/>
                <a:ea typeface="Calibri" panose="020F0502020204030204" pitchFamily="34" charset="0"/>
              </a:rPr>
              <a:t>Chinese workers / laborers working near the entrance to the Summit Tunnel, Sierra Nevada Mountains, in 1867. This was 105 1/4 miles from Sacramento. Photograph taken by official Central Pacific photographer Alfred A. Hart of Sacramento. Southern Pacific Photo X109. Gift of: Southern Pacific Railroad Company. Courtesy Utah State Historical Society. </a:t>
            </a:r>
            <a:r>
              <a:rPr lang="en-US" sz="1400" dirty="0" smtClean="0">
                <a:solidFill>
                  <a:srgbClr val="000000"/>
                </a:solidFill>
                <a:latin typeface="Arial" panose="020B0604020202020204" pitchFamily="34" charset="0"/>
                <a:ea typeface="Calibri" panose="020F0502020204030204" pitchFamily="34" charset="0"/>
                <a:hlinkClick r:id="rId3"/>
              </a:rPr>
              <a:t>https://collections.lib.utah.edu/ark:/87278/s6ft8jvp</a:t>
            </a:r>
            <a:endParaRPr lang="en-US" sz="1400"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76943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375" y="1"/>
            <a:ext cx="7074018" cy="6858000"/>
          </a:xfrm>
        </p:spPr>
      </p:pic>
      <p:sp>
        <p:nvSpPr>
          <p:cNvPr id="5" name="Rectangle 4"/>
          <p:cNvSpPr/>
          <p:nvPr/>
        </p:nvSpPr>
        <p:spPr>
          <a:xfrm>
            <a:off x="7689270" y="4495801"/>
            <a:ext cx="4350330" cy="2160591"/>
          </a:xfrm>
          <a:prstGeom prst="rect">
            <a:avLst/>
          </a:prstGeom>
        </p:spPr>
        <p:txBody>
          <a:bodyPr wrap="square">
            <a:spAutoFit/>
          </a:bodyPr>
          <a:lstStyle/>
          <a:p>
            <a:pPr>
              <a:lnSpc>
                <a:spcPct val="120000"/>
              </a:lnSpc>
              <a:spcAft>
                <a:spcPts val="600"/>
              </a:spcAft>
            </a:pPr>
            <a:r>
              <a:rPr lang="en-US" sz="1400" dirty="0">
                <a:solidFill>
                  <a:srgbClr val="000000"/>
                </a:solidFill>
                <a:latin typeface="Arial" panose="020B0604020202020204" pitchFamily="34" charset="0"/>
                <a:ea typeface="Calibri" panose="020F0502020204030204" pitchFamily="34" charset="0"/>
              </a:rPr>
              <a:t>Chinese laborers / workers with one-horse dump carts building a grade for the Central Pacific at Prospect Hill Cut, 75 miles from Sacramento, where construction started. Photograph taken by official Central Pacific photographer: Alfred A. Hart of Sacramento. Southern Pacific Photo X167.</a:t>
            </a:r>
            <a:r>
              <a:rPr lang="en-US" sz="1400" i="1" dirty="0">
                <a:solidFill>
                  <a:srgbClr val="000000"/>
                </a:solidFill>
                <a:latin typeface="Arial" panose="020B0604020202020204" pitchFamily="34" charset="0"/>
                <a:ea typeface="Calibri" panose="020F0502020204030204" pitchFamily="34" charset="0"/>
              </a:rPr>
              <a:t> </a:t>
            </a:r>
            <a:r>
              <a:rPr lang="en-US" sz="1400" dirty="0">
                <a:solidFill>
                  <a:srgbClr val="000000"/>
                </a:solidFill>
                <a:latin typeface="Arial" panose="020B0604020202020204" pitchFamily="34" charset="0"/>
                <a:ea typeface="Calibri" panose="020F0502020204030204" pitchFamily="34" charset="0"/>
              </a:rPr>
              <a:t>Courtesy Utah State Historical Society. </a:t>
            </a:r>
            <a:r>
              <a:rPr lang="en-US" sz="1400" dirty="0">
                <a:solidFill>
                  <a:srgbClr val="000000"/>
                </a:solidFill>
                <a:latin typeface="Arial" panose="020B0604020202020204" pitchFamily="34" charset="0"/>
                <a:ea typeface="Calibri" panose="020F0502020204030204" pitchFamily="34" charset="0"/>
                <a:hlinkClick r:id="rId3"/>
              </a:rPr>
              <a:t>https://collections.lib.utah.edu/ark:/87278/s64n0md4</a:t>
            </a:r>
            <a:endParaRPr lang="en-US" sz="1400" dirty="0">
              <a:solidFill>
                <a:srgbClr val="0000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87516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4146754" y="0"/>
            <a:ext cx="7844355" cy="6858000"/>
          </a:xfrm>
          <a:prstGeom prst="rect">
            <a:avLst/>
          </a:prstGeom>
        </p:spPr>
      </p:pic>
      <p:sp>
        <p:nvSpPr>
          <p:cNvPr id="3" name="Rectangle 2"/>
          <p:cNvSpPr/>
          <p:nvPr/>
        </p:nvSpPr>
        <p:spPr>
          <a:xfrm>
            <a:off x="0" y="117694"/>
            <a:ext cx="3768436" cy="6790385"/>
          </a:xfrm>
          <a:prstGeom prst="rect">
            <a:avLst/>
          </a:prstGeom>
        </p:spPr>
        <p:txBody>
          <a:bodyPr wrap="square">
            <a:spAutoFit/>
          </a:bodyPr>
          <a:lstStyle/>
          <a:p>
            <a:pPr>
              <a:lnSpc>
                <a:spcPct val="120000"/>
              </a:lnSpc>
              <a:spcAft>
                <a:spcPts val="600"/>
              </a:spcAft>
            </a:pPr>
            <a:r>
              <a:rPr lang="en-US" sz="1400" dirty="0">
                <a:solidFill>
                  <a:srgbClr val="000000"/>
                </a:solidFill>
                <a:latin typeface="Arial" panose="020B0604020202020204" pitchFamily="34" charset="0"/>
                <a:ea typeface="Calibri" panose="020F0502020204030204" pitchFamily="34" charset="0"/>
              </a:rPr>
              <a:t>A Chinese gang curving iron rail in 12-mile Canyon (also known as Palisade Canyon), Nevada, during construction of the Central Pacific Railroad (now Southern Pacific Railroad) in 1868. To curve rail, two rails were placed on the track about 25 feet apart. A rail was laid on its side and six men stood on it. A man with a heavy hammer would start at one end of the rail. As each of the men stepped off in succession, he would strike the hammer, moving gradually down to the other end. The weight of the men gave spring to the rail in this curving method. After the rail was bent, it was placed on its base and curvature tested with chord. It was hammered, as necessary, to even the curve. For curves of four degrees or less, no attempt was made to curve the rail before laying, as sufficient curvature could be induced in lining up the track. 435 miles from Sacramento. Photograph taken by official Central Pacific photographer: Alfred A. Hart of Sacramento. Southern Pacific Photo X156. Courtesy </a:t>
            </a:r>
            <a:r>
              <a:rPr lang="en-US" sz="1400" dirty="0" smtClean="0">
                <a:solidFill>
                  <a:srgbClr val="000000"/>
                </a:solidFill>
                <a:latin typeface="Arial" panose="020B0604020202020204" pitchFamily="34" charset="0"/>
                <a:ea typeface="Calibri" panose="020F0502020204030204" pitchFamily="34" charset="0"/>
              </a:rPr>
              <a:t>Utah State Historical Society. </a:t>
            </a:r>
            <a:r>
              <a:rPr lang="en-US" sz="1400" dirty="0">
                <a:solidFill>
                  <a:srgbClr val="000000"/>
                </a:solidFill>
                <a:latin typeface="Arial" panose="020B0604020202020204" pitchFamily="34" charset="0"/>
                <a:ea typeface="Calibri" panose="020F0502020204030204" pitchFamily="34" charset="0"/>
                <a:hlinkClick r:id="rId4"/>
              </a:rPr>
              <a:t>https://collections.lib.utah.edu/ark:/87278/s6qg08m7</a:t>
            </a:r>
            <a:r>
              <a:rPr lang="en-US" sz="1400" dirty="0">
                <a:solidFill>
                  <a:srgbClr val="000000"/>
                </a:solidFill>
                <a:latin typeface="Arial" panose="020B0604020202020204" pitchFamily="34" charset="0"/>
                <a:ea typeface="Calibri" panose="020F0502020204030204" pitchFamily="34" charset="0"/>
              </a:rPr>
              <a:t> </a:t>
            </a:r>
          </a:p>
        </p:txBody>
      </p:sp>
    </p:spTree>
    <p:extLst>
      <p:ext uri="{BB962C8B-B14F-4D97-AF65-F5344CB8AC3E}">
        <p14:creationId xmlns:p14="http://schemas.microsoft.com/office/powerpoint/2010/main" val="349988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892A59-1227-A249-BAB8-B56F3BE6EF4B}"/>
              </a:ext>
            </a:extLst>
          </p:cNvPr>
          <p:cNvSpPr>
            <a:spLocks noGrp="1"/>
          </p:cNvSpPr>
          <p:nvPr>
            <p:ph idx="1"/>
          </p:nvPr>
        </p:nvSpPr>
        <p:spPr/>
        <p:txBody>
          <a:bodyPr/>
          <a:lstStyle/>
          <a:p>
            <a:endParaRPr lang="en-US"/>
          </a:p>
        </p:txBody>
      </p:sp>
      <p:pic>
        <p:nvPicPr>
          <p:cNvPr id="4" name="Picture 2" descr="cup">
            <a:extLst>
              <a:ext uri="{FF2B5EF4-FFF2-40B4-BE49-F238E27FC236}">
                <a16:creationId xmlns:a16="http://schemas.microsoft.com/office/drawing/2014/main" id="{9BF5F090-F2CC-CD4D-8C01-859C2E9845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528"/>
          <a:stretch/>
        </p:blipFill>
        <p:spPr bwMode="auto">
          <a:xfrm>
            <a:off x="0" y="365125"/>
            <a:ext cx="12192000" cy="624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7F4C92C-E608-4748-8081-9ABCB7A1B183}"/>
              </a:ext>
            </a:extLst>
          </p:cNvPr>
          <p:cNvSpPr/>
          <p:nvPr/>
        </p:nvSpPr>
        <p:spPr>
          <a:xfrm>
            <a:off x="0" y="-4207"/>
            <a:ext cx="3728328"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A. “Bamboo” Style Bowl</a:t>
            </a:r>
          </a:p>
        </p:txBody>
      </p:sp>
    </p:spTree>
    <p:extLst>
      <p:ext uri="{BB962C8B-B14F-4D97-AF65-F5344CB8AC3E}">
        <p14:creationId xmlns:p14="http://schemas.microsoft.com/office/powerpoint/2010/main" val="245094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ledon cupb">
            <a:extLst>
              <a:ext uri="{FF2B5EF4-FFF2-40B4-BE49-F238E27FC236}">
                <a16:creationId xmlns:a16="http://schemas.microsoft.com/office/drawing/2014/main" id="{679350EB-C7B3-AB41-B932-A31D510C8845}"/>
              </a:ext>
            </a:extLst>
          </p:cNvPr>
          <p:cNvPicPr/>
          <p:nvPr/>
        </p:nvPicPr>
        <p:blipFill>
          <a:blip r:embed="rId3" cstate="print">
            <a:extLst>
              <a:ext uri="{28A0092B-C50C-407E-A947-70E740481C1C}">
                <a14:useLocalDpi xmlns:a14="http://schemas.microsoft.com/office/drawing/2010/main" val="0"/>
              </a:ext>
            </a:extLst>
          </a:blip>
          <a:srcRect l="6305" r="3044" b="25018"/>
          <a:stretch>
            <a:fillRect/>
          </a:stretch>
        </p:blipFill>
        <p:spPr bwMode="auto">
          <a:xfrm>
            <a:off x="1190590" y="844096"/>
            <a:ext cx="9665677" cy="6492875"/>
          </a:xfrm>
          <a:prstGeom prst="rect">
            <a:avLst/>
          </a:prstGeom>
          <a:noFill/>
          <a:ln>
            <a:noFill/>
          </a:ln>
        </p:spPr>
      </p:pic>
      <p:sp>
        <p:nvSpPr>
          <p:cNvPr id="5" name="Rectangle 4">
            <a:extLst>
              <a:ext uri="{FF2B5EF4-FFF2-40B4-BE49-F238E27FC236}">
                <a16:creationId xmlns:a16="http://schemas.microsoft.com/office/drawing/2014/main" id="{5AA6CC2A-2166-634D-A5A8-43CEB6865232}"/>
              </a:ext>
            </a:extLst>
          </p:cNvPr>
          <p:cNvSpPr/>
          <p:nvPr/>
        </p:nvSpPr>
        <p:spPr>
          <a:xfrm>
            <a:off x="0" y="0"/>
            <a:ext cx="5722592"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B. “Celadon” or “Wintergreen” Style Bowl </a:t>
            </a:r>
          </a:p>
        </p:txBody>
      </p:sp>
    </p:spTree>
    <p:extLst>
      <p:ext uri="{BB962C8B-B14F-4D97-AF65-F5344CB8AC3E}">
        <p14:creationId xmlns:p14="http://schemas.microsoft.com/office/powerpoint/2010/main" val="649396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oon">
            <a:extLst>
              <a:ext uri="{FF2B5EF4-FFF2-40B4-BE49-F238E27FC236}">
                <a16:creationId xmlns:a16="http://schemas.microsoft.com/office/drawing/2014/main" id="{19253F04-487E-2549-9C0A-E1B0A5EC206A}"/>
              </a:ext>
            </a:extLst>
          </p:cNvPr>
          <p:cNvPicPr/>
          <p:nvPr/>
        </p:nvPicPr>
        <p:blipFill rotWithShape="1">
          <a:blip r:embed="rId3">
            <a:extLst>
              <a:ext uri="{28A0092B-C50C-407E-A947-70E740481C1C}">
                <a14:useLocalDpi xmlns:a14="http://schemas.microsoft.com/office/drawing/2010/main" val="0"/>
              </a:ext>
            </a:extLst>
          </a:blip>
          <a:srcRect l="6237" t="4019" r="5820" b="17338"/>
          <a:stretch/>
        </p:blipFill>
        <p:spPr bwMode="auto">
          <a:xfrm>
            <a:off x="4049487" y="667657"/>
            <a:ext cx="4064000" cy="3190750"/>
          </a:xfrm>
          <a:prstGeom prst="rect">
            <a:avLst/>
          </a:prstGeom>
          <a:noFill/>
          <a:ln>
            <a:noFill/>
          </a:ln>
          <a:extLst>
            <a:ext uri="{53640926-AAD7-44D8-BBD7-CCE9431645EC}">
              <a14:shadowObscured xmlns:a14="http://schemas.microsoft.com/office/drawing/2010/main"/>
            </a:ext>
          </a:extLst>
        </p:spPr>
      </p:pic>
      <p:pic>
        <p:nvPicPr>
          <p:cNvPr id="5" name="Picture 4" descr="tea cups a">
            <a:extLst>
              <a:ext uri="{FF2B5EF4-FFF2-40B4-BE49-F238E27FC236}">
                <a16:creationId xmlns:a16="http://schemas.microsoft.com/office/drawing/2014/main" id="{F9DD150C-654E-2F4C-9DC9-8FC035A05884}"/>
              </a:ext>
            </a:extLst>
          </p:cNvPr>
          <p:cNvPicPr/>
          <p:nvPr/>
        </p:nvPicPr>
        <p:blipFill rotWithShape="1">
          <a:blip r:embed="rId4">
            <a:extLst>
              <a:ext uri="{28A0092B-C50C-407E-A947-70E740481C1C}">
                <a14:useLocalDpi xmlns:a14="http://schemas.microsoft.com/office/drawing/2010/main" val="0"/>
              </a:ext>
            </a:extLst>
          </a:blip>
          <a:srcRect l="4330" t="14340" r="8453" b="30189"/>
          <a:stretch/>
        </p:blipFill>
        <p:spPr bwMode="auto">
          <a:xfrm>
            <a:off x="2958938" y="4129180"/>
            <a:ext cx="6492918" cy="2244206"/>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7FAA3D18-1062-DE40-B26D-81320C0B5442}"/>
              </a:ext>
            </a:extLst>
          </p:cNvPr>
          <p:cNvSpPr/>
          <p:nvPr/>
        </p:nvSpPr>
        <p:spPr>
          <a:xfrm>
            <a:off x="109396" y="21326"/>
            <a:ext cx="8425003" cy="369332"/>
          </a:xfrm>
          <a:prstGeom prst="rect">
            <a:avLst/>
          </a:prstGeom>
        </p:spPr>
        <p:txBody>
          <a:bodyPr wrap="squar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C. “Four Flowers” or “Four Seasons” Style Spoon and Bowls</a:t>
            </a:r>
          </a:p>
        </p:txBody>
      </p:sp>
    </p:spTree>
    <p:extLst>
      <p:ext uri="{BB962C8B-B14F-4D97-AF65-F5344CB8AC3E}">
        <p14:creationId xmlns:p14="http://schemas.microsoft.com/office/powerpoint/2010/main" val="298112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rge jar2">
            <a:extLst>
              <a:ext uri="{FF2B5EF4-FFF2-40B4-BE49-F238E27FC236}">
                <a16:creationId xmlns:a16="http://schemas.microsoft.com/office/drawing/2014/main" id="{2C68452B-E602-A24E-822F-57AABB020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717" y="1"/>
            <a:ext cx="704263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B1466C1-6DAE-DE4D-BD06-A00B883A0EB8}"/>
              </a:ext>
            </a:extLst>
          </p:cNvPr>
          <p:cNvSpPr/>
          <p:nvPr/>
        </p:nvSpPr>
        <p:spPr>
          <a:xfrm>
            <a:off x="0" y="1"/>
            <a:ext cx="5275803"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D. Brown-Glazed Stoneware Barrel Jar</a:t>
            </a:r>
          </a:p>
        </p:txBody>
      </p:sp>
    </p:spTree>
    <p:extLst>
      <p:ext uri="{BB962C8B-B14F-4D97-AF65-F5344CB8AC3E}">
        <p14:creationId xmlns:p14="http://schemas.microsoft.com/office/powerpoint/2010/main" val="2306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nese spouted jar (LC #40119) (left) and Chinese wide-mouth jar (LC #44670) (right).Â ">
            <a:extLst>
              <a:ext uri="{FF2B5EF4-FFF2-40B4-BE49-F238E27FC236}">
                <a16:creationId xmlns:a16="http://schemas.microsoft.com/office/drawing/2014/main" id="{4CBE54AE-AF27-3940-9D8D-D702C77CE5E3}"/>
              </a:ext>
            </a:extLst>
          </p:cNvPr>
          <p:cNvPicPr/>
          <p:nvPr/>
        </p:nvPicPr>
        <p:blipFill rotWithShape="1">
          <a:blip r:embed="rId3">
            <a:extLst>
              <a:ext uri="{28A0092B-C50C-407E-A947-70E740481C1C}">
                <a14:useLocalDpi xmlns:a14="http://schemas.microsoft.com/office/drawing/2010/main" val="0"/>
              </a:ext>
            </a:extLst>
          </a:blip>
          <a:srcRect l="801" t="1363" r="50794" b="2997"/>
          <a:stretch/>
        </p:blipFill>
        <p:spPr bwMode="auto">
          <a:xfrm>
            <a:off x="2977662" y="131781"/>
            <a:ext cx="6209567" cy="6785952"/>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BE21A54B-6B64-D94F-89B4-45F7F58F7FDD}"/>
              </a:ext>
            </a:extLst>
          </p:cNvPr>
          <p:cNvSpPr/>
          <p:nvPr/>
        </p:nvSpPr>
        <p:spPr>
          <a:xfrm>
            <a:off x="0" y="0"/>
            <a:ext cx="2672526" cy="369332"/>
          </a:xfrm>
          <a:prstGeom prst="rect">
            <a:avLst/>
          </a:prstGeom>
        </p:spPr>
        <p:txBody>
          <a:bodyPr wrap="none">
            <a:spAutoFit/>
          </a:bodyPr>
          <a:lstStyle/>
          <a:p>
            <a:pPr>
              <a:spcBef>
                <a:spcPts val="1800"/>
              </a:spcBef>
              <a:spcAft>
                <a:spcPts val="600"/>
              </a:spcAft>
            </a:pPr>
            <a:r>
              <a:rPr lang="en-US" b="1" dirty="0">
                <a:solidFill>
                  <a:srgbClr val="000000"/>
                </a:solidFill>
                <a:latin typeface="Arial" panose="020B0604020202020204" pitchFamily="34" charset="0"/>
                <a:ea typeface="Calibri" panose="020F0502020204030204" pitchFamily="34" charset="0"/>
              </a:rPr>
              <a:t>Artifact E. Spouted Jar</a:t>
            </a:r>
          </a:p>
        </p:txBody>
      </p:sp>
    </p:spTree>
    <p:extLst>
      <p:ext uri="{BB962C8B-B14F-4D97-AF65-F5344CB8AC3E}">
        <p14:creationId xmlns:p14="http://schemas.microsoft.com/office/powerpoint/2010/main" val="2251397107"/>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{DE0AB78F-C38D-5A4B-88DA-43E761A17E9D}tf10001120</Template>
  <TotalTime>43</TotalTime>
  <Words>1487</Words>
  <Application>Microsoft Office PowerPoint</Application>
  <PresentationFormat>Widescreen</PresentationFormat>
  <Paragraphs>50</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Gill Sans MT</vt:lpstr>
      <vt:lpstr>Times New Roman</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Rex-Atzet</dc:creator>
  <cp:lastModifiedBy>Wendy Rex Atzet</cp:lastModifiedBy>
  <cp:revision>8</cp:revision>
  <dcterms:created xsi:type="dcterms:W3CDTF">2018-12-03T17:03:36Z</dcterms:created>
  <dcterms:modified xsi:type="dcterms:W3CDTF">2018-12-20T18:39:53Z</dcterms:modified>
</cp:coreProperties>
</file>