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7" r:id="rId3"/>
    <p:sldId id="263" r:id="rId4"/>
    <p:sldId id="257" r:id="rId5"/>
    <p:sldId id="268" r:id="rId6"/>
    <p:sldId id="261" r:id="rId7"/>
    <p:sldId id="269" r:id="rId8"/>
    <p:sldId id="276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3" autoAdjust="0"/>
    <p:restoredTop sz="94686"/>
  </p:normalViewPr>
  <p:slideViewPr>
    <p:cSldViewPr snapToGrid="0">
      <p:cViewPr varScale="1">
        <p:scale>
          <a:sx n="109" d="100"/>
          <a:sy n="109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4324-83F6-48C0-A2EF-7F69FF14511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849EE-7F52-4B43-8639-2B2430E1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C3861-6088-4975-A720-43FB77D69F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3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C3861-6088-4975-A720-43FB77D69F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Union Pacific Railroad photographer A.J. Russell took a series of photos of Shoshone people, perhaps near Fort Bridger, in 1868 or 1869. In this view, the man fourth from the left, arm raised, is reportedly Washakie; Pocatello of the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Bannacks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in a flat-crowned hat, is on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Wahsakie's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left.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C3861-6088-4975-A720-43FB77D69F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49EE-7F52-4B43-8639-2B2430E14C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5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1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5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AD90-2162-4A84-9687-2302220039F3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1761-28FD-4F95-8D7D-D3EF9412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shs.org/kansapedia/pawnees/1561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ollections.lib.utah.edu/details?id=44015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ollections.lib.utah.edu/details?id=4401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778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433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Indigenous Encounters with the Transcontinental Railroad</a:t>
            </a:r>
          </a:p>
        </p:txBody>
      </p:sp>
    </p:spTree>
    <p:extLst>
      <p:ext uri="{BB962C8B-B14F-4D97-AF65-F5344CB8AC3E}">
        <p14:creationId xmlns:p14="http://schemas.microsoft.com/office/powerpoint/2010/main" val="367774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3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99C9-2B21-654F-93C7-953F20C4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97" y="6111777"/>
            <a:ext cx="10232536" cy="74622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Pawnee Village Earth Lodges. Courtesy </a:t>
            </a:r>
            <a:r>
              <a:rPr lang="en-US" sz="1600" dirty="0"/>
              <a:t>Kansas State Historical Society. </a:t>
            </a:r>
            <a:r>
              <a:rPr lang="en-US" sz="1600" u="sng" dirty="0">
                <a:hlinkClick r:id="rId2"/>
              </a:rPr>
              <a:t>https://www.kshs.org/kansapedia/pawnees/15611</a:t>
            </a:r>
            <a:r>
              <a:rPr lang="en-US" sz="1600" dirty="0"/>
              <a:t>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FBFDE2-C4D1-1645-B5D5-7B3B94D58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1"/>
          <a:stretch/>
        </p:blipFill>
        <p:spPr>
          <a:xfrm>
            <a:off x="872197" y="215036"/>
            <a:ext cx="10663310" cy="5896741"/>
          </a:xfrm>
        </p:spPr>
      </p:pic>
    </p:spTree>
    <p:extLst>
      <p:ext uri="{BB962C8B-B14F-4D97-AF65-F5344CB8AC3E}">
        <p14:creationId xmlns:p14="http://schemas.microsoft.com/office/powerpoint/2010/main" val="86209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" b="346"/>
          <a:stretch>
            <a:fillRect/>
          </a:stretch>
        </p:blipFill>
        <p:spPr>
          <a:xfrm>
            <a:off x="1617419" y="0"/>
            <a:ext cx="8778606" cy="63401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7E399-7AE7-0D43-B2C7-F1FC7E17DF3F}"/>
              </a:ext>
            </a:extLst>
          </p:cNvPr>
          <p:cNvSpPr txBox="1"/>
          <p:nvPr/>
        </p:nvSpPr>
        <p:spPr>
          <a:xfrm>
            <a:off x="1617419" y="6340104"/>
            <a:ext cx="8975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Image 1(a). </a:t>
            </a:r>
            <a:r>
              <a:rPr lang="en-US" sz="1600" dirty="0" smtClean="0">
                <a:latin typeface="+mj-lt"/>
              </a:rPr>
              <a:t>“</a:t>
            </a:r>
            <a:r>
              <a:rPr lang="en-US" sz="1600" dirty="0">
                <a:latin typeface="+mj-lt"/>
              </a:rPr>
              <a:t>Cheyenne Indians and buffalo on Union Pacific railroad tracks.” </a:t>
            </a:r>
            <a:r>
              <a:rPr lang="en-US" sz="1600" dirty="0" smtClean="0">
                <a:latin typeface="+mj-lt"/>
              </a:rPr>
              <a:t>Painting </a:t>
            </a:r>
            <a:r>
              <a:rPr lang="en-US" sz="1600" dirty="0">
                <a:latin typeface="+mj-lt"/>
              </a:rPr>
              <a:t>by Jakob </a:t>
            </a:r>
            <a:r>
              <a:rPr lang="en-US" sz="1600" dirty="0" err="1">
                <a:latin typeface="+mj-lt"/>
              </a:rPr>
              <a:t>Gogolin</a:t>
            </a:r>
            <a:r>
              <a:rPr lang="en-US" sz="1600" dirty="0">
                <a:latin typeface="+mj-lt"/>
              </a:rPr>
              <a:t>, 1930</a:t>
            </a:r>
            <a:r>
              <a:rPr lang="en-US" sz="1600" dirty="0" smtClean="0">
                <a:latin typeface="+mj-lt"/>
              </a:rPr>
              <a:t>.</a:t>
            </a:r>
          </a:p>
          <a:p>
            <a:r>
              <a:rPr lang="en-US" sz="1600" dirty="0" smtClean="0">
                <a:latin typeface="+mj-lt"/>
              </a:rPr>
              <a:t>Courtesy Utah State Historical Society, </a:t>
            </a:r>
            <a:r>
              <a:rPr lang="en-US" sz="1600" dirty="0" smtClean="0">
                <a:latin typeface="+mj-lt"/>
                <a:hlinkClick r:id="rId4"/>
              </a:rPr>
              <a:t>https</a:t>
            </a:r>
            <a:r>
              <a:rPr lang="en-US" sz="1600" dirty="0">
                <a:latin typeface="+mj-lt"/>
                <a:hlinkClick r:id="rId4"/>
              </a:rPr>
              <a:t>://</a:t>
            </a:r>
            <a:r>
              <a:rPr lang="en-US" sz="1600" dirty="0" smtClean="0">
                <a:latin typeface="+mj-lt"/>
                <a:hlinkClick r:id="rId4"/>
              </a:rPr>
              <a:t>collections.lib.utah.edu/details?id=440150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90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r="2436"/>
          <a:stretch>
            <a:fillRect/>
          </a:stretch>
        </p:blipFill>
        <p:spPr>
          <a:xfrm>
            <a:off x="1690513" y="0"/>
            <a:ext cx="8572409" cy="619118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CF887-7445-024D-B9A6-D9EE1C6FAB72}"/>
              </a:ext>
            </a:extLst>
          </p:cNvPr>
          <p:cNvSpPr txBox="1"/>
          <p:nvPr/>
        </p:nvSpPr>
        <p:spPr>
          <a:xfrm>
            <a:off x="1690512" y="6191184"/>
            <a:ext cx="9819707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Image 1(b</a:t>
            </a:r>
            <a:r>
              <a:rPr lang="en-US" sz="1600" b="1" dirty="0" smtClean="0">
                <a:latin typeface="+mj-lt"/>
              </a:rPr>
              <a:t>):</a:t>
            </a:r>
            <a:r>
              <a:rPr lang="en-US" sz="1600" dirty="0" smtClean="0">
                <a:latin typeface="+mj-lt"/>
              </a:rPr>
              <a:t> “</a:t>
            </a:r>
            <a:r>
              <a:rPr lang="en-US" sz="1600" dirty="0">
                <a:latin typeface="+mj-lt"/>
              </a:rPr>
              <a:t>Cheyenne Indians tearing up the tracks of the Union Pacific R.R.”  </a:t>
            </a:r>
            <a:r>
              <a:rPr lang="en-US" sz="1600" dirty="0" smtClean="0">
                <a:latin typeface="+mj-lt"/>
              </a:rPr>
              <a:t>Painting </a:t>
            </a:r>
            <a:r>
              <a:rPr lang="en-US" sz="1600" dirty="0">
                <a:latin typeface="+mj-lt"/>
              </a:rPr>
              <a:t>by Jakob </a:t>
            </a:r>
            <a:r>
              <a:rPr lang="en-US" sz="1600" dirty="0" err="1">
                <a:latin typeface="+mj-lt"/>
              </a:rPr>
              <a:t>Gogolin</a:t>
            </a:r>
            <a:r>
              <a:rPr lang="en-US" sz="1600" dirty="0">
                <a:latin typeface="+mj-lt"/>
              </a:rPr>
              <a:t>, 1930</a:t>
            </a:r>
            <a:r>
              <a:rPr lang="en-US" sz="1600" dirty="0" smtClean="0">
                <a:latin typeface="+mj-lt"/>
              </a:rPr>
              <a:t>.</a:t>
            </a:r>
          </a:p>
          <a:p>
            <a:pPr lv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600" dirty="0" smtClean="0">
                <a:latin typeface="+mj-lt"/>
              </a:rPr>
              <a:t>Courtesy </a:t>
            </a:r>
            <a:r>
              <a:rPr lang="en-US" sz="1600" dirty="0">
                <a:latin typeface="+mj-lt"/>
              </a:rPr>
              <a:t>Utah State Historical </a:t>
            </a:r>
            <a:r>
              <a:rPr lang="en-US" sz="1600" dirty="0" smtClean="0">
                <a:latin typeface="+mj-lt"/>
              </a:rPr>
              <a:t>Society, </a:t>
            </a:r>
            <a:r>
              <a:rPr lang="en-US" sz="1600" dirty="0" smtClean="0">
                <a:latin typeface="+mj-lt"/>
                <a:hlinkClick r:id="rId4"/>
              </a:rPr>
              <a:t>https</a:t>
            </a:r>
            <a:r>
              <a:rPr lang="en-US" sz="1600" dirty="0">
                <a:latin typeface="+mj-lt"/>
                <a:hlinkClick r:id="rId4"/>
              </a:rPr>
              <a:t>://</a:t>
            </a:r>
            <a:r>
              <a:rPr lang="en-US" sz="1600" dirty="0" smtClean="0">
                <a:latin typeface="+mj-lt"/>
                <a:hlinkClick r:id="rId4"/>
              </a:rPr>
              <a:t>collections.lib.utah.edu/details?id=440151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95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7" b="15894"/>
          <a:stretch/>
        </p:blipFill>
        <p:spPr>
          <a:xfrm>
            <a:off x="190472" y="309489"/>
            <a:ext cx="11828452" cy="583712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DEFFCF-33A6-C447-97D9-D5FA953DCACC}"/>
              </a:ext>
            </a:extLst>
          </p:cNvPr>
          <p:cNvSpPr txBox="1"/>
          <p:nvPr/>
        </p:nvSpPr>
        <p:spPr>
          <a:xfrm>
            <a:off x="1161143" y="6273225"/>
            <a:ext cx="110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Image 2(a): </a:t>
            </a:r>
            <a:r>
              <a:rPr lang="en-US" sz="1600" dirty="0">
                <a:latin typeface="+mj-lt"/>
              </a:rPr>
              <a:t>Shoshone people, perhaps near Fort Bridger, Wyoming, 1868/1869. Photograph by A.J. </a:t>
            </a:r>
            <a:r>
              <a:rPr lang="en-US" sz="1600" dirty="0" smtClean="0">
                <a:latin typeface="+mj-lt"/>
              </a:rPr>
              <a:t>Russell.</a:t>
            </a:r>
          </a:p>
          <a:p>
            <a:r>
              <a:rPr lang="en-US" sz="1600" dirty="0" smtClean="0">
                <a:latin typeface="+mj-lt"/>
              </a:rPr>
              <a:t>Courtesy </a:t>
            </a:r>
            <a:r>
              <a:rPr lang="en-US" sz="1600" dirty="0" err="1" smtClean="0">
                <a:latin typeface="+mj-lt"/>
              </a:rPr>
              <a:t>Beinecke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Library, Yale University.  Source: </a:t>
            </a:r>
            <a:r>
              <a:rPr lang="en-US" sz="1600" dirty="0" smtClean="0">
                <a:latin typeface="+mj-lt"/>
              </a:rPr>
              <a:t>wyohistory.org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522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4" y="180871"/>
            <a:ext cx="11930948" cy="572756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F0320E-AB97-A640-8064-D890575A2F74}"/>
              </a:ext>
            </a:extLst>
          </p:cNvPr>
          <p:cNvSpPr txBox="1"/>
          <p:nvPr/>
        </p:nvSpPr>
        <p:spPr>
          <a:xfrm>
            <a:off x="574710" y="6128664"/>
            <a:ext cx="1103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Image 2(b): </a:t>
            </a:r>
            <a:r>
              <a:rPr lang="en-US" dirty="0"/>
              <a:t>“Shoshone Indians looking at Locomotives on Desert, 1868, Central Pacific Railroad, Nevada.” Photograph by Alfred A. Hart. Source: cprr.org.</a:t>
            </a:r>
          </a:p>
        </p:txBody>
      </p:sp>
    </p:spTree>
    <p:extLst>
      <p:ext uri="{BB962C8B-B14F-4D97-AF65-F5344CB8AC3E}">
        <p14:creationId xmlns:p14="http://schemas.microsoft.com/office/powerpoint/2010/main" val="201915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3C96D3-F8ED-A14E-9D50-129CDE5C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9FF1D2-E1C3-7A4B-B2F6-933393F37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en-US" dirty="0"/>
              <a:t>What changes did the completion of the railroad bring to Native Americans generally? Were these changes mostly positive or negative?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/>
              <a:t>Why did </a:t>
            </a:r>
            <a:r>
              <a:rPr lang="en-US" dirty="0" smtClean="0"/>
              <a:t>Native </a:t>
            </a:r>
            <a:r>
              <a:rPr lang="en-US" dirty="0"/>
              <a:t>American communities respond differently to the arrival of the railroad?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en-US" dirty="0"/>
              <a:t>All of the images in this lesson were created by Euro-Americans. Does that fact change how you interpret the images? </a:t>
            </a:r>
            <a:endParaRPr lang="en-US" dirty="0" smtClean="0"/>
          </a:p>
          <a:p>
            <a:pPr marL="0" indent="0">
              <a:spcBef>
                <a:spcPts val="2200"/>
              </a:spcBef>
              <a:buNone/>
            </a:pPr>
            <a:r>
              <a:rPr lang="en-US" dirty="0" smtClean="0"/>
              <a:t>What </a:t>
            </a:r>
            <a:r>
              <a:rPr lang="en-US" dirty="0"/>
              <a:t>might a </a:t>
            </a:r>
            <a:r>
              <a:rPr lang="en-US" dirty="0" smtClean="0"/>
              <a:t>picture </a:t>
            </a:r>
            <a:r>
              <a:rPr lang="en-US" dirty="0"/>
              <a:t>of the railroad and its impacts on native people look like if it were created by native people themselves?</a:t>
            </a:r>
          </a:p>
        </p:txBody>
      </p:sp>
    </p:spTree>
    <p:extLst>
      <p:ext uri="{BB962C8B-B14F-4D97-AF65-F5344CB8AC3E}">
        <p14:creationId xmlns:p14="http://schemas.microsoft.com/office/powerpoint/2010/main" val="43576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9E49-1E25-0542-A938-C4A52312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Further Exploration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CC8F-1472-7E44-A4D6-FFA5E8B7E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the site of the Bear River Massacre in Idaho.</a:t>
            </a:r>
          </a:p>
          <a:p>
            <a:r>
              <a:rPr lang="en-US" dirty="0"/>
              <a:t>Visit the site of the Sand Creek Massacre in Colorado.</a:t>
            </a:r>
          </a:p>
          <a:p>
            <a:r>
              <a:rPr lang="en-US" dirty="0"/>
              <a:t>Learn more about the ways Shoshone and Cheyenne people creatively adapted to the changes brought by American settlement.</a:t>
            </a:r>
          </a:p>
          <a:p>
            <a:r>
              <a:rPr lang="en-US" dirty="0"/>
              <a:t>Find out where Utah’s Indigenous peoples live today. Where are their reservations? Do they also live in cities? </a:t>
            </a:r>
          </a:p>
          <a:p>
            <a:r>
              <a:rPr lang="en-US" dirty="0"/>
              <a:t>Find out where Cheyenne and Arapaho people live today.</a:t>
            </a:r>
          </a:p>
        </p:txBody>
      </p:sp>
    </p:spTree>
    <p:extLst>
      <p:ext uri="{BB962C8B-B14F-4D97-AF65-F5344CB8AC3E}">
        <p14:creationId xmlns:p14="http://schemas.microsoft.com/office/powerpoint/2010/main" val="3372198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367</Words>
  <Application>Microsoft Office PowerPoint</Application>
  <PresentationFormat>Widescreen</PresentationFormat>
  <Paragraphs>25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Indigenous Encounters with the Transcontinental Railroad</vt:lpstr>
      <vt:lpstr>PowerPoint Presentation</vt:lpstr>
      <vt:lpstr>Pawnee Village Earth Lodges. Courtesy Kansas State Historical Society. https://www.kshs.org/kansapedia/pawnees/15611. </vt:lpstr>
      <vt:lpstr>PowerPoint Presentation</vt:lpstr>
      <vt:lpstr>PowerPoint Presentation</vt:lpstr>
      <vt:lpstr>PowerPoint Presentation</vt:lpstr>
      <vt:lpstr>PowerPoint Presentation</vt:lpstr>
      <vt:lpstr>Concluding Discussion</vt:lpstr>
      <vt:lpstr>For Further Exploration</vt:lpstr>
    </vt:vector>
  </TitlesOfParts>
  <Company>State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Rex Atzet</dc:creator>
  <cp:lastModifiedBy>Wendy Rex Atzet</cp:lastModifiedBy>
  <cp:revision>85</cp:revision>
  <dcterms:created xsi:type="dcterms:W3CDTF">2018-09-14T21:30:58Z</dcterms:created>
  <dcterms:modified xsi:type="dcterms:W3CDTF">2018-10-22T19:42:23Z</dcterms:modified>
</cp:coreProperties>
</file>